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635" r:id="rId3"/>
    <p:sldId id="634" r:id="rId4"/>
    <p:sldId id="636" r:id="rId5"/>
    <p:sldId id="637" r:id="rId6"/>
    <p:sldId id="638" r:id="rId7"/>
    <p:sldId id="639" r:id="rId8"/>
    <p:sldId id="640" r:id="rId9"/>
    <p:sldId id="642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656" r:id="rId23"/>
    <p:sldId id="65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94660"/>
  </p:normalViewPr>
  <p:slideViewPr>
    <p:cSldViewPr>
      <p:cViewPr varScale="1">
        <p:scale>
          <a:sx n="131" d="100"/>
          <a:sy n="131" d="100"/>
        </p:scale>
        <p:origin x="16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5BF2-5878-FD4A-92E3-ACA602EC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br>
              <a:rPr lang="en-US" sz="1400" i="0" dirty="0"/>
            </a:br>
            <a:br>
              <a:rPr lang="en-US" sz="3200" i="0" dirty="0"/>
            </a:br>
            <a:r>
              <a:rPr lang="en-US" sz="3200" i="0" dirty="0"/>
              <a:t>Late Binding in Ruby</a:t>
            </a:r>
            <a:br>
              <a:rPr lang="en-US" sz="3200" i="0" dirty="0"/>
            </a:br>
            <a:r>
              <a:rPr lang="en-US" sz="3200" i="0" dirty="0"/>
              <a:t>Multiple Inheritance, Interfaces, </a:t>
            </a:r>
            <a:r>
              <a:rPr lang="en-US" sz="3200" i="0" dirty="0" err="1"/>
              <a:t>Mixins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/>
              <a:t>Alan Borning</a:t>
            </a:r>
          </a:p>
          <a:p>
            <a:r>
              <a:rPr lang="en-US" sz="2400"/>
              <a:t>Spring 2018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Ruby (and other object-oriented languages), subclasses can change the behavior of methods they don't override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% 2 == 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breaks odd in C objects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772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OOP trade-off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method that makes calls to </a:t>
            </a:r>
            <a:r>
              <a:rPr lang="en-US" dirty="0" err="1"/>
              <a:t>overridable</a:t>
            </a:r>
            <a:r>
              <a:rPr lang="en-US" dirty="0"/>
              <a:t> methods can have its behavior changed in subclasses even if it is not overridden</a:t>
            </a:r>
          </a:p>
          <a:p>
            <a:pPr lvl="1"/>
            <a:r>
              <a:rPr lang="en-US" dirty="0"/>
              <a:t>Maybe on purpose, maybe by mistake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Makes it harder to reason about "the code you're looking at"</a:t>
            </a:r>
          </a:p>
          <a:p>
            <a:pPr lvl="1"/>
            <a:r>
              <a:rPr lang="en-US" dirty="0"/>
              <a:t>Can avoid by disallowing overriding (Java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/>
              <a:t>) of helper methods you call</a:t>
            </a:r>
          </a:p>
          <a:p>
            <a:pPr lvl="1"/>
            <a:endParaRPr lang="en-US" dirty="0"/>
          </a:p>
          <a:p>
            <a:r>
              <a:rPr lang="en-US" dirty="0"/>
              <a:t>Makes it easier for subclasses to specialize behavior without copying code</a:t>
            </a:r>
          </a:p>
          <a:p>
            <a:pPr lvl="1"/>
            <a:r>
              <a:rPr lang="en-US" dirty="0"/>
              <a:t>Provided method in superclass isn't modified later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197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Now, what if we want to have more than </a:t>
            </a:r>
            <a:r>
              <a:rPr lang="en-US" i="1" dirty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/>
              <a:t>Multiple inheritance</a:t>
            </a:r>
            <a:r>
              <a:rPr lang="en-US" dirty="0"/>
              <a:t>: allow &gt; 1 </a:t>
            </a:r>
            <a:r>
              <a:rPr lang="en-US" dirty="0" err="1"/>
              <a:t>superclasses</a:t>
            </a:r>
            <a:endParaRPr lang="en-US" dirty="0"/>
          </a:p>
          <a:p>
            <a:pPr lvl="1"/>
            <a:r>
              <a:rPr lang="en-US" dirty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Java-style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lvl="1"/>
            <a:endParaRPr lang="en-US" sz="1000" dirty="0"/>
          </a:p>
          <a:p>
            <a:r>
              <a:rPr lang="en-US" dirty="0"/>
              <a:t>Ruby-style </a:t>
            </a:r>
            <a:r>
              <a:rPr lang="en-US" i="1" dirty="0" err="1"/>
              <a:t>mixins</a:t>
            </a:r>
            <a:r>
              <a:rPr lang="en-US" dirty="0"/>
              <a:t>: 1 superclass; &gt; 1 method providers</a:t>
            </a:r>
          </a:p>
          <a:p>
            <a:pPr lvl="1"/>
            <a:r>
              <a:rPr lang="en-US" dirty="0"/>
              <a:t>Often a fine substitute for multiple inheritance and has fewer problems</a:t>
            </a:r>
          </a:p>
        </p:txBody>
      </p:sp>
    </p:spTree>
    <p:extLst>
      <p:ext uri="{BB962C8B-B14F-4D97-AF65-F5344CB8AC3E}">
        <p14:creationId xmlns:p14="http://schemas.microsoft.com/office/powerpoint/2010/main" val="26493622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/>
              <a:t>If inheritance and overriding are so useful, why limit ourselves to one superclass?</a:t>
            </a:r>
          </a:p>
          <a:p>
            <a:pPr lvl="1"/>
            <a:r>
              <a:rPr lang="en-US" dirty="0"/>
              <a:t>Because the semantics is often awkward (next couple of slides)</a:t>
            </a:r>
          </a:p>
          <a:p>
            <a:pPr lvl="1"/>
            <a:r>
              <a:rPr lang="en-US" dirty="0"/>
              <a:t>Because it makes static type-checking harder (not discussed)</a:t>
            </a:r>
          </a:p>
          <a:p>
            <a:pPr lvl="1"/>
            <a:r>
              <a:rPr lang="en-US" dirty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/>
              <a:t>Is it useful?  Sure!</a:t>
            </a:r>
          </a:p>
          <a:p>
            <a:pPr lvl="1"/>
            <a:r>
              <a:rPr lang="en-US" dirty="0"/>
              <a:t>Example: Make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 by inheriting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/>
              <a:t> (or maybe just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Example: Make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/>
              <a:t> by inheriting from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/>
              <a:t>With single inheritance, end up copying code or using non-OOP-style helper methods</a:t>
            </a:r>
          </a:p>
        </p:txBody>
      </p:sp>
    </p:spTree>
    <p:extLst>
      <p:ext uri="{BB962C8B-B14F-4D97-AF65-F5344CB8AC3E}">
        <p14:creationId xmlns:p14="http://schemas.microsoft.com/office/powerpoint/2010/main" val="37361860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Trees, </a:t>
            </a:r>
            <a:r>
              <a:rPr lang="en-US" dirty="0" err="1"/>
              <a:t>dags</a:t>
            </a:r>
            <a:r>
              <a:rPr lang="en-US" dirty="0"/>
              <a:t>, and diamonds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/>
              <a:t>Note: The phrases </a:t>
            </a:r>
            <a:r>
              <a:rPr lang="en-US" i="1" dirty="0"/>
              <a:t>subclass</a:t>
            </a:r>
            <a:r>
              <a:rPr lang="en-US" dirty="0"/>
              <a:t>, </a:t>
            </a:r>
            <a:r>
              <a:rPr lang="en-US" i="1" dirty="0"/>
              <a:t>superclass</a:t>
            </a:r>
            <a:r>
              <a:rPr lang="en-US" dirty="0"/>
              <a:t> can be ambiguous</a:t>
            </a:r>
          </a:p>
          <a:p>
            <a:pPr lvl="1"/>
            <a:r>
              <a:rPr lang="en-US" dirty="0"/>
              <a:t>There are </a:t>
            </a:r>
            <a:r>
              <a:rPr lang="en-US" i="1" dirty="0"/>
              <a:t>immediate</a:t>
            </a:r>
            <a:r>
              <a:rPr lang="en-US" dirty="0"/>
              <a:t> subclasses, </a:t>
            </a:r>
            <a:r>
              <a:rPr lang="en-US" dirty="0" err="1"/>
              <a:t>superclasses</a:t>
            </a:r>
            <a:endParaRPr lang="en-US" dirty="0"/>
          </a:p>
          <a:p>
            <a:pPr lvl="1"/>
            <a:r>
              <a:rPr lang="en-US" dirty="0"/>
              <a:t>And there are </a:t>
            </a:r>
            <a:r>
              <a:rPr lang="en-US" i="1" dirty="0"/>
              <a:t>transitive</a:t>
            </a:r>
            <a:r>
              <a:rPr lang="en-US" dirty="0"/>
              <a:t> subclasses, </a:t>
            </a:r>
            <a:r>
              <a:rPr lang="en-US" dirty="0" err="1"/>
              <a:t>superclasses</a:t>
            </a:r>
            <a:endParaRPr lang="en-US" dirty="0"/>
          </a:p>
          <a:p>
            <a:endParaRPr lang="en-US" dirty="0"/>
          </a:p>
          <a:p>
            <a:r>
              <a:rPr lang="en-US" dirty="0"/>
              <a:t>Single inheritance: the </a:t>
            </a:r>
            <a:r>
              <a:rPr lang="en-US" i="1" dirty="0"/>
              <a:t>class hierarchy</a:t>
            </a:r>
            <a:r>
              <a:rPr lang="en-US" dirty="0"/>
              <a:t> is a tree</a:t>
            </a:r>
          </a:p>
          <a:p>
            <a:pPr lvl="1"/>
            <a:r>
              <a:rPr lang="en-US" dirty="0"/>
              <a:t>Nodes are classes</a:t>
            </a:r>
          </a:p>
          <a:p>
            <a:pPr lvl="1"/>
            <a:r>
              <a:rPr lang="en-US" dirty="0"/>
              <a:t>Parent is immediate superclass</a:t>
            </a:r>
          </a:p>
          <a:p>
            <a:pPr lvl="1"/>
            <a:r>
              <a:rPr lang="en-US" dirty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/>
              <a:t>Multiple inheritance: the class hierarchy no longer a tree</a:t>
            </a:r>
          </a:p>
          <a:p>
            <a:pPr lvl="1"/>
            <a:r>
              <a:rPr lang="en-US" dirty="0"/>
              <a:t>Cycles still disallowed (a directed-acyclic graph)</a:t>
            </a:r>
          </a:p>
          <a:p>
            <a:pPr lvl="1"/>
            <a:r>
              <a:rPr lang="en-US" dirty="0"/>
              <a:t>If multiple paths show that </a:t>
            </a:r>
            <a:r>
              <a:rPr lang="en-US" i="1" dirty="0"/>
              <a:t>X</a:t>
            </a:r>
            <a:r>
              <a:rPr lang="en-US" dirty="0"/>
              <a:t> is a (transitive) superclass      of </a:t>
            </a:r>
            <a:r>
              <a:rPr lang="en-US" i="1" dirty="0"/>
              <a:t>Y</a:t>
            </a:r>
            <a:r>
              <a:rPr lang="en-US" dirty="0"/>
              <a:t>, then we have </a:t>
            </a:r>
            <a:r>
              <a:rPr lang="en-US" i="1" dirty="0"/>
              <a:t>diamonds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15200" y="5100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562600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12399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go wrong?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i="1" dirty="0"/>
              <a:t>V</a:t>
            </a:r>
            <a:r>
              <a:rPr lang="en-US" dirty="0"/>
              <a:t> and </a:t>
            </a:r>
            <a:r>
              <a:rPr lang="en-US" i="1" dirty="0"/>
              <a:t>Z</a:t>
            </a:r>
            <a:r>
              <a:rPr lang="en-US" dirty="0"/>
              <a:t> both define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what does </a:t>
            </a:r>
            <a:r>
              <a:rPr lang="en-US" i="1" dirty="0"/>
              <a:t>Y</a:t>
            </a:r>
            <a:r>
              <a:rPr lang="en-US" dirty="0"/>
              <a:t> inherit?  What does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/>
              <a:t> mean?</a:t>
            </a:r>
          </a:p>
          <a:p>
            <a:pPr lvl="1"/>
            <a:r>
              <a:rPr lang="en-US" i="1" dirty="0"/>
              <a:t>Directed resends</a:t>
            </a:r>
            <a:r>
              <a:rPr lang="en-US" dirty="0"/>
              <a:t> useful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What if </a:t>
            </a:r>
            <a:r>
              <a:rPr lang="en-US" i="1" dirty="0"/>
              <a:t>X</a:t>
            </a:r>
            <a:r>
              <a:rPr lang="en-US" dirty="0"/>
              <a:t> defines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that </a:t>
            </a:r>
            <a:r>
              <a:rPr lang="en-US" i="1" dirty="0"/>
              <a:t>Z</a:t>
            </a:r>
            <a:r>
              <a:rPr lang="en-US" dirty="0"/>
              <a:t> but not </a:t>
            </a:r>
            <a:r>
              <a:rPr lang="en-US" i="1" dirty="0"/>
              <a:t>V</a:t>
            </a:r>
            <a:r>
              <a:rPr lang="en-US" dirty="0"/>
              <a:t> overrides?</a:t>
            </a:r>
          </a:p>
          <a:p>
            <a:pPr lvl="1"/>
            <a:r>
              <a:rPr lang="en-US" dirty="0"/>
              <a:t>Can handle like previous case, but sometimes undesirable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 wants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/>
              <a:t>'s overrides to "win")</a:t>
            </a:r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X</a:t>
            </a:r>
            <a:r>
              <a:rPr lang="en-US" dirty="0"/>
              <a:t> defines fields, should </a:t>
            </a:r>
            <a:r>
              <a:rPr lang="en-US" i="1" dirty="0"/>
              <a:t>Y</a:t>
            </a:r>
            <a:r>
              <a:rPr lang="en-US" dirty="0"/>
              <a:t> have one copy of them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) or two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Turns out each behavior is sometimes desirable (next slides)</a:t>
            </a:r>
          </a:p>
          <a:p>
            <a:pPr lvl="1"/>
            <a:r>
              <a:rPr lang="en-US" dirty="0"/>
              <a:t>So C++ has (at least) two forms of inheritance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19775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3DColorPoints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Ruby had multiple inheritance, we would want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/>
              <a:t> to inherit methods that share 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/>
              <a:t>and one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@y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override methods like distance?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class ColorPt3D &lt; Pt3D, </a:t>
            </a:r>
            <a:r>
              <a:rPr lang="en-US" sz="2000" kern="0" dirty="0" err="1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530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code has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/>
              <a:t> define a pocket for subclasses to use, but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/>
              <a:t> wants </a:t>
            </a:r>
            <a:r>
              <a:rPr lang="en-US" i="1" dirty="0"/>
              <a:t>two</a:t>
            </a:r>
            <a:r>
              <a:rPr lang="en-US" dirty="0"/>
              <a:t> pockets, one for 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/>
              <a:t> method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brush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 &lt; Artist, Cowboy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3627161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Recall (?), Java lets us define </a:t>
            </a:r>
            <a:r>
              <a:rPr lang="en-US" i="1" dirty="0"/>
              <a:t>interfaces</a:t>
            </a:r>
            <a:r>
              <a:rPr lang="en-US" dirty="0"/>
              <a:t> that classes explicitly </a:t>
            </a:r>
            <a:r>
              <a:rPr lang="en-US" i="1" dirty="0"/>
              <a:t>implement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8580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void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x,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x, String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49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3581400"/>
          </a:xfrm>
        </p:spPr>
        <p:txBody>
          <a:bodyPr/>
          <a:lstStyle/>
          <a:p>
            <a:r>
              <a:rPr lang="en-US" dirty="0"/>
              <a:t>An interface is a type!</a:t>
            </a:r>
          </a:p>
          <a:p>
            <a:pPr lvl="1"/>
            <a:r>
              <a:rPr lang="en-US" dirty="0"/>
              <a:t>Any implementer (including subclasses) is a </a:t>
            </a:r>
            <a:r>
              <a:rPr lang="en-US" i="1" dirty="0"/>
              <a:t>subtype</a:t>
            </a:r>
            <a:r>
              <a:rPr lang="en-US" dirty="0"/>
              <a:t> of it</a:t>
            </a:r>
          </a:p>
          <a:p>
            <a:pPr lvl="1"/>
            <a:r>
              <a:rPr lang="en-US" dirty="0"/>
              <a:t>Can use an interface name wherever a type appears</a:t>
            </a:r>
          </a:p>
          <a:p>
            <a:pPr lvl="1"/>
            <a:r>
              <a:rPr lang="en-US" dirty="0"/>
              <a:t>(In Java, classes are also types in addition to being classes)</a:t>
            </a:r>
          </a:p>
          <a:p>
            <a:r>
              <a:rPr lang="en-US" dirty="0"/>
              <a:t>An implementer type-checks if it defines the methods as required</a:t>
            </a:r>
          </a:p>
          <a:p>
            <a:pPr lvl="1"/>
            <a:r>
              <a:rPr lang="en-US" dirty="0"/>
              <a:t>Parameter names irrelevant to type-checking; it's a bit strange that Java requires them in interface definitions</a:t>
            </a:r>
          </a:p>
          <a:p>
            <a:r>
              <a:rPr lang="en-US" dirty="0"/>
              <a:t>A user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/>
              <a:t> can objects with that type have the methods promised </a:t>
            </a:r>
          </a:p>
          <a:p>
            <a:pPr lvl="1"/>
            <a:r>
              <a:rPr lang="en-US" dirty="0"/>
              <a:t>I.e., sending messages with appropriate arguments type-checks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295400"/>
            <a:ext cx="5562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void 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x,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x, String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13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Dynamic dispatch aka late binding aka virtual method calls</a:t>
            </a:r>
          </a:p>
          <a:p>
            <a:pPr lvl="1"/>
            <a:r>
              <a:rPr lang="en-US" dirty="0"/>
              <a:t>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/>
              <a:t> in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/>
              <a:t> defined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can </a:t>
            </a:r>
            <a:r>
              <a:rPr lang="en-US" i="1" dirty="0"/>
              <a:t>resolve to</a:t>
            </a:r>
            <a:r>
              <a:rPr lang="en-US" dirty="0"/>
              <a:t> a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/>
              <a:t> defined in a subclass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/>
              <a:t>Important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Need to define the semantics of objects and method lookup as carefully as we defined variable lookup for functional programming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Then consider advantages, disadvantages of dynamic dispatch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Recall earlier encoding OOP / dynamic dispatch with functions in Racket (bank account example)</a:t>
            </a:r>
          </a:p>
        </p:txBody>
      </p:sp>
    </p:spTree>
    <p:extLst>
      <p:ext uri="{BB962C8B-B14F-4D97-AF65-F5344CB8AC3E}">
        <p14:creationId xmlns:p14="http://schemas.microsoft.com/office/powerpoint/2010/main" val="40724927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/>
              <a:t>Java classes can implement any number of interfaces</a:t>
            </a:r>
          </a:p>
          <a:p>
            <a:endParaRPr lang="en-US" dirty="0"/>
          </a:p>
          <a:p>
            <a:r>
              <a:rPr lang="en-US" dirty="0"/>
              <a:t>Because interfaces provide no methods or fields, no questions of method/field duplication arise</a:t>
            </a:r>
          </a:p>
          <a:p>
            <a:pPr lvl="1"/>
            <a:r>
              <a:rPr lang="en-US" dirty="0"/>
              <a:t>No problem if two interfaces both require of implementers and promise to clients the same method</a:t>
            </a:r>
          </a:p>
          <a:p>
            <a:pPr lvl="1"/>
            <a:endParaRPr lang="en-US" dirty="0"/>
          </a:p>
          <a:p>
            <a:r>
              <a:rPr lang="en-US" dirty="0"/>
              <a:t>Such interfaces aren't much use in a dynamically typed language</a:t>
            </a:r>
          </a:p>
          <a:p>
            <a:pPr lvl="1"/>
            <a:r>
              <a:rPr lang="en-US" dirty="0"/>
              <a:t>We don't type-check implementers</a:t>
            </a:r>
          </a:p>
          <a:p>
            <a:pPr lvl="1"/>
            <a:r>
              <a:rPr lang="en-US" dirty="0"/>
              <a:t>We already allow clients to send any message</a:t>
            </a:r>
          </a:p>
          <a:p>
            <a:pPr lvl="1"/>
            <a:r>
              <a:rPr lang="en-US" dirty="0"/>
              <a:t>Presumably these types would change the meaning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, but we can just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instance_methods</a:t>
            </a:r>
            <a:r>
              <a:rPr lang="en-US" dirty="0"/>
              <a:t> to find out what methods an object has</a:t>
            </a:r>
          </a:p>
        </p:txBody>
      </p:sp>
    </p:spTree>
    <p:extLst>
      <p:ext uri="{BB962C8B-B14F-4D97-AF65-F5344CB8AC3E}">
        <p14:creationId xmlns:p14="http://schemas.microsoft.com/office/powerpoint/2010/main" val="1963302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 interfaces in C++?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you have multiple inheritance and abstract methods (called pure virtual methods in C++), there is no need for interfaces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/>
              <a:t>Abstract method</a:t>
            </a:r>
            <a:r>
              <a:rPr lang="en-US" dirty="0"/>
              <a:t>: A method declared but not defined in a class. All instances of the (sub)class must have a definition</a:t>
            </a:r>
          </a:p>
          <a:p>
            <a:endParaRPr lang="en-US" sz="1000" dirty="0"/>
          </a:p>
          <a:p>
            <a:r>
              <a:rPr lang="en-US" i="1" dirty="0"/>
              <a:t>Abstract class</a:t>
            </a:r>
            <a:r>
              <a:rPr lang="en-US" dirty="0"/>
              <a:t>: Has one or more abstract methods; so disallow creating instances of this exact class</a:t>
            </a:r>
          </a:p>
          <a:p>
            <a:pPr lvl="1"/>
            <a:r>
              <a:rPr lang="en-US" dirty="0"/>
              <a:t>Have to subclass and implement all the abstract methods to create instances</a:t>
            </a:r>
          </a:p>
          <a:p>
            <a:endParaRPr lang="en-US" sz="1000" dirty="0"/>
          </a:p>
          <a:p>
            <a:r>
              <a:rPr lang="en-US" dirty="0"/>
              <a:t>Little point to abstract methods in a dynamically typed language</a:t>
            </a:r>
          </a:p>
          <a:p>
            <a:endParaRPr lang="en-US" sz="1000" dirty="0"/>
          </a:p>
          <a:p>
            <a:r>
              <a:rPr lang="en-US" dirty="0"/>
              <a:t>In C++, instead of an interface, make a class with all abstract methods and inherit from it – same effect on type-checking</a:t>
            </a:r>
          </a:p>
        </p:txBody>
      </p:sp>
    </p:spTree>
    <p:extLst>
      <p:ext uri="{BB962C8B-B14F-4D97-AF65-F5344CB8AC3E}">
        <p14:creationId xmlns:p14="http://schemas.microsoft.com/office/powerpoint/2010/main" val="223165324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 err="1"/>
              <a:t>mixin</a:t>
            </a:r>
            <a:r>
              <a:rPr lang="en-US" dirty="0"/>
              <a:t> is (just) a collection of methods</a:t>
            </a:r>
          </a:p>
          <a:p>
            <a:pPr lvl="1"/>
            <a:r>
              <a:rPr lang="en-US" dirty="0"/>
              <a:t>Less than a class: no fields, constructors, instances, etc.</a:t>
            </a:r>
          </a:p>
          <a:p>
            <a:pPr lvl="1"/>
            <a:r>
              <a:rPr lang="en-US" dirty="0"/>
              <a:t>More than an interface: methods have bodies</a:t>
            </a:r>
          </a:p>
          <a:p>
            <a:pPr lvl="1"/>
            <a:endParaRPr lang="en-US" dirty="0"/>
          </a:p>
          <a:p>
            <a:r>
              <a:rPr lang="en-US" dirty="0"/>
              <a:t>Languages with </a:t>
            </a:r>
            <a:r>
              <a:rPr lang="en-US" dirty="0" err="1"/>
              <a:t>mixins</a:t>
            </a:r>
            <a:r>
              <a:rPr lang="en-US" dirty="0"/>
              <a:t> (e.g., Ruby modules) typically allow a class to have one superclass but any number of </a:t>
            </a:r>
            <a:r>
              <a:rPr lang="en-US" dirty="0" err="1"/>
              <a:t>mixins</a:t>
            </a:r>
            <a:endParaRPr lang="en-US" dirty="0"/>
          </a:p>
          <a:p>
            <a:endParaRPr lang="en-US" dirty="0"/>
          </a:p>
          <a:p>
            <a:r>
              <a:rPr lang="en-US" dirty="0"/>
              <a:t>Semantics: </a:t>
            </a:r>
            <a:r>
              <a:rPr lang="en-US" i="1" dirty="0"/>
              <a:t>Including a </a:t>
            </a:r>
            <a:r>
              <a:rPr lang="en-US" i="1" dirty="0" err="1"/>
              <a:t>mixin</a:t>
            </a:r>
            <a:r>
              <a:rPr lang="en-US" i="1" dirty="0"/>
              <a:t> makes its methods part of the class</a:t>
            </a:r>
          </a:p>
          <a:p>
            <a:pPr lvl="1"/>
            <a:r>
              <a:rPr lang="en-US" dirty="0"/>
              <a:t>Extending or overriding in the order </a:t>
            </a:r>
            <a:r>
              <a:rPr lang="en-US" dirty="0" err="1"/>
              <a:t>mixins</a:t>
            </a:r>
            <a:r>
              <a:rPr lang="en-US" dirty="0"/>
              <a:t> are included in the class definition</a:t>
            </a:r>
          </a:p>
          <a:p>
            <a:pPr lvl="1"/>
            <a:r>
              <a:rPr lang="en-US" dirty="0"/>
              <a:t>More powerful than helper methods because </a:t>
            </a:r>
            <a:r>
              <a:rPr lang="en-US" dirty="0" err="1"/>
              <a:t>mixin</a:t>
            </a:r>
            <a:r>
              <a:rPr lang="en-US" dirty="0"/>
              <a:t> methods can access methods (and instance variables) 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not defined in the </a:t>
            </a:r>
            <a:r>
              <a:rPr lang="en-US" dirty="0" err="1"/>
              <a:t>mixin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507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assume included in classes w/ +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AnotherPt.new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ans.x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self.x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other.x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ans.y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err="1">
                <a:latin typeface="Courier New" pitchFamily="49" charset="0"/>
              </a:rPr>
              <a:t>self.y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other.y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312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rules for "looking up" various symbols in a programming language is a key part of the language's definition</a:t>
            </a:r>
          </a:p>
          <a:p>
            <a:pPr lvl="1"/>
            <a:r>
              <a:rPr lang="en-US" dirty="0"/>
              <a:t>So discuss in general before considering dynamic dispatch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Haskell: Look up variables in the appropriate environment</a:t>
            </a:r>
          </a:p>
          <a:p>
            <a:pPr lvl="1"/>
            <a:r>
              <a:rPr lang="en-US" dirty="0"/>
              <a:t>Key point of closures' lexical scope is defining "appropriate”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/>
              <a:t>Racket: Like Haskell plus hygienic macros</a:t>
            </a:r>
          </a:p>
          <a:p>
            <a:endParaRPr lang="en-US" sz="1400" dirty="0"/>
          </a:p>
          <a:p>
            <a:r>
              <a:rPr lang="en-US" dirty="0"/>
              <a:t>Ruby: </a:t>
            </a:r>
          </a:p>
          <a:p>
            <a:pPr lvl="1"/>
            <a:r>
              <a:rPr lang="en-US" dirty="0"/>
              <a:t>Local variables and blocks mostly like Haskell and Racket</a:t>
            </a:r>
          </a:p>
          <a:p>
            <a:pPr lvl="1"/>
            <a:r>
              <a:rPr lang="en-US" dirty="0"/>
              <a:t>But also have instance variables, class variables, and methods (all more like record fields)</a:t>
            </a:r>
          </a:p>
        </p:txBody>
      </p:sp>
    </p:spTree>
    <p:extLst>
      <p:ext uri="{BB962C8B-B14F-4D97-AF65-F5344CB8AC3E}">
        <p14:creationId xmlns:p14="http://schemas.microsoft.com/office/powerpoint/2010/main" val="946848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instance variables and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maps to some "current" object</a:t>
            </a:r>
          </a:p>
          <a:p>
            <a:r>
              <a:rPr lang="en-US" dirty="0"/>
              <a:t>Look up local variables in environment of method</a:t>
            </a:r>
          </a:p>
          <a:p>
            <a:r>
              <a:rPr lang="en-US" dirty="0"/>
              <a:t>Look up instance variables using object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r>
              <a:rPr lang="en-US" dirty="0"/>
              <a:t>Look up class variables using object bound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>
                <a:solidFill>
                  <a:schemeClr val="accent2"/>
                </a:solidFill>
              </a:rPr>
              <a:t>syntactic distinction</a:t>
            </a:r>
            <a:r>
              <a:rPr lang="en-US" dirty="0"/>
              <a:t> between local/instance/class means there is no ambiguity or shadowing rules</a:t>
            </a:r>
          </a:p>
          <a:p>
            <a:pPr lvl="1"/>
            <a:r>
              <a:rPr lang="en-US" dirty="0"/>
              <a:t>Contrast: Java locals shadow fields unless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/>
              <a:t>But there is ambiguity/shadowing with local variables and zero-argument no-parenthesis calls</a:t>
            </a:r>
          </a:p>
          <a:p>
            <a:pPr lvl="1"/>
            <a:r>
              <a:rPr lang="en-US" dirty="0"/>
              <a:t>What does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m+2</a:t>
            </a:r>
            <a:r>
              <a:rPr lang="en-US" dirty="0"/>
              <a:t> mean? </a:t>
            </a:r>
          </a:p>
          <a:p>
            <a:pPr lvl="2"/>
            <a:r>
              <a:rPr lang="en-US" dirty="0"/>
              <a:t>Local shadows method if exists unless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m()+2</a:t>
            </a:r>
          </a:p>
          <a:p>
            <a:pPr lvl="2"/>
            <a:r>
              <a:rPr lang="en-US" dirty="0"/>
              <a:t>Contrast: Java forces parentheses for syntactic distinctions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60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names are different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self, locals, instance variables, class variables all map to objects</a:t>
            </a:r>
          </a:p>
          <a:p>
            <a:endParaRPr lang="en-US" dirty="0"/>
          </a:p>
          <a:p>
            <a:r>
              <a:rPr lang="en-US" dirty="0"/>
              <a:t>Have said "everything is an object" but that's not quite true:</a:t>
            </a:r>
          </a:p>
          <a:p>
            <a:pPr lvl="1"/>
            <a:r>
              <a:rPr lang="en-US" dirty="0"/>
              <a:t>Method names</a:t>
            </a:r>
          </a:p>
          <a:p>
            <a:pPr lvl="1"/>
            <a:r>
              <a:rPr lang="en-US" dirty="0"/>
              <a:t>Blocks</a:t>
            </a:r>
          </a:p>
          <a:p>
            <a:pPr lvl="1"/>
            <a:r>
              <a:rPr lang="en-US" dirty="0"/>
              <a:t>Argument lists</a:t>
            </a:r>
          </a:p>
          <a:p>
            <a:pPr lvl="1"/>
            <a:endParaRPr lang="en-US" dirty="0"/>
          </a:p>
          <a:p>
            <a:r>
              <a:rPr lang="en-US" i="1" dirty="0"/>
              <a:t>First-class</a:t>
            </a:r>
            <a:r>
              <a:rPr lang="en-US" dirty="0"/>
              <a:t> values are things you can store, pass, return, etc.</a:t>
            </a:r>
          </a:p>
          <a:p>
            <a:pPr lvl="1"/>
            <a:r>
              <a:rPr lang="en-US" dirty="0"/>
              <a:t>In Ruby, only objects (almost everything) are first-class</a:t>
            </a:r>
          </a:p>
          <a:p>
            <a:pPr lvl="1"/>
            <a:r>
              <a:rPr lang="en-US" dirty="0"/>
              <a:t>Example: cannot do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e.(if b then m1 else m2 end)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Have to do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b then e.m1 else e.m2 end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Example: can do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(if b then x else y).m1</a:t>
            </a:r>
          </a:p>
        </p:txBody>
      </p:sp>
    </p:spTree>
    <p:extLst>
      <p:ext uri="{BB962C8B-B14F-4D97-AF65-F5344CB8AC3E}">
        <p14:creationId xmlns:p14="http://schemas.microsoft.com/office/powerpoint/2010/main" val="4849117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message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, …,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/>
              <a:t> to objects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objn</a:t>
            </a:r>
            <a:endParaRPr lang="en-US" dirty="0"/>
          </a:p>
          <a:p>
            <a:pPr lvl="1"/>
            <a:r>
              <a:rPr lang="en-US" dirty="0"/>
              <a:t>As usual, may involve looking up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= the 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is defined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, pick that method, else recur with the superclass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is already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/>
              <a:t>If no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is found,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/>
              <a:t> instead</a:t>
            </a:r>
          </a:p>
          <a:p>
            <a:pPr lvl="2"/>
            <a:r>
              <a:rPr lang="en-US" dirty="0"/>
              <a:t>Definition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/>
              <a:t>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 body of method picked:</a:t>
            </a:r>
          </a:p>
          <a:p>
            <a:pPr marL="857250" lvl="1" indent="-457200"/>
            <a:r>
              <a:rPr lang="en-US" dirty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>
                <a:solidFill>
                  <a:schemeClr val="accent2"/>
                </a:solidFill>
              </a:rPr>
              <a:t>With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>
                <a:solidFill>
                  <a:schemeClr val="accent2"/>
                </a:solidFill>
              </a:rPr>
              <a:t> bound to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/>
              <a:t>Note: Step (3) complicated by </a:t>
            </a:r>
            <a:r>
              <a:rPr lang="en-US" dirty="0" err="1"/>
              <a:t>mixins</a:t>
            </a:r>
            <a:r>
              <a:rPr lang="en-US" dirty="0"/>
              <a:t>: will revise definition later</a:t>
            </a:r>
          </a:p>
        </p:txBody>
      </p:sp>
    </p:spTree>
    <p:extLst>
      <p:ext uri="{BB962C8B-B14F-4D97-AF65-F5344CB8AC3E}">
        <p14:creationId xmlns:p14="http://schemas.microsoft.com/office/powerpoint/2010/main" val="42020141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method lookup (very similar)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, …,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/>
              <a:t> to objects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objn</a:t>
            </a:r>
            <a:endParaRPr lang="en-US" dirty="0"/>
          </a:p>
          <a:p>
            <a:pPr lvl="1"/>
            <a:r>
              <a:rPr lang="en-US" dirty="0"/>
              <a:t>As usual, may involve looking up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= the class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[Complicated rules to pick "the best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" using the static types of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solidFill>
                  <a:schemeClr val="accent2"/>
                </a:solidFill>
              </a:rPr>
              <a:t>, …,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Static checking ensures an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, and in fact a best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, will always be found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Rules similar to Ruby except for this </a:t>
            </a:r>
            <a:r>
              <a:rPr lang="en-US" i="1" dirty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No </a:t>
            </a:r>
            <a:r>
              <a:rPr lang="en-US" dirty="0" err="1">
                <a:solidFill>
                  <a:schemeClr val="accent2"/>
                </a:solidFill>
              </a:rPr>
              <a:t>mixins</a:t>
            </a:r>
            <a:r>
              <a:rPr lang="en-US" dirty="0">
                <a:solidFill>
                  <a:schemeClr val="accent2"/>
                </a:solidFill>
              </a:rPr>
              <a:t> to worry about (interfaces irrelevant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Evaluate body of method picked:</a:t>
            </a:r>
          </a:p>
          <a:p>
            <a:pPr marL="857250" lvl="1" indent="-457200"/>
            <a:r>
              <a:rPr lang="en-US" dirty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/>
              <a:t>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/>
              <a:t>  -- this implements dynamic dispatch!</a:t>
            </a:r>
          </a:p>
        </p:txBody>
      </p:sp>
    </p:spTree>
    <p:extLst>
      <p:ext uri="{BB962C8B-B14F-4D97-AF65-F5344CB8AC3E}">
        <p14:creationId xmlns:p14="http://schemas.microsoft.com/office/powerpoint/2010/main" val="31147306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punch-line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implement dynamic dispatch, evaluate the method body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mapping to the receiver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 way, any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calls in the body use the receiver's class, </a:t>
            </a:r>
          </a:p>
          <a:p>
            <a:pPr lvl="1"/>
            <a:r>
              <a:rPr lang="en-US" dirty="0"/>
              <a:t>Not necessarily the class that defined the method</a:t>
            </a:r>
          </a:p>
          <a:p>
            <a:endParaRPr lang="en-US" dirty="0"/>
          </a:p>
          <a:p>
            <a:r>
              <a:rPr lang="en-US" dirty="0"/>
              <a:t>This much is the same in Ruby, Java, C#, Smalltalk, etc.</a:t>
            </a:r>
          </a:p>
        </p:txBody>
      </p:sp>
    </p:spTree>
    <p:extLst>
      <p:ext uri="{BB962C8B-B14F-4D97-AF65-F5344CB8AC3E}">
        <p14:creationId xmlns:p14="http://schemas.microsoft.com/office/powerpoint/2010/main" val="124488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dynamic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/>
              <a:t>This is why last lecture's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/>
              <a:t> worked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/>
              <a:t> implemented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self.x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If receiver's class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/>
              <a:t>, then will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err="1"/>
              <a:t>'s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methods because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is bound to the receiver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More complicated than the rules for closures</a:t>
            </a:r>
          </a:p>
          <a:p>
            <a:pPr lvl="1"/>
            <a:r>
              <a:rPr lang="en-US" dirty="0"/>
              <a:t>Have to treat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specially</a:t>
            </a:r>
          </a:p>
          <a:p>
            <a:pPr lvl="1"/>
            <a:r>
              <a:rPr lang="en-US" dirty="0"/>
              <a:t>May seem simpler only because you learned it first</a:t>
            </a:r>
          </a:p>
          <a:p>
            <a:pPr lvl="1"/>
            <a:r>
              <a:rPr lang="en-US" dirty="0"/>
              <a:t>Complicated doesn't imply superior or inferior</a:t>
            </a:r>
          </a:p>
          <a:p>
            <a:pPr lvl="2"/>
            <a:r>
              <a:rPr lang="en-US" dirty="0"/>
              <a:t>Depends on how you use it…</a:t>
            </a:r>
          </a:p>
          <a:p>
            <a:pPr lvl="2"/>
            <a:r>
              <a:rPr lang="en-US" dirty="0"/>
              <a:t>Overriding does tend to be overused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9295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105862</TotalTime>
  <Words>2191</Words>
  <Application>Microsoft Macintosh PowerPoint</Application>
  <PresentationFormat>On-screen Show (4:3)</PresentationFormat>
  <Paragraphs>296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 Late Binding in Ruby Multiple Inheritance, Interfaces, Mixins</vt:lpstr>
      <vt:lpstr>Today</vt:lpstr>
      <vt:lpstr>Resolving identifiers</vt:lpstr>
      <vt:lpstr>Ruby instance variables and methods</vt:lpstr>
      <vt:lpstr>Method names are different</vt:lpstr>
      <vt:lpstr>Ruby message lookup</vt:lpstr>
      <vt:lpstr>Java method lookup (very similar)</vt:lpstr>
      <vt:lpstr>The punch-line again</vt:lpstr>
      <vt:lpstr>Comments on dynamic dispatch</vt:lpstr>
      <vt:lpstr>A simple example</vt:lpstr>
      <vt:lpstr>The OOP trade-off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Java interfaces</vt:lpstr>
      <vt:lpstr>What is an interface?</vt:lpstr>
      <vt:lpstr>Multiple interfaces</vt:lpstr>
      <vt:lpstr>Why no interfaces in C++?</vt:lpstr>
      <vt:lpstr>Mixins</vt:lpstr>
      <vt:lpstr>Example</vt:lpstr>
    </vt:vector>
  </TitlesOfParts>
  <Company>UW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Microsoft Office User</cp:lastModifiedBy>
  <cp:revision>1954</cp:revision>
  <dcterms:created xsi:type="dcterms:W3CDTF">2015-02-26T22:14:07Z</dcterms:created>
  <dcterms:modified xsi:type="dcterms:W3CDTF">2018-05-04T00:46:55Z</dcterms:modified>
</cp:coreProperties>
</file>