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4"/>
    <p:restoredTop sz="94660"/>
  </p:normalViewPr>
  <p:slideViewPr>
    <p:cSldViewPr>
      <p:cViewPr varScale="1">
        <p:scale>
          <a:sx n="127" d="100"/>
          <a:sy n="127" d="100"/>
        </p:scale>
        <p:origin x="9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9/27/19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Winter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/>
              <a:t>Winter 2019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br>
              <a:rPr lang="en-US" sz="1400" i="0" dirty="0"/>
            </a:br>
            <a:r>
              <a:rPr lang="en-US" sz="3200" i="0" dirty="0"/>
              <a:t>Lecture 2</a:t>
            </a:r>
            <a:br>
              <a:rPr lang="en-US" sz="3200" i="0" dirty="0"/>
            </a:br>
            <a:r>
              <a:rPr lang="en-US" sz="3200" i="0" dirty="0"/>
              <a:t>Functions, Pairs, Lists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/>
              <a:t>Zach Tatlock</a:t>
            </a:r>
          </a:p>
          <a:p>
            <a:r>
              <a:rPr lang="en-US" sz="2400"/>
              <a:t>Autumn </a:t>
            </a:r>
            <a:r>
              <a:rPr lang="en-US" sz="2400" dirty="0"/>
              <a:t>2019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 and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 far: numbers, </a:t>
            </a:r>
            <a:r>
              <a:rPr lang="en-US" dirty="0" err="1"/>
              <a:t>booleans</a:t>
            </a:r>
            <a:r>
              <a:rPr lang="en-US" dirty="0"/>
              <a:t>, conditionals, variables, functions</a:t>
            </a:r>
          </a:p>
          <a:p>
            <a:pPr lvl="1"/>
            <a:r>
              <a:rPr lang="en-US" dirty="0"/>
              <a:t>Now ways to build up data with multiple parts</a:t>
            </a:r>
          </a:p>
          <a:p>
            <a:pPr lvl="1"/>
            <a:r>
              <a:rPr lang="en-US" dirty="0"/>
              <a:t>This is essential</a:t>
            </a:r>
          </a:p>
          <a:p>
            <a:pPr lvl="1"/>
            <a:r>
              <a:rPr lang="en-US" dirty="0"/>
              <a:t>Java examples: classes with fields, arrays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Now:</a:t>
            </a:r>
          </a:p>
          <a:p>
            <a:pPr lvl="1"/>
            <a:r>
              <a:rPr lang="en-US" i="1" dirty="0"/>
              <a:t>Tuples</a:t>
            </a:r>
            <a:r>
              <a:rPr lang="en-US" dirty="0"/>
              <a:t>: fixed “number of pieces” that may have different types</a:t>
            </a:r>
          </a:p>
          <a:p>
            <a:pPr marL="0" indent="0">
              <a:buNone/>
            </a:pPr>
            <a:r>
              <a:rPr lang="en-US" dirty="0"/>
              <a:t>Then:</a:t>
            </a:r>
          </a:p>
          <a:p>
            <a:pPr lvl="1"/>
            <a:r>
              <a:rPr lang="en-US" i="1" dirty="0"/>
              <a:t>Lists</a:t>
            </a:r>
            <a:r>
              <a:rPr lang="en-US" dirty="0"/>
              <a:t>: any “number of pieces” that all have the same type</a:t>
            </a:r>
          </a:p>
          <a:p>
            <a:pPr marL="0" indent="0">
              <a:buNone/>
            </a:pPr>
            <a:r>
              <a:rPr lang="en-US" dirty="0"/>
              <a:t>Later: </a:t>
            </a:r>
          </a:p>
          <a:p>
            <a:pPr lvl="1"/>
            <a:r>
              <a:rPr lang="en-US" dirty="0"/>
              <a:t>Other more general ways to create compound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92424038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Pairs (2-tuples)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Need a way to </a:t>
            </a:r>
            <a:r>
              <a:rPr lang="en-US" i="1" dirty="0">
                <a:solidFill>
                  <a:schemeClr val="accent2"/>
                </a:solidFill>
              </a:rPr>
              <a:t>build</a:t>
            </a:r>
            <a:r>
              <a:rPr lang="en-US" dirty="0"/>
              <a:t>  pairs and a way to </a:t>
            </a:r>
            <a:r>
              <a:rPr lang="en-US" i="1" dirty="0">
                <a:solidFill>
                  <a:schemeClr val="accent2"/>
                </a:solidFill>
              </a:rPr>
              <a:t>access</a:t>
            </a:r>
            <a:r>
              <a:rPr lang="en-US" dirty="0"/>
              <a:t> the pieces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Build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Syntax: </a:t>
            </a:r>
          </a:p>
          <a:p>
            <a:endParaRPr lang="en-US" dirty="0"/>
          </a:p>
          <a:p>
            <a:r>
              <a:rPr lang="en-US" dirty="0"/>
              <a:t>Evaluation: Evaluate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>
                <a:latin typeface="+mj-lt"/>
                <a:cs typeface="Courier New" pitchFamily="49" charset="0"/>
              </a:rPr>
              <a:t>to</a:t>
            </a:r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v1 </a:t>
            </a:r>
            <a:r>
              <a:rPr lang="en-US" dirty="0">
                <a:latin typeface="+mj-lt"/>
                <a:cs typeface="Courier New" pitchFamily="49" charset="0"/>
              </a:rPr>
              <a:t>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>
                <a:latin typeface="+mj-lt"/>
                <a:cs typeface="Courier New" pitchFamily="49" charset="0"/>
              </a:rPr>
              <a:t>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>
                <a:latin typeface="+mj-lt"/>
                <a:cs typeface="Courier New" pitchFamily="49" charset="0"/>
              </a:rPr>
              <a:t>;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(v1,v2)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A pair of values is a value</a:t>
            </a:r>
          </a:p>
          <a:p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Type-checking: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>
                <a:latin typeface="+mj-lt"/>
                <a:cs typeface="Courier New" pitchFamily="49" charset="0"/>
              </a:rPr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>
                <a:latin typeface="+mj-lt"/>
                <a:cs typeface="Courier New" pitchFamily="49" charset="0"/>
              </a:rPr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>
                <a:latin typeface="+mj-lt"/>
                <a:cs typeface="Courier New" pitchFamily="49" charset="0"/>
              </a:rPr>
              <a:t>has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>
                <a:latin typeface="+mj-lt"/>
                <a:cs typeface="Courier New" pitchFamily="49" charset="0"/>
              </a:rPr>
              <a:t>, then the pair expression 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A new kind of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1295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>
                <a:latin typeface="Courier New" pitchFamily="49" charset="0"/>
              </a:rPr>
              <a:t>(e1,e2)</a:t>
            </a:r>
            <a:endParaRPr lang="en-US" sz="2000" i="1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7750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Pairs (2-tuples)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Need a way to </a:t>
            </a:r>
            <a:r>
              <a:rPr lang="en-US" i="1" dirty="0">
                <a:solidFill>
                  <a:schemeClr val="accent2"/>
                </a:solidFill>
              </a:rPr>
              <a:t>build</a:t>
            </a:r>
            <a:r>
              <a:rPr lang="en-US" dirty="0"/>
              <a:t>  pairs and a way to </a:t>
            </a:r>
            <a:r>
              <a:rPr lang="en-US" i="1" dirty="0">
                <a:solidFill>
                  <a:schemeClr val="accent2"/>
                </a:solidFill>
              </a:rPr>
              <a:t>access</a:t>
            </a:r>
            <a:r>
              <a:rPr lang="en-US" dirty="0"/>
              <a:t> the pieces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Access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Syntax:                    and </a:t>
            </a:r>
          </a:p>
          <a:p>
            <a:endParaRPr lang="en-US" dirty="0"/>
          </a:p>
          <a:p>
            <a:r>
              <a:rPr lang="en-US" dirty="0"/>
              <a:t>Evaluation: Evaluate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>
                <a:latin typeface="+mj-lt"/>
                <a:cs typeface="Courier New" pitchFamily="49" charset="0"/>
              </a:rPr>
              <a:t>to a pair of values and return first or second piece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Example: If 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>
                <a:latin typeface="+mj-lt"/>
                <a:cs typeface="Courier New" pitchFamily="49" charset="0"/>
              </a:rPr>
              <a:t> is a variable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>
                <a:latin typeface="+mj-lt"/>
                <a:cs typeface="Courier New" pitchFamily="49" charset="0"/>
              </a:rPr>
              <a:t>, then look up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>
                <a:latin typeface="+mj-lt"/>
                <a:cs typeface="Courier New" pitchFamily="49" charset="0"/>
              </a:rPr>
              <a:t> in environment</a:t>
            </a:r>
          </a:p>
          <a:p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Type-checking: If 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j-lt"/>
                <a:cs typeface="Courier New" pitchFamily="49" charset="0"/>
              </a:rPr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>
                <a:latin typeface="+mj-lt"/>
                <a:cs typeface="Courier New" pitchFamily="49" charset="0"/>
              </a:rPr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#1 e </a:t>
            </a:r>
            <a:r>
              <a:rPr lang="en-US" dirty="0">
                <a:latin typeface="+mj-lt"/>
                <a:cs typeface="Courier New" pitchFamily="49" charset="0"/>
              </a:rPr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 </a:t>
            </a:r>
            <a:r>
              <a:rPr lang="en-US" dirty="0">
                <a:latin typeface="+mj-lt"/>
                <a:cs typeface="Courier New" pitchFamily="49" charset="0"/>
              </a:rPr>
              <a:t>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#2 e </a:t>
            </a:r>
            <a:r>
              <a:rPr lang="en-US" dirty="0">
                <a:latin typeface="+mj-lt"/>
                <a:cs typeface="Courier New" pitchFamily="49" charset="0"/>
              </a:rPr>
              <a:t>has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>
                <a:latin typeface="Courier New" pitchFamily="49" charset="0"/>
              </a:rPr>
              <a:t>#1 e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386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>
                <a:latin typeface="Courier New" pitchFamily="49" charset="0"/>
              </a:rPr>
              <a:t>#2 e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0053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Functions can take and return pairs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057400"/>
            <a:ext cx="75438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bool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, 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sum_two_pairs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pr1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pr2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(#1 pr1) + (#2 pr1) + (#1 pr2) + (#2 pr2)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div_mod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(x div y, x mod y)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) &lt; (#2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>
                <a:latin typeface="Courier New" pitchFamily="49" charset="0"/>
              </a:rPr>
              <a:t> (#2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, 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1441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Actually, you can have </a:t>
            </a:r>
            <a:r>
              <a:rPr lang="en-US" i="1" dirty="0"/>
              <a:t>tuples</a:t>
            </a:r>
            <a:r>
              <a:rPr lang="en-US" dirty="0"/>
              <a:t> with more than two parts</a:t>
            </a:r>
          </a:p>
          <a:p>
            <a:pPr lvl="1"/>
            <a:r>
              <a:rPr lang="en-US" dirty="0"/>
              <a:t>A new feature: a generalization of pairs</a:t>
            </a:r>
          </a:p>
          <a:p>
            <a:pPr lvl="1"/>
            <a:endParaRPr lang="en-US" dirty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(e1,e2,…,en)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#1 e, #2 e, #3 e, …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Homework 1 uses triples of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a lot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1906400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Pairs and tuples can be nested however you want</a:t>
            </a:r>
          </a:p>
          <a:p>
            <a:pPr lvl="1"/>
            <a:r>
              <a:rPr lang="en-US" dirty="0"/>
              <a:t>Not a new feature: implied by the syntax and semantics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7543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(7,(true,9))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* (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)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#1 (#2 x1) 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(#2 x1)    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x4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((3,5),((4,8),(0,0)))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(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)*((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)*(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)) *)</a:t>
            </a:r>
          </a:p>
        </p:txBody>
      </p:sp>
    </p:spTree>
    <p:extLst>
      <p:ext uri="{BB962C8B-B14F-4D97-AF65-F5344CB8AC3E}">
        <p14:creationId xmlns:p14="http://schemas.microsoft.com/office/powerpoint/2010/main" val="246718275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Despite nested tuples, the type of a variable still “commits” to a particular “amount”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/>
              <a:t>In contrast, a list:</a:t>
            </a:r>
          </a:p>
          <a:p>
            <a:pPr lvl="1"/>
            <a:r>
              <a:rPr lang="en-US" dirty="0"/>
              <a:t>Can have any number of elements</a:t>
            </a:r>
          </a:p>
          <a:p>
            <a:pPr lvl="1"/>
            <a:r>
              <a:rPr lang="en-US" dirty="0"/>
              <a:t>But all list elements have the same type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Need ways to </a:t>
            </a:r>
            <a:r>
              <a:rPr lang="en-US" i="1" dirty="0"/>
              <a:t>build</a:t>
            </a:r>
            <a:r>
              <a:rPr lang="en-US" dirty="0"/>
              <a:t>  lists and </a:t>
            </a:r>
            <a:r>
              <a:rPr lang="en-US" i="1" dirty="0"/>
              <a:t>access</a:t>
            </a:r>
            <a:r>
              <a:rPr lang="en-US" dirty="0"/>
              <a:t> the pieces…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854077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empty list is a value: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general, a list of values is a value; elements separated by commas: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b="1" dirty="0">
                <a:latin typeface="Courier New" pitchFamily="49" charset="0"/>
              </a:rPr>
              <a:t>e1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v 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e2 </a:t>
            </a:r>
            <a:r>
              <a:rPr lang="en-US" dirty="0"/>
              <a:t>evaluates to a list </a:t>
            </a:r>
            <a:r>
              <a:rPr lang="en-US" b="1" dirty="0">
                <a:latin typeface="Courier New" pitchFamily="49" charset="0"/>
              </a:rPr>
              <a:t>[v1,…,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</a:t>
            </a:r>
            <a:r>
              <a:rPr lang="en-US" dirty="0"/>
              <a:t>, then </a:t>
            </a:r>
            <a:r>
              <a:rPr lang="en-US" b="1" dirty="0">
                <a:latin typeface="Courier New" pitchFamily="49" charset="0"/>
              </a:rPr>
              <a:t>e1::e2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[v,v1,…,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91000" y="2133600"/>
            <a:ext cx="533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[]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95600" y="3352800"/>
            <a:ext cx="2743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[v1,v2,…,</a:t>
            </a:r>
            <a:r>
              <a:rPr lang="en-US" sz="2000" kern="0" dirty="0" err="1">
                <a:latin typeface="Courier New" pitchFamily="49" charset="0"/>
              </a:rPr>
              <a:t>vn</a:t>
            </a:r>
            <a:r>
              <a:rPr lang="en-US" sz="2000" kern="0" dirty="0">
                <a:latin typeface="Courier New" pitchFamily="49" charset="0"/>
              </a:rPr>
              <a:t>]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4953000"/>
            <a:ext cx="4800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e1::e2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pronounced "cons" *)</a:t>
            </a:r>
          </a:p>
        </p:txBody>
      </p:sp>
    </p:spTree>
    <p:extLst>
      <p:ext uri="{BB962C8B-B14F-4D97-AF65-F5344CB8AC3E}">
        <p14:creationId xmlns:p14="http://schemas.microsoft.com/office/powerpoint/2010/main" val="71931813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62600" y="4572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3429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2667000"/>
            <a:ext cx="1143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Until we learn pattern-matching, we will use three standard-library functions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latin typeface="Courier New" pitchFamily="49" charset="0"/>
              </a:rPr>
              <a:t>null 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true</a:t>
            </a:r>
            <a:r>
              <a:rPr lang="en-US" dirty="0"/>
              <a:t> if and only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[]</a:t>
            </a:r>
            <a:endParaRPr lang="en-US" dirty="0"/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[v1,v2,…,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 </a:t>
            </a:r>
            <a:r>
              <a:rPr lang="en-US" dirty="0"/>
              <a:t>then </a:t>
            </a:r>
            <a:r>
              <a:rPr lang="en-US" b="1" dirty="0" err="1">
                <a:latin typeface="Courier New" pitchFamily="49" charset="0"/>
              </a:rPr>
              <a:t>hd</a:t>
            </a:r>
            <a:r>
              <a:rPr lang="en-US" b="1" dirty="0">
                <a:latin typeface="Courier New" pitchFamily="49" charset="0"/>
              </a:rPr>
              <a:t> 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v1</a:t>
            </a:r>
          </a:p>
          <a:p>
            <a:pPr lvl="1"/>
            <a:r>
              <a:rPr lang="en-US" dirty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[])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sz="300" dirty="0"/>
          </a:p>
          <a:p>
            <a:r>
              <a:rPr lang="en-US" dirty="0"/>
              <a:t>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[v1,v2,…,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 </a:t>
            </a:r>
            <a:r>
              <a:rPr lang="en-US" dirty="0"/>
              <a:t>then </a:t>
            </a:r>
            <a:r>
              <a:rPr lang="en-US" b="1" dirty="0" err="1">
                <a:latin typeface="Courier New" pitchFamily="49" charset="0"/>
              </a:rPr>
              <a:t>tl</a:t>
            </a:r>
            <a:r>
              <a:rPr lang="en-US" b="1" dirty="0">
                <a:latin typeface="Courier New" pitchFamily="49" charset="0"/>
              </a:rPr>
              <a:t> 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[v2,…,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</a:t>
            </a:r>
          </a:p>
          <a:p>
            <a:pPr lvl="1"/>
            <a:r>
              <a:rPr lang="en-US" dirty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[])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Notice result is a list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53276626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638800" y="1676400"/>
            <a:ext cx="91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Type-checking list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Lots of new types: For any type </a:t>
            </a:r>
            <a:r>
              <a:rPr lang="en-US" b="1" dirty="0">
                <a:latin typeface="Courier New" pitchFamily="49" charset="0"/>
              </a:rPr>
              <a:t>t</a:t>
            </a:r>
            <a:r>
              <a:rPr lang="en-US" dirty="0"/>
              <a:t>, the type </a:t>
            </a:r>
            <a:r>
              <a:rPr lang="en-US" b="1" dirty="0">
                <a:latin typeface="Courier New" pitchFamily="49" charset="0"/>
              </a:rPr>
              <a:t>t list </a:t>
            </a:r>
            <a:r>
              <a:rPr lang="en-US" dirty="0"/>
              <a:t>describes lists where all elements have type </a:t>
            </a:r>
            <a:r>
              <a:rPr lang="en-US" b="1" dirty="0">
                <a:latin typeface="Courier New" pitchFamily="49" charset="0"/>
              </a:rPr>
              <a:t>t</a:t>
            </a:r>
            <a:endParaRPr lang="en-US" dirty="0"/>
          </a:p>
          <a:p>
            <a:pPr lvl="1"/>
            <a:r>
              <a:rPr lang="en-US" dirty="0"/>
              <a:t>Examples: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list 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 list 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list </a:t>
            </a:r>
            <a:r>
              <a:rPr lang="en-US" b="1" dirty="0" err="1">
                <a:latin typeface="Courier New" pitchFamily="49" charset="0"/>
              </a:rPr>
              <a:t>list</a:t>
            </a:r>
            <a:r>
              <a:rPr lang="en-US" b="1" dirty="0">
                <a:latin typeface="Courier New" pitchFamily="49" charset="0"/>
              </a:rPr>
              <a:t>  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*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) list   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list *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) list</a:t>
            </a:r>
            <a:endParaRPr lang="en-US" dirty="0"/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So </a:t>
            </a:r>
            <a:r>
              <a:rPr lang="en-US" b="1" dirty="0">
                <a:latin typeface="Courier New" pitchFamily="49" charset="0"/>
              </a:rPr>
              <a:t>[] </a:t>
            </a:r>
            <a:r>
              <a:rPr lang="en-US" dirty="0"/>
              <a:t>can have type </a:t>
            </a:r>
            <a:r>
              <a:rPr lang="en-US" b="1" dirty="0">
                <a:latin typeface="Courier New" pitchFamily="49" charset="0"/>
              </a:rPr>
              <a:t>t list </a:t>
            </a:r>
            <a:r>
              <a:rPr lang="en-US" dirty="0"/>
              <a:t>for </a:t>
            </a:r>
            <a:r>
              <a:rPr lang="en-US" i="1" dirty="0"/>
              <a:t>any</a:t>
            </a:r>
            <a:r>
              <a:rPr lang="en-US" dirty="0"/>
              <a:t> type </a:t>
            </a:r>
            <a:r>
              <a:rPr lang="en-US" b="1" dirty="0">
                <a:latin typeface="Courier New" pitchFamily="49" charset="0"/>
              </a:rPr>
              <a:t>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SML uses type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>
                <a:latin typeface="Courier New" pitchFamily="49" charset="0"/>
              </a:rPr>
              <a:t>a list </a:t>
            </a:r>
            <a:r>
              <a:rPr lang="en-US" dirty="0"/>
              <a:t>to indicate this (“tick a” or “alpha”)</a:t>
            </a:r>
            <a:endParaRPr lang="en-US" sz="1000" dirty="0"/>
          </a:p>
          <a:p>
            <a:r>
              <a:rPr lang="en-US" dirty="0"/>
              <a:t>For </a:t>
            </a:r>
            <a:r>
              <a:rPr lang="en-US" b="1" dirty="0">
                <a:latin typeface="Courier New" pitchFamily="49" charset="0"/>
              </a:rPr>
              <a:t>e1::e2 </a:t>
            </a:r>
            <a:r>
              <a:rPr lang="en-US" dirty="0"/>
              <a:t>to type-check, we need a </a:t>
            </a:r>
            <a:r>
              <a:rPr lang="en-US" b="1" dirty="0">
                <a:latin typeface="Courier New" pitchFamily="49" charset="0"/>
              </a:rPr>
              <a:t>t </a:t>
            </a:r>
            <a:r>
              <a:rPr lang="en-US" dirty="0"/>
              <a:t>such that </a:t>
            </a:r>
            <a:r>
              <a:rPr lang="en-US" b="1" dirty="0">
                <a:latin typeface="Courier New" pitchFamily="49" charset="0"/>
              </a:rPr>
              <a:t>e1 </a:t>
            </a:r>
            <a:r>
              <a:rPr lang="en-US" dirty="0"/>
              <a:t>has type </a:t>
            </a:r>
            <a:r>
              <a:rPr lang="en-US" b="1" dirty="0">
                <a:latin typeface="Courier New" pitchFamily="49" charset="0"/>
              </a:rPr>
              <a:t>t 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e2 </a:t>
            </a:r>
            <a:r>
              <a:rPr lang="en-US" dirty="0"/>
              <a:t>has type </a:t>
            </a:r>
            <a:r>
              <a:rPr lang="en-US" b="1" dirty="0">
                <a:latin typeface="Courier New" pitchFamily="49" charset="0"/>
              </a:rPr>
              <a:t>t list</a:t>
            </a:r>
            <a:r>
              <a:rPr lang="en-US" dirty="0"/>
              <a:t>.  Then the result type is </a:t>
            </a:r>
            <a:r>
              <a:rPr lang="en-US" b="1" dirty="0">
                <a:latin typeface="Courier New" pitchFamily="49" charset="0"/>
              </a:rPr>
              <a:t>t list</a:t>
            </a:r>
          </a:p>
          <a:p>
            <a:r>
              <a:rPr lang="en-US" b="1" dirty="0">
                <a:latin typeface="Courier New" pitchFamily="49" charset="0"/>
              </a:rPr>
              <a:t>null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>
                <a:latin typeface="Courier New" pitchFamily="49" charset="0"/>
              </a:rPr>
              <a:t>a list -&gt; </a:t>
            </a:r>
            <a:r>
              <a:rPr lang="en-US" b="1" dirty="0" err="1">
                <a:latin typeface="Courier New" pitchFamily="49" charset="0"/>
              </a:rPr>
              <a:t>bool</a:t>
            </a:r>
            <a:endParaRPr lang="en-US" b="1" dirty="0">
              <a:latin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</a:rPr>
              <a:t>hd</a:t>
            </a:r>
            <a:r>
              <a:rPr lang="en-US" b="1" dirty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>
                <a:latin typeface="Courier New" pitchFamily="49" charset="0"/>
              </a:rPr>
              <a:t>a 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>
                <a:latin typeface="Courier New" pitchFamily="49" charset="0"/>
              </a:rPr>
              <a:t>a</a:t>
            </a:r>
          </a:p>
          <a:p>
            <a:r>
              <a:rPr lang="en-US" b="1" dirty="0" err="1">
                <a:latin typeface="Courier New" pitchFamily="49" charset="0"/>
              </a:rPr>
              <a:t>tl</a:t>
            </a:r>
            <a:r>
              <a:rPr lang="en-US" b="1" dirty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>
                <a:latin typeface="Courier New" pitchFamily="49" charset="0"/>
              </a:rPr>
              <a:t>a 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>
                <a:latin typeface="Courier New" pitchFamily="49" charset="0"/>
              </a:rPr>
              <a:t>a list</a:t>
            </a:r>
          </a:p>
          <a:p>
            <a:endParaRPr lang="en-US" b="1" dirty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076680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Functions: the most important building block in the whole course</a:t>
            </a:r>
          </a:p>
          <a:p>
            <a:pPr lvl="1"/>
            <a:r>
              <a:rPr lang="en-US" dirty="0"/>
              <a:t>Like Java methods, have arguments and result</a:t>
            </a:r>
          </a:p>
          <a:p>
            <a:pPr lvl="1"/>
            <a:r>
              <a:rPr lang="en-US" dirty="0"/>
              <a:t>But no classes,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/>
              <a:t>,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/>
              <a:t>, etc.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Example </a:t>
            </a:r>
            <a:r>
              <a:rPr lang="en-US" i="1" dirty="0"/>
              <a:t>function binding</a:t>
            </a:r>
            <a:r>
              <a:rPr lang="en-US" dirty="0"/>
              <a:t>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581400"/>
            <a:ext cx="51816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Note: correct only if y&gt;=0 *)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x * </a:t>
            </a:r>
            <a:r>
              <a:rPr lang="en-US" sz="2000" kern="0" dirty="0" err="1">
                <a:latin typeface="Courier New" pitchFamily="49" charset="0"/>
              </a:rPr>
              <a:t>pow</a:t>
            </a:r>
            <a:r>
              <a:rPr lang="en-US" sz="2000" kern="0" dirty="0">
                <a:latin typeface="Courier New" pitchFamily="49" charset="0"/>
              </a:rPr>
              <a:t>(x,y-1)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5829300"/>
            <a:ext cx="7848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/>
              <a:t>Note: The </a:t>
            </a:r>
            <a:r>
              <a:rPr lang="en-US" b="0" i="1" dirty="0"/>
              <a:t>body</a:t>
            </a:r>
            <a:r>
              <a:rPr lang="en-US" b="0" dirty="0"/>
              <a:t> includes a (recursive) </a:t>
            </a:r>
            <a:r>
              <a:rPr lang="en-US" b="0" i="1" dirty="0"/>
              <a:t>function call</a:t>
            </a:r>
            <a:r>
              <a:rPr lang="en-US" b="0" dirty="0"/>
              <a:t>:  </a:t>
            </a:r>
            <a:r>
              <a:rPr lang="en-US" kern="0" dirty="0" err="1">
                <a:latin typeface="Courier New" pitchFamily="49" charset="0"/>
              </a:rPr>
              <a:t>pow</a:t>
            </a:r>
            <a:r>
              <a:rPr lang="en-US" kern="0" dirty="0">
                <a:latin typeface="Courier New" pitchFamily="49" charset="0"/>
              </a:rPr>
              <a:t>(x,y-1)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55191285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 list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600200"/>
            <a:ext cx="7543800" cy="457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null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+ 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countdown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>
                <a:latin typeface="Courier New" pitchFamily="49" charset="0"/>
              </a:rPr>
              <a:t> x=0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[]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x :: countdown (x-1)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list,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null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:: append (</a:t>
            </a:r>
            <a:r>
              <a:rPr lang="en-US" sz="2000" kern="0" dirty="0" err="1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), 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04729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Functions over lists are usually recursive</a:t>
            </a:r>
          </a:p>
          <a:p>
            <a:pPr lvl="1"/>
            <a:r>
              <a:rPr lang="en-US" dirty="0"/>
              <a:t>Only way to “get to all the elements”</a:t>
            </a:r>
          </a:p>
          <a:p>
            <a:r>
              <a:rPr lang="en-US" dirty="0"/>
              <a:t>What should the answer be for the empty list?</a:t>
            </a:r>
          </a:p>
          <a:p>
            <a:r>
              <a:rPr lang="en-US" dirty="0"/>
              <a:t>What should the answer be for a non-empty list?</a:t>
            </a:r>
          </a:p>
          <a:p>
            <a:pPr lvl="1"/>
            <a:r>
              <a:rPr lang="en-US" dirty="0"/>
              <a:t>Typically in terms of the answer for the tail of the list!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Similarly, functions that produce lists of potentially any size will be recursive</a:t>
            </a:r>
          </a:p>
          <a:p>
            <a:pPr lvl="1"/>
            <a:r>
              <a:rPr lang="en-US" dirty="0"/>
              <a:t>You create a list out of smaller lists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89998499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/>
              <a:t>Lists of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Processing lists of pairs requires no new features.  Examples: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sum_pair_list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null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#1(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#2(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sum_pair_list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firsts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>
                <a:latin typeface="Courier New" pitchFamily="49" charset="0"/>
              </a:rPr>
              <a:t> null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[]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#1(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:: firsts(</a:t>
            </a:r>
            <a:r>
              <a:rPr lang="en-US" sz="2000" kern="0" dirty="0" err="1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seconds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>
                <a:latin typeface="Courier New" pitchFamily="49" charset="0"/>
              </a:rPr>
              <a:t> null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[]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#2(</a:t>
            </a:r>
            <a:r>
              <a:rPr lang="en-US" sz="2000" kern="0" dirty="0" err="1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:: seconds(</a:t>
            </a:r>
            <a:r>
              <a:rPr lang="en-US" sz="2000" kern="0" dirty="0" err="1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sum_pair_list2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(firsts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 +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(seconds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7251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Example, extended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81200"/>
            <a:ext cx="7848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x * </a:t>
            </a:r>
            <a:r>
              <a:rPr lang="en-US" sz="2000" kern="0" dirty="0" err="1">
                <a:latin typeface="Courier New" pitchFamily="49" charset="0"/>
              </a:rPr>
              <a:t>pow</a:t>
            </a:r>
            <a:r>
              <a:rPr lang="en-US" sz="2000" kern="0" dirty="0">
                <a:latin typeface="Courier New" pitchFamily="49" charset="0"/>
              </a:rPr>
              <a:t>(x,y-1)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pow</a:t>
            </a:r>
            <a:r>
              <a:rPr lang="en-US" sz="2000" kern="0" dirty="0">
                <a:latin typeface="Courier New" pitchFamily="49" charset="0"/>
              </a:rPr>
              <a:t> (x,3)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sixtyfour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cube 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fortytwo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pow</a:t>
            </a:r>
            <a:r>
              <a:rPr lang="en-US" sz="2000" kern="0" dirty="0">
                <a:latin typeface="Courier New" pitchFamily="49" charset="0"/>
              </a:rPr>
              <a:t>(2,2+2) + </a:t>
            </a:r>
            <a:r>
              <a:rPr lang="en-US" sz="2000" kern="0" dirty="0" err="1">
                <a:latin typeface="Courier New" pitchFamily="49" charset="0"/>
              </a:rPr>
              <a:t>pow</a:t>
            </a:r>
            <a:r>
              <a:rPr lang="en-US" sz="2000" kern="0" dirty="0">
                <a:latin typeface="Courier New" pitchFamily="49" charset="0"/>
              </a:rPr>
              <a:t>(4,2) + cube(2) + 2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9804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gotchas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common “gotchas”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Bad error messages if you mess up function-argument syntax</a:t>
            </a:r>
          </a:p>
          <a:p>
            <a:endParaRPr lang="en-US" sz="1000" dirty="0"/>
          </a:p>
          <a:p>
            <a:r>
              <a:rPr lang="en-US" dirty="0"/>
              <a:t>The use of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 in type syntax is not multiplication</a:t>
            </a:r>
          </a:p>
          <a:p>
            <a:pPr lvl="1"/>
            <a:r>
              <a:rPr lang="en-US" dirty="0"/>
              <a:t>Example: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In expressions,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>
                <a:latin typeface="+mj-lt"/>
                <a:cs typeface="Courier New" pitchFamily="49" charset="0"/>
              </a:rPr>
              <a:t> is multiplication: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(x,y-1)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Cannot refer to later function bindings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That’s simply ML’s rule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Helper functions must come before their uses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Need special construct for </a:t>
            </a:r>
            <a:r>
              <a:rPr lang="en-US" i="1" dirty="0">
                <a:latin typeface="+mj-lt"/>
                <a:cs typeface="Courier New" pitchFamily="49" charset="0"/>
              </a:rPr>
              <a:t>mutual recursion</a:t>
            </a:r>
            <a:r>
              <a:rPr lang="en-US" dirty="0">
                <a:latin typeface="+mj-lt"/>
                <a:cs typeface="Courier New" pitchFamily="49" charset="0"/>
              </a:rPr>
              <a:t> (later)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02096702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you’re not yet comfortable with recursion, you will be soon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pPr lvl="1"/>
            <a:r>
              <a:rPr lang="en-US" dirty="0">
                <a:sym typeface="Wingdings" pitchFamily="2" charset="2"/>
              </a:rPr>
              <a:t>Will use for most functions taking or returning lists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“Makes sense” because calls to same function solve “simpler” problems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Recursion more powerful than loops</a:t>
            </a:r>
          </a:p>
          <a:p>
            <a:pPr lvl="1"/>
            <a:r>
              <a:rPr lang="en-US" dirty="0">
                <a:sym typeface="Wingdings" pitchFamily="2" charset="2"/>
              </a:rPr>
              <a:t>We won’t use a single loop in ML</a:t>
            </a:r>
          </a:p>
          <a:p>
            <a:pPr lvl="1"/>
            <a:r>
              <a:rPr lang="en-US" dirty="0">
                <a:sym typeface="Wingdings" pitchFamily="2" charset="2"/>
              </a:rPr>
              <a:t>Loops often (not always) obscure simple, elegant solutions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41496337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bindings: 3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/>
          <a:lstStyle/>
          <a:p>
            <a:r>
              <a:rPr lang="en-US" dirty="0"/>
              <a:t>Syntax:</a:t>
            </a:r>
          </a:p>
          <a:p>
            <a:pPr lvl="1"/>
            <a:r>
              <a:rPr lang="en-US" dirty="0"/>
              <a:t>(Will generalize in later lecture)</a:t>
            </a:r>
          </a:p>
          <a:p>
            <a:endParaRPr lang="en-US" sz="1400" dirty="0"/>
          </a:p>
          <a:p>
            <a:r>
              <a:rPr lang="en-US" dirty="0"/>
              <a:t>Evaluation: </a:t>
            </a:r>
            <a:r>
              <a:rPr lang="en-US" b="1" i="1" dirty="0"/>
              <a:t>A function is a value!</a:t>
            </a:r>
            <a:r>
              <a:rPr lang="en-US" dirty="0"/>
              <a:t> (No evaluation yet)</a:t>
            </a:r>
          </a:p>
          <a:p>
            <a:pPr lvl="1"/>
            <a:r>
              <a:rPr lang="en-US" dirty="0"/>
              <a:t>Adds </a:t>
            </a:r>
            <a:r>
              <a:rPr lang="en-US" b="1" dirty="0"/>
              <a:t>x0</a:t>
            </a:r>
            <a:r>
              <a:rPr lang="en-US" dirty="0"/>
              <a:t> to environment so </a:t>
            </a:r>
            <a:r>
              <a:rPr lang="en-US" i="1" dirty="0"/>
              <a:t>later</a:t>
            </a:r>
            <a:r>
              <a:rPr lang="en-US" dirty="0"/>
              <a:t> expressions can </a:t>
            </a:r>
            <a:r>
              <a:rPr lang="en-US" i="1" dirty="0"/>
              <a:t>call</a:t>
            </a:r>
            <a:r>
              <a:rPr lang="en-US" dirty="0"/>
              <a:t> it</a:t>
            </a:r>
          </a:p>
          <a:p>
            <a:pPr lvl="1"/>
            <a:r>
              <a:rPr lang="en-US" dirty="0"/>
              <a:t>(Function-call semantics will also allow recursion)</a:t>
            </a:r>
          </a:p>
          <a:p>
            <a:endParaRPr lang="en-US" sz="1400" dirty="0"/>
          </a:p>
          <a:p>
            <a:r>
              <a:rPr lang="en-US" dirty="0"/>
              <a:t>Type-checking:</a:t>
            </a:r>
          </a:p>
          <a:p>
            <a:pPr lvl="1"/>
            <a:r>
              <a:rPr lang="en-US" dirty="0"/>
              <a:t>Adds binding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x0 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t</a:t>
            </a:r>
            <a:r>
              <a:rPr lang="en-US" dirty="0">
                <a:cs typeface="Courier New" pitchFamily="49" charset="0"/>
              </a:rPr>
              <a:t> if:</a:t>
            </a:r>
            <a:endParaRPr lang="en-US" dirty="0"/>
          </a:p>
          <a:p>
            <a:pPr lvl="1"/>
            <a:r>
              <a:rPr lang="en-US" dirty="0"/>
              <a:t>Can type-check body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to have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in the static environment containing:</a:t>
            </a:r>
          </a:p>
          <a:p>
            <a:pPr lvl="2"/>
            <a:r>
              <a:rPr lang="en-US" dirty="0"/>
              <a:t>“Enclosing” static environment    (earlier bindings)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x1 : t1,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/>
              <a:t>           (arguments with their types)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x0 : 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t</a:t>
            </a:r>
            <a:r>
              <a:rPr lang="en-US" dirty="0"/>
              <a:t>  (for recursion)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15240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i="1" kern="0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i="1" kern="0" dirty="0">
                <a:latin typeface="Courier New" pitchFamily="49" charset="0"/>
              </a:rPr>
              <a:t>t1</a:t>
            </a:r>
            <a:r>
              <a:rPr lang="en-US" sz="2000" kern="0" dirty="0">
                <a:latin typeface="Courier New" pitchFamily="49" charset="0"/>
              </a:rPr>
              <a:t>, … , </a:t>
            </a:r>
            <a:r>
              <a:rPr lang="en-US" sz="2000" i="1" kern="0" dirty="0" err="1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i="1" kern="0" dirty="0" err="1">
                <a:latin typeface="Courier New" pitchFamily="49" charset="0"/>
              </a:rPr>
              <a:t>tn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4637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type-checking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dirty="0"/>
              <a:t>New kind of type: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t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Result type on right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The overall type-checking result is to give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>
                <a:latin typeface="+mj-lt"/>
                <a:cs typeface="Courier New" pitchFamily="49" charset="0"/>
              </a:rPr>
              <a:t> this type in rest of program (unlike Java, not for earlier bindings)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Arguments can be used only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>
                <a:cs typeface="Courier New" pitchFamily="49" charset="0"/>
              </a:rPr>
              <a:t>(unsurprising)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Because evaluation of a call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>
                <a:latin typeface="+mj-lt"/>
                <a:cs typeface="Courier New" pitchFamily="49" charset="0"/>
              </a:rPr>
              <a:t> will return result of evaluating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>
                <a:latin typeface="+mj-lt"/>
                <a:cs typeface="Courier New" pitchFamily="49" charset="0"/>
              </a:rPr>
              <a:t>, the return type of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x0 </a:t>
            </a:r>
            <a:r>
              <a:rPr lang="en-US" dirty="0">
                <a:latin typeface="+mj-lt"/>
                <a:cs typeface="Courier New" pitchFamily="49" charset="0"/>
              </a:rPr>
              <a:t>is the 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The type-checker “magically” figures 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>
                <a:latin typeface="+mj-lt"/>
                <a:cs typeface="Courier New" pitchFamily="49" charset="0"/>
              </a:rPr>
              <a:t> if such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>
                <a:latin typeface="+mj-lt"/>
                <a:cs typeface="Courier New" pitchFamily="49" charset="0"/>
              </a:rPr>
              <a:t> exists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Later lecture: Requires some cleverness due to recursion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More magic after hw1: Later can omit argument types too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816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i="1" kern="0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i="1" kern="0" dirty="0">
                <a:latin typeface="Courier New" pitchFamily="49" charset="0"/>
              </a:rPr>
              <a:t>t1</a:t>
            </a:r>
            <a:r>
              <a:rPr lang="en-US" sz="2000" kern="0" dirty="0">
                <a:latin typeface="Courier New" pitchFamily="49" charset="0"/>
              </a:rPr>
              <a:t>, … , </a:t>
            </a:r>
            <a:r>
              <a:rPr lang="en-US" sz="2000" i="1" kern="0" dirty="0" err="1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i="1" kern="0" dirty="0" err="1">
                <a:latin typeface="Courier New" pitchFamily="49" charset="0"/>
              </a:rPr>
              <a:t>tn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91008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new kind of expression: 3 questions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Syntax: </a:t>
            </a:r>
          </a:p>
          <a:p>
            <a:pPr lvl="1"/>
            <a:r>
              <a:rPr lang="en-US" dirty="0"/>
              <a:t>(Will generalize later)</a:t>
            </a:r>
          </a:p>
          <a:p>
            <a:pPr lvl="1"/>
            <a:r>
              <a:rPr lang="en-US" dirty="0"/>
              <a:t>Parentheses optional if there is exactly one argument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Type-checking: </a:t>
            </a:r>
          </a:p>
          <a:p>
            <a:pPr marL="0" indent="0">
              <a:buNone/>
            </a:pPr>
            <a:r>
              <a:rPr lang="en-US" dirty="0"/>
              <a:t>      If: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/>
              <a:t>  has some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t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/>
              <a:t>,   …,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 </a:t>
            </a:r>
            <a:r>
              <a:rPr lang="en-US" dirty="0"/>
              <a:t>has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/>
              <a:t>Then: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e0(e1,…,en)</a:t>
            </a:r>
            <a:r>
              <a:rPr lang="en-US" dirty="0"/>
              <a:t> 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457200" lvl="1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Example: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(x,y-1)</a:t>
            </a:r>
            <a:r>
              <a:rPr lang="en-US" dirty="0">
                <a:latin typeface="+mj-lt"/>
                <a:cs typeface="Courier New" pitchFamily="49" charset="0"/>
              </a:rPr>
              <a:t> in previous example has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205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>
                <a:latin typeface="Courier New" pitchFamily="49" charset="0"/>
              </a:rPr>
              <a:t>e0 (e1,…,en)</a:t>
            </a:r>
            <a:endParaRPr lang="en-US" sz="2000" i="1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379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Function-calls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Evaluation:</a:t>
            </a:r>
          </a:p>
          <a:p>
            <a:pPr marL="0" indent="0">
              <a:buNone/>
            </a:pPr>
            <a:endParaRPr lang="en-US" sz="1000" dirty="0"/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(Under current dynamic environment,) evaluate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e0 </a:t>
            </a:r>
            <a:r>
              <a:rPr lang="en-US" dirty="0">
                <a:latin typeface="+mj-lt"/>
                <a:cs typeface="Courier New" pitchFamily="49" charset="0"/>
              </a:rPr>
              <a:t>to a function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</a:rPr>
              <a:t>t1</a:t>
            </a:r>
            <a:r>
              <a:rPr lang="en-US" b="1" dirty="0">
                <a:latin typeface="Courier New" pitchFamily="49" charset="0"/>
              </a:rPr>
              <a:t>, … , </a:t>
            </a:r>
            <a:r>
              <a:rPr lang="en-US" b="1" i="1" dirty="0" err="1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 err="1">
                <a:latin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i="1" dirty="0">
                <a:latin typeface="Courier New" pitchFamily="49" charset="0"/>
              </a:rPr>
              <a:t>e</a:t>
            </a:r>
            <a:endParaRPr lang="en-US" b="1" dirty="0">
              <a:latin typeface="+mj-lt"/>
              <a:cs typeface="Courier New" pitchFamily="49" charset="0"/>
            </a:endParaRPr>
          </a:p>
          <a:p>
            <a:pPr marL="1314450" lvl="2" indent="-457200">
              <a:buFont typeface="Arial" pitchFamily="34" charset="0"/>
              <a:buChar char="‒"/>
            </a:pPr>
            <a:r>
              <a:rPr lang="en-US" dirty="0"/>
              <a:t>Since call type-checked, result </a:t>
            </a:r>
            <a:r>
              <a:rPr lang="en-US" i="1" dirty="0"/>
              <a:t>will be</a:t>
            </a:r>
            <a:r>
              <a:rPr lang="en-US" dirty="0"/>
              <a:t> a function</a:t>
            </a:r>
          </a:p>
          <a:p>
            <a:pPr marL="857250" lvl="2" indent="0">
              <a:buNone/>
            </a:pPr>
            <a:endParaRPr lang="en-US" sz="1000" dirty="0"/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(Under current dynamic environment,) evaluate arguments to values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v1,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dirty="0">
                <a:latin typeface="+mj-lt"/>
                <a:cs typeface="Courier New" pitchFamily="49" charset="0"/>
              </a:rPr>
              <a:t>Result is evaluation of </a:t>
            </a:r>
            <a:r>
              <a:rPr lang="en-US" b="1" i="1" dirty="0">
                <a:latin typeface="Courier New" pitchFamily="49" charset="0"/>
              </a:rPr>
              <a:t>e </a:t>
            </a:r>
            <a:r>
              <a:rPr lang="en-US" dirty="0">
                <a:latin typeface="+mj-lt"/>
              </a:rPr>
              <a:t>in an environment extended to map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x1</a:t>
            </a:r>
            <a:r>
              <a:rPr lang="en-US" dirty="0">
                <a:latin typeface="+mj-lt"/>
              </a:rPr>
              <a:t>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>
                <a:latin typeface="+mj-lt"/>
              </a:rPr>
              <a:t>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dirty="0">
                <a:latin typeface="+mj-lt"/>
              </a:rPr>
              <a:t>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200150" lvl="2" indent="-342900">
              <a:buFont typeface="Arial" pitchFamily="34" charset="0"/>
              <a:buChar char="‒"/>
            </a:pPr>
            <a:r>
              <a:rPr lang="en-US" dirty="0">
                <a:latin typeface="+mj-lt"/>
                <a:cs typeface="Courier New" pitchFamily="49" charset="0"/>
              </a:rPr>
              <a:t>(“An environment” is actually the environment where the function was defined, and includes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>
                <a:latin typeface="+mj-lt"/>
                <a:cs typeface="Courier New" pitchFamily="49" charset="0"/>
              </a:rPr>
              <a:t> for recursion)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Winter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447800"/>
            <a:ext cx="1905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>
                <a:latin typeface="Courier New" pitchFamily="49" charset="0"/>
              </a:rPr>
              <a:t>e0(e1,…,en)</a:t>
            </a:r>
            <a:endParaRPr lang="en-US" sz="2000" i="1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2819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59007</TotalTime>
  <Words>2095</Words>
  <Application>Microsoft Macintosh PowerPoint</Application>
  <PresentationFormat>On-screen Show (4:3)</PresentationFormat>
  <Paragraphs>333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Courier</vt:lpstr>
      <vt:lpstr>Courier New</vt:lpstr>
      <vt:lpstr>Times New Roman</vt:lpstr>
      <vt:lpstr>dan_design_template</vt:lpstr>
      <vt:lpstr>CSE341: Programming Languages  Lecture 2 Functions, Pairs, Lists</vt:lpstr>
      <vt:lpstr>Function definitions</vt:lpstr>
      <vt:lpstr>Example, extended</vt:lpstr>
      <vt:lpstr>Some gotchas</vt:lpstr>
      <vt:lpstr>Recursion</vt:lpstr>
      <vt:lpstr>Function bindings: 3 questions</vt:lpstr>
      <vt:lpstr>More on type-checking</vt:lpstr>
      <vt:lpstr>Function Calls</vt:lpstr>
      <vt:lpstr>Function-calls continued</vt:lpstr>
      <vt:lpstr>Tuples and lists</vt:lpstr>
      <vt:lpstr>Pairs (2-tuples)</vt:lpstr>
      <vt:lpstr>Pairs (2-tuples)</vt:lpstr>
      <vt:lpstr>Examples</vt:lpstr>
      <vt:lpstr>Tuples</vt:lpstr>
      <vt:lpstr>Nesting</vt:lpstr>
      <vt:lpstr>Lists</vt:lpstr>
      <vt:lpstr>Building Lists</vt:lpstr>
      <vt:lpstr>Accessing Lists</vt:lpstr>
      <vt:lpstr>Type-checking list operations</vt:lpstr>
      <vt:lpstr>Example  list functions</vt:lpstr>
      <vt:lpstr>Recursion again</vt:lpstr>
      <vt:lpstr>Lists of pairs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811</cp:revision>
  <cp:lastPrinted>2019-01-09T21:48:16Z</cp:lastPrinted>
  <dcterms:created xsi:type="dcterms:W3CDTF">2009-03-13T20:43:19Z</dcterms:created>
  <dcterms:modified xsi:type="dcterms:W3CDTF">2019-09-27T16:37:23Z</dcterms:modified>
</cp:coreProperties>
</file>