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</a:t>
            </a:r>
            <a:br>
              <a:rPr lang="en-US" sz="3200" i="0" dirty="0" smtClean="0"/>
            </a:br>
            <a:r>
              <a:rPr lang="en-US" sz="3200" i="0" dirty="0" smtClean="0"/>
              <a:t>Lexical Scope and Function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Lexical scope</a:t>
            </a:r>
            <a:r>
              <a:rPr lang="en-US" dirty="0" smtClean="0"/>
              <a:t>: use environment where function is defined</a:t>
            </a:r>
          </a:p>
          <a:p>
            <a:endParaRPr lang="en-US" dirty="0"/>
          </a:p>
          <a:p>
            <a:r>
              <a:rPr lang="en-US" i="1" dirty="0" smtClean="0"/>
              <a:t>Dynamic scope</a:t>
            </a:r>
            <a:r>
              <a:rPr lang="en-US" dirty="0" smtClean="0"/>
              <a:t>: use environment where function is called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Decades ago, both might have been considered reasonable, but now we know lexical scope makes much more sense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are three precise, technical reasons</a:t>
            </a:r>
          </a:p>
          <a:p>
            <a:pPr lvl="1"/>
            <a:r>
              <a:rPr lang="en-US" dirty="0" smtClean="0"/>
              <a:t>Not a matter of opinion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Can change body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everywhere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 smtClean="0"/>
              <a:t>Lexical scope: it cannot matter</a:t>
            </a:r>
          </a:p>
          <a:p>
            <a:pPr lvl="1"/>
            <a:r>
              <a:rPr lang="en-US" dirty="0" smtClean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Can remove unused variables</a:t>
            </a:r>
          </a:p>
          <a:p>
            <a:pPr lvl="1"/>
            <a:r>
              <a:rPr lang="en-US" dirty="0" smtClean="0"/>
              <a:t>Dynamic scope: but maybe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uses it (weird)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Functions can be type-checked and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Dynamic scope tries to add a string and an unbound variable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4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59943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Closures can easily store the data they need</a:t>
            </a:r>
          </a:p>
          <a:p>
            <a:pPr lvl="1"/>
            <a:r>
              <a:rPr lang="en-US" dirty="0" smtClean="0"/>
              <a:t>Many more examples and idioms to come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= filter(</a:t>
            </a:r>
            <a:r>
              <a:rPr lang="en-US" sz="2000" kern="0" dirty="0" err="1" smtClean="0">
                <a:latin typeface="Courier New" pitchFamily="49" charset="0"/>
              </a:rPr>
              <a:t>greaterThanX</a:t>
            </a:r>
            <a:r>
              <a:rPr lang="en-US" sz="2000" kern="0" dirty="0" smtClean="0">
                <a:latin typeface="Courier New" pitchFamily="49" charset="0"/>
              </a:rPr>
              <a:t> ~1,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allGreater</a:t>
            </a:r>
            <a:r>
              <a:rPr lang="en-US" sz="12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 smtClean="0">
                <a:latin typeface="Courier New" pitchFamily="49" charset="0"/>
              </a:rPr>
              <a:t>n,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5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dynamic scope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Lexical scope for variables is definitely the right default</a:t>
            </a:r>
          </a:p>
          <a:p>
            <a:pPr lvl="1"/>
            <a:r>
              <a:rPr lang="en-US" dirty="0" smtClean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 smtClean="0"/>
              <a:t>Dynamic scope is occasionally convenient in some situations</a:t>
            </a:r>
          </a:p>
          <a:p>
            <a:pPr lvl="1"/>
            <a:r>
              <a:rPr lang="en-US" dirty="0" smtClean="0"/>
              <a:t>So some languages (e.g., Racket) have special ways to do it</a:t>
            </a:r>
          </a:p>
          <a:p>
            <a:pPr lvl="1"/>
            <a:r>
              <a:rPr lang="en-US" dirty="0" smtClean="0"/>
              <a:t>But most do not bother</a:t>
            </a:r>
          </a:p>
          <a:p>
            <a:pPr lvl="1"/>
            <a:endParaRPr lang="en-US" dirty="0"/>
          </a:p>
          <a:p>
            <a:r>
              <a:rPr lang="en-US" dirty="0" smtClean="0"/>
              <a:t>If you squint some, exception handling is more like dynamic scope: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 smtClean="0"/>
              <a:t> transfers control to the current innermost handler</a:t>
            </a:r>
          </a:p>
          <a:p>
            <a:pPr lvl="1"/>
            <a:r>
              <a:rPr lang="en-US" dirty="0" smtClean="0"/>
              <a:t>Does not have to be syntactically inside a handle expression (and usually is not)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</a:t>
            </a:r>
            <a:r>
              <a:rPr lang="en-US" dirty="0"/>
              <a:t>e</a:t>
            </a:r>
            <a:r>
              <a:rPr lang="en-US" dirty="0" smtClean="0"/>
              <a:t>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Things we know:</a:t>
            </a:r>
          </a:p>
          <a:p>
            <a:pPr lvl="1"/>
            <a:r>
              <a:rPr lang="en-US" dirty="0" smtClean="0"/>
              <a:t>A function body is not evaluated until the function is called</a:t>
            </a:r>
          </a:p>
          <a:p>
            <a:pPr lvl="1"/>
            <a:r>
              <a:rPr lang="en-US" dirty="0" smtClean="0"/>
              <a:t>A function body is evaluated every time the function is called</a:t>
            </a:r>
          </a:p>
          <a:p>
            <a:pPr lvl="1"/>
            <a:r>
              <a:rPr lang="en-US" dirty="0" smtClean="0"/>
              <a:t>A variable binding evaluates its expression when the binding is evaluated, not every time the variable is used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 closures, this means we can avoid repeating computations that do not depend on function arguments</a:t>
            </a:r>
          </a:p>
          <a:p>
            <a:pPr lvl="1"/>
            <a:r>
              <a:rPr lang="en-US" dirty="0" smtClean="0"/>
              <a:t>Not so worried about performance, but good example to emphasize the semantics of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9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 smtClean="0"/>
              <a:t> once per element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second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/>
              <a:t> once per list</a:t>
            </a:r>
          </a:p>
          <a:p>
            <a:pPr lvl="1"/>
            <a:r>
              <a:rPr lang="en-US" dirty="0" smtClean="0"/>
              <a:t>Nothing new here: let-bindings are evaluated when encountered and function bodies evaluated when </a:t>
            </a:r>
            <a:r>
              <a:rPr lang="en-US" i="1" dirty="0" smtClean="0"/>
              <a:t>called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famous function: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Accumulates an answer by repeatedly applying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answer so far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 smtClean="0"/>
              <a:t> 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f(f(f(f(acc,x1),x2),x3),x4)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fold(f, 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This version “folds left”; another version “folds right”</a:t>
            </a:r>
          </a:p>
          <a:p>
            <a:pPr lvl="1"/>
            <a:r>
              <a:rPr lang="en-US" b="0" dirty="0" smtClean="0"/>
              <a:t>Whether the direction matters depends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684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iterators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 smtClean="0"/>
              <a:t>These “iterator-like” functions are not built into the language</a:t>
            </a:r>
          </a:p>
          <a:p>
            <a:pPr lvl="1"/>
            <a:r>
              <a:rPr lang="en-US" dirty="0" smtClean="0"/>
              <a:t>Just a programming pattern</a:t>
            </a:r>
          </a:p>
          <a:p>
            <a:pPr lvl="1"/>
            <a:r>
              <a:rPr lang="en-US" dirty="0" smtClean="0"/>
              <a:t>Though many languages have built-in support, which often allows stopping early without resorting to exceptions</a:t>
            </a:r>
          </a:p>
          <a:p>
            <a:pPr lvl="1"/>
            <a:endParaRPr lang="en-US" dirty="0"/>
          </a:p>
          <a:p>
            <a:r>
              <a:rPr lang="en-US" dirty="0" smtClean="0"/>
              <a:t>This pattern separates recursive traversal from data processing</a:t>
            </a:r>
          </a:p>
          <a:p>
            <a:pPr lvl="1"/>
            <a:r>
              <a:rPr lang="en-US" dirty="0" smtClean="0"/>
              <a:t>Can reuse same traversal for different data processing</a:t>
            </a:r>
          </a:p>
          <a:p>
            <a:pPr lvl="1"/>
            <a:r>
              <a:rPr lang="en-US" dirty="0" smtClean="0"/>
              <a:t>Can reuse same data processing for different data structures</a:t>
            </a:r>
          </a:p>
          <a:p>
            <a:pPr lvl="1"/>
            <a:r>
              <a:rPr lang="en-US" dirty="0" smtClean="0"/>
              <a:t>In both cases, using common vocabulary concisely communicates intent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useful and do not use “private data”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These are useful and do use “private data”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fold((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),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fold(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latin typeface="Courier New" pitchFamily="49" charset="0"/>
              </a:rPr>
              <a:t>x +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else </a:t>
            </a:r>
            <a:r>
              <a:rPr lang="en-US" sz="2000" kern="0" dirty="0" smtClean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4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r>
              <a:rPr lang="en-US" dirty="0" smtClean="0"/>
              <a:t>We know function bodies can use any bindings in scope</a:t>
            </a:r>
          </a:p>
          <a:p>
            <a:endParaRPr lang="en-US" sz="1400" dirty="0"/>
          </a:p>
          <a:p>
            <a:r>
              <a:rPr lang="en-US" dirty="0" smtClean="0"/>
              <a:t>But now that functions can be passed around: In scope where?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/>
              <a:t>This semantics is called </a:t>
            </a:r>
            <a:r>
              <a:rPr lang="en-US" i="1" dirty="0">
                <a:solidFill>
                  <a:schemeClr val="accent2"/>
                </a:solidFill>
              </a:rPr>
              <a:t>lexical scope</a:t>
            </a:r>
          </a:p>
          <a:p>
            <a:endParaRPr lang="en-US" sz="1200" dirty="0" smtClean="0"/>
          </a:p>
          <a:p>
            <a:r>
              <a:rPr lang="en-US" dirty="0" smtClean="0"/>
              <a:t>There are lots of good reasons for this semantics (why)</a:t>
            </a:r>
          </a:p>
          <a:p>
            <a:pPr lvl="1"/>
            <a:r>
              <a:rPr lang="en-US" dirty="0" smtClean="0"/>
              <a:t>Discussed after explaining what the semantics is (what)</a:t>
            </a:r>
          </a:p>
          <a:p>
            <a:pPr lvl="1"/>
            <a:r>
              <a:rPr lang="en-US" dirty="0" smtClean="0"/>
              <a:t>Later in course: implementing it (how)</a:t>
            </a:r>
          </a:p>
          <a:p>
            <a:pPr lvl="1"/>
            <a:endParaRPr lang="en-US" sz="1200" dirty="0"/>
          </a:p>
          <a:p>
            <a:r>
              <a:rPr lang="en-US" dirty="0" smtClean="0"/>
              <a:t>Must “get this” for homework, exams, and competent programming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6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made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are </a:t>
            </a:r>
            <a:r>
              <a:rPr lang="en-US" i="1" dirty="0" smtClean="0"/>
              <a:t>much</a:t>
            </a:r>
            <a:r>
              <a:rPr lang="en-US" dirty="0" smtClean="0"/>
              <a:t> more powerful thanks to closures and lexical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passed in can use any “private” data in its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Iterator “doesn’t even know the data is there” or what type it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0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Demonstrates lexical scope even without higher-order functions: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defines a function that, when called, evaluates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environment 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maps to the argument</a:t>
            </a:r>
          </a:p>
          <a:p>
            <a:r>
              <a:rPr lang="en-US" b="0" dirty="0" smtClean="0"/>
              <a:t>Call on line 5:</a:t>
            </a:r>
          </a:p>
          <a:p>
            <a:pPr lvl="1"/>
            <a:r>
              <a:rPr lang="en-US" b="0" dirty="0" smtClean="0"/>
              <a:t>Looks 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get the function defined on line 2</a:t>
            </a:r>
          </a:p>
          <a:p>
            <a:pPr lvl="1"/>
            <a:r>
              <a:rPr lang="en-US" b="0" dirty="0" smtClean="0"/>
              <a:t>Evaluates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</a:t>
            </a:r>
            <a:r>
              <a:rPr lang="en-US" b="0" dirty="0" smtClean="0">
                <a:solidFill>
                  <a:schemeClr val="accent2"/>
                </a:solidFill>
              </a:rPr>
              <a:t>current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0" dirty="0" smtClean="0"/>
              <a:t>Calls the function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, which evaluates the body in the </a:t>
            </a:r>
            <a:r>
              <a:rPr lang="en-US" b="0" dirty="0" smtClean="0">
                <a:solidFill>
                  <a:schemeClr val="accent2"/>
                </a:solidFill>
              </a:rPr>
              <a:t>old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14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functions be evaluated in old environments that aren’t around anymore?</a:t>
            </a:r>
          </a:p>
          <a:p>
            <a:pPr lvl="1"/>
            <a:r>
              <a:rPr lang="en-US" dirty="0" smtClean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the semantics of functions as follows:</a:t>
            </a:r>
          </a:p>
          <a:p>
            <a:r>
              <a:rPr lang="en-US" dirty="0" smtClean="0"/>
              <a:t>A function value has </a:t>
            </a:r>
            <a:r>
              <a:rPr lang="en-US" dirty="0" smtClean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 (obviously)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 that was current when the function was defined</a:t>
            </a:r>
          </a:p>
          <a:p>
            <a:r>
              <a:rPr lang="en-US" dirty="0" smtClean="0"/>
              <a:t>This is a “pair” but unlike ML pairs, you cannot access the pieces</a:t>
            </a:r>
          </a:p>
          <a:p>
            <a:r>
              <a:rPr lang="en-US" dirty="0" smtClean="0"/>
              <a:t>All you can do is call this “pair”</a:t>
            </a:r>
          </a:p>
          <a:p>
            <a:r>
              <a:rPr lang="en-US" dirty="0" smtClean="0"/>
              <a:t>This pair is called a </a:t>
            </a:r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 smtClean="0"/>
              <a:t>A call evaluates the code part in the environment part (extended with the function argument)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4478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3528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creates a closure and binds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it:</a:t>
            </a:r>
          </a:p>
          <a:p>
            <a:pPr lvl="1"/>
            <a:r>
              <a:rPr lang="en-US" b="0" dirty="0" smtClean="0"/>
              <a:t>Code: “take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and have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”</a:t>
            </a:r>
          </a:p>
          <a:p>
            <a:pPr lvl="1"/>
            <a:r>
              <a:rPr lang="en-US" b="0" dirty="0" smtClean="0"/>
              <a:t>Environment: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” </a:t>
            </a:r>
          </a:p>
          <a:p>
            <a:pPr lvl="2"/>
            <a:r>
              <a:rPr lang="en-US" b="0" dirty="0" smtClean="0"/>
              <a:t>(Plus whatever else is in scope, 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for recursion)</a:t>
            </a:r>
          </a:p>
          <a:p>
            <a:pPr lvl="2"/>
            <a:endParaRPr lang="en-US" b="0" dirty="0"/>
          </a:p>
          <a:p>
            <a:r>
              <a:rPr lang="en-US" b="0" dirty="0" smtClean="0"/>
              <a:t>Line 5 calls the closure defined in line 2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b="0" dirty="0" smtClean="0"/>
          </a:p>
          <a:p>
            <a:pPr lvl="1"/>
            <a:r>
              <a:rPr lang="en-US" b="0" dirty="0" smtClean="0"/>
              <a:t>So body evaluated in environment </a:t>
            </a:r>
            <a:r>
              <a:rPr lang="en-US" b="0" dirty="0"/>
              <a:t>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</a:t>
            </a:r>
            <a:r>
              <a:rPr lang="en-US" b="0" dirty="0" smtClean="0"/>
              <a:t>extended with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</a:t>
            </a:r>
            <a:r>
              <a:rPr lang="en-US" b="0" dirty="0"/>
              <a:t>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977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know the rule: </a:t>
            </a:r>
            <a:r>
              <a:rPr lang="en-US" i="1" dirty="0" smtClean="0"/>
              <a:t>lexical scope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steps: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(Silly) examples to demonstrate how the rule works with higher-order functions</a:t>
            </a:r>
          </a:p>
          <a:p>
            <a:endParaRPr lang="en-US" dirty="0"/>
          </a:p>
          <a:p>
            <a:r>
              <a:rPr lang="en-US" dirty="0" smtClean="0"/>
              <a:t>Why the other natural rule, </a:t>
            </a:r>
            <a:r>
              <a:rPr lang="en-US" i="1" dirty="0" smtClean="0"/>
              <a:t>dynamic scope</a:t>
            </a:r>
            <a:r>
              <a:rPr lang="en-US" dirty="0" smtClean="0"/>
              <a:t>, is a bad idea</a:t>
            </a:r>
          </a:p>
          <a:p>
            <a:endParaRPr lang="en-US" dirty="0"/>
          </a:p>
          <a:p>
            <a:r>
              <a:rPr lang="en-US" dirty="0" smtClean="0"/>
              <a:t>Powerful </a:t>
            </a:r>
            <a:r>
              <a:rPr lang="en-US" i="1" dirty="0" smtClean="0"/>
              <a:t>idioms</a:t>
            </a:r>
            <a:r>
              <a:rPr lang="en-US" dirty="0" smtClean="0"/>
              <a:t> with higher-order functions that use this rule</a:t>
            </a:r>
          </a:p>
          <a:p>
            <a:pPr lvl="1"/>
            <a:r>
              <a:rPr lang="en-US" dirty="0" smtClean="0"/>
              <a:t>Passing functions to iterators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 smtClean="0"/>
              <a:t>Next lecture:  Several more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function body is evaluated in the environment where the function was defined (created)</a:t>
            </a:r>
          </a:p>
          <a:p>
            <a:pPr lvl="1"/>
            <a:r>
              <a:rPr lang="en-US" dirty="0" smtClean="0"/>
              <a:t>Extended with the function argument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Nothing changes to this rule when we take and return functions</a:t>
            </a:r>
          </a:p>
          <a:p>
            <a:pPr lvl="1"/>
            <a:r>
              <a:rPr lang="en-US" dirty="0" smtClean="0"/>
              <a:t>But “the environment” may involve nested let-expressions, not just the top-level sequence of bindings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Makes first-class functions much more powerful</a:t>
            </a:r>
          </a:p>
          <a:p>
            <a:pPr lvl="1"/>
            <a:r>
              <a:rPr lang="en-US" dirty="0" smtClean="0"/>
              <a:t>Even if may seem counterintuitive at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2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Evaluating line 4 binds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to a closure:</a:t>
            </a:r>
          </a:p>
          <a:p>
            <a:pPr lvl="1"/>
            <a:r>
              <a:rPr lang="en-US" dirty="0" smtClean="0"/>
              <a:t>Code: </a:t>
            </a:r>
            <a:r>
              <a:rPr lang="en-US" dirty="0"/>
              <a:t>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Environment: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cs typeface="Courier New" pitchFamily="49" charset="0"/>
              </a:rPr>
              <a:t> (shadowing)</a:t>
            </a:r>
            <a:r>
              <a:rPr lang="en-US" dirty="0" smtClean="0"/>
              <a:t>, …”</a:t>
            </a:r>
          </a:p>
          <a:p>
            <a:pPr lvl="1"/>
            <a:r>
              <a:rPr lang="en-US" dirty="0" smtClean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 to its argument</a:t>
            </a:r>
          </a:p>
          <a:p>
            <a:r>
              <a:rPr lang="en-US" dirty="0" smtClean="0"/>
              <a:t> So line 6 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2100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</a:t>
            </a:r>
            <a:r>
              <a:rPr lang="en-US" dirty="0"/>
              <a:t>Evaluating line </a:t>
            </a:r>
            <a:r>
              <a:rPr lang="en-US" dirty="0" smtClean="0"/>
              <a:t>3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Environment: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maps </a:t>
            </a:r>
            <a:r>
              <a:rPr lang="en-US" dirty="0" smtClean="0"/>
              <a:t>to a closure, </a:t>
            </a:r>
            <a:r>
              <a:rPr lang="en-US" dirty="0"/>
              <a:t>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its argument</a:t>
            </a:r>
          </a:p>
          <a:p>
            <a:r>
              <a:rPr lang="en-US" dirty="0"/>
              <a:t> So </a:t>
            </a:r>
            <a:r>
              <a:rPr lang="en-US" dirty="0" smtClean="0"/>
              <a:t>line 4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Line 1a is as stupid and irrelevant as it should be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call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with 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5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57842</TotalTime>
  <Words>1853</Words>
  <Application>Microsoft Office PowerPoint</Application>
  <PresentationFormat>On-screen Show (4:3)</PresentationFormat>
  <Paragraphs>297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Courier New</vt:lpstr>
      <vt:lpstr>Times New Roman</vt:lpstr>
      <vt:lpstr>dan_design_template</vt:lpstr>
      <vt:lpstr>CSE341: Programming Languages  Lecture 8 Lexical Scope and Function Closures</vt:lpstr>
      <vt:lpstr>Very important concept</vt:lpstr>
      <vt:lpstr>Example</vt:lpstr>
      <vt:lpstr>Closures</vt:lpstr>
      <vt:lpstr>Example</vt:lpstr>
      <vt:lpstr>Coming up:</vt:lpstr>
      <vt:lpstr>The rule stays the same</vt:lpstr>
      <vt:lpstr>Example: Returning a function</vt:lpstr>
      <vt:lpstr>Example: Passing a function</vt:lpstr>
      <vt:lpstr>Why lexical scope</vt:lpstr>
      <vt:lpstr>Why lexical scope?</vt:lpstr>
      <vt:lpstr>Why lexical scope?</vt:lpstr>
      <vt:lpstr>Why lexical scope?</vt:lpstr>
      <vt:lpstr>Does dynamic scope exist?</vt:lpstr>
      <vt:lpstr>When things evaluate</vt:lpstr>
      <vt:lpstr>Recomputation</vt:lpstr>
      <vt:lpstr>Another famous function: Fold</vt:lpstr>
      <vt:lpstr>Why iterators again?</vt:lpstr>
      <vt:lpstr>Examples with fold</vt:lpstr>
      <vt:lpstr>Iterators made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833</cp:revision>
  <cp:lastPrinted>2011-09-27T20:26:28Z</cp:lastPrinted>
  <dcterms:created xsi:type="dcterms:W3CDTF">2009-03-13T20:43:19Z</dcterms:created>
  <dcterms:modified xsi:type="dcterms:W3CDTF">2019-04-15T02:36:20Z</dcterms:modified>
</cp:coreProperties>
</file>