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cdef3f322_2_7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spcFirstLastPara="1" rIns="91375" wrap="square" tIns="456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  <p:sp>
        <p:nvSpPr>
          <p:cNvPr id="124" name="Google Shape;124;g4cdef3f322_2_72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5" name="Google Shape;125;g4cdef3f322_2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4cdef3f322_2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g4cdef3f322_2_152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4cdef3f322_2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My delay took a thunk, very inconvenient</a:t>
            </a:r>
            <a:endParaRPr/>
          </a:p>
        </p:txBody>
      </p:sp>
      <p:sp>
        <p:nvSpPr>
          <p:cNvPr id="224" name="Google Shape;224;g4cdef3f322_2_163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4cdef3f322_2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(my-delay e) will NOT evaluate e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no function can take an argument without evaluating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You can only do this macros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What about my-force? Should it be a macro?</a:t>
            </a:r>
            <a:endParaRPr/>
          </a:p>
        </p:txBody>
      </p:sp>
      <p:sp>
        <p:nvSpPr>
          <p:cNvPr id="236" name="Google Shape;236;g4cdef3f322_2_174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4cdef3f322_2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g4cdef3f322_2_184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4cdef3f322_2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We’ve seen this non-equivalence before, we’re copying a print!</a:t>
            </a:r>
            <a:endParaRPr/>
          </a:p>
        </p:txBody>
      </p:sp>
      <p:sp>
        <p:nvSpPr>
          <p:cNvPr id="257" name="Google Shape;257;g4cdef3f322_2_193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4cdef3f322_2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Because the y is just a variable, no re-evaluation of x!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AKA, use let binding to only things once. This isn’t what we want all the time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To fix take, you can use local variable</a:t>
            </a:r>
            <a:endParaRPr/>
          </a:p>
        </p:txBody>
      </p:sp>
      <p:sp>
        <p:nvSpPr>
          <p:cNvPr id="269" name="Google Shape;269;g4cdef3f322_2_204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4cdef3f322_2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Naive substitution is going to not be what we want</a:t>
            </a:r>
            <a:endParaRPr/>
          </a:p>
        </p:txBody>
      </p:sp>
      <p:sp>
        <p:nvSpPr>
          <p:cNvPr id="280" name="Google Shape;280;g4cdef3f322_2_214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4cdef3f322_2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This is very similar to lexical scope, and is a very natural way to reason about macros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g4cdef3f322_2_225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4cdef3f322_2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g4cdef3f322_2_236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4cdef3f322_2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g4cdef3f322_2_244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cdef3f322_2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4cdef3f322_2_80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4cdef3f322_2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4cdef3f322_2_88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cdef3f322_2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4cdef3f322_2_96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cdef3f322_2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4cdef3f322_2_105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4cdef3f322_2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g4cdef3f322_2_113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4cdef3f322_2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g4cdef3f322_2_121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4cdef3f322_2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Macros are always </a:t>
            </a:r>
            <a:r>
              <a:rPr i="1" lang="en"/>
              <a:t>delimited</a:t>
            </a:r>
            <a:r>
              <a:rPr lang="en"/>
              <a:t>, they always occur in a nicely balanced pair of parentheses</a:t>
            </a:r>
            <a:endParaRPr/>
          </a:p>
        </p:txBody>
      </p:sp>
      <p:sp>
        <p:nvSpPr>
          <p:cNvPr id="187" name="Google Shape;187;g4cdef3f322_2_129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4cdef3f322_2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Macros in C/C++ can interfere (shadow) your program variables</a:t>
            </a:r>
            <a:endParaRPr/>
          </a:p>
        </p:txBody>
      </p:sp>
      <p:sp>
        <p:nvSpPr>
          <p:cNvPr id="201" name="Google Shape;201;g4cdef3f322_2_142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4" name="Google Shape;64;p15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68" name="Google Shape;68;p16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" type="body"/>
          </p:nvPr>
        </p:nvSpPr>
        <p:spPr>
          <a:xfrm>
            <a:off x="6858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74" name="Google Shape;74;p17"/>
          <p:cNvSpPr txBox="1"/>
          <p:nvPr>
            <p:ph idx="2" type="body"/>
          </p:nvPr>
        </p:nvSpPr>
        <p:spPr>
          <a:xfrm>
            <a:off x="46482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81" name="Google Shape;81;p1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82" name="Google Shape;82;p1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83" name="Google Shape;83;p1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84" name="Google Shape;84;p18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9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99" name="Google Shape;99;p2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100" name="Google Shape;100;p21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2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107" name="Google Shape;107;p22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2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2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3"/>
          <p:cNvSpPr txBox="1"/>
          <p:nvPr>
            <p:ph idx="1" type="body"/>
          </p:nvPr>
        </p:nvSpPr>
        <p:spPr>
          <a:xfrm rot="5400000">
            <a:off x="2324100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13" name="Google Shape;113;p23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3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type="title"/>
          </p:nvPr>
        </p:nvSpPr>
        <p:spPr>
          <a:xfrm rot="5400000">
            <a:off x="4591050" y="2228850"/>
            <a:ext cx="57912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4"/>
          <p:cNvSpPr txBox="1"/>
          <p:nvPr>
            <p:ph idx="1" type="body"/>
          </p:nvPr>
        </p:nvSpPr>
        <p:spPr>
          <a:xfrm rot="5400000">
            <a:off x="628650" y="361950"/>
            <a:ext cx="57912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19" name="Google Shape;119;p24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4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ctrTitle"/>
          </p:nvPr>
        </p:nvSpPr>
        <p:spPr>
          <a:xfrm>
            <a:off x="685800" y="2667000"/>
            <a:ext cx="7772400" cy="220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3200"/>
              <a:t>CSE341: Programming Languages</a:t>
            </a:r>
            <a:br>
              <a:rPr i="0" lang="en" sz="3200"/>
            </a:br>
            <a:br>
              <a:rPr i="0" lang="en" sz="1400"/>
            </a:br>
            <a:r>
              <a:rPr i="0" lang="en" sz="3200"/>
              <a:t>Section 7</a:t>
            </a:r>
            <a:br>
              <a:rPr i="0" lang="en" sz="3200"/>
            </a:br>
            <a:r>
              <a:rPr i="0" lang="en" sz="3200"/>
              <a:t>Macros</a:t>
            </a:r>
            <a:endParaRPr i="0" sz="3200"/>
          </a:p>
        </p:txBody>
      </p:sp>
      <p:sp>
        <p:nvSpPr>
          <p:cNvPr id="128" name="Google Shape;128;p25"/>
          <p:cNvSpPr txBox="1"/>
          <p:nvPr>
            <p:ph idx="1" type="subTitle"/>
          </p:nvPr>
        </p:nvSpPr>
        <p:spPr>
          <a:xfrm>
            <a:off x="1313744" y="5410200"/>
            <a:ext cx="66294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" sz="2400"/>
              <a:t>Winter 2019</a:t>
            </a:r>
            <a:endParaRPr sz="2400"/>
          </a:p>
        </p:txBody>
      </p:sp>
      <p:pic>
        <p:nvPicPr>
          <p:cNvPr id="129" name="Google Shape;129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685800"/>
            <a:ext cx="7315447" cy="771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Racket macro definitions</a:t>
            </a:r>
            <a:endParaRPr/>
          </a:p>
        </p:txBody>
      </p:sp>
      <p:sp>
        <p:nvSpPr>
          <p:cNvPr id="215" name="Google Shape;215;p34"/>
          <p:cNvSpPr txBox="1"/>
          <p:nvPr>
            <p:ph idx="1" type="body"/>
          </p:nvPr>
        </p:nvSpPr>
        <p:spPr>
          <a:xfrm>
            <a:off x="685800" y="14478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Two simple macros</a:t>
            </a:r>
            <a:endParaRPr/>
          </a:p>
        </p:txBody>
      </p:sp>
      <p:sp>
        <p:nvSpPr>
          <p:cNvPr id="216" name="Google Shape;216;p34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2019</a:t>
            </a:r>
            <a:endParaRPr/>
          </a:p>
        </p:txBody>
      </p:sp>
      <p:sp>
        <p:nvSpPr>
          <p:cNvPr id="217" name="Google Shape;217;p34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8" name="Google Shape;218;p34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CSE341: Programming Languages</a:t>
            </a:r>
            <a:endParaRPr/>
          </a:p>
        </p:txBody>
      </p:sp>
      <p:sp>
        <p:nvSpPr>
          <p:cNvPr id="219" name="Google Shape;219;p34"/>
          <p:cNvSpPr txBox="1"/>
          <p:nvPr/>
        </p:nvSpPr>
        <p:spPr>
          <a:xfrm>
            <a:off x="838200" y="1981200"/>
            <a:ext cx="7543800" cy="14097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define-syntax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my-if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; macro name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syntax-rules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then else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   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; other keywords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[(my-if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then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e2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else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e3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; macro use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e1 e2 e3)]))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        ; form of expansion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0" name="Google Shape;220;p34"/>
          <p:cNvSpPr txBox="1"/>
          <p:nvPr/>
        </p:nvSpPr>
        <p:spPr>
          <a:xfrm>
            <a:off x="914400" y="3619500"/>
            <a:ext cx="7543800" cy="14097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define-syntax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comment-out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     ; macro name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syntax-rules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()             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; other keywords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[(comment-out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ignore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instead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; macro use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instead]))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       ; form of expansion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1" name="Google Shape;221;p34"/>
          <p:cNvSpPr txBox="1"/>
          <p:nvPr/>
        </p:nvSpPr>
        <p:spPr>
          <a:xfrm>
            <a:off x="762000" y="52578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form of the use matches, do the corresponding expansion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these examples, list of possible use forms has length 1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Else syntax error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5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Revisiting delay and force</a:t>
            </a:r>
            <a:endParaRPr/>
          </a:p>
        </p:txBody>
      </p:sp>
      <p:sp>
        <p:nvSpPr>
          <p:cNvPr id="227" name="Google Shape;227;p35"/>
          <p:cNvSpPr txBox="1"/>
          <p:nvPr>
            <p:ph idx="1" type="body"/>
          </p:nvPr>
        </p:nvSpPr>
        <p:spPr>
          <a:xfrm>
            <a:off x="685800" y="1295400"/>
            <a:ext cx="8001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Recall our definition of promises from earlier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Should we use a macro instead to avoid clients’ explicit thunk?</a:t>
            </a:r>
            <a:endParaRPr/>
          </a:p>
        </p:txBody>
      </p:sp>
      <p:sp>
        <p:nvSpPr>
          <p:cNvPr id="228" name="Google Shape;228;p35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2019</a:t>
            </a:r>
            <a:endParaRPr/>
          </a:p>
        </p:txBody>
      </p:sp>
      <p:sp>
        <p:nvSpPr>
          <p:cNvPr id="229" name="Google Shape;229;p35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0" name="Google Shape;230;p35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CSE341: Programming Languages</a:t>
            </a:r>
            <a:endParaRPr/>
          </a:p>
        </p:txBody>
      </p:sp>
      <p:sp>
        <p:nvSpPr>
          <p:cNvPr id="231" name="Google Shape;231;p35"/>
          <p:cNvSpPr txBox="1"/>
          <p:nvPr/>
        </p:nvSpPr>
        <p:spPr>
          <a:xfrm>
            <a:off x="1371600" y="2209800"/>
            <a:ext cx="5979300" cy="28575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my-delay th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(mcons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#f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th))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my-force p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(mcar p)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(mcdr p)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  (begin (set-mcar! p #t)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b="1" i="0" lang="en" sz="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(set-mcdr! p ((mcdr p)))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b="1" i="0" lang="en" sz="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(mcdr p))))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2" name="Google Shape;232;p35"/>
          <p:cNvSpPr txBox="1"/>
          <p:nvPr/>
        </p:nvSpPr>
        <p:spPr>
          <a:xfrm>
            <a:off x="1447800" y="5634859"/>
            <a:ext cx="5867400" cy="765941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 p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(… (my-force p) …))</a:t>
            </a:r>
            <a:endParaRPr/>
          </a:p>
        </p:txBody>
      </p:sp>
      <p:sp>
        <p:nvSpPr>
          <p:cNvPr id="233" name="Google Shape;233;p35"/>
          <p:cNvSpPr txBox="1"/>
          <p:nvPr/>
        </p:nvSpPr>
        <p:spPr>
          <a:xfrm>
            <a:off x="1418357" y="5141525"/>
            <a:ext cx="5885700" cy="4191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 (my-delay 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lambda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e)))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delay macro</a:t>
            </a:r>
            <a:endParaRPr/>
          </a:p>
        </p:txBody>
      </p:sp>
      <p:sp>
        <p:nvSpPr>
          <p:cNvPr id="239" name="Google Shape;239;p36"/>
          <p:cNvSpPr txBox="1"/>
          <p:nvPr>
            <p:ph idx="1" type="body"/>
          </p:nvPr>
        </p:nvSpPr>
        <p:spPr>
          <a:xfrm>
            <a:off x="685800" y="1600200"/>
            <a:ext cx="79248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/>
              <a:t>A macro can put an expression under a thunk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Delays evaluation without explicit thunk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Cannot implement this with a function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/>
              <a:t>Now client should </a:t>
            </a:r>
            <a:r>
              <a:rPr i="1" lang="en"/>
              <a:t>no</a:t>
            </a:r>
            <a:r>
              <a:rPr lang="en"/>
              <a:t>t use a thunk (that would double-thunk)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Racket’s pre-defined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delay</a:t>
            </a:r>
            <a:r>
              <a:rPr lang="en"/>
              <a:t> is a similar macro</a:t>
            </a:r>
            <a:endParaRPr/>
          </a:p>
        </p:txBody>
      </p:sp>
      <p:sp>
        <p:nvSpPr>
          <p:cNvPr id="240" name="Google Shape;240;p36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2019</a:t>
            </a:r>
            <a:endParaRPr/>
          </a:p>
        </p:txBody>
      </p:sp>
      <p:sp>
        <p:nvSpPr>
          <p:cNvPr id="241" name="Google Shape;241;p36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2" name="Google Shape;242;p36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CSE341: Programming Languages</a:t>
            </a:r>
            <a:endParaRPr/>
          </a:p>
        </p:txBody>
      </p:sp>
      <p:sp>
        <p:nvSpPr>
          <p:cNvPr id="243" name="Google Shape;243;p36"/>
          <p:cNvSpPr txBox="1"/>
          <p:nvPr/>
        </p:nvSpPr>
        <p:spPr>
          <a:xfrm>
            <a:off x="1981200" y="3695700"/>
            <a:ext cx="5029200" cy="14097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define-syntax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my-delay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syntax-rules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[(my-delay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(mcons #f 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e))]))</a:t>
            </a:r>
            <a:endParaRPr/>
          </a:p>
        </p:txBody>
      </p:sp>
      <p:sp>
        <p:nvSpPr>
          <p:cNvPr id="244" name="Google Shape;244;p36"/>
          <p:cNvSpPr txBox="1"/>
          <p:nvPr/>
        </p:nvSpPr>
        <p:spPr>
          <a:xfrm>
            <a:off x="1962807" y="5524500"/>
            <a:ext cx="5047593" cy="4191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(f (my-delay e))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7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about a force macro?</a:t>
            </a:r>
            <a:endParaRPr/>
          </a:p>
        </p:txBody>
      </p:sp>
      <p:sp>
        <p:nvSpPr>
          <p:cNvPr id="250" name="Google Shape;250;p37"/>
          <p:cNvSpPr txBox="1"/>
          <p:nvPr>
            <p:ph idx="1" type="body"/>
          </p:nvPr>
        </p:nvSpPr>
        <p:spPr>
          <a:xfrm>
            <a:off x="685800" y="16002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We could define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my-force</a:t>
            </a:r>
            <a:r>
              <a:rPr lang="en"/>
              <a:t> with a macro too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Good macro style would be to evaluate the argument exactly once (use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/>
              <a:t> below, not multiple evaluations of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/>
              <a:t>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Which shows it is </a:t>
            </a:r>
            <a:r>
              <a:rPr lang="en">
                <a:solidFill>
                  <a:schemeClr val="accent2"/>
                </a:solidFill>
              </a:rPr>
              <a:t>bad style to use a macro at all here!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–"/>
            </a:pPr>
            <a:r>
              <a:rPr lang="en">
                <a:solidFill>
                  <a:srgbClr val="FF0000"/>
                </a:solidFill>
              </a:rPr>
              <a:t>Do not use macros when functions do what you want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251" name="Google Shape;251;p37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2019</a:t>
            </a:r>
            <a:endParaRPr/>
          </a:p>
        </p:txBody>
      </p:sp>
      <p:sp>
        <p:nvSpPr>
          <p:cNvPr id="252" name="Google Shape;252;p37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3" name="Google Shape;253;p37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CSE341: Programming Languages</a:t>
            </a:r>
            <a:endParaRPr/>
          </a:p>
        </p:txBody>
      </p:sp>
      <p:sp>
        <p:nvSpPr>
          <p:cNvPr id="254" name="Google Shape;254;p37"/>
          <p:cNvSpPr txBox="1"/>
          <p:nvPr/>
        </p:nvSpPr>
        <p:spPr>
          <a:xfrm>
            <a:off x="1371600" y="3354600"/>
            <a:ext cx="6858000" cy="3046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define-syntax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my-force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syntax-rules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[(my-force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e])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(mcar x)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(mcdr x)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	          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begin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(set-mcar! x #t)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</a:t>
            </a:r>
            <a:r>
              <a:rPr b="1" i="0" lang="en" sz="6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(set-mcdr! p ((mcdr p)))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</a:t>
            </a:r>
            <a:r>
              <a:rPr b="1" i="0" lang="en" sz="1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b="1" i="0" lang="en" sz="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(mcdr p))))]))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bad macro</a:t>
            </a:r>
            <a:endParaRPr/>
          </a:p>
        </p:txBody>
      </p:sp>
      <p:sp>
        <p:nvSpPr>
          <p:cNvPr id="260" name="Google Shape;260;p38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Any </a:t>
            </a:r>
            <a:r>
              <a:rPr i="1" lang="en"/>
              <a:t>function</a:t>
            </a:r>
            <a:r>
              <a:rPr lang="en"/>
              <a:t> that doubles its argument is fine for clients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22250" lvl="1" marL="74295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1000"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These are equivalent to each other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So macros for doubling are bad style but instructive examples: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These are not equivalent to each other.  Consider:</a:t>
            </a:r>
            <a:endParaRPr/>
          </a:p>
        </p:txBody>
      </p:sp>
      <p:sp>
        <p:nvSpPr>
          <p:cNvPr id="261" name="Google Shape;261;p38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2019</a:t>
            </a:r>
            <a:endParaRPr/>
          </a:p>
        </p:txBody>
      </p:sp>
      <p:sp>
        <p:nvSpPr>
          <p:cNvPr id="262" name="Google Shape;262;p38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63" name="Google Shape;263;p38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CSE341: Programming Languages</a:t>
            </a:r>
            <a:endParaRPr/>
          </a:p>
        </p:txBody>
      </p:sp>
      <p:sp>
        <p:nvSpPr>
          <p:cNvPr id="264" name="Google Shape;264;p38"/>
          <p:cNvSpPr txBox="1"/>
          <p:nvPr/>
        </p:nvSpPr>
        <p:spPr>
          <a:xfrm>
            <a:off x="2286000" y="2053459"/>
            <a:ext cx="3886200" cy="765941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dbl x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(+ x x))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dbl x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(* 2 x))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5" name="Google Shape;265;p38"/>
          <p:cNvSpPr txBox="1"/>
          <p:nvPr/>
        </p:nvSpPr>
        <p:spPr>
          <a:xfrm>
            <a:off x="685800" y="4114800"/>
            <a:ext cx="8121869" cy="70485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define-syntax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dbl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syntax-rules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()[(dbl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)(+ x x)]))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define-syntax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dbl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syntax-rules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()[(dbl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)(* 2 x)]))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6" name="Google Shape;266;p38"/>
          <p:cNvSpPr txBox="1"/>
          <p:nvPr/>
        </p:nvSpPr>
        <p:spPr>
          <a:xfrm>
            <a:off x="2133600" y="5543550"/>
            <a:ext cx="4724400" cy="47625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(dbl (begin (print "hi") 42))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examples</a:t>
            </a:r>
            <a:endParaRPr/>
          </a:p>
        </p:txBody>
      </p:sp>
      <p:sp>
        <p:nvSpPr>
          <p:cNvPr id="272" name="Google Shape;272;p39"/>
          <p:cNvSpPr txBox="1"/>
          <p:nvPr>
            <p:ph idx="1" type="body"/>
          </p:nvPr>
        </p:nvSpPr>
        <p:spPr>
          <a:xfrm>
            <a:off x="685800" y="13716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Sometimes a macro </a:t>
            </a:r>
            <a:r>
              <a:rPr i="1" lang="en"/>
              <a:t>should</a:t>
            </a:r>
            <a:r>
              <a:rPr lang="en"/>
              <a:t> re-evaluate an argument it is passed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If not, as in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dbl</a:t>
            </a:r>
            <a:r>
              <a:rPr lang="en"/>
              <a:t>, then use a local binding as needed: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sz="80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Also good style for macros not to have surprising evaluation order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Good rule of thumb to preserve left-to-right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Char char="–"/>
            </a:pPr>
            <a:r>
              <a:rPr lang="en">
                <a:solidFill>
                  <a:srgbClr val="FF0000"/>
                </a:solidFill>
              </a:rPr>
              <a:t>Bad</a:t>
            </a:r>
            <a:r>
              <a:rPr lang="en"/>
              <a:t> example (fix with a local binding):</a:t>
            </a:r>
            <a:endParaRPr/>
          </a:p>
        </p:txBody>
      </p:sp>
      <p:sp>
        <p:nvSpPr>
          <p:cNvPr id="273" name="Google Shape;273;p39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2019</a:t>
            </a:r>
            <a:endParaRPr/>
          </a:p>
        </p:txBody>
      </p:sp>
      <p:sp>
        <p:nvSpPr>
          <p:cNvPr id="274" name="Google Shape;274;p39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75" name="Google Shape;275;p39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CSE341: Programming Languages</a:t>
            </a:r>
            <a:endParaRPr/>
          </a:p>
        </p:txBody>
      </p:sp>
      <p:sp>
        <p:nvSpPr>
          <p:cNvPr id="276" name="Google Shape;276;p39"/>
          <p:cNvSpPr txBox="1"/>
          <p:nvPr/>
        </p:nvSpPr>
        <p:spPr>
          <a:xfrm>
            <a:off x="2057401" y="2209800"/>
            <a:ext cx="4952999" cy="14478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define-syntax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dbl </a:t>
            </a:r>
            <a:endParaRPr b="1" i="0" sz="2000" u="none" cap="none" strike="noStrike"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syntax-rules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[(dbl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x]) (+ y y))]))</a:t>
            </a:r>
            <a:endParaRPr/>
          </a:p>
        </p:txBody>
      </p:sp>
      <p:sp>
        <p:nvSpPr>
          <p:cNvPr id="277" name="Google Shape;277;p39"/>
          <p:cNvSpPr txBox="1"/>
          <p:nvPr/>
        </p:nvSpPr>
        <p:spPr>
          <a:xfrm>
            <a:off x="2667001" y="4953000"/>
            <a:ext cx="3809999" cy="14478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define-syntax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take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syntax-rules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from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[(take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from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e2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(- e2 e1)]))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0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Local variables in macros</a:t>
            </a:r>
            <a:endParaRPr/>
          </a:p>
        </p:txBody>
      </p:sp>
      <p:sp>
        <p:nvSpPr>
          <p:cNvPr id="283" name="Google Shape;283;p40"/>
          <p:cNvSpPr txBox="1"/>
          <p:nvPr>
            <p:ph idx="1" type="body"/>
          </p:nvPr>
        </p:nvSpPr>
        <p:spPr>
          <a:xfrm>
            <a:off x="685800" y="12954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In C/C++, defining local variables inside macros is unwise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When needed done with hacks like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__strange_name34</a:t>
            </a:r>
            <a:endParaRPr/>
          </a:p>
          <a:p>
            <a:pPr indent="-222250" lvl="1" marL="74295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Here is why with a silly example: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Macro: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Use: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Naïve expansion: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But instead Racket “gets it right,” which is part of </a:t>
            </a:r>
            <a:r>
              <a:rPr i="1" lang="en"/>
              <a:t>hygiene</a:t>
            </a:r>
            <a:endParaRPr i="1"/>
          </a:p>
        </p:txBody>
      </p:sp>
      <p:sp>
        <p:nvSpPr>
          <p:cNvPr id="284" name="Google Shape;284;p40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2019</a:t>
            </a:r>
            <a:endParaRPr/>
          </a:p>
        </p:txBody>
      </p:sp>
      <p:sp>
        <p:nvSpPr>
          <p:cNvPr id="285" name="Google Shape;285;p40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6" name="Google Shape;286;p40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CSE341: Programming Languages</a:t>
            </a:r>
            <a:endParaRPr/>
          </a:p>
        </p:txBody>
      </p:sp>
      <p:sp>
        <p:nvSpPr>
          <p:cNvPr id="287" name="Google Shape;287;p40"/>
          <p:cNvSpPr txBox="1"/>
          <p:nvPr/>
        </p:nvSpPr>
        <p:spPr>
          <a:xfrm>
            <a:off x="2971800" y="2743200"/>
            <a:ext cx="5410199" cy="14478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define-syntax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dbl </a:t>
            </a:r>
            <a:endParaRPr b="1" i="0" sz="2000" u="none" cap="none" strike="noStrike"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syntax-rules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[(dbl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1])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(* 2 x y))]))</a:t>
            </a:r>
            <a:endParaRPr/>
          </a:p>
        </p:txBody>
      </p:sp>
      <p:sp>
        <p:nvSpPr>
          <p:cNvPr id="288" name="Google Shape;288;p40"/>
          <p:cNvSpPr txBox="1"/>
          <p:nvPr/>
        </p:nvSpPr>
        <p:spPr>
          <a:xfrm>
            <a:off x="3543302" y="4373888"/>
            <a:ext cx="5181600" cy="457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7]) (dbl y))</a:t>
            </a:r>
            <a:endParaRPr/>
          </a:p>
        </p:txBody>
      </p:sp>
      <p:sp>
        <p:nvSpPr>
          <p:cNvPr id="289" name="Google Shape;289;p40"/>
          <p:cNvSpPr txBox="1"/>
          <p:nvPr/>
        </p:nvSpPr>
        <p:spPr>
          <a:xfrm>
            <a:off x="3581401" y="5013975"/>
            <a:ext cx="5105400" cy="6858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7]) 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1])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(* 2 y y)))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other side of hygiene</a:t>
            </a:r>
            <a:endParaRPr/>
          </a:p>
        </p:txBody>
      </p:sp>
      <p:sp>
        <p:nvSpPr>
          <p:cNvPr id="295" name="Google Shape;295;p41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This also looks like it would do the “wrong” thing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Macro: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Use: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Naïve expansion: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But again Racket’s </a:t>
            </a:r>
            <a:r>
              <a:rPr i="1" lang="en"/>
              <a:t>hygienic macros</a:t>
            </a:r>
            <a:r>
              <a:rPr lang="en"/>
              <a:t> get this right!</a:t>
            </a:r>
            <a:endParaRPr/>
          </a:p>
        </p:txBody>
      </p:sp>
      <p:sp>
        <p:nvSpPr>
          <p:cNvPr id="296" name="Google Shape;296;p41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2019</a:t>
            </a:r>
            <a:endParaRPr/>
          </a:p>
        </p:txBody>
      </p:sp>
      <p:sp>
        <p:nvSpPr>
          <p:cNvPr id="297" name="Google Shape;297;p41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98" name="Google Shape;298;p41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CSE341: Programming Languages</a:t>
            </a:r>
            <a:endParaRPr/>
          </a:p>
        </p:txBody>
      </p:sp>
      <p:sp>
        <p:nvSpPr>
          <p:cNvPr id="299" name="Google Shape;299;p41"/>
          <p:cNvSpPr txBox="1"/>
          <p:nvPr/>
        </p:nvSpPr>
        <p:spPr>
          <a:xfrm>
            <a:off x="2895600" y="2438400"/>
            <a:ext cx="4191000" cy="1143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define-syntax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dbl </a:t>
            </a:r>
            <a:endParaRPr b="1" i="0" sz="2000" u="none" cap="none" strike="noStrike"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syntax-rules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[(dbl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(* 2 x)]))</a:t>
            </a:r>
            <a:endParaRPr/>
          </a:p>
        </p:txBody>
      </p:sp>
      <p:sp>
        <p:nvSpPr>
          <p:cNvPr id="300" name="Google Shape;300;p41"/>
          <p:cNvSpPr txBox="1"/>
          <p:nvPr/>
        </p:nvSpPr>
        <p:spPr>
          <a:xfrm>
            <a:off x="2907254" y="3886200"/>
            <a:ext cx="3657598" cy="457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+]) (dbl 42))</a:t>
            </a:r>
            <a:endParaRPr/>
          </a:p>
        </p:txBody>
      </p:sp>
      <p:sp>
        <p:nvSpPr>
          <p:cNvPr id="301" name="Google Shape;301;p41"/>
          <p:cNvSpPr txBox="1"/>
          <p:nvPr/>
        </p:nvSpPr>
        <p:spPr>
          <a:xfrm>
            <a:off x="2907254" y="5029200"/>
            <a:ext cx="3581399" cy="457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+]) (* 2 42))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2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hygienic macros work</a:t>
            </a:r>
            <a:endParaRPr/>
          </a:p>
        </p:txBody>
      </p:sp>
      <p:sp>
        <p:nvSpPr>
          <p:cNvPr id="307" name="Google Shape;307;p42"/>
          <p:cNvSpPr txBox="1"/>
          <p:nvPr>
            <p:ph idx="1" type="body"/>
          </p:nvPr>
        </p:nvSpPr>
        <p:spPr>
          <a:xfrm>
            <a:off x="685800" y="1600200"/>
            <a:ext cx="8001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A hygienic macro system:</a:t>
            </a:r>
            <a:endParaRPr/>
          </a:p>
          <a:p>
            <a:pPr indent="-457200" lvl="0" marL="5143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lang="en"/>
              <a:t>Secretly renames local variables in macros with fresh names</a:t>
            </a:r>
            <a:endParaRPr/>
          </a:p>
          <a:p>
            <a:pPr indent="-457200" lvl="0" marL="5143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lang="en"/>
              <a:t>Looks up variables used in macros where the macro is defined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Neither of these rules are followed by the “naïve expansion” most macro systems use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Without hygiene, macros are much more brittle (non-modular)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On rare occasions, hygiene is not what you want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Racket has somewhat complicated support for that</a:t>
            </a:r>
            <a:endParaRPr/>
          </a:p>
        </p:txBody>
      </p:sp>
      <p:sp>
        <p:nvSpPr>
          <p:cNvPr id="308" name="Google Shape;308;p42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2019</a:t>
            </a:r>
            <a:endParaRPr/>
          </a:p>
        </p:txBody>
      </p:sp>
      <p:sp>
        <p:nvSpPr>
          <p:cNvPr id="309" name="Google Shape;309;p42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0" name="Google Shape;310;p42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CSE341: Programming Languages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43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examples</a:t>
            </a:r>
            <a:endParaRPr/>
          </a:p>
        </p:txBody>
      </p:sp>
      <p:sp>
        <p:nvSpPr>
          <p:cNvPr id="316" name="Google Shape;316;p43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See the code for macros that: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</a:pPr>
            <a:r>
              <a:rPr lang="en">
                <a:solidFill>
                  <a:schemeClr val="accent2"/>
                </a:solidFill>
              </a:rPr>
              <a:t>A for loop for executing a body a fixed number of times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Shows a macro that purposely re-evaluates some expressions and not others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/>
              <a:t>Allow 0, 1, or 2 local bindings with fewer parens than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let*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Shows a macro with multiple cases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/>
              <a:t>A re-implementation of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let*</a:t>
            </a:r>
            <a:r>
              <a:rPr lang="en"/>
              <a:t> in terms of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let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Shows a macro taking any number of arguments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Shows a recursive macro</a:t>
            </a:r>
            <a:endParaRPr/>
          </a:p>
        </p:txBody>
      </p:sp>
      <p:sp>
        <p:nvSpPr>
          <p:cNvPr id="317" name="Google Shape;317;p43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2019</a:t>
            </a:r>
            <a:endParaRPr/>
          </a:p>
        </p:txBody>
      </p:sp>
      <p:sp>
        <p:nvSpPr>
          <p:cNvPr id="318" name="Google Shape;318;p43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9" name="Google Shape;319;p43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CSE341: Programming Languages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macro</a:t>
            </a:r>
            <a:endParaRPr/>
          </a:p>
        </p:txBody>
      </p:sp>
      <p:sp>
        <p:nvSpPr>
          <p:cNvPr id="135" name="Google Shape;135;p26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/>
              <a:t>A </a:t>
            </a:r>
            <a:r>
              <a:rPr i="1" lang="en">
                <a:solidFill>
                  <a:schemeClr val="accent2"/>
                </a:solidFill>
              </a:rPr>
              <a:t>macro definition</a:t>
            </a:r>
            <a:r>
              <a:rPr lang="en"/>
              <a:t> describes how to transform some new syntax into different syntax in the source language</a:t>
            </a:r>
            <a:endParaRPr/>
          </a:p>
          <a:p>
            <a:pPr indent="-266700" lvl="0" marL="3429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/>
              <a:t>A macro is one way to implement syntactic sugar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“Replace any syntax of the form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e1 andalso e2</a:t>
            </a:r>
            <a:r>
              <a:rPr lang="en"/>
              <a:t> with        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if e1 then e2 else false</a:t>
            </a:r>
            <a:r>
              <a:rPr lang="en"/>
              <a:t>”</a:t>
            </a:r>
            <a:endParaRPr/>
          </a:p>
          <a:p>
            <a:pPr indent="-209550" lvl="1" marL="74295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/>
              <a:t>A </a:t>
            </a:r>
            <a:r>
              <a:rPr i="1" lang="en">
                <a:solidFill>
                  <a:schemeClr val="accent2"/>
                </a:solidFill>
              </a:rPr>
              <a:t>macro system</a:t>
            </a:r>
            <a:r>
              <a:rPr lang="en"/>
              <a:t> is a language (or part of a larger language) for defining macros</a:t>
            </a:r>
            <a:endParaRPr/>
          </a:p>
          <a:p>
            <a:pPr indent="-266700" lvl="0" marL="3429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</a:pPr>
            <a:r>
              <a:rPr i="1" lang="en">
                <a:solidFill>
                  <a:schemeClr val="accent2"/>
                </a:solidFill>
              </a:rPr>
              <a:t>Macro expansion</a:t>
            </a:r>
            <a:r>
              <a:rPr lang="en"/>
              <a:t> is the process of rewriting the syntax for each </a:t>
            </a:r>
            <a:r>
              <a:rPr i="1" lang="en">
                <a:solidFill>
                  <a:schemeClr val="accent2"/>
                </a:solidFill>
              </a:rPr>
              <a:t>macro use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Before a program is run (or even compiled)</a:t>
            </a:r>
            <a:endParaRPr/>
          </a:p>
        </p:txBody>
      </p:sp>
      <p:sp>
        <p:nvSpPr>
          <p:cNvPr id="136" name="Google Shape;136;p26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2019</a:t>
            </a:r>
            <a:endParaRPr/>
          </a:p>
        </p:txBody>
      </p:sp>
      <p:sp>
        <p:nvSpPr>
          <p:cNvPr id="137" name="Google Shape;137;p26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8" name="Google Shape;138;p26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CSE341: Programming Languages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Racket Macros</a:t>
            </a:r>
            <a:endParaRPr/>
          </a:p>
        </p:txBody>
      </p:sp>
      <p:sp>
        <p:nvSpPr>
          <p:cNvPr id="144" name="Google Shape;144;p27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/>
              <a:t>If you define a macro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"/>
              <a:t> in Racket, then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m</a:t>
            </a:r>
            <a:r>
              <a:rPr lang="en"/>
              <a:t> becomes a new special form: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Use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(m …)</a:t>
            </a:r>
            <a:r>
              <a:rPr lang="en"/>
              <a:t> gets expanded according to definition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/>
              <a:t>Example definitions (actual definitions coming later):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Expand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(my-if e1 then e2 else e3)</a:t>
            </a:r>
            <a:endParaRPr/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    to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(if e1 e2 e3)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Expand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(comment-out e1 e2)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    to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e2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Expand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(my-delay e)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    to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(mcons #f (lambda () e))</a:t>
            </a:r>
            <a:endParaRPr/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7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2019</a:t>
            </a:r>
            <a:endParaRPr/>
          </a:p>
        </p:txBody>
      </p:sp>
      <p:sp>
        <p:nvSpPr>
          <p:cNvPr id="146" name="Google Shape;146;p27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7" name="Google Shape;147;p27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CSE341: Programming Languages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uses</a:t>
            </a:r>
            <a:endParaRPr/>
          </a:p>
        </p:txBody>
      </p:sp>
      <p:sp>
        <p:nvSpPr>
          <p:cNvPr id="153" name="Google Shape;153;p28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2019</a:t>
            </a:r>
            <a:endParaRPr/>
          </a:p>
        </p:txBody>
      </p:sp>
      <p:sp>
        <p:nvSpPr>
          <p:cNvPr id="154" name="Google Shape;154;p28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5" name="Google Shape;155;p28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CSE341: Programming Languages</a:t>
            </a:r>
            <a:endParaRPr/>
          </a:p>
        </p:txBody>
      </p:sp>
      <p:sp>
        <p:nvSpPr>
          <p:cNvPr id="156" name="Google Shape;156;p28"/>
          <p:cNvSpPr txBox="1"/>
          <p:nvPr/>
        </p:nvSpPr>
        <p:spPr>
          <a:xfrm>
            <a:off x="1211325" y="3314700"/>
            <a:ext cx="6484800" cy="21633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my-if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then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else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z)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 ; (if x y z)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my-if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then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 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then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z) 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; syntax error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comment-out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(car null) #f)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my-delay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(begin (print "hi") (foo 15)))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7" name="Google Shape;157;p28"/>
          <p:cNvSpPr txBox="1"/>
          <p:nvPr>
            <p:ph idx="1" type="body"/>
          </p:nvPr>
        </p:nvSpPr>
        <p:spPr>
          <a:xfrm>
            <a:off x="685800" y="14478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It is like we added keywords to our language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Other keywords only keywords in uses of that macro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Syntax error if keywords misused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Rewriting (“expansion”) happens before execution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Overuse</a:t>
            </a:r>
            <a:endParaRPr/>
          </a:p>
        </p:txBody>
      </p:sp>
      <p:sp>
        <p:nvSpPr>
          <p:cNvPr id="163" name="Google Shape;163;p29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15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Macros often deserve a bad reputation because they are often overused or used when functions would be better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When in doubt, resist defining a macro?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But they can be used well</a:t>
            </a:r>
            <a:endParaRPr/>
          </a:p>
        </p:txBody>
      </p:sp>
      <p:sp>
        <p:nvSpPr>
          <p:cNvPr id="164" name="Google Shape;164;p29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2019</a:t>
            </a:r>
            <a:endParaRPr/>
          </a:p>
        </p:txBody>
      </p:sp>
      <p:sp>
        <p:nvSpPr>
          <p:cNvPr id="165" name="Google Shape;165;p29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6" name="Google Shape;166;p29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CSE341: Programming Languages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0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Now…</a:t>
            </a:r>
            <a:endParaRPr/>
          </a:p>
        </p:txBody>
      </p:sp>
      <p:sp>
        <p:nvSpPr>
          <p:cNvPr id="172" name="Google Shape;172;p30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/>
              <a:t>How any macro system must deal with tokens, parentheses, and scope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/>
              <a:t>How to define macros in Racket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/>
              <a:t>How macro definitions must deal with expression evaluation carefully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Order expressions evaluate and how many times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/>
              <a:t>The key issue of variable bindings in macros and the notion of </a:t>
            </a:r>
            <a:r>
              <a:rPr i="1" lang="en"/>
              <a:t>hygiene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Racket is superior to most languages here</a:t>
            </a:r>
            <a:endParaRPr/>
          </a:p>
        </p:txBody>
      </p:sp>
      <p:sp>
        <p:nvSpPr>
          <p:cNvPr id="173" name="Google Shape;173;p30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2019</a:t>
            </a:r>
            <a:endParaRPr/>
          </a:p>
        </p:txBody>
      </p:sp>
      <p:sp>
        <p:nvSpPr>
          <p:cNvPr id="174" name="Google Shape;174;p30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5" name="Google Shape;175;p30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CSE341: Programming Languages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Tokenization</a:t>
            </a:r>
            <a:endParaRPr/>
          </a:p>
        </p:txBody>
      </p:sp>
      <p:sp>
        <p:nvSpPr>
          <p:cNvPr id="181" name="Google Shape;181;p31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i="1" lang="en"/>
              <a:t>First question for a macro system: How does it tokenize?</a:t>
            </a:r>
            <a:endParaRPr/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/>
              <a:t>Macro systems generally work at the level of </a:t>
            </a:r>
            <a:r>
              <a:rPr i="1" lang="en"/>
              <a:t>tokens</a:t>
            </a:r>
            <a:r>
              <a:rPr lang="en"/>
              <a:t> not sequences of characters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So must know how programming language tokenizes text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/>
              <a:t>Example: “macro expand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head</a:t>
            </a:r>
            <a:r>
              <a:rPr lang="en"/>
              <a:t> to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car</a:t>
            </a:r>
            <a:r>
              <a:rPr lang="en"/>
              <a:t>”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Would not rewrite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(+ headt foo)</a:t>
            </a:r>
            <a:r>
              <a:rPr lang="en"/>
              <a:t> to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(+ cart foo)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Would not rewrite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head-door</a:t>
            </a:r>
            <a:r>
              <a:rPr lang="en"/>
              <a:t>  to 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car-door</a:t>
            </a:r>
            <a:endParaRPr/>
          </a:p>
          <a:p>
            <a:pPr indent="-228600" lvl="2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/>
              <a:t>But would in C where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head-door </a:t>
            </a:r>
            <a:r>
              <a:rPr lang="en"/>
              <a:t>is subtraction</a:t>
            </a:r>
            <a:endParaRPr/>
          </a:p>
          <a:p>
            <a:pPr indent="-101600" lvl="2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101600" lvl="2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82" name="Google Shape;182;p31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2019</a:t>
            </a:r>
            <a:endParaRPr/>
          </a:p>
        </p:txBody>
      </p:sp>
      <p:sp>
        <p:nvSpPr>
          <p:cNvPr id="183" name="Google Shape;183;p31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4" name="Google Shape;184;p31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CSE341: Programming Languages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2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Parenthesization</a:t>
            </a:r>
            <a:endParaRPr/>
          </a:p>
        </p:txBody>
      </p:sp>
      <p:sp>
        <p:nvSpPr>
          <p:cNvPr id="190" name="Google Shape;190;p32"/>
          <p:cNvSpPr txBox="1"/>
          <p:nvPr>
            <p:ph idx="1" type="body"/>
          </p:nvPr>
        </p:nvSpPr>
        <p:spPr>
          <a:xfrm>
            <a:off x="990600" y="1409700"/>
            <a:ext cx="77724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i="1" lang="en"/>
              <a:t>Second question for a macro system: How does associativity work?</a:t>
            </a:r>
            <a:r>
              <a:rPr lang="en"/>
              <a:t> </a:t>
            </a:r>
            <a:endParaRPr/>
          </a:p>
          <a:p>
            <a:pPr indent="0" lvl="0" marL="0" rtl="0" algn="ctr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C/C++ basic example: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Probably </a:t>
            </a:r>
            <a:r>
              <a:rPr i="1" lang="en"/>
              <a:t>not</a:t>
            </a:r>
            <a:r>
              <a:rPr lang="en"/>
              <a:t> what you wanted: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                                 means                            not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So C macro writers use lots of parentheses, which is fine: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Racket won’t have this problem: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Macro use:        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(macro-name …)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After expansion: </a:t>
            </a:r>
            <a:r>
              <a:rPr b="1" i="1" lang="en">
                <a:latin typeface="Courier New"/>
                <a:ea typeface="Courier New"/>
                <a:cs typeface="Courier New"/>
                <a:sym typeface="Courier New"/>
              </a:rPr>
              <a:t>something else in same place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     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91" name="Google Shape;191;p32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2019</a:t>
            </a:r>
            <a:endParaRPr/>
          </a:p>
        </p:txBody>
      </p:sp>
      <p:sp>
        <p:nvSpPr>
          <p:cNvPr id="192" name="Google Shape;192;p32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3" name="Google Shape;193;p32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CSE341: Programming Languages</a:t>
            </a:r>
            <a:endParaRPr/>
          </a:p>
        </p:txBody>
      </p:sp>
      <p:sp>
        <p:nvSpPr>
          <p:cNvPr id="194" name="Google Shape;194;p32"/>
          <p:cNvSpPr txBox="1"/>
          <p:nvPr/>
        </p:nvSpPr>
        <p:spPr>
          <a:xfrm>
            <a:off x="3048000" y="2362200"/>
            <a:ext cx="3352800" cy="40202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#define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ADD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x+y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5" name="Google Shape;195;p32"/>
          <p:cNvSpPr txBox="1"/>
          <p:nvPr/>
        </p:nvSpPr>
        <p:spPr>
          <a:xfrm>
            <a:off x="1157875" y="3369528"/>
            <a:ext cx="2133600" cy="402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ADD(1,2/3)*4</a:t>
            </a:r>
            <a:endParaRPr/>
          </a:p>
        </p:txBody>
      </p:sp>
      <p:sp>
        <p:nvSpPr>
          <p:cNvPr id="196" name="Google Shape;196;p32"/>
          <p:cNvSpPr txBox="1"/>
          <p:nvPr/>
        </p:nvSpPr>
        <p:spPr>
          <a:xfrm>
            <a:off x="4414025" y="3369513"/>
            <a:ext cx="1676400" cy="402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b="1" i="0" lang="en" sz="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b="1" i="0" lang="en" sz="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b="1" i="0" lang="en" sz="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</a:t>
            </a:r>
            <a:r>
              <a:rPr b="1" i="0" lang="en" sz="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b="1" i="0" lang="en" sz="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b="1" i="0" lang="en" sz="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/>
          </a:p>
        </p:txBody>
      </p:sp>
      <p:sp>
        <p:nvSpPr>
          <p:cNvPr id="197" name="Google Shape;197;p32"/>
          <p:cNvSpPr txBox="1"/>
          <p:nvPr/>
        </p:nvSpPr>
        <p:spPr>
          <a:xfrm>
            <a:off x="6678650" y="3369525"/>
            <a:ext cx="1981200" cy="402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(1</a:t>
            </a:r>
            <a:r>
              <a:rPr b="1" i="0" lang="en" sz="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b="1" i="0" lang="en" sz="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b="1" i="0" lang="en" sz="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</a:t>
            </a:r>
            <a:r>
              <a:rPr b="1" i="0" lang="en" sz="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3)</a:t>
            </a:r>
            <a:r>
              <a:rPr b="1" i="0" lang="en" sz="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b="1" i="0" lang="en" sz="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/>
          </a:p>
        </p:txBody>
      </p:sp>
      <p:sp>
        <p:nvSpPr>
          <p:cNvPr id="198" name="Google Shape;198;p32"/>
          <p:cNvSpPr txBox="1"/>
          <p:nvPr/>
        </p:nvSpPr>
        <p:spPr>
          <a:xfrm>
            <a:off x="2743200" y="4572000"/>
            <a:ext cx="4267200" cy="40202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#define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ADD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((x)+(y))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3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Local bindings</a:t>
            </a:r>
            <a:endParaRPr/>
          </a:p>
        </p:txBody>
      </p:sp>
      <p:sp>
        <p:nvSpPr>
          <p:cNvPr id="204" name="Google Shape;204;p33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i="1" lang="en"/>
              <a:t>Third question for a macro system: Can variables shadow macros?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Suppose macros also apply to variable bindings.  Then: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Would become: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This is why C/C++ convention is all-caps macros and non-all-caps for everything else</a:t>
            </a:r>
            <a:endParaRPr/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Racket does </a:t>
            </a:r>
            <a:r>
              <a:rPr i="1" lang="en"/>
              <a:t>not</a:t>
            </a:r>
            <a:r>
              <a:rPr lang="en"/>
              <a:t> work this way – it gets scope “right”!</a:t>
            </a:r>
            <a:endParaRPr/>
          </a:p>
        </p:txBody>
      </p:sp>
      <p:sp>
        <p:nvSpPr>
          <p:cNvPr id="205" name="Google Shape;205;p33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2019</a:t>
            </a:r>
            <a:endParaRPr/>
          </a:p>
        </p:txBody>
      </p:sp>
      <p:sp>
        <p:nvSpPr>
          <p:cNvPr id="206" name="Google Shape;206;p33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7" name="Google Shape;207;p33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CSE341: Programming Languages</a:t>
            </a:r>
            <a:endParaRPr/>
          </a:p>
        </p:txBody>
      </p:sp>
      <p:sp>
        <p:nvSpPr>
          <p:cNvPr id="208" name="Google Shape;208;p33"/>
          <p:cNvSpPr txBox="1"/>
          <p:nvPr/>
        </p:nvSpPr>
        <p:spPr>
          <a:xfrm>
            <a:off x="2057400" y="2781300"/>
            <a:ext cx="5410200" cy="8001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let 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head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0][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car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1]) head)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; 0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let*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head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0][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car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1]) head)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; 0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9" name="Google Shape;209;p33"/>
          <p:cNvSpPr txBox="1"/>
          <p:nvPr/>
        </p:nvSpPr>
        <p:spPr>
          <a:xfrm>
            <a:off x="2057400" y="4038600"/>
            <a:ext cx="5638800" cy="8001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let 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car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0][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car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1]) car)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; error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let*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car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0][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car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1]) car)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; 1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