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7" r:id="rId4"/>
    <p:sldId id="266" r:id="rId5"/>
    <p:sldId id="271" r:id="rId6"/>
    <p:sldId id="268" r:id="rId7"/>
    <p:sldId id="269" r:id="rId8"/>
    <p:sldId id="289" r:id="rId9"/>
    <p:sldId id="270" r:id="rId10"/>
    <p:sldId id="272" r:id="rId11"/>
    <p:sldId id="290" r:id="rId12"/>
    <p:sldId id="273" r:id="rId13"/>
    <p:sldId id="274" r:id="rId14"/>
    <p:sldId id="275" r:id="rId15"/>
    <p:sldId id="291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C21D8-2FFA-4588-9929-8032AA922D9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043DD-AB86-4EE7-9D0E-788BD7E2D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2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26" Type="http://schemas.openxmlformats.org/officeDocument/2006/relationships/tags" Target="../tags/tag38.xml"/><Relationship Id="rId3" Type="http://schemas.openxmlformats.org/officeDocument/2006/relationships/tags" Target="../tags/tag15.xml"/><Relationship Id="rId21" Type="http://schemas.openxmlformats.org/officeDocument/2006/relationships/tags" Target="../tags/tag33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5" Type="http://schemas.openxmlformats.org/officeDocument/2006/relationships/tags" Target="../tags/tag37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29" Type="http://schemas.openxmlformats.org/officeDocument/2006/relationships/tags" Target="../tags/tag41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tags" Target="../tags/tag36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tags" Target="../tags/tag35.xml"/><Relationship Id="rId28" Type="http://schemas.openxmlformats.org/officeDocument/2006/relationships/tags" Target="../tags/tag40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31" Type="http://schemas.openxmlformats.org/officeDocument/2006/relationships/notesSlide" Target="../notesSlides/notesSlide21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Relationship Id="rId27" Type="http://schemas.openxmlformats.org/officeDocument/2006/relationships/tags" Target="../tags/tag39.xml"/><Relationship Id="rId30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tags" Target="../tags/tag67.xml"/><Relationship Id="rId3" Type="http://schemas.openxmlformats.org/officeDocument/2006/relationships/tags" Target="../tags/tag44.xml"/><Relationship Id="rId21" Type="http://schemas.openxmlformats.org/officeDocument/2006/relationships/tags" Target="../tags/tag62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tags" Target="../tags/tag66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notesSlide" Target="../notesSlides/notesSlide22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Relationship Id="rId27" Type="http://schemas.openxmlformats.org/officeDocument/2006/relationships/tags" Target="../tags/tag6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notesSlide" Target="../notesSlides/notesSlide24.xml"/><Relationship Id="rId10" Type="http://schemas.openxmlformats.org/officeDocument/2006/relationships/tags" Target="../tags/tag78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ctr"/>
            <a:r>
              <a:rPr lang="en-US" sz="3000" i="0" dirty="0" smtClean="0"/>
              <a:t>CSE373: Data Structures and Algorithms</a:t>
            </a:r>
            <a:br>
              <a:rPr lang="en-US" sz="30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1: Introduction; ADTs; Stacks/Queues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and 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very carefully</a:t>
            </a:r>
          </a:p>
          <a:p>
            <a:pPr lvl="1"/>
            <a:r>
              <a:rPr lang="en-US" dirty="0" smtClean="0"/>
              <a:t>Explains quite clearly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 on your part</a:t>
            </a:r>
          </a:p>
          <a:p>
            <a:pPr lvl="1"/>
            <a:r>
              <a:rPr lang="en-US" dirty="0" smtClean="0"/>
              <a:t>When it happens, when you submit, not when asked</a:t>
            </a:r>
          </a:p>
          <a:p>
            <a:endParaRPr lang="en-US" dirty="0" smtClean="0"/>
          </a:p>
          <a:p>
            <a:r>
              <a:rPr lang="en-US" dirty="0" smtClean="0"/>
              <a:t>I have promoted and enforced academic integrity since I was a freshman</a:t>
            </a:r>
          </a:p>
          <a:p>
            <a:pPr lvl="1"/>
            <a:r>
              <a:rPr lang="en-US" dirty="0" smtClean="0"/>
              <a:t>I offer great trust but with little sympathy for violations</a:t>
            </a:r>
          </a:p>
          <a:p>
            <a:pPr lvl="1"/>
            <a:r>
              <a:rPr lang="en-US" dirty="0" smtClean="0"/>
              <a:t>Honest work is the most important feature of a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You are expected to do your own work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Exceptions (group work), if any, will be clearly announced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Sharing </a:t>
            </a:r>
            <a:r>
              <a:rPr lang="en-US" altLang="en-US" dirty="0"/>
              <a:t>solutions, doing work </a:t>
            </a:r>
            <a:r>
              <a:rPr lang="en-US" altLang="en-US" dirty="0" smtClean="0"/>
              <a:t>for, </a:t>
            </a:r>
            <a:r>
              <a:rPr lang="en-US" altLang="en-US" dirty="0"/>
              <a:t>or accepting work from others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Referring </a:t>
            </a:r>
            <a:r>
              <a:rPr lang="en-US" altLang="en-US" dirty="0"/>
              <a:t>to solutions from this or other courses from previous quarters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But you can learn from each other: see the policy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4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Unsolicited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Get to class on time!</a:t>
            </a:r>
          </a:p>
          <a:p>
            <a:pPr lvl="1"/>
            <a:r>
              <a:rPr lang="en-US" dirty="0" smtClean="0"/>
              <a:t>Instructor pet peeve (I will start and end promptly)</a:t>
            </a:r>
          </a:p>
          <a:p>
            <a:pPr lvl="1"/>
            <a:r>
              <a:rPr lang="en-US" dirty="0" smtClean="0"/>
              <a:t>First 2 minutes are </a:t>
            </a:r>
            <a:r>
              <a:rPr lang="en-US" i="1" dirty="0" smtClean="0"/>
              <a:t>much</a:t>
            </a:r>
            <a:r>
              <a:rPr lang="en-US" dirty="0" smtClean="0"/>
              <a:t> more important than last 2!</a:t>
            </a:r>
          </a:p>
          <a:p>
            <a:pPr lvl="1"/>
            <a:r>
              <a:rPr lang="en-US" dirty="0" smtClean="0"/>
              <a:t>Midterms will prove beyond any doubt you are capable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Learn this stuff</a:t>
            </a:r>
          </a:p>
          <a:p>
            <a:pPr lvl="1"/>
            <a:r>
              <a:rPr lang="en-US" dirty="0" smtClean="0"/>
              <a:t>It is at the absolute core of computing and software</a:t>
            </a:r>
          </a:p>
          <a:p>
            <a:pPr lvl="1"/>
            <a:r>
              <a:rPr lang="en-US" dirty="0" smtClean="0"/>
              <a:t>Falling behind only makes more work for you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Have fun</a:t>
            </a:r>
          </a:p>
          <a:p>
            <a:pPr lvl="1"/>
            <a:r>
              <a:rPr lang="en-US" dirty="0" smtClean="0"/>
              <a:t>So much easier to be motivated and learn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mechanics:  Did I forget anything?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What this course is about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Start </a:t>
            </a:r>
            <a:r>
              <a:rPr lang="en-US" i="1" dirty="0"/>
              <a:t>abstract data types</a:t>
            </a:r>
            <a:r>
              <a:rPr lang="en-US" dirty="0"/>
              <a:t> (ADTs), </a:t>
            </a:r>
            <a:r>
              <a:rPr lang="en-US" i="1" dirty="0"/>
              <a:t>stacks</a:t>
            </a:r>
            <a:r>
              <a:rPr lang="en-US" dirty="0"/>
              <a:t>, and </a:t>
            </a:r>
            <a:r>
              <a:rPr lang="en-US" i="1" dirty="0"/>
              <a:t>queues</a:t>
            </a:r>
          </a:p>
          <a:p>
            <a:pPr lvl="1"/>
            <a:r>
              <a:rPr lang="en-US" dirty="0"/>
              <a:t>Largely review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i="1" dirty="0" smtClean="0"/>
              <a:t>May have time for other brief exposure to topics, maybe parallelism</a:t>
            </a:r>
            <a:endParaRPr lang="en-US" i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Prerequisite is </a:t>
            </a:r>
            <a:r>
              <a:rPr lang="en-US" altLang="en-US" dirty="0" smtClean="0"/>
              <a:t>CSE143</a:t>
            </a:r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Topics you should have a basic understanding of: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Variables, conditionals, loops, </a:t>
            </a:r>
            <a:r>
              <a:rPr lang="en-US" altLang="en-US" dirty="0" smtClean="0"/>
              <a:t>methods, </a:t>
            </a:r>
            <a:r>
              <a:rPr lang="en-US" altLang="en-US" dirty="0"/>
              <a:t>fundamentals of defining classes and inheritance, arrays, single linked lists, simple binary trees, recursion, some sorting and searching algorithms, basic algorithm analysis (e.g., </a:t>
            </a:r>
            <a:r>
              <a:rPr lang="en-US" altLang="en-US" i="1" dirty="0"/>
              <a:t>O</a:t>
            </a:r>
            <a:r>
              <a:rPr lang="en-US" altLang="en-US" dirty="0"/>
              <a:t>(n) </a:t>
            </a:r>
            <a:r>
              <a:rPr lang="en-US" altLang="en-US" dirty="0" err="1"/>
              <a:t>vs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(n</a:t>
            </a:r>
            <a:r>
              <a:rPr lang="en-US" altLang="en-US" baseline="30000" dirty="0"/>
              <a:t>2</a:t>
            </a:r>
            <a:r>
              <a:rPr lang="en-US" altLang="en-US" dirty="0"/>
              <a:t>) and similar things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We can fill in gaps as needed, but if any topics are new, plan on some extra studying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08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373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</a:t>
            </a:r>
            <a:r>
              <a:rPr lang="en-US" dirty="0" smtClean="0">
                <a:solidFill>
                  <a:schemeClr val="accent2"/>
                </a:solidFill>
              </a:rPr>
              <a:t>trade-offs</a:t>
            </a:r>
          </a:p>
          <a:p>
            <a:pPr lvl="1"/>
            <a:r>
              <a:rPr lang="en-US" dirty="0" smtClean="0"/>
              <a:t>Rigorously </a:t>
            </a:r>
            <a:r>
              <a:rPr lang="en-US" dirty="0" smtClean="0">
                <a:solidFill>
                  <a:schemeClr val="accent2"/>
                </a:solidFill>
              </a:rPr>
              <a:t>analyze</a:t>
            </a:r>
            <a:r>
              <a:rPr lang="en-US" dirty="0" smtClean="0"/>
              <a:t> the algorithms that use them (math!)</a:t>
            </a:r>
          </a:p>
          <a:p>
            <a:pPr lvl="1"/>
            <a:r>
              <a:rPr lang="en-US" dirty="0" smtClean="0"/>
              <a:t>Learn how to </a:t>
            </a:r>
            <a:r>
              <a:rPr lang="en-US" dirty="0" smtClean="0">
                <a:solidFill>
                  <a:schemeClr val="accent2"/>
                </a:solidFill>
              </a:rPr>
              <a:t>pick</a:t>
            </a:r>
            <a:r>
              <a:rPr lang="en-US" dirty="0" smtClean="0"/>
              <a:t> “the right thing for the job”</a:t>
            </a:r>
          </a:p>
          <a:p>
            <a:pPr lvl="1"/>
            <a:r>
              <a:rPr lang="en-US" altLang="en-US" dirty="0"/>
              <a:t>More thorough and rigorous take on topics introduced in </a:t>
            </a:r>
            <a:br>
              <a:rPr lang="en-US" altLang="en-US" dirty="0"/>
            </a:br>
            <a:r>
              <a:rPr lang="en-US" altLang="en-US" dirty="0" smtClean="0"/>
              <a:t>CSE143 </a:t>
            </a:r>
            <a:r>
              <a:rPr lang="en-US" altLang="en-US" dirty="0"/>
              <a:t>(plus more new topics)</a:t>
            </a:r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elegant interplay of “theory” and “engineering” at the core of computer science</a:t>
            </a:r>
          </a:p>
          <a:p>
            <a:pPr lvl="1"/>
            <a:endParaRPr lang="en-US" dirty="0"/>
          </a:p>
          <a:p>
            <a:r>
              <a:rPr lang="en-US" dirty="0" smtClean="0"/>
              <a:t>More programming experience (as a way to learn)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Dan’s take: </a:t>
            </a:r>
          </a:p>
          <a:p>
            <a:pPr lvl="1"/>
            <a:r>
              <a:rPr lang="en-US" dirty="0" smtClean="0"/>
              <a:t>Key abstractions used almost </a:t>
            </a:r>
            <a:r>
              <a:rPr lang="en-US" dirty="0" smtClean="0">
                <a:solidFill>
                  <a:schemeClr val="accent2"/>
                </a:solidFill>
              </a:rPr>
              <a:t>every day in just about anything related to computing and software</a:t>
            </a:r>
          </a:p>
          <a:p>
            <a:pPr lvl="1"/>
            <a:r>
              <a:rPr lang="en-US" dirty="0" smtClean="0"/>
              <a:t>It is a vocabulary you are likely to internalize permanently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(Often highly </a:t>
            </a:r>
            <a:r>
              <a:rPr lang="en-US" i="1" dirty="0" smtClean="0"/>
              <a:t>non-obvious</a:t>
            </a:r>
            <a:r>
              <a:rPr lang="en-US" dirty="0" smtClean="0"/>
              <a:t>) ways to organize information to enable </a:t>
            </a:r>
            <a:r>
              <a:rPr lang="en-US" i="1" dirty="0" smtClean="0">
                <a:solidFill>
                  <a:schemeClr val="accent2"/>
                </a:solidFill>
              </a:rPr>
              <a:t>efficient</a:t>
            </a:r>
            <a:r>
              <a:rPr lang="en-US" dirty="0" smtClean="0"/>
              <a:t> computation over that information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 data structure supports certain </a:t>
            </a:r>
            <a:r>
              <a:rPr lang="en-US" i="1" dirty="0" smtClean="0"/>
              <a:t>operations</a:t>
            </a:r>
            <a:r>
              <a:rPr lang="en-US" dirty="0" smtClean="0"/>
              <a:t>, each with a:</a:t>
            </a:r>
          </a:p>
          <a:p>
            <a:pPr lvl="1"/>
            <a:r>
              <a:rPr lang="en-US" dirty="0" smtClean="0"/>
              <a:t>Meaning: what does the operation do/return</a:t>
            </a:r>
          </a:p>
          <a:p>
            <a:pPr lvl="1"/>
            <a:r>
              <a:rPr lang="en-US" dirty="0" smtClean="0"/>
              <a:t>Performance: how efficient is the operation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b="1" i="1" dirty="0" smtClean="0"/>
              <a:t>List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b="1" i="1" dirty="0" smtClean="0"/>
              <a:t>Stack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data structure strives to provide many useful, efficient operations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there are unavoidable trade-offs:</a:t>
            </a:r>
          </a:p>
          <a:p>
            <a:pPr lvl="1"/>
            <a:r>
              <a:rPr lang="en-US" dirty="0" smtClean="0"/>
              <a:t>Time vs. space</a:t>
            </a:r>
          </a:p>
          <a:p>
            <a:pPr lvl="1"/>
            <a:r>
              <a:rPr lang="en-US" dirty="0" smtClean="0"/>
              <a:t>One operation more efficient if another less efficient</a:t>
            </a:r>
          </a:p>
          <a:p>
            <a:pPr lvl="1"/>
            <a:r>
              <a:rPr lang="en-US" dirty="0" smtClean="0"/>
              <a:t>Generality vs. simplicity vs. performance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ask ourselves questions like:</a:t>
            </a:r>
          </a:p>
          <a:p>
            <a:pPr lvl="1"/>
            <a:r>
              <a:rPr lang="en-US" dirty="0" smtClean="0"/>
              <a:t>Does this support the operations I need efficiently?</a:t>
            </a:r>
          </a:p>
          <a:p>
            <a:pPr lvl="1"/>
            <a:r>
              <a:rPr lang="en-US" dirty="0" smtClean="0"/>
              <a:t>Will it be easy to use, implement, and debug?</a:t>
            </a:r>
          </a:p>
          <a:p>
            <a:pPr lvl="1"/>
            <a:r>
              <a:rPr lang="en-US" dirty="0" smtClean="0"/>
              <a:t>What assumptions am I making about how my software will be used? (E.g., more lookups or more inserts?)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fundamental data structures and algorithms for organizing and processing information</a:t>
            </a:r>
          </a:p>
          <a:p>
            <a:pPr lvl="1"/>
            <a:r>
              <a:rPr lang="en-US" dirty="0" smtClean="0"/>
              <a:t>“Classic” data structures / algorithms and how to analyze rigorously their efficiency and when to use them</a:t>
            </a:r>
          </a:p>
          <a:p>
            <a:pPr lvl="1"/>
            <a:r>
              <a:rPr lang="en-US" dirty="0" smtClean="0"/>
              <a:t>Queues, dictionaries, graphs, sorting, etc.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Today in class:</a:t>
            </a:r>
          </a:p>
          <a:p>
            <a:r>
              <a:rPr lang="en-US" dirty="0" smtClean="0"/>
              <a:t>Introductions and course mechanics</a:t>
            </a:r>
          </a:p>
          <a:p>
            <a:r>
              <a:rPr lang="en-US" dirty="0" smtClean="0"/>
              <a:t>What this course is about</a:t>
            </a:r>
          </a:p>
          <a:p>
            <a:r>
              <a:rPr lang="en-US" dirty="0" smtClean="0"/>
              <a:t>Start </a:t>
            </a:r>
            <a:r>
              <a:rPr lang="en-US" i="1" dirty="0" smtClean="0"/>
              <a:t>abstract </a:t>
            </a:r>
            <a:r>
              <a:rPr lang="en-US" i="1" dirty="0"/>
              <a:t>d</a:t>
            </a:r>
            <a:r>
              <a:rPr lang="en-US" i="1" dirty="0" smtClean="0"/>
              <a:t>ata </a:t>
            </a:r>
            <a:r>
              <a:rPr lang="en-US" i="1" dirty="0"/>
              <a:t>t</a:t>
            </a:r>
            <a:r>
              <a:rPr lang="en-US" i="1" dirty="0" smtClean="0"/>
              <a:t>ypes</a:t>
            </a:r>
            <a:r>
              <a:rPr lang="en-US" dirty="0" smtClean="0"/>
              <a:t> (ADTs), </a:t>
            </a:r>
            <a:r>
              <a:rPr lang="en-US" i="1" dirty="0" smtClean="0"/>
              <a:t>stacks</a:t>
            </a:r>
            <a:r>
              <a:rPr lang="en-US" dirty="0" smtClean="0"/>
              <a:t>, and </a:t>
            </a:r>
            <a:r>
              <a:rPr lang="en-US" i="1" dirty="0" smtClean="0"/>
              <a:t>queues</a:t>
            </a:r>
          </a:p>
          <a:p>
            <a:pPr lvl="1"/>
            <a:r>
              <a:rPr lang="en-US" dirty="0" smtClean="0"/>
              <a:t>Largely review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operations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organization of data and family of algorithms for implementing an ADT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ADT</a:t>
            </a:r>
            <a:r>
              <a:rPr lang="en-US" dirty="0" smtClean="0"/>
              <a:t> supports operations: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: have there been same number of pops as pushes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: takes an item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: raises an error if empty, else returns most-recently pushed item not yet returned by a pop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dirty="0" smtClean="0">
                <a:cs typeface="Courier New" pitchFamily="49" charset="0"/>
              </a:rPr>
              <a:t>(possibly more operations)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Stack </a:t>
            </a:r>
            <a:r>
              <a:rPr lang="en-US" dirty="0" smtClean="0">
                <a:solidFill>
                  <a:schemeClr val="accent2"/>
                </a:solidFill>
              </a:rPr>
              <a:t>data structure</a:t>
            </a:r>
            <a:r>
              <a:rPr lang="en-US" dirty="0" smtClean="0"/>
              <a:t> could use a linked-list or an array or something else, and associated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  <a:r>
              <a:rPr lang="en-US" dirty="0" smtClean="0"/>
              <a:t> for the operations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 is in the library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java.util.Stack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Stack ADT is a useful abstraction because:</a:t>
            </a:r>
          </a:p>
          <a:p>
            <a:r>
              <a:rPr lang="en-US" dirty="0" smtClean="0"/>
              <a:t>It arises </a:t>
            </a:r>
            <a:r>
              <a:rPr lang="en-US" dirty="0" smtClean="0">
                <a:solidFill>
                  <a:schemeClr val="accent2"/>
                </a:solidFill>
              </a:rPr>
              <a:t>all the time</a:t>
            </a:r>
            <a:r>
              <a:rPr lang="en-US" dirty="0" smtClean="0"/>
              <a:t> in programming (e.g., see Weiss 3.6.3)</a:t>
            </a:r>
          </a:p>
          <a:p>
            <a:pPr lvl="1"/>
            <a:r>
              <a:rPr lang="en-US" dirty="0" smtClean="0"/>
              <a:t>Recursive function calls</a:t>
            </a:r>
          </a:p>
          <a:p>
            <a:pPr lvl="1"/>
            <a:r>
              <a:rPr lang="en-US" dirty="0" smtClean="0"/>
              <a:t>Balancing symbols (parentheses)</a:t>
            </a:r>
          </a:p>
          <a:p>
            <a:pPr lvl="1"/>
            <a:r>
              <a:rPr lang="en-US" dirty="0" smtClean="0"/>
              <a:t>Evaluating postfix notation: 3 4 + 5 * </a:t>
            </a:r>
          </a:p>
          <a:p>
            <a:pPr lvl="1"/>
            <a:r>
              <a:rPr lang="en-US" dirty="0" smtClean="0"/>
              <a:t>Clever: Infix ((3+4) * 5) to postfix conversion (see text)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code up a </a:t>
            </a:r>
            <a:r>
              <a:rPr lang="en-US" dirty="0" smtClean="0">
                <a:solidFill>
                  <a:schemeClr val="accent2"/>
                </a:solidFill>
              </a:rPr>
              <a:t>reusable library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in high-level terms</a:t>
            </a:r>
          </a:p>
          <a:p>
            <a:pPr lvl="1"/>
            <a:r>
              <a:rPr lang="en-US" dirty="0" smtClean="0"/>
              <a:t>“Use a stack and push numbers, popping for operators…”</a:t>
            </a:r>
          </a:p>
          <a:p>
            <a:pPr lvl="1"/>
            <a:r>
              <a:rPr lang="en-US" dirty="0" smtClean="0"/>
              <a:t>Rather than, “create a linked list and add a node when…”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Just like a stack except:</a:t>
            </a:r>
          </a:p>
          <a:p>
            <a:pPr lvl="1"/>
            <a:r>
              <a:rPr lang="en-US" dirty="0" smtClean="0"/>
              <a:t>Stack: LIFO (last-in-first-out)</a:t>
            </a:r>
          </a:p>
          <a:p>
            <a:pPr lvl="1"/>
            <a:r>
              <a:rPr lang="en-US" dirty="0" smtClean="0"/>
              <a:t>Queue: FIFO (first-in-first-out)</a:t>
            </a:r>
          </a:p>
          <a:p>
            <a:endParaRPr lang="en-US" sz="1000" dirty="0" smtClean="0"/>
          </a:p>
          <a:p>
            <a:r>
              <a:rPr lang="en-US" dirty="0" smtClean="0"/>
              <a:t>Just as useful and ubiquitous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38725" cy="1143000"/>
            <a:chOff x="3190875" y="2362200"/>
            <a:chExt cx="5038725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F E D C B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648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1875" y="2605088"/>
              <a:ext cx="1030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696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56388" y="2590800"/>
              <a:ext cx="10302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dequeue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90875" y="27051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815263" y="2705100"/>
              <a:ext cx="414337" cy="4667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5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0" y="3886200"/>
            <a:ext cx="71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Back</a:t>
            </a:r>
            <a:endParaRPr lang="en-US" altLang="en-US" dirty="0"/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54750" y="3886200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Front</a:t>
            </a:r>
          </a:p>
        </p:txBody>
      </p:sp>
      <p:cxnSp>
        <p:nvCxnSpPr>
          <p:cNvPr id="17" name="Straight Arrow Connector 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94188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662463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Circular Array Queue Data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572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Q[back]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 (back + 1) % size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0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85800" y="1219200"/>
            <a:ext cx="7772400" cy="1238310"/>
            <a:chOff x="685800" y="1143000"/>
            <a:chExt cx="7772400" cy="123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5800" y="1143000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38200" y="1219200"/>
              <a:ext cx="5261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92094" y="1219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12192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34" name="AutoShape 29"/>
            <p:cNvCxnSpPr>
              <a:cxnSpLocks noChangeShapeType="1"/>
              <a:endCxn id="18" idx="2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0"/>
            <p:cNvCxnSpPr>
              <a:cxnSpLocks noChangeShapeType="1"/>
              <a:endCxn id="23" idx="2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5403850" y="19050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" name="Text Box 2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76600" y="198120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59919" y="1962090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257800" y="2667000"/>
            <a:ext cx="3581400" cy="3581400"/>
          </a:xfrm>
        </p:spPr>
        <p:txBody>
          <a:bodyPr/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</a:t>
            </a:r>
            <a:r>
              <a:rPr lang="en-US" b="1" i="1" dirty="0" smtClean="0"/>
              <a:t>array</a:t>
            </a:r>
            <a:r>
              <a:rPr lang="en-US" dirty="0" smtClean="0"/>
              <a:t> is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Queue Data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0"/>
              <a:ext cx="4800600" cy="977900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3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rot="5400000" flipH="1" flipV="1">
                <a:off x="1344" y="1458"/>
                <a:ext cx="172" cy="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rot="5400000" flipH="1" flipV="1">
                <a:off x="3844" y="1462"/>
                <a:ext cx="172" cy="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new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334000" y="2667000"/>
            <a:ext cx="3581400" cy="3581400"/>
          </a:xfrm>
        </p:spPr>
        <p:txBody>
          <a:bodyPr/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</a:t>
            </a:r>
            <a:r>
              <a:rPr lang="en-US" b="1" i="1" dirty="0" smtClean="0"/>
              <a:t>list</a:t>
            </a:r>
            <a:r>
              <a:rPr lang="en-US" dirty="0" smtClean="0"/>
              <a:t> be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Array vs.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962400" cy="3657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May waste unneeded space or run out of space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Space per element excellent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Operations very simple / fast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Constant-time access to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, must shift all later elements</a:t>
            </a:r>
          </a:p>
          <a:p>
            <a:pPr lvl="1">
              <a:buFont typeface="Arial" pitchFamily="34" charset="0"/>
              <a:buChar char="–"/>
            </a:pPr>
            <a:r>
              <a:rPr lang="en-US" dirty="0" smtClean="0"/>
              <a:t>Not in Queue ADT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5638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stuff you should know after being awakened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dark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48200" y="1600200"/>
            <a:ext cx="426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just enough space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more space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element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Operations very simple / fast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constant-time access to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000" b="0" kern="0" dirty="0" smtClean="0">
                <a:latin typeface="+mn-lt"/>
              </a:rPr>
              <a:t>For operation </a:t>
            </a:r>
            <a:r>
              <a:rPr lang="en-US" sz="2000" b="0" kern="0" dirty="0" err="1" smtClean="0">
                <a:latin typeface="+mn-lt"/>
              </a:rPr>
              <a:t>insertAtPosition</a:t>
            </a:r>
            <a:r>
              <a:rPr lang="en-US" sz="2000" b="0" kern="0" dirty="0" smtClean="0">
                <a:latin typeface="+mn-lt"/>
              </a:rPr>
              <a:t> must traverse all earlier elements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in Queue</a:t>
            </a:r>
            <a:r>
              <a:rPr lang="en-US" sz="2000" b="0" kern="0" dirty="0" smtClean="0">
                <a:latin typeface="+mn-lt"/>
              </a:rPr>
              <a:t> ADT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push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also be implemented with an array or a linked list</a:t>
            </a:r>
          </a:p>
          <a:p>
            <a:pPr lvl="1"/>
            <a:r>
              <a:rPr lang="en-US" dirty="0" smtClean="0"/>
              <a:t>This is Homework 1!</a:t>
            </a:r>
          </a:p>
          <a:p>
            <a:pPr lvl="1"/>
            <a:r>
              <a:rPr lang="en-US" dirty="0" smtClean="0"/>
              <a:t>Like queues, type of elements is irrelevant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267200" y="1219200"/>
            <a:ext cx="1295400" cy="2590800"/>
            <a:chOff x="1248" y="720"/>
            <a:chExt cx="816" cy="163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680" y="960"/>
              <a:ext cx="384" cy="1392"/>
              <a:chOff x="1536" y="1225"/>
              <a:chExt cx="768" cy="1271"/>
            </a:xfrm>
          </p:grpSpPr>
          <p:sp>
            <p:nvSpPr>
              <p:cNvPr id="1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48" y="72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76" y="1324"/>
              <a:ext cx="23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1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77001" y="1219200"/>
            <a:ext cx="2319338" cy="2644775"/>
            <a:chOff x="2640" y="686"/>
            <a:chExt cx="1461" cy="1666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40" y="926"/>
              <a:ext cx="384" cy="1392"/>
              <a:chOff x="1536" y="1225"/>
              <a:chExt cx="768" cy="1271"/>
            </a:xfrm>
          </p:grpSpPr>
          <p:sp>
            <p:nvSpPr>
              <p:cNvPr id="19" name="Rectangle 1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65" y="686"/>
              <a:ext cx="8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 D C B A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144"/>
              <a:ext cx="223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8" name="Freeform 17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91200" y="264477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See your “first-day handout”</a:t>
            </a: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dirty="0" smtClean="0"/>
              <a:t>In next 24-48 hours:</a:t>
            </a:r>
          </a:p>
          <a:p>
            <a:r>
              <a:rPr lang="en-US" dirty="0" smtClean="0"/>
              <a:t>Adjust class email-list settings</a:t>
            </a:r>
          </a:p>
          <a:p>
            <a:r>
              <a:rPr lang="en-US" dirty="0" smtClean="0"/>
              <a:t>Take </a:t>
            </a:r>
            <a:r>
              <a:rPr lang="en-US" dirty="0" smtClean="0"/>
              <a:t>homework 0 (worth 0 points) </a:t>
            </a:r>
            <a:r>
              <a:rPr lang="en-US" dirty="0" smtClean="0"/>
              <a:t>as Catalyst quiz</a:t>
            </a:r>
            <a:endParaRPr lang="en-US" dirty="0" smtClean="0"/>
          </a:p>
          <a:p>
            <a:r>
              <a:rPr lang="en-US" dirty="0" smtClean="0"/>
              <a:t>Read all course policies</a:t>
            </a:r>
          </a:p>
          <a:p>
            <a:r>
              <a:rPr lang="en-US" dirty="0" smtClean="0"/>
              <a:t>Read/skim Chapters 1 and 3 of Weiss book</a:t>
            </a:r>
          </a:p>
          <a:p>
            <a:pPr lvl="1"/>
            <a:r>
              <a:rPr lang="en-US" dirty="0" smtClean="0"/>
              <a:t>Relevant to Homework 1, </a:t>
            </a:r>
            <a:r>
              <a:rPr lang="en-US" dirty="0" smtClean="0">
                <a:solidFill>
                  <a:schemeClr val="accent2"/>
                </a:solidFill>
              </a:rPr>
              <a:t>due next week</a:t>
            </a:r>
          </a:p>
          <a:p>
            <a:pPr lvl="1"/>
            <a:r>
              <a:rPr lang="en-US" dirty="0" smtClean="0"/>
              <a:t>Will start Chapter 2 fairly soon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Possibly:</a:t>
            </a:r>
          </a:p>
          <a:p>
            <a:r>
              <a:rPr lang="en-US" dirty="0" smtClean="0"/>
              <a:t>Set up your Java environment for Homework 1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http://courses.cs.washington.edu/courses/cse373/13au</a:t>
            </a:r>
            <a:r>
              <a:rPr lang="en-US" dirty="0" smtClean="0">
                <a:solidFill>
                  <a:schemeClr val="accent2"/>
                </a:solidFill>
              </a:rPr>
              <a:t>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Instructor: Dan Grossman</a:t>
            </a:r>
          </a:p>
          <a:p>
            <a:pPr>
              <a:buNone/>
            </a:pPr>
            <a:r>
              <a:rPr lang="en-US" dirty="0" smtClean="0"/>
              <a:t>TA</a:t>
            </a:r>
            <a:r>
              <a:rPr lang="en-US" dirty="0"/>
              <a:t>: </a:t>
            </a:r>
            <a:r>
              <a:rPr lang="en-US" dirty="0" err="1"/>
              <a:t>Luyi</a:t>
            </a:r>
            <a:r>
              <a:rPr lang="en-US" dirty="0"/>
              <a:t> </a:t>
            </a:r>
            <a:r>
              <a:rPr lang="en-US" dirty="0" smtClean="0"/>
              <a:t>Lu</a:t>
            </a:r>
          </a:p>
          <a:p>
            <a:pPr>
              <a:buNone/>
            </a:pPr>
            <a:r>
              <a:rPr lang="en-US" dirty="0" smtClean="0"/>
              <a:t>TA</a:t>
            </a:r>
            <a:r>
              <a:rPr lang="en-US" dirty="0"/>
              <a:t>: Conrad </a:t>
            </a:r>
            <a:r>
              <a:rPr lang="en-US" dirty="0" err="1" smtClean="0"/>
              <a:t>Nied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</a:t>
            </a:r>
            <a:r>
              <a:rPr lang="en-US" dirty="0"/>
              <a:t>: Nicholas </a:t>
            </a:r>
            <a:r>
              <a:rPr lang="en-US" dirty="0" err="1" smtClean="0"/>
              <a:t>Shahan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</a:t>
            </a:r>
            <a:r>
              <a:rPr lang="en-US" dirty="0"/>
              <a:t>: Jasmine </a:t>
            </a:r>
            <a:r>
              <a:rPr lang="en-US" dirty="0" smtClean="0"/>
              <a:t>Singh</a:t>
            </a:r>
          </a:p>
          <a:p>
            <a:pPr>
              <a:buNone/>
            </a:pPr>
            <a:r>
              <a:rPr lang="en-US" dirty="0" smtClean="0"/>
              <a:t>TA</a:t>
            </a:r>
            <a:r>
              <a:rPr lang="en-US" dirty="0"/>
              <a:t>: Sam Wilson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3400" y="4267200"/>
            <a:ext cx="8305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Dan: CSE Faculty for 10 years (</a:t>
            </a:r>
            <a:r>
              <a:rPr lang="en-US" sz="2000" b="0" kern="0" dirty="0" err="1" smtClean="0">
                <a:latin typeface="+mn-lt"/>
              </a:rPr>
              <a:t>omg</a:t>
            </a:r>
            <a:r>
              <a:rPr lang="en-US" sz="2000" b="0" kern="0" dirty="0" smtClean="0">
                <a:latin typeface="+mn-lt"/>
              </a:rPr>
              <a:t>!), loves teaching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b="0" kern="0" dirty="0" smtClean="0">
                <a:latin typeface="+mn-lt"/>
              </a:rPr>
              <a:t>Also loves to talk </a:t>
            </a:r>
            <a:r>
              <a:rPr lang="en-US" sz="2000" b="0" kern="0" dirty="0" smtClean="0">
                <a:latin typeface="+mn-lt"/>
                <a:sym typeface="Wingdings" panose="05000000000000000000" pitchFamily="2" charset="2"/>
              </a:rPr>
              <a:t>, you’ll surely learn lots of things about me from class</a:t>
            </a:r>
            <a:endParaRPr lang="en-US" sz="2000" b="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b="0" kern="0" dirty="0"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Office hours, email, etc. on course web-page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2" descr="https://mail.google.com/mail/u/1/?ui=2&amp;ik=607a90e476&amp;view=att&amp;th=1414e9da68c3345c&amp;attid=0.1.1&amp;disp=emb&amp;zw&amp;atsh=1"/>
          <p:cNvSpPr>
            <a:spLocks noChangeAspect="1" noChangeArrowheads="1"/>
          </p:cNvSpPr>
          <p:nvPr/>
        </p:nvSpPr>
        <p:spPr bwMode="auto">
          <a:xfrm>
            <a:off x="155575" y="-2057400"/>
            <a:ext cx="2857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cse\Desktop\show_image.php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96"/>
          <a:stretch/>
        </p:blipFill>
        <p:spPr bwMode="auto">
          <a:xfrm>
            <a:off x="6858000" y="2438400"/>
            <a:ext cx="1295400" cy="158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se\Desktop\m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02480"/>
            <a:ext cx="1257300" cy="138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cse\Desktop\show_image.php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18"/>
          <a:stretch/>
        </p:blipFill>
        <p:spPr bwMode="auto">
          <a:xfrm>
            <a:off x="4123019" y="2499348"/>
            <a:ext cx="1173513" cy="135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cse\Desktop\show_image.php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36"/>
          <a:stretch/>
        </p:blipFill>
        <p:spPr bwMode="auto">
          <a:xfrm>
            <a:off x="5410200" y="754422"/>
            <a:ext cx="1320785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cse\Desktop\grossman201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280" y="812422"/>
            <a:ext cx="1322989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cse\Desktop\photo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8" t="9720"/>
          <a:stretch/>
        </p:blipFill>
        <p:spPr bwMode="auto">
          <a:xfrm rot="5400000">
            <a:off x="6666297" y="877504"/>
            <a:ext cx="1683978" cy="130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cse373a_au13@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cs.washington.edu</a:t>
            </a:r>
            <a:r>
              <a:rPr lang="en-US" dirty="0" smtClean="0"/>
              <a:t>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Discussion </a:t>
            </a:r>
            <a:r>
              <a:rPr lang="en-US" dirty="0"/>
              <a:t>b</a:t>
            </a:r>
            <a:r>
              <a:rPr lang="en-US" dirty="0" smtClean="0"/>
              <a:t>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Encouraged, but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</a:t>
            </a:r>
          </a:p>
          <a:p>
            <a:pPr lvl="1"/>
            <a:r>
              <a:rPr lang="en-US" dirty="0" smtClean="0"/>
              <a:t>For good and bad: if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Lecture (Dan)</a:t>
            </a:r>
          </a:p>
          <a:p>
            <a:pPr lvl="1"/>
            <a:r>
              <a:rPr lang="en-US" dirty="0" smtClean="0"/>
              <a:t>Materials posted, but take notes</a:t>
            </a:r>
          </a:p>
          <a:p>
            <a:pPr lvl="1"/>
            <a:r>
              <a:rPr lang="en-US" dirty="0" smtClean="0"/>
              <a:t>Ask questions, focus on key ideas (rarely coding details)</a:t>
            </a:r>
          </a:p>
          <a:p>
            <a:endParaRPr lang="en-US" sz="1000" dirty="0" smtClean="0"/>
          </a:p>
          <a:p>
            <a:r>
              <a:rPr lang="en-US" dirty="0" smtClean="0"/>
              <a:t>Optional meetings on Tuesday/Thursday afternoons</a:t>
            </a:r>
          </a:p>
          <a:p>
            <a:pPr lvl="1"/>
            <a:r>
              <a:rPr lang="en-US" dirty="0" smtClean="0"/>
              <a:t>Will post rough agenda roughly a day or more in advance</a:t>
            </a:r>
          </a:p>
          <a:p>
            <a:pPr lvl="1"/>
            <a:r>
              <a:rPr lang="en-US" dirty="0" smtClean="0"/>
              <a:t>Help on programming/tool background</a:t>
            </a:r>
          </a:p>
          <a:p>
            <a:pPr lvl="1"/>
            <a:r>
              <a:rPr lang="en-US" dirty="0" smtClean="0"/>
              <a:t>Helpful math review and example problems</a:t>
            </a:r>
          </a:p>
          <a:p>
            <a:pPr lvl="1"/>
            <a:r>
              <a:rPr lang="en-US" dirty="0" smtClean="0"/>
              <a:t>Again, optional but helpful</a:t>
            </a:r>
          </a:p>
          <a:p>
            <a:pPr lvl="1"/>
            <a:r>
              <a:rPr lang="en-US" dirty="0" smtClean="0"/>
              <a:t>May cancel some later in course (experimental)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Use them: </a:t>
            </a:r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great too)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39" y="3396616"/>
            <a:ext cx="685800" cy="8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Course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48600" cy="4876800"/>
          </a:xfrm>
        </p:spPr>
        <p:txBody>
          <a:bodyPr/>
          <a:lstStyle/>
          <a:p>
            <a:r>
              <a:rPr lang="en-US" dirty="0" smtClean="0"/>
              <a:t>All lecture and section materials will be posted</a:t>
            </a:r>
          </a:p>
          <a:p>
            <a:pPr lvl="1"/>
            <a:r>
              <a:rPr lang="en-US" dirty="0" smtClean="0"/>
              <a:t>But they are visual aids, not always a complete description!</a:t>
            </a:r>
          </a:p>
          <a:p>
            <a:pPr lvl="1"/>
            <a:r>
              <a:rPr lang="en-US" dirty="0" smtClean="0"/>
              <a:t>If you have to miss, find out what you missed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Textbook: Weiss 3</a:t>
            </a:r>
            <a:r>
              <a:rPr lang="en-US" baseline="30000" dirty="0" smtClean="0"/>
              <a:t>rd</a:t>
            </a:r>
            <a:r>
              <a:rPr lang="en-US" dirty="0" smtClean="0"/>
              <a:t> Edition in Java</a:t>
            </a:r>
          </a:p>
          <a:p>
            <a:pPr lvl="1"/>
            <a:r>
              <a:rPr lang="en-US" dirty="0" smtClean="0"/>
              <a:t>Good read, but only responsible for lecture/</a:t>
            </a:r>
            <a:r>
              <a:rPr lang="en-US" dirty="0" err="1" smtClean="0"/>
              <a:t>hw</a:t>
            </a:r>
            <a:r>
              <a:rPr lang="en-US" dirty="0" smtClean="0"/>
              <a:t> topics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 improves on 2</a:t>
            </a:r>
            <a:r>
              <a:rPr lang="en-US" baseline="30000" dirty="0" smtClean="0"/>
              <a:t>nd</a:t>
            </a:r>
            <a:r>
              <a:rPr lang="en-US" dirty="0" smtClean="0"/>
              <a:t>, but we’ll support the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good Java reference of your choosing?</a:t>
            </a:r>
          </a:p>
          <a:p>
            <a:pPr lvl="1"/>
            <a:r>
              <a:rPr lang="en-US" dirty="0" smtClean="0"/>
              <a:t>Don’t struggle </a:t>
            </a:r>
            <a:r>
              <a:rPr lang="en-US" dirty="0" err="1" smtClean="0"/>
              <a:t>Googling</a:t>
            </a:r>
            <a:r>
              <a:rPr lang="en-US" dirty="0" smtClean="0"/>
              <a:t> for features you don’t understand?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5773"/>
            <a:ext cx="872103" cy="114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2" y="4343400"/>
            <a:ext cx="81209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jg\Desktop\Captur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9" y="1447799"/>
            <a:ext cx="1097951" cy="81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College of Arts &amp; Sciences Instructional Computing Lab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http://depts.washington.edu/aslab</a:t>
            </a:r>
            <a:r>
              <a:rPr lang="en-US" altLang="en-US" dirty="0" smtClean="0"/>
              <a:t>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Or your own machine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Will use </a:t>
            </a:r>
            <a:r>
              <a:rPr lang="en-US" altLang="en-US" dirty="0"/>
              <a:t>Java for the programming </a:t>
            </a:r>
            <a:r>
              <a:rPr lang="en-US" altLang="en-US" dirty="0" smtClean="0"/>
              <a:t>assignments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Eclipse </a:t>
            </a:r>
            <a:r>
              <a:rPr lang="en-US" altLang="en-US" dirty="0"/>
              <a:t>is recommended programming </a:t>
            </a:r>
            <a:r>
              <a:rPr lang="en-US" altLang="en-US" dirty="0" smtClean="0"/>
              <a:t>environment</a:t>
            </a:r>
            <a:endParaRPr lang="en-US" alt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2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homeworks</a:t>
            </a:r>
            <a:r>
              <a:rPr lang="en-US" dirty="0" smtClean="0"/>
              <a:t> (50%)</a:t>
            </a:r>
          </a:p>
          <a:p>
            <a:pPr lvl="1"/>
            <a:r>
              <a:rPr lang="en-US" dirty="0" smtClean="0"/>
              <a:t>Most involve programming, but also written questions</a:t>
            </a:r>
          </a:p>
          <a:p>
            <a:pPr lvl="1"/>
            <a:r>
              <a:rPr lang="en-US" dirty="0" smtClean="0"/>
              <a:t>Higher-level concepts than “just code it up”</a:t>
            </a:r>
          </a:p>
          <a:p>
            <a:pPr lvl="1"/>
            <a:r>
              <a:rPr lang="en-US" dirty="0" smtClean="0"/>
              <a:t>First programming assignment due week from Friday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Midterm #1 Friday October 18 (15%)</a:t>
            </a:r>
          </a:p>
          <a:p>
            <a:r>
              <a:rPr lang="en-US" dirty="0"/>
              <a:t>Midterm </a:t>
            </a:r>
            <a:r>
              <a:rPr lang="en-US" dirty="0" smtClean="0"/>
              <a:t>#2 </a:t>
            </a:r>
            <a:r>
              <a:rPr lang="en-US" dirty="0"/>
              <a:t>Friday </a:t>
            </a:r>
            <a:r>
              <a:rPr lang="en-US" dirty="0" smtClean="0"/>
              <a:t>November 15 </a:t>
            </a:r>
            <a:r>
              <a:rPr lang="en-US" dirty="0"/>
              <a:t>(15%)</a:t>
            </a:r>
          </a:p>
          <a:p>
            <a:r>
              <a:rPr lang="en-US" dirty="0" smtClean="0"/>
              <a:t>Final exam: Tuesday December 10, 2:30-4:20 (20%)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18544</TotalTime>
  <Words>1968</Words>
  <Application>Microsoft Office PowerPoint</Application>
  <PresentationFormat>On-screen Show (4:3)</PresentationFormat>
  <Paragraphs>449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CSE373: Data Structures and Algorithms  Lecture 1: Introduction; ADTs; Stacks/Queues</vt:lpstr>
      <vt:lpstr>Welcome!</vt:lpstr>
      <vt:lpstr>Concise to-do list</vt:lpstr>
      <vt:lpstr>Course staff</vt:lpstr>
      <vt:lpstr>Communication</vt:lpstr>
      <vt:lpstr>Course meetings</vt:lpstr>
      <vt:lpstr>Course materials</vt:lpstr>
      <vt:lpstr>Computer Lab</vt:lpstr>
      <vt:lpstr>Course Work</vt:lpstr>
      <vt:lpstr>Collaboration and Academic Integrity</vt:lpstr>
      <vt:lpstr>Some details</vt:lpstr>
      <vt:lpstr>Unsolicited advice</vt:lpstr>
      <vt:lpstr>Today in Class</vt:lpstr>
      <vt:lpstr>Data Structures</vt:lpstr>
      <vt:lpstr>Assumed background</vt:lpstr>
      <vt:lpstr>What 373 is about</vt:lpstr>
      <vt:lpstr>Goals</vt:lpstr>
      <vt:lpstr>Data structures</vt:lpstr>
      <vt:lpstr>Trade-offs</vt:lpstr>
      <vt:lpstr>Terminology</vt:lpstr>
      <vt:lpstr>Example: Stacks</vt:lpstr>
      <vt:lpstr>Why useful</vt:lpstr>
      <vt:lpstr>The Queue ADT</vt:lpstr>
      <vt:lpstr>Circular Array Queue Data Structure</vt:lpstr>
      <vt:lpstr>Linked List Queue Data Structure</vt:lpstr>
      <vt:lpstr>Circular Array vs. Linked List</vt:lpstr>
      <vt:lpstr>The Stack ADT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705</cp:revision>
  <dcterms:created xsi:type="dcterms:W3CDTF">2009-03-13T20:43:19Z</dcterms:created>
  <dcterms:modified xsi:type="dcterms:W3CDTF">2013-09-27T15:27:10Z</dcterms:modified>
</cp:coreProperties>
</file>