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8.xml" ContentType="application/vnd.openxmlformats-officedocument.presentationml.tags+xml"/>
  <Override PartName="/ppt/notesSlides/notesSlide10.xml" ContentType="application/vnd.openxmlformats-officedocument.presentationml.notesSlide+xml"/>
  <Override PartName="/ppt/tags/tag19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22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23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333" r:id="rId3"/>
    <p:sldId id="334" r:id="rId4"/>
    <p:sldId id="335" r:id="rId5"/>
    <p:sldId id="336" r:id="rId6"/>
    <p:sldId id="337" r:id="rId7"/>
    <p:sldId id="338" r:id="rId8"/>
    <p:sldId id="339" r:id="rId9"/>
    <p:sldId id="340" r:id="rId10"/>
    <p:sldId id="341" r:id="rId11"/>
    <p:sldId id="342" r:id="rId12"/>
    <p:sldId id="343" r:id="rId13"/>
    <p:sldId id="344" r:id="rId14"/>
    <p:sldId id="345" r:id="rId15"/>
    <p:sldId id="346" r:id="rId16"/>
    <p:sldId id="347" r:id="rId17"/>
    <p:sldId id="348" r:id="rId18"/>
    <p:sldId id="349" r:id="rId19"/>
    <p:sldId id="350" r:id="rId20"/>
    <p:sldId id="353" r:id="rId21"/>
    <p:sldId id="355" r:id="rId22"/>
    <p:sldId id="356" r:id="rId23"/>
    <p:sldId id="354" r:id="rId2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1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772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59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8F1B0D3-FDB0-4762-8500-37FE58FC14A1}" type="datetime1">
              <a:rPr lang="en-US" smtClean="0"/>
              <a:pPr/>
              <a:t>10/25/2013</a:t>
            </a:fld>
            <a:endParaRPr lang="en-US" smtClean="0"/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E09A4F-FB9C-49DE-B82D-BDED7039EE7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2542" y="4379901"/>
            <a:ext cx="5086284" cy="4148175"/>
          </a:xfrm>
          <a:noFill/>
          <a:ln/>
        </p:spPr>
        <p:txBody>
          <a:bodyPr/>
          <a:lstStyle/>
          <a:p>
            <a:r>
              <a:rPr lang="en-US" dirty="0" smtClean="0"/>
              <a:t>LL: O(1), O(n), O(n)</a:t>
            </a:r>
          </a:p>
          <a:p>
            <a:r>
              <a:rPr lang="en-US" dirty="0" err="1" smtClean="0"/>
              <a:t>Uns</a:t>
            </a:r>
            <a:r>
              <a:rPr lang="en-US" dirty="0" smtClean="0"/>
              <a:t>: O(1), O(n), O(n)</a:t>
            </a:r>
          </a:p>
          <a:p>
            <a:r>
              <a:rPr lang="en-US" dirty="0" smtClean="0"/>
              <a:t>Sorted: O(n), O(log n), O(n)</a:t>
            </a:r>
          </a:p>
          <a:p>
            <a:r>
              <a:rPr lang="en-US" b="1" dirty="0" smtClean="0"/>
              <a:t>Sorted array is oh-so-close</a:t>
            </a:r>
            <a:r>
              <a:rPr lang="en-US" dirty="0" smtClean="0"/>
              <a:t>. O(log n) find time and almost O(log n) insert time. What’s wrong?</a:t>
            </a:r>
          </a:p>
          <a:p>
            <a:r>
              <a:rPr lang="en-US" dirty="0" smtClean="0"/>
              <a:t>Let’s look at how that search goes:</a:t>
            </a:r>
          </a:p>
          <a:p>
            <a:r>
              <a:rPr lang="en-US" dirty="0" smtClean="0"/>
              <a:t>Draw recursive calls (and potential recursive calls) in binary search. </a:t>
            </a:r>
          </a:p>
          <a:p>
            <a:r>
              <a:rPr lang="en-US" dirty="0" smtClean="0"/>
              <a:t>Note how it starts looking like a binary tree where the left </a:t>
            </a:r>
            <a:r>
              <a:rPr lang="en-US" dirty="0" err="1" smtClean="0"/>
              <a:t>subtrees</a:t>
            </a:r>
            <a:r>
              <a:rPr lang="en-US" dirty="0" smtClean="0"/>
              <a:t> have smaller elements and the right </a:t>
            </a:r>
            <a:r>
              <a:rPr lang="en-US" dirty="0" err="1" smtClean="0"/>
              <a:t>subtrees</a:t>
            </a:r>
            <a:r>
              <a:rPr lang="en-US" dirty="0" smtClean="0"/>
              <a:t> have bigger elements.</a:t>
            </a:r>
          </a:p>
          <a:p>
            <a:r>
              <a:rPr lang="en-US" dirty="0" smtClean="0"/>
              <a:t>What if we could store the whole thing in the structure this recursive search is building?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21.xml"/><Relationship Id="rId7" Type="http://schemas.openxmlformats.org/officeDocument/2006/relationships/image" Target="../media/image3.wmf"/><Relationship Id="rId2" Type="http://schemas.openxmlformats.org/officeDocument/2006/relationships/tags" Target="../tags/tag20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9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9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11: Hash Tables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Fall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4876800" cy="4724400"/>
          </a:xfrm>
        </p:spPr>
        <p:txBody>
          <a:bodyPr/>
          <a:lstStyle/>
          <a:p>
            <a:r>
              <a:rPr lang="en-US" dirty="0" smtClean="0"/>
              <a:t>key space = integers</a:t>
            </a:r>
          </a:p>
          <a:p>
            <a:endParaRPr lang="en-US" sz="1400" dirty="0" smtClean="0"/>
          </a:p>
          <a:p>
            <a:r>
              <a:rPr lang="en-US" dirty="0" smtClean="0"/>
              <a:t>Simple hash function: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= key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Client: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f(x) = x</a:t>
            </a:r>
          </a:p>
          <a:p>
            <a:pPr lvl="1"/>
            <a:r>
              <a:rPr lang="en-US" dirty="0" smtClean="0"/>
              <a:t>Library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g(x) = x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Fairly fast and natural</a:t>
            </a:r>
          </a:p>
          <a:p>
            <a:pPr lvl="1">
              <a:buNone/>
            </a:pPr>
            <a:endParaRPr lang="en-US" sz="1400" dirty="0" smtClean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 lvl="1"/>
            <a:r>
              <a:rPr lang="en-US" dirty="0" smtClean="0"/>
              <a:t>Insert 7, 18, 41, 34, 10</a:t>
            </a:r>
          </a:p>
          <a:p>
            <a:pPr lvl="1"/>
            <a:r>
              <a:rPr lang="en-US" dirty="0" smtClean="0"/>
              <a:t>(As usual, ignoring data “along for the ride”)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7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5791200" y="19050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17956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integers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7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90161293"/>
              </p:ext>
            </p:extLst>
          </p:nvPr>
        </p:nvGraphicFramePr>
        <p:xfrm>
          <a:off x="5791200" y="19050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41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600200"/>
            <a:ext cx="4876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space = integers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 hash function: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h(key) = key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Client: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f(x) = x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Library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g(x) = x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Fairly fast and natural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=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Insert 7, 18, 41, 34,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(As usual, ignoring data “along for the ride”)</a:t>
            </a:r>
          </a:p>
        </p:txBody>
      </p:sp>
    </p:spTree>
    <p:extLst>
      <p:ext uri="{BB962C8B-B14F-4D97-AF65-F5344CB8AC3E}">
        <p14:creationId xmlns:p14="http://schemas.microsoft.com/office/powerpoint/2010/main" val="34578896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Collision-avoidance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724400"/>
          </a:xfrm>
        </p:spPr>
        <p:txBody>
          <a:bodyPr/>
          <a:lstStyle/>
          <a:p>
            <a:r>
              <a:rPr lang="en-US" dirty="0" smtClean="0"/>
              <a:t>With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” the number of collisions depends on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ints</a:t>
            </a:r>
            <a:r>
              <a:rPr lang="en-US" dirty="0" smtClean="0"/>
              <a:t> inserted (obviously)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 smtClean="0"/>
          </a:p>
          <a:p>
            <a:r>
              <a:rPr lang="en-US" dirty="0" smtClean="0"/>
              <a:t>Larger table-size tends to help, but not always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/>
              <a:t>70, 24, 56, 43, 10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60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Technique: Pick table size to be prime. Why?</a:t>
            </a:r>
          </a:p>
          <a:p>
            <a:pPr lvl="1"/>
            <a:r>
              <a:rPr lang="en-US" dirty="0" smtClean="0"/>
              <a:t>Real-life data tends to have a pattern</a:t>
            </a:r>
          </a:p>
          <a:p>
            <a:pPr lvl="1"/>
            <a:r>
              <a:rPr lang="en-US" dirty="0" smtClean="0"/>
              <a:t>“Multiples of 61” are probably less likely than “multiples of 60”</a:t>
            </a:r>
          </a:p>
          <a:p>
            <a:pPr lvl="1"/>
            <a:r>
              <a:rPr lang="en-US" dirty="0" smtClean="0"/>
              <a:t>Next lecture </a:t>
            </a:r>
            <a:r>
              <a:rPr lang="en-US" dirty="0" smtClean="0"/>
              <a:t>shows </a:t>
            </a:r>
            <a:r>
              <a:rPr lang="en-US" dirty="0" smtClean="0"/>
              <a:t>one collision-handling strategy does </a:t>
            </a:r>
            <a:r>
              <a:rPr lang="en-US" i="1" dirty="0" smtClean="0"/>
              <a:t>provably</a:t>
            </a:r>
            <a:r>
              <a:rPr lang="en-US" dirty="0" smtClean="0"/>
              <a:t> well with prime table size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395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prime table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is 60 and…</a:t>
            </a:r>
          </a:p>
          <a:p>
            <a:pPr lvl="1"/>
            <a:r>
              <a:rPr lang="en-US" dirty="0" smtClean="0"/>
              <a:t>Lots of data items are multiples of 5, wasting 80% of table</a:t>
            </a:r>
          </a:p>
          <a:p>
            <a:pPr lvl="1"/>
            <a:r>
              <a:rPr lang="en-US" dirty="0" smtClean="0"/>
              <a:t>Lots of data items are multiples of 10, wasting 90% of table</a:t>
            </a:r>
          </a:p>
          <a:p>
            <a:pPr lvl="1"/>
            <a:r>
              <a:rPr lang="en-US" dirty="0" smtClean="0"/>
              <a:t>Lots of data items are multiples of 2, wasting 50% of table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is 61…</a:t>
            </a:r>
          </a:p>
          <a:p>
            <a:pPr lvl="1"/>
            <a:r>
              <a:rPr lang="en-US" dirty="0" smtClean="0"/>
              <a:t>Collisions can still happen, but 5, 10, 15, 20, … will fill table</a:t>
            </a:r>
          </a:p>
          <a:p>
            <a:pPr lvl="1"/>
            <a:r>
              <a:rPr lang="en-US" dirty="0" smtClean="0"/>
              <a:t>Collisions can still happen but 10, 20, 30, 40, … will fill table</a:t>
            </a:r>
          </a:p>
          <a:p>
            <a:pPr lvl="1"/>
            <a:r>
              <a:rPr lang="en-US" dirty="0" smtClean="0"/>
              <a:t>Collisions can still happen but 2, 4, 6, 8, … will fill table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This “table-filling” property happens whenever the multiple and the table-size have a </a:t>
            </a:r>
            <a:r>
              <a:rPr lang="en-US" i="1" dirty="0" smtClean="0"/>
              <a:t>greatest-common-divisor</a:t>
            </a:r>
            <a:r>
              <a:rPr lang="en-US" dirty="0" smtClean="0"/>
              <a:t> of 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4055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Okay, back to the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495800"/>
          </a:xfrm>
        </p:spPr>
        <p:txBody>
          <a:bodyPr/>
          <a:lstStyle/>
          <a:p>
            <a:r>
              <a:rPr lang="en-US" dirty="0" smtClean="0"/>
              <a:t>If keys aren’t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err="1" smtClean="0"/>
              <a:t>s</a:t>
            </a:r>
            <a:r>
              <a:rPr lang="en-US" dirty="0" smtClean="0"/>
              <a:t>, the client must convert to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Trade-off: speed versus distinct keys hashing to distinct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err="1" smtClean="0"/>
              <a:t>s</a:t>
            </a:r>
            <a:endParaRPr lang="en-US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Very important example: Strings</a:t>
            </a:r>
          </a:p>
          <a:p>
            <a:pPr lvl="1"/>
            <a:r>
              <a:rPr lang="en-US" dirty="0" smtClean="0"/>
              <a:t>Key space K  = s</a:t>
            </a:r>
            <a:r>
              <a:rPr lang="en-US" baseline="-25000" dirty="0" smtClean="0"/>
              <a:t>0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…s</a:t>
            </a:r>
            <a:r>
              <a:rPr lang="en-US" baseline="-25000" dirty="0" smtClean="0"/>
              <a:t>m-1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(where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are chars: 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 [0,52] or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 [0,256] or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 [0,2</a:t>
            </a:r>
            <a:r>
              <a:rPr lang="en-US" baseline="30000" dirty="0" smtClean="0">
                <a:sym typeface="Symbol" pitchFamily="18" charset="2"/>
              </a:rPr>
              <a:t>16</a:t>
            </a:r>
            <a:r>
              <a:rPr lang="en-US" dirty="0" smtClean="0">
                <a:sym typeface="Symbol" pitchFamily="18" charset="2"/>
              </a:rPr>
              <a:t>])</a:t>
            </a:r>
          </a:p>
          <a:p>
            <a:pPr lvl="1"/>
            <a:r>
              <a:rPr lang="en-US" dirty="0" smtClean="0"/>
              <a:t>Some choices: Which avoid collisions best?</a:t>
            </a:r>
          </a:p>
          <a:p>
            <a:pPr lvl="1"/>
            <a:endParaRPr lang="en-US" sz="1000" dirty="0" smtClean="0"/>
          </a:p>
          <a:p>
            <a:pPr marL="1009650" lvl="1" indent="-609600">
              <a:buFontTx/>
              <a:buAutoNum type="arabicPeriod"/>
            </a:pPr>
            <a:r>
              <a:rPr lang="en-US" dirty="0" smtClean="0"/>
              <a:t>h(K) = s</a:t>
            </a:r>
            <a:r>
              <a:rPr lang="en-US" baseline="-25000" dirty="0" smtClean="0"/>
              <a:t>0</a:t>
            </a:r>
            <a:r>
              <a:rPr lang="en-US" dirty="0" smtClean="0"/>
              <a:t> % </a:t>
            </a:r>
            <a:r>
              <a:rPr lang="en-US" dirty="0" err="1" smtClean="0"/>
              <a:t>TableSize</a:t>
            </a:r>
            <a:endParaRPr lang="en-US" dirty="0" smtClean="0"/>
          </a:p>
          <a:p>
            <a:pPr marL="609600" indent="-609600">
              <a:buFontTx/>
              <a:buAutoNum type="arabicPeriod" startAt="2"/>
            </a:pPr>
            <a:endParaRPr lang="en-US" dirty="0" smtClean="0"/>
          </a:p>
          <a:p>
            <a:pPr marL="1009650" lvl="1" indent="-609600">
              <a:buFontTx/>
              <a:buAutoNum type="arabicPeriod" startAt="2"/>
            </a:pPr>
            <a:r>
              <a:rPr lang="en-US" dirty="0" smtClean="0"/>
              <a:t>h(K) =                    % </a:t>
            </a:r>
            <a:r>
              <a:rPr lang="en-US" dirty="0" err="1" smtClean="0"/>
              <a:t>TableSize</a:t>
            </a:r>
            <a:endParaRPr lang="en-US" dirty="0" smtClean="0"/>
          </a:p>
          <a:p>
            <a:pPr marL="609600" indent="-609600">
              <a:buFontTx/>
              <a:buAutoNum type="arabicPeriod" startAt="3"/>
            </a:pPr>
            <a:endParaRPr lang="en-US" dirty="0" smtClean="0"/>
          </a:p>
          <a:p>
            <a:pPr marL="609600" indent="-609600">
              <a:buFontTx/>
              <a:buAutoNum type="arabicPeriod" startAt="3"/>
            </a:pPr>
            <a:endParaRPr lang="en-US" dirty="0" smtClean="0"/>
          </a:p>
          <a:p>
            <a:pPr marL="1009650" lvl="1" indent="-609600">
              <a:buFontTx/>
              <a:buAutoNum type="arabicPeriod" startAt="3"/>
            </a:pPr>
            <a:r>
              <a:rPr lang="en-US" dirty="0" smtClean="0"/>
              <a:t>h(K) =                              % </a:t>
            </a:r>
            <a:r>
              <a:rPr lang="en-US" dirty="0" err="1" smtClean="0"/>
              <a:t>TableSize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554287" y="4418013"/>
          <a:ext cx="1331913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Equation" r:id="rId6" imgW="482400" imgH="457200" progId="">
                  <p:embed/>
                </p:oleObj>
              </mc:Choice>
              <mc:Fallback>
                <p:oleObj name="Equation" r:id="rId6" imgW="482400" imgH="4572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4287" y="4418013"/>
                        <a:ext cx="1331913" cy="915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2514600" y="5486400"/>
          <a:ext cx="1981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Equation" r:id="rId8" imgW="749160" imgH="457200" progId="Equation.3">
                  <p:embed/>
                </p:oleObj>
              </mc:Choice>
              <mc:Fallback>
                <p:oleObj name="Equation" r:id="rId8" imgW="7491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486400"/>
                        <a:ext cx="19812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09126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Specializing 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How might you hash differently if all your strings were web addresses (URLs)?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08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few rules of thumb / tricks:</a:t>
            </a:r>
          </a:p>
          <a:p>
            <a:pPr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all 32 bits (careful, that includes negative numbers)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different overlapping bits for different parts of the hash </a:t>
            </a:r>
          </a:p>
          <a:p>
            <a:pPr marL="857250" lvl="1" indent="-457200"/>
            <a:r>
              <a:rPr lang="en-US" dirty="0" smtClean="0"/>
              <a:t>This is why  a factor of 37</a:t>
            </a:r>
            <a:r>
              <a:rPr lang="en-US" baseline="30000" dirty="0" smtClean="0"/>
              <a:t>i</a:t>
            </a:r>
            <a:r>
              <a:rPr lang="en-US" dirty="0" smtClean="0"/>
              <a:t> works better than 256</a:t>
            </a:r>
            <a:r>
              <a:rPr lang="en-US" baseline="30000" dirty="0" smtClean="0"/>
              <a:t>i</a:t>
            </a:r>
          </a:p>
          <a:p>
            <a:pPr marL="857250" lvl="1" indent="-457200"/>
            <a:r>
              <a:rPr lang="en-US" dirty="0" smtClean="0"/>
              <a:t>Example: “</a:t>
            </a:r>
            <a:r>
              <a:rPr lang="en-US" dirty="0" err="1" smtClean="0"/>
              <a:t>abcde</a:t>
            </a:r>
            <a:r>
              <a:rPr lang="en-US" dirty="0" smtClean="0"/>
              <a:t>” and “</a:t>
            </a:r>
            <a:r>
              <a:rPr lang="en-US" dirty="0" err="1" smtClean="0"/>
              <a:t>ebcda</a:t>
            </a:r>
            <a:r>
              <a:rPr lang="en-US" dirty="0" smtClean="0"/>
              <a:t>”</a:t>
            </a:r>
          </a:p>
          <a:p>
            <a:pPr marL="457200" indent="-457200">
              <a:buFont typeface="+mj-lt"/>
              <a:buAutoNum type="arabicPeriod"/>
            </a:pPr>
            <a:endParaRPr lang="en-US" sz="1000" baseline="30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When smashing two hashes into one hash, use bitwise-</a:t>
            </a:r>
            <a:r>
              <a:rPr lang="en-US" dirty="0" err="1" smtClean="0"/>
              <a:t>xor</a:t>
            </a:r>
            <a:endParaRPr lang="en-US" dirty="0" smtClean="0"/>
          </a:p>
          <a:p>
            <a:pPr marL="857250" lvl="1" indent="-457200"/>
            <a:r>
              <a:rPr lang="en-US" dirty="0" smtClean="0"/>
              <a:t>bitwise-and produces too many 0 bits</a:t>
            </a:r>
          </a:p>
          <a:p>
            <a:pPr marL="857250" lvl="1" indent="-457200"/>
            <a:r>
              <a:rPr lang="en-US" dirty="0" smtClean="0"/>
              <a:t>bitwise-or produces too many 1 bits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Rely on expertise of others; consult books and other resources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keys are known ahead of time, choose a </a:t>
            </a:r>
            <a:r>
              <a:rPr lang="en-US" i="1" dirty="0" smtClean="0"/>
              <a:t>perfect hash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456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expert suggestion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en-US" dirty="0" smtClean="0"/>
              <a:t> result = 17;</a:t>
            </a:r>
          </a:p>
          <a:p>
            <a:r>
              <a:rPr lang="en-US" dirty="0" err="1" smtClean="0"/>
              <a:t>foreach</a:t>
            </a:r>
            <a:r>
              <a:rPr lang="en-US" dirty="0" smtClean="0"/>
              <a:t> field f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fieldHashcode</a:t>
            </a:r>
            <a:r>
              <a:rPr lang="en-US" dirty="0" smtClean="0"/>
              <a:t> =</a:t>
            </a:r>
          </a:p>
          <a:p>
            <a:pPr lvl="2"/>
            <a:r>
              <a:rPr lang="en-US" sz="2000" dirty="0" err="1" smtClean="0"/>
              <a:t>boolean</a:t>
            </a:r>
            <a:r>
              <a:rPr lang="en-US" sz="2000" dirty="0" smtClean="0"/>
              <a:t>: (f ? 1: 0)</a:t>
            </a:r>
          </a:p>
          <a:p>
            <a:pPr lvl="2"/>
            <a:r>
              <a:rPr lang="en-US" sz="2000" dirty="0" smtClean="0"/>
              <a:t>byte, char, short, </a:t>
            </a:r>
            <a:r>
              <a:rPr lang="en-US" sz="2000" dirty="0" err="1" smtClean="0"/>
              <a:t>int</a:t>
            </a:r>
            <a:r>
              <a:rPr lang="en-US" sz="2000" dirty="0" smtClean="0"/>
              <a:t>: (</a:t>
            </a:r>
            <a:r>
              <a:rPr lang="en-US" sz="2000" dirty="0" err="1" smtClean="0"/>
              <a:t>int</a:t>
            </a:r>
            <a:r>
              <a:rPr lang="en-US" sz="2000" dirty="0" smtClean="0"/>
              <a:t>) f</a:t>
            </a:r>
          </a:p>
          <a:p>
            <a:pPr lvl="2"/>
            <a:r>
              <a:rPr lang="en-US" sz="2000" dirty="0" smtClean="0"/>
              <a:t>long: (</a:t>
            </a:r>
            <a:r>
              <a:rPr lang="en-US" sz="2000" dirty="0" err="1" smtClean="0"/>
              <a:t>int</a:t>
            </a:r>
            <a:r>
              <a:rPr lang="en-US" sz="2000" dirty="0" smtClean="0"/>
              <a:t>) (f ^ (f &gt;&gt;&gt; 32))</a:t>
            </a:r>
          </a:p>
          <a:p>
            <a:pPr lvl="2"/>
            <a:r>
              <a:rPr lang="en-US" sz="2000" dirty="0" smtClean="0"/>
              <a:t>float: </a:t>
            </a:r>
            <a:r>
              <a:rPr lang="en-US" sz="2000" dirty="0" err="1" smtClean="0"/>
              <a:t>Float.floatToIntBits</a:t>
            </a:r>
            <a:r>
              <a:rPr lang="en-US" sz="2000" dirty="0" smtClean="0"/>
              <a:t>(f)</a:t>
            </a:r>
          </a:p>
          <a:p>
            <a:pPr lvl="2"/>
            <a:r>
              <a:rPr lang="en-US" sz="2000" dirty="0" smtClean="0"/>
              <a:t>double: </a:t>
            </a:r>
            <a:r>
              <a:rPr lang="en-US" sz="2000" dirty="0" err="1" smtClean="0"/>
              <a:t>Double.doubleToLongBits</a:t>
            </a:r>
            <a:r>
              <a:rPr lang="en-US" sz="2000" dirty="0" smtClean="0"/>
              <a:t>(f), then above</a:t>
            </a:r>
          </a:p>
          <a:p>
            <a:pPr lvl="2"/>
            <a:r>
              <a:rPr lang="en-US" sz="2000" dirty="0" smtClean="0"/>
              <a:t>Object: </a:t>
            </a:r>
            <a:r>
              <a:rPr lang="en-US" sz="2000" dirty="0" err="1" smtClean="0"/>
              <a:t>object.hashCode</a:t>
            </a:r>
            <a:r>
              <a:rPr lang="en-US" sz="2000" dirty="0" smtClean="0"/>
              <a:t>( )</a:t>
            </a:r>
          </a:p>
          <a:p>
            <a:pPr lvl="1"/>
            <a:r>
              <a:rPr lang="en-US" dirty="0" smtClean="0"/>
              <a:t>result = 31 * result + </a:t>
            </a:r>
            <a:r>
              <a:rPr lang="en-US" dirty="0" err="1" smtClean="0"/>
              <a:t>fieldHashcode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219200"/>
            <a:ext cx="2057400" cy="2587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436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and comparing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01000" cy="3200400"/>
          </a:xfrm>
        </p:spPr>
        <p:txBody>
          <a:bodyPr/>
          <a:lstStyle/>
          <a:p>
            <a:r>
              <a:rPr lang="en-US" dirty="0" smtClean="0"/>
              <a:t>Need to emphasize a critical detail:</a:t>
            </a:r>
          </a:p>
          <a:p>
            <a:pPr lvl="1"/>
            <a:r>
              <a:rPr lang="en-US" dirty="0" smtClean="0"/>
              <a:t>We initially </a:t>
            </a:r>
            <a:r>
              <a:rPr lang="en-US" i="1" dirty="0" smtClean="0"/>
              <a:t>hash </a:t>
            </a:r>
            <a:r>
              <a:rPr lang="en-US" dirty="0" smtClean="0"/>
              <a:t>key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to get a table index</a:t>
            </a:r>
          </a:p>
          <a:p>
            <a:pPr lvl="1"/>
            <a:r>
              <a:rPr lang="en-US" dirty="0" smtClean="0"/>
              <a:t>To check an item is what we are looking for, </a:t>
            </a:r>
            <a:r>
              <a:rPr lang="en-US" i="1" dirty="0" err="1" smtClean="0"/>
              <a:t>compareTo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endParaRPr lang="en-US" dirty="0">
              <a:cs typeface="Courier New" pitchFamily="49" charset="0"/>
            </a:endParaRPr>
          </a:p>
          <a:p>
            <a:pPr lvl="2"/>
            <a:r>
              <a:rPr lang="en-US" dirty="0" smtClean="0">
                <a:cs typeface="Courier New" pitchFamily="49" charset="0"/>
              </a:rPr>
              <a:t>Does </a:t>
            </a:r>
            <a:r>
              <a:rPr lang="en-US" dirty="0" smtClean="0">
                <a:cs typeface="Courier New" pitchFamily="49" charset="0"/>
              </a:rPr>
              <a:t>it have an equal </a:t>
            </a:r>
            <a:r>
              <a:rPr lang="en-US" dirty="0" smtClean="0">
                <a:cs typeface="Courier New" pitchFamily="49" charset="0"/>
              </a:rPr>
              <a:t>key</a:t>
            </a:r>
            <a:r>
              <a:rPr lang="en-US" dirty="0">
                <a:cs typeface="Courier New" pitchFamily="49" charset="0"/>
              </a:rPr>
              <a:t>?</a:t>
            </a:r>
            <a:endParaRPr lang="en-US" dirty="0">
              <a:cs typeface="Courier New" pitchFamily="49" charset="0"/>
            </a:endParaRPr>
          </a:p>
          <a:p>
            <a:pPr lvl="2"/>
            <a:endParaRPr lang="en-US" sz="1000" dirty="0" smtClean="0"/>
          </a:p>
          <a:p>
            <a:r>
              <a:rPr lang="en-US" dirty="0" smtClean="0"/>
              <a:t>So a hash table needs a hash function and a comparator</a:t>
            </a:r>
          </a:p>
          <a:p>
            <a:pPr lvl="1"/>
            <a:r>
              <a:rPr lang="en-US" dirty="0" smtClean="0"/>
              <a:t>The Java library uses a more object-oriented approach:     each object has </a:t>
            </a:r>
            <a:r>
              <a:rPr lang="en-US" dirty="0" smtClean="0"/>
              <a:t>methods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4343400"/>
            <a:ext cx="49530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2"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 </a:t>
            </a:r>
          </a:p>
          <a:p>
            <a:pPr marL="0" lvl="2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{…}</a:t>
            </a:r>
          </a:p>
          <a:p>
            <a:pPr marL="0" lvl="2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 {…}</a:t>
            </a:r>
          </a:p>
          <a:p>
            <a:pPr marL="0" lvl="2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lvl="2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689207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 Objects Must Hash the Same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Java library make a </a:t>
            </a:r>
            <a:r>
              <a:rPr lang="en-US" dirty="0" smtClean="0"/>
              <a:t>crucial assumption </a:t>
            </a:r>
            <a:r>
              <a:rPr lang="en-US" dirty="0" smtClean="0"/>
              <a:t>clients must satisfy</a:t>
            </a:r>
          </a:p>
          <a:p>
            <a:pPr lvl="1"/>
            <a:r>
              <a:rPr lang="en-US" dirty="0" smtClean="0"/>
              <a:t>And all hash tables make analogous assumptions</a:t>
            </a:r>
          </a:p>
          <a:p>
            <a:endParaRPr lang="en-US" sz="1000" dirty="0" smtClean="0"/>
          </a:p>
          <a:p>
            <a:r>
              <a:rPr lang="en-US" dirty="0" smtClean="0"/>
              <a:t>Object-oriented way of saying it: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2"/>
                </a:solidFill>
              </a:rPr>
              <a:t>If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a.equals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(b)</a:t>
            </a:r>
            <a:r>
              <a:rPr lang="en-US" dirty="0" smtClean="0">
                <a:solidFill>
                  <a:schemeClr val="accent2"/>
                </a:solidFill>
              </a:rPr>
              <a:t>, then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a.hashCode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()==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b.hashCode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Why is this essential?</a:t>
            </a:r>
          </a:p>
          <a:p>
            <a:endParaRPr lang="en-US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Why is this up to the client?</a:t>
            </a:r>
          </a:p>
          <a:p>
            <a:endParaRPr lang="en-US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So </a:t>
            </a:r>
            <a:r>
              <a:rPr lang="en-US" i="1" dirty="0" smtClean="0">
                <a:latin typeface="+mj-lt"/>
                <a:cs typeface="Courier New" pitchFamily="49" charset="0"/>
              </a:rPr>
              <a:t>always</a:t>
            </a:r>
            <a:r>
              <a:rPr lang="en-US" dirty="0" smtClean="0">
                <a:latin typeface="+mj-lt"/>
                <a:cs typeface="Courier New" pitchFamily="49" charset="0"/>
              </a:rPr>
              <a:t> override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i="1" dirty="0" smtClean="0">
                <a:latin typeface="+mj-lt"/>
                <a:cs typeface="Courier New" pitchFamily="49" charset="0"/>
              </a:rPr>
              <a:t>correctly</a:t>
            </a:r>
            <a:r>
              <a:rPr lang="en-US" dirty="0" smtClean="0">
                <a:latin typeface="+mj-lt"/>
                <a:cs typeface="Courier New" pitchFamily="49" charset="0"/>
              </a:rPr>
              <a:t> if you override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Many libraries use hash tables on your objects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934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smtClean="0"/>
              <a:t>Motivating Hash Tables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295400"/>
            <a:ext cx="82296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a </a:t>
            </a:r>
            <a:r>
              <a:rPr lang="en-US" b="1" dirty="0" smtClean="0"/>
              <a:t>dictionary</a:t>
            </a:r>
            <a:r>
              <a:rPr lang="en-US" dirty="0" smtClean="0"/>
              <a:t> with </a:t>
            </a:r>
            <a:r>
              <a:rPr lang="en-US" i="1" dirty="0" smtClean="0"/>
              <a:t>n</a:t>
            </a:r>
            <a:r>
              <a:rPr lang="en-US" dirty="0" smtClean="0"/>
              <a:t>  key, value pairs</a:t>
            </a:r>
          </a:p>
          <a:p>
            <a:pPr>
              <a:buNone/>
            </a:pPr>
            <a:endParaRPr lang="en-US" sz="1600" dirty="0" smtClean="0"/>
          </a:p>
          <a:p>
            <a:pPr lvl="4">
              <a:buNone/>
            </a:pPr>
            <a:r>
              <a:rPr lang="en-US" dirty="0" smtClean="0"/>
              <a:t>	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   find    delete</a:t>
            </a:r>
          </a:p>
          <a:p>
            <a:r>
              <a:rPr lang="en-US" dirty="0" smtClean="0"/>
              <a:t>Unsorted linked-list           </a:t>
            </a:r>
            <a:r>
              <a:rPr lang="en-US" i="1" dirty="0" smtClean="0"/>
              <a:t>O</a:t>
            </a:r>
            <a:r>
              <a:rPr lang="en-US" dirty="0" smtClean="0"/>
              <a:t>(1)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Unsorted array                  </a:t>
            </a:r>
            <a:r>
              <a:rPr lang="en-US" i="1" dirty="0" smtClean="0"/>
              <a:t>O</a:t>
            </a:r>
            <a:r>
              <a:rPr lang="en-US" dirty="0" smtClean="0"/>
              <a:t>(1)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Sorted linked list   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Sorted array                     </a:t>
            </a:r>
            <a:r>
              <a:rPr lang="en-US" sz="1000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i="1" dirty="0" smtClean="0">
                <a:solidFill>
                  <a:schemeClr val="accent2"/>
                </a:solidFill>
              </a:rPr>
              <a:t>Balanced</a:t>
            </a:r>
            <a:r>
              <a:rPr lang="en-US" dirty="0" smtClean="0"/>
              <a:t>  tree	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/>
              <a:t>n</a:t>
            </a:r>
            <a:r>
              <a:rPr lang="en-US" dirty="0"/>
              <a:t>)</a:t>
            </a:r>
            <a:r>
              <a:rPr lang="en-US" dirty="0" smtClean="0"/>
              <a:t>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/>
              <a:t>n</a:t>
            </a:r>
            <a:r>
              <a:rPr lang="en-US" dirty="0"/>
              <a:t>)</a:t>
            </a:r>
            <a:r>
              <a:rPr lang="en-US" dirty="0" smtClean="0"/>
              <a:t>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119F33"/>
                </a:solidFill>
              </a:rPr>
              <a:t>Magic array                      </a:t>
            </a:r>
            <a:r>
              <a:rPr lang="en-US" i="1" dirty="0" smtClean="0">
                <a:solidFill>
                  <a:srgbClr val="119F33"/>
                </a:solidFill>
              </a:rPr>
              <a:t>O</a:t>
            </a:r>
            <a:r>
              <a:rPr lang="en-US" dirty="0" smtClean="0">
                <a:solidFill>
                  <a:srgbClr val="119F33"/>
                </a:solidFill>
              </a:rPr>
              <a:t>(1)           </a:t>
            </a:r>
            <a:r>
              <a:rPr lang="en-US" i="1" dirty="0" smtClean="0">
                <a:solidFill>
                  <a:srgbClr val="119F33"/>
                </a:solidFill>
              </a:rPr>
              <a:t>O</a:t>
            </a:r>
            <a:r>
              <a:rPr lang="en-US" dirty="0" smtClean="0">
                <a:solidFill>
                  <a:srgbClr val="119F33"/>
                </a:solidFill>
              </a:rPr>
              <a:t>(1)            </a:t>
            </a:r>
            <a:r>
              <a:rPr lang="en-US" i="1" dirty="0" smtClean="0">
                <a:solidFill>
                  <a:srgbClr val="119F33"/>
                </a:solidFill>
              </a:rPr>
              <a:t>O</a:t>
            </a:r>
            <a:r>
              <a:rPr lang="en-US" dirty="0" smtClean="0">
                <a:solidFill>
                  <a:srgbClr val="119F33"/>
                </a:solidFill>
              </a:rPr>
              <a:t>(1</a:t>
            </a:r>
            <a:r>
              <a:rPr lang="en-US" dirty="0">
                <a:solidFill>
                  <a:srgbClr val="119F33"/>
                </a:solidFill>
              </a:rPr>
              <a:t>)</a:t>
            </a:r>
            <a:endParaRPr lang="en-US" dirty="0" smtClean="0">
              <a:solidFill>
                <a:srgbClr val="119F33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Sufficient “magic”: </a:t>
            </a:r>
          </a:p>
          <a:p>
            <a:pPr lvl="1"/>
            <a:r>
              <a:rPr lang="en-US" dirty="0" smtClean="0"/>
              <a:t>Use key to compute array index for an item in </a:t>
            </a:r>
            <a:r>
              <a:rPr lang="en-US" i="1" dirty="0" smtClean="0"/>
              <a:t>O</a:t>
            </a:r>
            <a:r>
              <a:rPr lang="en-US" dirty="0" smtClean="0"/>
              <a:t>(1) time [doable]</a:t>
            </a:r>
          </a:p>
          <a:p>
            <a:pPr lvl="1"/>
            <a:r>
              <a:rPr lang="en-US" dirty="0" smtClean="0"/>
              <a:t>Have a different index for every item [magic]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                               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6152" name="Rectangle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4800600"/>
            <a:ext cx="2209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4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the way: comparison has rules too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We have not emphasized important “rules” about comparison for:</a:t>
            </a:r>
          </a:p>
          <a:p>
            <a:pPr lvl="1"/>
            <a:r>
              <a:rPr lang="en-US" dirty="0" smtClean="0"/>
              <a:t>Dictionaries</a:t>
            </a:r>
            <a:endParaRPr lang="en-US" dirty="0" smtClean="0"/>
          </a:p>
          <a:p>
            <a:pPr lvl="1"/>
            <a:r>
              <a:rPr lang="en-US" dirty="0" smtClean="0"/>
              <a:t>Sorting (future major topic)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Comparison must impose a consistent, total ordering: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For 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,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a.compareTo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(a) == 0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a.compareTo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&lt; 0</a:t>
            </a:r>
            <a:r>
              <a:rPr lang="en-US" dirty="0" smtClean="0"/>
              <a:t>, 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b.compareTo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&gt; 0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a.compareTo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(b)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 0</a:t>
            </a:r>
            <a:r>
              <a:rPr lang="en-US" dirty="0" smtClean="0"/>
              <a:t>, then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b.compareTo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(a)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 0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a.compareTo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(b)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 0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b.compareTo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 0</a:t>
            </a:r>
            <a:r>
              <a:rPr lang="en-US" dirty="0" smtClean="0"/>
              <a:t>,                        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a.compareTo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 0</a:t>
            </a: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This is surprisingly awkward because of </a:t>
            </a:r>
            <a:r>
              <a:rPr lang="en-US" dirty="0" err="1" smtClean="0"/>
              <a:t>subclassing</a:t>
            </a:r>
            <a:r>
              <a:rPr lang="en-US" dirty="0" smtClean="0"/>
              <a:t>…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847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447800"/>
            <a:ext cx="8077200" cy="3810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5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MyDate</a:t>
            </a:r>
            <a:r>
              <a:rPr lang="en-US" sz="2000" kern="0" dirty="0" smtClean="0">
                <a:latin typeface="Courier New" pitchFamily="49" charset="0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5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month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year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day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equals</a:t>
            </a:r>
            <a:r>
              <a:rPr lang="en-US" sz="2000" kern="0" dirty="0" smtClean="0">
                <a:latin typeface="Courier New" pitchFamily="49" charset="0"/>
              </a:rPr>
              <a:t>(Object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otherObject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(this==</a:t>
            </a:r>
            <a:r>
              <a:rPr lang="en-US" sz="2000" kern="0" dirty="0" err="1" smtClean="0">
                <a:latin typeface="Courier New" pitchFamily="49" charset="0"/>
              </a:rPr>
              <a:t>otherObject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true;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common?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	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otherObject</a:t>
            </a:r>
            <a:r>
              <a:rPr lang="en-US" sz="2000" kern="0" dirty="0" smtClean="0">
                <a:latin typeface="Courier New" pitchFamily="49" charset="0"/>
              </a:rPr>
              <a:t>==null)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getClass</a:t>
            </a:r>
            <a:r>
              <a:rPr lang="en-US" sz="2000" kern="0" dirty="0" smtClean="0">
                <a:latin typeface="Courier New" pitchFamily="49" charset="0"/>
              </a:rPr>
              <a:t>()!=</a:t>
            </a:r>
            <a:r>
              <a:rPr lang="en-US" sz="2000" kern="0" dirty="0" err="1" smtClean="0">
                <a:latin typeface="Courier New" pitchFamily="49" charset="0"/>
              </a:rPr>
              <a:t>other.getClass</a:t>
            </a:r>
            <a:r>
              <a:rPr lang="en-US" sz="2000" kern="0" dirty="0" smtClean="0">
                <a:latin typeface="Courier New" pitchFamily="49" charset="0"/>
              </a:rPr>
              <a:t>())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	   return</a:t>
            </a:r>
            <a:r>
              <a:rPr lang="en-US" sz="2000" kern="0" dirty="0" smtClean="0">
                <a:latin typeface="Courier New" pitchFamily="49" charset="0"/>
              </a:rPr>
              <a:t> month = </a:t>
            </a:r>
            <a:r>
              <a:rPr lang="en-US" sz="2000" kern="0" dirty="0" err="1" smtClean="0">
                <a:latin typeface="Courier New" pitchFamily="49" charset="0"/>
              </a:rPr>
              <a:t>otherObject.month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&amp;&amp; year = </a:t>
            </a:r>
            <a:r>
              <a:rPr lang="en-US" sz="2000" kern="0" dirty="0" err="1" smtClean="0">
                <a:latin typeface="Courier New" pitchFamily="49" charset="0"/>
              </a:rPr>
              <a:t>otherObject.year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&amp;&amp; day = </a:t>
            </a:r>
            <a:r>
              <a:rPr lang="en-US" sz="2000" kern="0" dirty="0" err="1" smtClean="0">
                <a:latin typeface="Courier New" pitchFamily="49" charset="0"/>
              </a:rPr>
              <a:t>otherObject.day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	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// wrong: must also override </a:t>
            </a:r>
            <a:r>
              <a:rPr lang="en-US" sz="2000" kern="0" dirty="0" err="1" smtClean="0">
                <a:solidFill>
                  <a:srgbClr val="C00000"/>
                </a:solidFill>
                <a:latin typeface="Courier New" pitchFamily="49" charset="0"/>
              </a:rPr>
              <a:t>hashCode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!</a:t>
            </a:r>
          </a:p>
          <a:p>
            <a:pPr marL="342900" marR="0" lvl="0" indent="-342900" algn="l" defTabSz="914400" rtl="0" eaLnBrk="1" fontAlgn="base" latinLnBrk="0" hangingPunct="1">
              <a:lnSpc>
                <a:spcPts val="15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884783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Tougher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you had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Fraction</a:t>
            </a:r>
            <a:r>
              <a:rPr lang="en-US" dirty="0" smtClean="0"/>
              <a:t> class where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dirty="0" smtClean="0"/>
              <a:t> returned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 for 1/2 and 3/6, etc.</a:t>
            </a:r>
          </a:p>
          <a:p>
            <a:endParaRPr lang="en-US" dirty="0"/>
          </a:p>
          <a:p>
            <a:r>
              <a:rPr lang="en-US" dirty="0" smtClean="0"/>
              <a:t>Then must override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dirty="0" smtClean="0"/>
              <a:t> and cannot hash just based on the numerator and denominator</a:t>
            </a:r>
          </a:p>
          <a:p>
            <a:pPr lvl="1"/>
            <a:r>
              <a:rPr lang="en-US" dirty="0" smtClean="0"/>
              <a:t>Need 1/2 </a:t>
            </a:r>
            <a:r>
              <a:rPr lang="en-US" dirty="0" smtClean="0"/>
              <a:t>and 3/6 </a:t>
            </a:r>
            <a:r>
              <a:rPr lang="en-US" dirty="0" smtClean="0"/>
              <a:t>to </a:t>
            </a:r>
            <a:r>
              <a:rPr lang="en-US" dirty="0" smtClean="0"/>
              <a:t>hash to the same </a:t>
            </a:r>
            <a:r>
              <a:rPr lang="en-US" dirty="0" err="1" smtClean="0"/>
              <a:t>int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If you write software for a living, you are less likely to implement hash tables from scratch than you are likely to encounter this issue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489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and notes on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hash table is one of the most important data structures</a:t>
            </a:r>
          </a:p>
          <a:p>
            <a:pPr lvl="1"/>
            <a:r>
              <a:rPr lang="en-US" dirty="0" smtClean="0"/>
              <a:t>Supports only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 efficiently</a:t>
            </a:r>
          </a:p>
          <a:p>
            <a:pPr lvl="1"/>
            <a:r>
              <a:rPr lang="en-US" dirty="0" smtClean="0"/>
              <a:t>Have to search entire table for other operations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Important to use a good hash function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Important to keep hash table at a good size</a:t>
            </a:r>
          </a:p>
          <a:p>
            <a:endParaRPr lang="en-US" dirty="0" smtClean="0"/>
          </a:p>
          <a:p>
            <a:r>
              <a:rPr lang="en-US" dirty="0" smtClean="0"/>
              <a:t>Side-comment: hash functions have uses beyond hash tables</a:t>
            </a:r>
          </a:p>
          <a:p>
            <a:pPr lvl="1"/>
            <a:r>
              <a:rPr lang="en-US" dirty="0" smtClean="0"/>
              <a:t>Examples: Cryptography, check-sums</a:t>
            </a:r>
          </a:p>
          <a:p>
            <a:pPr lvl="1"/>
            <a:endParaRPr lang="en-US" dirty="0"/>
          </a:p>
          <a:p>
            <a:r>
              <a:rPr lang="en-US" dirty="0" smtClean="0"/>
              <a:t>Big remaining topic: Handling collisions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487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467600" cy="4495800"/>
          </a:xfrm>
        </p:spPr>
        <p:txBody>
          <a:bodyPr/>
          <a:lstStyle/>
          <a:p>
            <a:r>
              <a:rPr lang="en-US" dirty="0" smtClean="0"/>
              <a:t>Aim for constant-time (i.e., </a:t>
            </a:r>
            <a:r>
              <a:rPr lang="en-US" i="1" dirty="0" smtClean="0"/>
              <a:t>O</a:t>
            </a:r>
            <a:r>
              <a:rPr lang="en-US" dirty="0" smtClean="0"/>
              <a:t>(1))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endParaRPr lang="en-US" dirty="0" smtClean="0"/>
          </a:p>
          <a:p>
            <a:pPr lvl="1"/>
            <a:r>
              <a:rPr lang="en-US" dirty="0" smtClean="0"/>
              <a:t>“On average” under some often-reasonable </a:t>
            </a:r>
            <a:r>
              <a:rPr lang="en-US" dirty="0" smtClean="0">
                <a:solidFill>
                  <a:schemeClr val="accent2"/>
                </a:solidFill>
              </a:rPr>
              <a:t>assumptions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 hash table is an array of some fixed size</a:t>
            </a:r>
          </a:p>
          <a:p>
            <a:endParaRPr lang="en-US" sz="1000" dirty="0" smtClean="0"/>
          </a:p>
          <a:p>
            <a:endParaRPr lang="en-US" dirty="0" smtClean="0"/>
          </a:p>
          <a:p>
            <a:r>
              <a:rPr lang="en-US" dirty="0" smtClean="0"/>
              <a:t>Basic idea: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Freeform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1320800" y="4038600"/>
            <a:ext cx="2946400" cy="1733550"/>
          </a:xfrm>
          <a:custGeom>
            <a:avLst/>
            <a:gdLst/>
            <a:ahLst/>
            <a:cxnLst>
              <a:cxn ang="0">
                <a:pos x="982" y="68"/>
              </a:cxn>
              <a:cxn ang="0">
                <a:pos x="598" y="68"/>
              </a:cxn>
              <a:cxn ang="0">
                <a:pos x="534" y="90"/>
              </a:cxn>
              <a:cxn ang="0">
                <a:pos x="502" y="100"/>
              </a:cxn>
              <a:cxn ang="0">
                <a:pos x="353" y="175"/>
              </a:cxn>
              <a:cxn ang="0">
                <a:pos x="182" y="303"/>
              </a:cxn>
              <a:cxn ang="0">
                <a:pos x="129" y="367"/>
              </a:cxn>
              <a:cxn ang="0">
                <a:pos x="76" y="463"/>
              </a:cxn>
              <a:cxn ang="0">
                <a:pos x="1" y="719"/>
              </a:cxn>
              <a:cxn ang="0">
                <a:pos x="12" y="836"/>
              </a:cxn>
              <a:cxn ang="0">
                <a:pos x="86" y="858"/>
              </a:cxn>
              <a:cxn ang="0">
                <a:pos x="321" y="879"/>
              </a:cxn>
              <a:cxn ang="0">
                <a:pos x="353" y="900"/>
              </a:cxn>
              <a:cxn ang="0">
                <a:pos x="374" y="964"/>
              </a:cxn>
              <a:cxn ang="0">
                <a:pos x="353" y="1071"/>
              </a:cxn>
              <a:cxn ang="0">
                <a:pos x="257" y="1231"/>
              </a:cxn>
              <a:cxn ang="0">
                <a:pos x="204" y="1348"/>
              </a:cxn>
              <a:cxn ang="0">
                <a:pos x="332" y="1604"/>
              </a:cxn>
              <a:cxn ang="0">
                <a:pos x="460" y="1594"/>
              </a:cxn>
              <a:cxn ang="0">
                <a:pos x="588" y="1530"/>
              </a:cxn>
              <a:cxn ang="0">
                <a:pos x="716" y="1455"/>
              </a:cxn>
              <a:cxn ang="0">
                <a:pos x="844" y="1498"/>
              </a:cxn>
              <a:cxn ang="0">
                <a:pos x="886" y="1594"/>
              </a:cxn>
              <a:cxn ang="0">
                <a:pos x="993" y="1956"/>
              </a:cxn>
              <a:cxn ang="0">
                <a:pos x="1249" y="1914"/>
              </a:cxn>
              <a:cxn ang="0">
                <a:pos x="1302" y="1871"/>
              </a:cxn>
              <a:cxn ang="0">
                <a:pos x="1324" y="1839"/>
              </a:cxn>
              <a:cxn ang="0">
                <a:pos x="1356" y="1818"/>
              </a:cxn>
              <a:cxn ang="0">
                <a:pos x="1473" y="1306"/>
              </a:cxn>
              <a:cxn ang="0">
                <a:pos x="1398" y="911"/>
              </a:cxn>
              <a:cxn ang="0">
                <a:pos x="1345" y="836"/>
              </a:cxn>
              <a:cxn ang="0">
                <a:pos x="1302" y="751"/>
              </a:cxn>
              <a:cxn ang="0">
                <a:pos x="1270" y="634"/>
              </a:cxn>
              <a:cxn ang="0">
                <a:pos x="1345" y="356"/>
              </a:cxn>
              <a:cxn ang="0">
                <a:pos x="1345" y="143"/>
              </a:cxn>
              <a:cxn ang="0">
                <a:pos x="1217" y="58"/>
              </a:cxn>
              <a:cxn ang="0">
                <a:pos x="1153" y="36"/>
              </a:cxn>
              <a:cxn ang="0">
                <a:pos x="982" y="68"/>
              </a:cxn>
            </a:cxnLst>
            <a:rect l="0" t="0" r="r" b="b"/>
            <a:pathLst>
              <a:path w="1473" h="1959">
                <a:moveTo>
                  <a:pt x="982" y="68"/>
                </a:moveTo>
                <a:cubicBezTo>
                  <a:pt x="876" y="15"/>
                  <a:pt x="715" y="60"/>
                  <a:pt x="598" y="68"/>
                </a:cubicBezTo>
                <a:cubicBezTo>
                  <a:pt x="577" y="75"/>
                  <a:pt x="555" y="83"/>
                  <a:pt x="534" y="90"/>
                </a:cubicBezTo>
                <a:cubicBezTo>
                  <a:pt x="523" y="94"/>
                  <a:pt x="502" y="100"/>
                  <a:pt x="502" y="100"/>
                </a:cubicBezTo>
                <a:cubicBezTo>
                  <a:pt x="381" y="182"/>
                  <a:pt x="500" y="108"/>
                  <a:pt x="353" y="175"/>
                </a:cubicBezTo>
                <a:cubicBezTo>
                  <a:pt x="287" y="205"/>
                  <a:pt x="241" y="264"/>
                  <a:pt x="182" y="303"/>
                </a:cubicBezTo>
                <a:cubicBezTo>
                  <a:pt x="130" y="382"/>
                  <a:pt x="197" y="285"/>
                  <a:pt x="129" y="367"/>
                </a:cubicBezTo>
                <a:cubicBezTo>
                  <a:pt x="105" y="396"/>
                  <a:pt x="97" y="432"/>
                  <a:pt x="76" y="463"/>
                </a:cubicBezTo>
                <a:cubicBezTo>
                  <a:pt x="54" y="550"/>
                  <a:pt x="16" y="629"/>
                  <a:pt x="1" y="719"/>
                </a:cubicBezTo>
                <a:cubicBezTo>
                  <a:pt x="5" y="758"/>
                  <a:pt x="0" y="799"/>
                  <a:pt x="12" y="836"/>
                </a:cubicBezTo>
                <a:cubicBezTo>
                  <a:pt x="13" y="840"/>
                  <a:pt x="68" y="853"/>
                  <a:pt x="86" y="858"/>
                </a:cubicBezTo>
                <a:cubicBezTo>
                  <a:pt x="195" y="889"/>
                  <a:pt x="34" y="863"/>
                  <a:pt x="321" y="879"/>
                </a:cubicBezTo>
                <a:cubicBezTo>
                  <a:pt x="332" y="886"/>
                  <a:pt x="346" y="889"/>
                  <a:pt x="353" y="900"/>
                </a:cubicBezTo>
                <a:cubicBezTo>
                  <a:pt x="365" y="919"/>
                  <a:pt x="374" y="964"/>
                  <a:pt x="374" y="964"/>
                </a:cubicBezTo>
                <a:cubicBezTo>
                  <a:pt x="371" y="987"/>
                  <a:pt x="368" y="1044"/>
                  <a:pt x="353" y="1071"/>
                </a:cubicBezTo>
                <a:cubicBezTo>
                  <a:pt x="322" y="1126"/>
                  <a:pt x="287" y="1177"/>
                  <a:pt x="257" y="1231"/>
                </a:cubicBezTo>
                <a:cubicBezTo>
                  <a:pt x="235" y="1271"/>
                  <a:pt x="229" y="1310"/>
                  <a:pt x="204" y="1348"/>
                </a:cubicBezTo>
                <a:cubicBezTo>
                  <a:pt x="212" y="1485"/>
                  <a:pt x="191" y="1571"/>
                  <a:pt x="332" y="1604"/>
                </a:cubicBezTo>
                <a:cubicBezTo>
                  <a:pt x="375" y="1601"/>
                  <a:pt x="418" y="1600"/>
                  <a:pt x="460" y="1594"/>
                </a:cubicBezTo>
                <a:cubicBezTo>
                  <a:pt x="508" y="1588"/>
                  <a:pt x="541" y="1545"/>
                  <a:pt x="588" y="1530"/>
                </a:cubicBezTo>
                <a:cubicBezTo>
                  <a:pt x="623" y="1495"/>
                  <a:pt x="668" y="1471"/>
                  <a:pt x="716" y="1455"/>
                </a:cubicBezTo>
                <a:cubicBezTo>
                  <a:pt x="772" y="1463"/>
                  <a:pt x="806" y="1460"/>
                  <a:pt x="844" y="1498"/>
                </a:cubicBezTo>
                <a:cubicBezTo>
                  <a:pt x="855" y="1533"/>
                  <a:pt x="875" y="1559"/>
                  <a:pt x="886" y="1594"/>
                </a:cubicBezTo>
                <a:cubicBezTo>
                  <a:pt x="894" y="1728"/>
                  <a:pt x="871" y="1876"/>
                  <a:pt x="993" y="1956"/>
                </a:cubicBezTo>
                <a:cubicBezTo>
                  <a:pt x="1285" y="1941"/>
                  <a:pt x="1104" y="1959"/>
                  <a:pt x="1249" y="1914"/>
                </a:cubicBezTo>
                <a:cubicBezTo>
                  <a:pt x="1307" y="1825"/>
                  <a:pt x="1231" y="1928"/>
                  <a:pt x="1302" y="1871"/>
                </a:cubicBezTo>
                <a:cubicBezTo>
                  <a:pt x="1312" y="1863"/>
                  <a:pt x="1315" y="1848"/>
                  <a:pt x="1324" y="1839"/>
                </a:cubicBezTo>
                <a:cubicBezTo>
                  <a:pt x="1333" y="1830"/>
                  <a:pt x="1345" y="1825"/>
                  <a:pt x="1356" y="1818"/>
                </a:cubicBezTo>
                <a:cubicBezTo>
                  <a:pt x="1466" y="1650"/>
                  <a:pt x="1423" y="1499"/>
                  <a:pt x="1473" y="1306"/>
                </a:cubicBezTo>
                <a:cubicBezTo>
                  <a:pt x="1466" y="1156"/>
                  <a:pt x="1470" y="1037"/>
                  <a:pt x="1398" y="911"/>
                </a:cubicBezTo>
                <a:cubicBezTo>
                  <a:pt x="1326" y="785"/>
                  <a:pt x="1399" y="935"/>
                  <a:pt x="1345" y="836"/>
                </a:cubicBezTo>
                <a:cubicBezTo>
                  <a:pt x="1330" y="808"/>
                  <a:pt x="1302" y="751"/>
                  <a:pt x="1302" y="751"/>
                </a:cubicBezTo>
                <a:cubicBezTo>
                  <a:pt x="1293" y="711"/>
                  <a:pt x="1280" y="673"/>
                  <a:pt x="1270" y="634"/>
                </a:cubicBezTo>
                <a:cubicBezTo>
                  <a:pt x="1279" y="537"/>
                  <a:pt x="1290" y="439"/>
                  <a:pt x="1345" y="356"/>
                </a:cubicBezTo>
                <a:cubicBezTo>
                  <a:pt x="1356" y="285"/>
                  <a:pt x="1372" y="215"/>
                  <a:pt x="1345" y="143"/>
                </a:cubicBezTo>
                <a:cubicBezTo>
                  <a:pt x="1322" y="82"/>
                  <a:pt x="1267" y="75"/>
                  <a:pt x="1217" y="58"/>
                </a:cubicBezTo>
                <a:cubicBezTo>
                  <a:pt x="1196" y="51"/>
                  <a:pt x="1153" y="36"/>
                  <a:pt x="1153" y="36"/>
                </a:cubicBezTo>
                <a:cubicBezTo>
                  <a:pt x="985" y="48"/>
                  <a:pt x="1018" y="0"/>
                  <a:pt x="982" y="68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4597400" y="49784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9" name="Group 89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6705600" y="3170535"/>
          <a:ext cx="1524000" cy="316992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8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67400" y="5943600"/>
            <a:ext cx="18573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err="1"/>
              <a:t>TableSize</a:t>
            </a:r>
            <a:r>
              <a:rPr lang="en-US" sz="2000" dirty="0"/>
              <a:t> –1 </a:t>
            </a:r>
          </a:p>
        </p:txBody>
      </p:sp>
      <p:sp>
        <p:nvSpPr>
          <p:cNvPr id="11" name="Text Box 8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16546" y="3958064"/>
            <a:ext cx="20762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algn="ctr"/>
            <a:r>
              <a:rPr lang="en-US" dirty="0"/>
              <a:t>hash function:</a:t>
            </a: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index = </a:t>
            </a:r>
            <a:r>
              <a:rPr lang="en-US" b="1" dirty="0" smtClean="0">
                <a:solidFill>
                  <a:srgbClr val="C00000"/>
                </a:solidFill>
              </a:rPr>
              <a:t>h(key)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" name="Text Box 8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896100" y="2662535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hash table</a:t>
            </a:r>
          </a:p>
        </p:txBody>
      </p:sp>
      <p:sp>
        <p:nvSpPr>
          <p:cNvPr id="13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1152" y="5867400"/>
            <a:ext cx="36984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key space (e.g., integers, strings)</a:t>
            </a:r>
          </a:p>
        </p:txBody>
      </p:sp>
    </p:spTree>
    <p:extLst>
      <p:ext uri="{BB962C8B-B14F-4D97-AF65-F5344CB8AC3E}">
        <p14:creationId xmlns:p14="http://schemas.microsoft.com/office/powerpoint/2010/main" val="5402542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Tables vs. Balanced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382000" cy="4495800"/>
          </a:xfrm>
        </p:spPr>
        <p:txBody>
          <a:bodyPr/>
          <a:lstStyle/>
          <a:p>
            <a:r>
              <a:rPr lang="en-US" dirty="0" smtClean="0"/>
              <a:t>In terms of a Dictionary ADT for just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, hash tables and balanced trees are just different data structures</a:t>
            </a:r>
          </a:p>
          <a:p>
            <a:pPr lvl="1"/>
            <a:r>
              <a:rPr lang="en-US" dirty="0" smtClean="0"/>
              <a:t>Hash tables </a:t>
            </a:r>
            <a:r>
              <a:rPr lang="en-US" i="1" dirty="0" smtClean="0"/>
              <a:t>O</a:t>
            </a:r>
            <a:r>
              <a:rPr lang="en-US" dirty="0" smtClean="0"/>
              <a:t>(1) on average (</a:t>
            </a:r>
            <a:r>
              <a:rPr lang="en-US" i="1" dirty="0" smtClean="0"/>
              <a:t>assuming</a:t>
            </a:r>
            <a:r>
              <a:rPr lang="en-US" dirty="0" smtClean="0"/>
              <a:t> few </a:t>
            </a:r>
            <a:r>
              <a:rPr lang="en-US" i="1" dirty="0" smtClean="0"/>
              <a:t>collisions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Balanced trees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worst-case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Constant-time is better, right?</a:t>
            </a:r>
          </a:p>
          <a:p>
            <a:pPr lvl="1"/>
            <a:r>
              <a:rPr lang="en-US" dirty="0" smtClean="0"/>
              <a:t>Yes, but you need “hashing to behave” (must avoid collisions)</a:t>
            </a:r>
          </a:p>
          <a:p>
            <a:pPr lvl="1"/>
            <a:r>
              <a:rPr lang="en-US" dirty="0" smtClean="0"/>
              <a:t>Yes, but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findMin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findMax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predecessor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successor</a:t>
            </a:r>
            <a:r>
              <a:rPr lang="en-US" dirty="0" smtClean="0"/>
              <a:t>  go from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to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printSorted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from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to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</a:t>
            </a:r>
            <a:endParaRPr lang="en-US" dirty="0" smtClean="0"/>
          </a:p>
          <a:p>
            <a:pPr lvl="2"/>
            <a:r>
              <a:rPr lang="en-US" dirty="0" smtClean="0"/>
              <a:t>Why your textbook considers this to be a different ADT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137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dirty="0" smtClean="0"/>
              <a:t>There are </a:t>
            </a:r>
            <a:r>
              <a:rPr lang="en-US" i="1" dirty="0" smtClean="0"/>
              <a:t>m</a:t>
            </a:r>
            <a:r>
              <a:rPr lang="en-US" dirty="0" smtClean="0"/>
              <a:t> possible keys (</a:t>
            </a:r>
            <a:r>
              <a:rPr lang="en-US" i="1" dirty="0" smtClean="0"/>
              <a:t>m</a:t>
            </a:r>
            <a:r>
              <a:rPr lang="en-US" dirty="0" smtClean="0"/>
              <a:t> typically large, even infinite) </a:t>
            </a:r>
          </a:p>
          <a:p>
            <a:r>
              <a:rPr lang="en-US" dirty="0" smtClean="0"/>
              <a:t>We expect our table to have only </a:t>
            </a:r>
            <a:r>
              <a:rPr lang="en-US" i="1" dirty="0" smtClean="0"/>
              <a:t>n</a:t>
            </a:r>
            <a:r>
              <a:rPr lang="en-US" dirty="0" smtClean="0"/>
              <a:t> items </a:t>
            </a:r>
          </a:p>
          <a:p>
            <a:r>
              <a:rPr lang="en-US" i="1" dirty="0" smtClean="0"/>
              <a:t>n</a:t>
            </a:r>
            <a:r>
              <a:rPr lang="en-US" dirty="0" smtClean="0"/>
              <a:t> is much less than </a:t>
            </a:r>
            <a:r>
              <a:rPr lang="en-US" i="1" dirty="0" smtClean="0"/>
              <a:t>m</a:t>
            </a:r>
            <a:r>
              <a:rPr lang="en-US" dirty="0" smtClean="0"/>
              <a:t> (often written </a:t>
            </a:r>
            <a:r>
              <a:rPr lang="en-US" i="1" dirty="0" smtClean="0"/>
              <a:t>n</a:t>
            </a:r>
            <a:r>
              <a:rPr lang="en-US" dirty="0" smtClean="0"/>
              <a:t> &lt;&lt; </a:t>
            </a:r>
            <a:r>
              <a:rPr lang="en-US" i="1" dirty="0" smtClean="0"/>
              <a:t>m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Many dictionaries have this property</a:t>
            </a:r>
          </a:p>
          <a:p>
            <a:pPr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Compiler: All possible identifiers allowed by the language vs. those used in some file of one program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Database: All possible student names vs. students enrolled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AI: All possible chess-board configurations vs. those considered by the current player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859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905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An ideal hash function:</a:t>
            </a:r>
          </a:p>
          <a:p>
            <a:r>
              <a:rPr lang="en-US" dirty="0" smtClean="0"/>
              <a:t>Fast to compute</a:t>
            </a:r>
          </a:p>
          <a:p>
            <a:r>
              <a:rPr lang="en-US" dirty="0" smtClean="0"/>
              <a:t>“Rarely” hashes two “used” keys to the same index</a:t>
            </a:r>
          </a:p>
          <a:p>
            <a:pPr lvl="1"/>
            <a:r>
              <a:rPr lang="en-US" dirty="0" smtClean="0"/>
              <a:t>Often impossible in theory but easy in practice</a:t>
            </a:r>
          </a:p>
          <a:p>
            <a:pPr lvl="1"/>
            <a:r>
              <a:rPr lang="en-US" dirty="0" smtClean="0"/>
              <a:t>Will handle </a:t>
            </a:r>
            <a:r>
              <a:rPr lang="en-US" i="1" dirty="0" smtClean="0"/>
              <a:t>collisions</a:t>
            </a:r>
            <a:r>
              <a:rPr lang="en-US" dirty="0" smtClean="0"/>
              <a:t> in next lecture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Freeform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1320800" y="4038600"/>
            <a:ext cx="2946400" cy="1733550"/>
          </a:xfrm>
          <a:custGeom>
            <a:avLst/>
            <a:gdLst/>
            <a:ahLst/>
            <a:cxnLst>
              <a:cxn ang="0">
                <a:pos x="982" y="68"/>
              </a:cxn>
              <a:cxn ang="0">
                <a:pos x="598" y="68"/>
              </a:cxn>
              <a:cxn ang="0">
                <a:pos x="534" y="90"/>
              </a:cxn>
              <a:cxn ang="0">
                <a:pos x="502" y="100"/>
              </a:cxn>
              <a:cxn ang="0">
                <a:pos x="353" y="175"/>
              </a:cxn>
              <a:cxn ang="0">
                <a:pos x="182" y="303"/>
              </a:cxn>
              <a:cxn ang="0">
                <a:pos x="129" y="367"/>
              </a:cxn>
              <a:cxn ang="0">
                <a:pos x="76" y="463"/>
              </a:cxn>
              <a:cxn ang="0">
                <a:pos x="1" y="719"/>
              </a:cxn>
              <a:cxn ang="0">
                <a:pos x="12" y="836"/>
              </a:cxn>
              <a:cxn ang="0">
                <a:pos x="86" y="858"/>
              </a:cxn>
              <a:cxn ang="0">
                <a:pos x="321" y="879"/>
              </a:cxn>
              <a:cxn ang="0">
                <a:pos x="353" y="900"/>
              </a:cxn>
              <a:cxn ang="0">
                <a:pos x="374" y="964"/>
              </a:cxn>
              <a:cxn ang="0">
                <a:pos x="353" y="1071"/>
              </a:cxn>
              <a:cxn ang="0">
                <a:pos x="257" y="1231"/>
              </a:cxn>
              <a:cxn ang="0">
                <a:pos x="204" y="1348"/>
              </a:cxn>
              <a:cxn ang="0">
                <a:pos x="332" y="1604"/>
              </a:cxn>
              <a:cxn ang="0">
                <a:pos x="460" y="1594"/>
              </a:cxn>
              <a:cxn ang="0">
                <a:pos x="588" y="1530"/>
              </a:cxn>
              <a:cxn ang="0">
                <a:pos x="716" y="1455"/>
              </a:cxn>
              <a:cxn ang="0">
                <a:pos x="844" y="1498"/>
              </a:cxn>
              <a:cxn ang="0">
                <a:pos x="886" y="1594"/>
              </a:cxn>
              <a:cxn ang="0">
                <a:pos x="993" y="1956"/>
              </a:cxn>
              <a:cxn ang="0">
                <a:pos x="1249" y="1914"/>
              </a:cxn>
              <a:cxn ang="0">
                <a:pos x="1302" y="1871"/>
              </a:cxn>
              <a:cxn ang="0">
                <a:pos x="1324" y="1839"/>
              </a:cxn>
              <a:cxn ang="0">
                <a:pos x="1356" y="1818"/>
              </a:cxn>
              <a:cxn ang="0">
                <a:pos x="1473" y="1306"/>
              </a:cxn>
              <a:cxn ang="0">
                <a:pos x="1398" y="911"/>
              </a:cxn>
              <a:cxn ang="0">
                <a:pos x="1345" y="836"/>
              </a:cxn>
              <a:cxn ang="0">
                <a:pos x="1302" y="751"/>
              </a:cxn>
              <a:cxn ang="0">
                <a:pos x="1270" y="634"/>
              </a:cxn>
              <a:cxn ang="0">
                <a:pos x="1345" y="356"/>
              </a:cxn>
              <a:cxn ang="0">
                <a:pos x="1345" y="143"/>
              </a:cxn>
              <a:cxn ang="0">
                <a:pos x="1217" y="58"/>
              </a:cxn>
              <a:cxn ang="0">
                <a:pos x="1153" y="36"/>
              </a:cxn>
              <a:cxn ang="0">
                <a:pos x="982" y="68"/>
              </a:cxn>
            </a:cxnLst>
            <a:rect l="0" t="0" r="r" b="b"/>
            <a:pathLst>
              <a:path w="1473" h="1959">
                <a:moveTo>
                  <a:pt x="982" y="68"/>
                </a:moveTo>
                <a:cubicBezTo>
                  <a:pt x="876" y="15"/>
                  <a:pt x="715" y="60"/>
                  <a:pt x="598" y="68"/>
                </a:cubicBezTo>
                <a:cubicBezTo>
                  <a:pt x="577" y="75"/>
                  <a:pt x="555" y="83"/>
                  <a:pt x="534" y="90"/>
                </a:cubicBezTo>
                <a:cubicBezTo>
                  <a:pt x="523" y="94"/>
                  <a:pt x="502" y="100"/>
                  <a:pt x="502" y="100"/>
                </a:cubicBezTo>
                <a:cubicBezTo>
                  <a:pt x="381" y="182"/>
                  <a:pt x="500" y="108"/>
                  <a:pt x="353" y="175"/>
                </a:cubicBezTo>
                <a:cubicBezTo>
                  <a:pt x="287" y="205"/>
                  <a:pt x="241" y="264"/>
                  <a:pt x="182" y="303"/>
                </a:cubicBezTo>
                <a:cubicBezTo>
                  <a:pt x="130" y="382"/>
                  <a:pt x="197" y="285"/>
                  <a:pt x="129" y="367"/>
                </a:cubicBezTo>
                <a:cubicBezTo>
                  <a:pt x="105" y="396"/>
                  <a:pt x="97" y="432"/>
                  <a:pt x="76" y="463"/>
                </a:cubicBezTo>
                <a:cubicBezTo>
                  <a:pt x="54" y="550"/>
                  <a:pt x="16" y="629"/>
                  <a:pt x="1" y="719"/>
                </a:cubicBezTo>
                <a:cubicBezTo>
                  <a:pt x="5" y="758"/>
                  <a:pt x="0" y="799"/>
                  <a:pt x="12" y="836"/>
                </a:cubicBezTo>
                <a:cubicBezTo>
                  <a:pt x="13" y="840"/>
                  <a:pt x="68" y="853"/>
                  <a:pt x="86" y="858"/>
                </a:cubicBezTo>
                <a:cubicBezTo>
                  <a:pt x="195" y="889"/>
                  <a:pt x="34" y="863"/>
                  <a:pt x="321" y="879"/>
                </a:cubicBezTo>
                <a:cubicBezTo>
                  <a:pt x="332" y="886"/>
                  <a:pt x="346" y="889"/>
                  <a:pt x="353" y="900"/>
                </a:cubicBezTo>
                <a:cubicBezTo>
                  <a:pt x="365" y="919"/>
                  <a:pt x="374" y="964"/>
                  <a:pt x="374" y="964"/>
                </a:cubicBezTo>
                <a:cubicBezTo>
                  <a:pt x="371" y="987"/>
                  <a:pt x="368" y="1044"/>
                  <a:pt x="353" y="1071"/>
                </a:cubicBezTo>
                <a:cubicBezTo>
                  <a:pt x="322" y="1126"/>
                  <a:pt x="287" y="1177"/>
                  <a:pt x="257" y="1231"/>
                </a:cubicBezTo>
                <a:cubicBezTo>
                  <a:pt x="235" y="1271"/>
                  <a:pt x="229" y="1310"/>
                  <a:pt x="204" y="1348"/>
                </a:cubicBezTo>
                <a:cubicBezTo>
                  <a:pt x="212" y="1485"/>
                  <a:pt x="191" y="1571"/>
                  <a:pt x="332" y="1604"/>
                </a:cubicBezTo>
                <a:cubicBezTo>
                  <a:pt x="375" y="1601"/>
                  <a:pt x="418" y="1600"/>
                  <a:pt x="460" y="1594"/>
                </a:cubicBezTo>
                <a:cubicBezTo>
                  <a:pt x="508" y="1588"/>
                  <a:pt x="541" y="1545"/>
                  <a:pt x="588" y="1530"/>
                </a:cubicBezTo>
                <a:cubicBezTo>
                  <a:pt x="623" y="1495"/>
                  <a:pt x="668" y="1471"/>
                  <a:pt x="716" y="1455"/>
                </a:cubicBezTo>
                <a:cubicBezTo>
                  <a:pt x="772" y="1463"/>
                  <a:pt x="806" y="1460"/>
                  <a:pt x="844" y="1498"/>
                </a:cubicBezTo>
                <a:cubicBezTo>
                  <a:pt x="855" y="1533"/>
                  <a:pt x="875" y="1559"/>
                  <a:pt x="886" y="1594"/>
                </a:cubicBezTo>
                <a:cubicBezTo>
                  <a:pt x="894" y="1728"/>
                  <a:pt x="871" y="1876"/>
                  <a:pt x="993" y="1956"/>
                </a:cubicBezTo>
                <a:cubicBezTo>
                  <a:pt x="1285" y="1941"/>
                  <a:pt x="1104" y="1959"/>
                  <a:pt x="1249" y="1914"/>
                </a:cubicBezTo>
                <a:cubicBezTo>
                  <a:pt x="1307" y="1825"/>
                  <a:pt x="1231" y="1928"/>
                  <a:pt x="1302" y="1871"/>
                </a:cubicBezTo>
                <a:cubicBezTo>
                  <a:pt x="1312" y="1863"/>
                  <a:pt x="1315" y="1848"/>
                  <a:pt x="1324" y="1839"/>
                </a:cubicBezTo>
                <a:cubicBezTo>
                  <a:pt x="1333" y="1830"/>
                  <a:pt x="1345" y="1825"/>
                  <a:pt x="1356" y="1818"/>
                </a:cubicBezTo>
                <a:cubicBezTo>
                  <a:pt x="1466" y="1650"/>
                  <a:pt x="1423" y="1499"/>
                  <a:pt x="1473" y="1306"/>
                </a:cubicBezTo>
                <a:cubicBezTo>
                  <a:pt x="1466" y="1156"/>
                  <a:pt x="1470" y="1037"/>
                  <a:pt x="1398" y="911"/>
                </a:cubicBezTo>
                <a:cubicBezTo>
                  <a:pt x="1326" y="785"/>
                  <a:pt x="1399" y="935"/>
                  <a:pt x="1345" y="836"/>
                </a:cubicBezTo>
                <a:cubicBezTo>
                  <a:pt x="1330" y="808"/>
                  <a:pt x="1302" y="751"/>
                  <a:pt x="1302" y="751"/>
                </a:cubicBezTo>
                <a:cubicBezTo>
                  <a:pt x="1293" y="711"/>
                  <a:pt x="1280" y="673"/>
                  <a:pt x="1270" y="634"/>
                </a:cubicBezTo>
                <a:cubicBezTo>
                  <a:pt x="1279" y="537"/>
                  <a:pt x="1290" y="439"/>
                  <a:pt x="1345" y="356"/>
                </a:cubicBezTo>
                <a:cubicBezTo>
                  <a:pt x="1356" y="285"/>
                  <a:pt x="1372" y="215"/>
                  <a:pt x="1345" y="143"/>
                </a:cubicBezTo>
                <a:cubicBezTo>
                  <a:pt x="1322" y="82"/>
                  <a:pt x="1267" y="75"/>
                  <a:pt x="1217" y="58"/>
                </a:cubicBezTo>
                <a:cubicBezTo>
                  <a:pt x="1196" y="51"/>
                  <a:pt x="1153" y="36"/>
                  <a:pt x="1153" y="36"/>
                </a:cubicBezTo>
                <a:cubicBezTo>
                  <a:pt x="985" y="48"/>
                  <a:pt x="1018" y="0"/>
                  <a:pt x="982" y="68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4597400" y="49784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9" name="Group 89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6934200" y="2941935"/>
          <a:ext cx="1524000" cy="316992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8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67400" y="5786735"/>
            <a:ext cx="1857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/>
              <a:t>TableSize</a:t>
            </a:r>
            <a:r>
              <a:rPr lang="en-US" dirty="0"/>
              <a:t> –1 </a:t>
            </a:r>
          </a:p>
        </p:txBody>
      </p:sp>
      <p:sp>
        <p:nvSpPr>
          <p:cNvPr id="11" name="Text Box 8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16546" y="3958064"/>
            <a:ext cx="20762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algn="ctr"/>
            <a:r>
              <a:rPr lang="en-US" dirty="0"/>
              <a:t>hash function:</a:t>
            </a: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index = </a:t>
            </a:r>
            <a:r>
              <a:rPr lang="en-US" b="1" dirty="0" smtClean="0">
                <a:solidFill>
                  <a:srgbClr val="C00000"/>
                </a:solidFill>
              </a:rPr>
              <a:t>h(key)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" name="Text Box 8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24700" y="2433935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hash table</a:t>
            </a:r>
          </a:p>
        </p:txBody>
      </p:sp>
      <p:sp>
        <p:nvSpPr>
          <p:cNvPr id="13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3400" y="5867400"/>
            <a:ext cx="417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key space (e.g., integers, strings)</a:t>
            </a:r>
          </a:p>
        </p:txBody>
      </p:sp>
    </p:spTree>
    <p:extLst>
      <p:ext uri="{BB962C8B-B14F-4D97-AF65-F5344CB8AC3E}">
        <p14:creationId xmlns:p14="http://schemas.microsoft.com/office/powerpoint/2010/main" val="34962615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hashes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153400" cy="2514600"/>
          </a:xfrm>
        </p:spPr>
        <p:txBody>
          <a:bodyPr/>
          <a:lstStyle/>
          <a:p>
            <a:r>
              <a:rPr lang="en-US" dirty="0" smtClean="0"/>
              <a:t>Hash tables can be generic</a:t>
            </a:r>
          </a:p>
          <a:p>
            <a:pPr lvl="1"/>
            <a:r>
              <a:rPr lang="en-US" dirty="0" smtClean="0"/>
              <a:t>To store elements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, we just need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to be: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i="1" dirty="0" smtClean="0"/>
              <a:t>Comparable</a:t>
            </a:r>
            <a:r>
              <a:rPr lang="en-US" dirty="0" smtClean="0"/>
              <a:t>: order any two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(as with all dictionaries)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i="1" dirty="0" err="1" smtClean="0"/>
              <a:t>Hashable</a:t>
            </a:r>
            <a:r>
              <a:rPr lang="en-US" dirty="0" smtClean="0"/>
              <a:t>: convert any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to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1314450" lvl="2" indent="-457200">
              <a:buFont typeface="+mj-lt"/>
              <a:buAutoNum type="arabicPeriod"/>
            </a:pPr>
            <a:endParaRPr lang="en-US" sz="1000" dirty="0" smtClean="0"/>
          </a:p>
          <a:p>
            <a:pPr marL="514350" indent="-457200"/>
            <a:r>
              <a:rPr lang="en-US" dirty="0" smtClean="0"/>
              <a:t>When hash tables are a reusable library, the division of responsibility generally breaks down into two roles: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5638800"/>
            <a:ext cx="815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will learn both roles, but most programmers “in the real world” spend more time as clients while understanding the library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143000" y="3962400"/>
            <a:ext cx="7162800" cy="1295400"/>
            <a:chOff x="1143000" y="3962400"/>
            <a:chExt cx="7162800" cy="129540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143000" y="4038600"/>
              <a:ext cx="2057400" cy="1219200"/>
            </a:xfrm>
            <a:prstGeom prst="rect">
              <a:avLst/>
            </a:prstGeom>
            <a:solidFill>
              <a:srgbClr val="FFC00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43000" y="4629090"/>
              <a:ext cx="3385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E</a:t>
              </a:r>
              <a:endParaRPr lang="en-US" sz="2000" b="0" dirty="0" smtClean="0">
                <a:cs typeface="Times New Roman" pitchFamily="18" charset="0"/>
              </a:endParaRPr>
            </a:p>
          </p:txBody>
        </p:sp>
        <p:sp>
          <p:nvSpPr>
            <p:cNvPr id="9" name="Right Arrow 8"/>
            <p:cNvSpPr/>
            <p:nvPr/>
          </p:nvSpPr>
          <p:spPr bwMode="auto">
            <a:xfrm>
              <a:off x="1600200" y="47052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43200" y="4609980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err="1" smtClean="0">
                  <a:cs typeface="Times New Roman" pitchFamily="18" charset="0"/>
                </a:rPr>
                <a:t>int</a:t>
              </a:r>
              <a:endParaRPr lang="en-US" sz="2000" b="0" dirty="0" smtClean="0"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379378" y="4609980"/>
              <a:ext cx="13356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table-index</a:t>
              </a:r>
            </a:p>
          </p:txBody>
        </p:sp>
        <p:sp>
          <p:nvSpPr>
            <p:cNvPr id="12" name="Right Arrow 11"/>
            <p:cNvSpPr/>
            <p:nvPr/>
          </p:nvSpPr>
          <p:spPr bwMode="auto">
            <a:xfrm>
              <a:off x="3288792" y="47052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ight Arrow 12"/>
            <p:cNvSpPr/>
            <p:nvPr/>
          </p:nvSpPr>
          <p:spPr bwMode="auto">
            <a:xfrm>
              <a:off x="5727192" y="4705290"/>
              <a:ext cx="11308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15000" y="4400490"/>
              <a:ext cx="11785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collision?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22218" y="4473714"/>
              <a:ext cx="120738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</a:t>
              </a:r>
            </a:p>
            <a:p>
              <a:r>
                <a:rPr lang="en-US" sz="2000" b="0" dirty="0" smtClean="0">
                  <a:cs typeface="Times New Roman" pitchFamily="18" charset="0"/>
                </a:rPr>
                <a:t>resolution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752600" y="4019490"/>
              <a:ext cx="7521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client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819400" y="4038600"/>
              <a:ext cx="5486400" cy="1219200"/>
            </a:xfrm>
            <a:prstGeom prst="rect">
              <a:avLst/>
            </a:prstGeom>
            <a:solidFill>
              <a:srgbClr val="00B0F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105400" y="3962400"/>
              <a:ext cx="19607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hash table library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9712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roles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3962400"/>
            <a:ext cx="8153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Two roles must both contribute to minimizing collisions (heuristically)</a:t>
            </a:r>
          </a:p>
          <a:p>
            <a:pPr marL="51435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Client should aim for different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expected items</a:t>
            </a:r>
            <a:endParaRPr lang="en-US" sz="2000" b="0" kern="0" dirty="0" smtClean="0">
              <a:latin typeface="+mn-lt"/>
            </a:endParaRPr>
          </a:p>
          <a:p>
            <a:pPr marL="971550" lvl="1" indent="-4572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dirty="0" smtClean="0">
                <a:latin typeface="+mn-lt"/>
              </a:rPr>
              <a:t>Avoid “wasting” any part 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0" kern="0" dirty="0" smtClean="0">
                <a:latin typeface="+mn-lt"/>
              </a:rPr>
              <a:t> or the 32 bits of the 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Library should aim for putting “similar” 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0" kern="0" dirty="0" err="1" smtClean="0">
                <a:latin typeface="+mn-lt"/>
              </a:rPr>
              <a:t>s</a:t>
            </a:r>
            <a:r>
              <a:rPr lang="en-US" sz="2000" b="0" kern="0" dirty="0" smtClean="0">
                <a:latin typeface="+mn-lt"/>
              </a:rPr>
              <a:t> in different indices</a:t>
            </a:r>
          </a:p>
          <a:p>
            <a:pPr marL="971550" lvl="1" indent="-4572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dirty="0">
                <a:latin typeface="+mn-lt"/>
              </a:rPr>
              <a:t>C</a:t>
            </a:r>
            <a:r>
              <a:rPr lang="en-US" sz="2000" b="0" kern="0" dirty="0" smtClean="0">
                <a:latin typeface="+mn-lt"/>
              </a:rPr>
              <a:t>onversion to index is almost always “mod table-size”</a:t>
            </a:r>
          </a:p>
          <a:p>
            <a:pPr marL="971550" lvl="1" indent="-4572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dirty="0">
                <a:latin typeface="+mn-lt"/>
              </a:rPr>
              <a:t>U</a:t>
            </a:r>
            <a:r>
              <a:rPr lang="en-US" sz="2000" b="0" kern="0" dirty="0" smtClean="0">
                <a:latin typeface="+mn-lt"/>
              </a:rPr>
              <a:t>sing prime numbers for table-size is common</a:t>
            </a:r>
          </a:p>
          <a:p>
            <a:pPr marL="514350" indent="-4572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143000" y="1676400"/>
            <a:ext cx="7162800" cy="1295400"/>
            <a:chOff x="1143000" y="1905000"/>
            <a:chExt cx="7162800" cy="129540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143000" y="1981200"/>
              <a:ext cx="2057400" cy="1219200"/>
            </a:xfrm>
            <a:prstGeom prst="rect">
              <a:avLst/>
            </a:prstGeom>
            <a:solidFill>
              <a:srgbClr val="FFC00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43000" y="25716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E</a:t>
              </a:r>
            </a:p>
          </p:txBody>
        </p:sp>
        <p:sp>
          <p:nvSpPr>
            <p:cNvPr id="9" name="Right Arrow 8"/>
            <p:cNvSpPr/>
            <p:nvPr/>
          </p:nvSpPr>
          <p:spPr bwMode="auto">
            <a:xfrm>
              <a:off x="1600200" y="26478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43200" y="2552580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err="1" smtClean="0">
                  <a:cs typeface="Times New Roman" pitchFamily="18" charset="0"/>
                </a:rPr>
                <a:t>int</a:t>
              </a:r>
              <a:endParaRPr lang="en-US" sz="2000" b="0" dirty="0" smtClean="0"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379378" y="2552580"/>
              <a:ext cx="13356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table-index</a:t>
              </a:r>
            </a:p>
          </p:txBody>
        </p:sp>
        <p:sp>
          <p:nvSpPr>
            <p:cNvPr id="12" name="Right Arrow 11"/>
            <p:cNvSpPr/>
            <p:nvPr/>
          </p:nvSpPr>
          <p:spPr bwMode="auto">
            <a:xfrm>
              <a:off x="3288792" y="26478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ight Arrow 12"/>
            <p:cNvSpPr/>
            <p:nvPr/>
          </p:nvSpPr>
          <p:spPr bwMode="auto">
            <a:xfrm>
              <a:off x="5727192" y="2647890"/>
              <a:ext cx="11308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15000" y="2343090"/>
              <a:ext cx="11785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collision?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22218" y="2416314"/>
              <a:ext cx="120738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</a:t>
              </a:r>
            </a:p>
            <a:p>
              <a:r>
                <a:rPr lang="en-US" sz="2000" b="0" dirty="0" smtClean="0">
                  <a:cs typeface="Times New Roman" pitchFamily="18" charset="0"/>
                </a:rPr>
                <a:t>resolution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752600" y="1962090"/>
              <a:ext cx="7521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client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819400" y="1981200"/>
              <a:ext cx="5486400" cy="1219200"/>
            </a:xfrm>
            <a:prstGeom prst="rect">
              <a:avLst/>
            </a:prstGeom>
            <a:solidFill>
              <a:srgbClr val="00B0F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105400" y="1905000"/>
              <a:ext cx="19607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hash table library</a:t>
              </a:r>
            </a:p>
          </p:txBody>
        </p:sp>
      </p:grp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609600" y="1295400"/>
            <a:ext cx="815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 ambiguity in terminology on which parts are “hashing”</a:t>
            </a:r>
          </a:p>
        </p:txBody>
      </p:sp>
      <p:sp>
        <p:nvSpPr>
          <p:cNvPr id="24" name="Left Brace 23"/>
          <p:cNvSpPr/>
          <p:nvPr/>
        </p:nvSpPr>
        <p:spPr bwMode="auto">
          <a:xfrm rot="16200000">
            <a:off x="2055876" y="2513075"/>
            <a:ext cx="307848" cy="1524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91433" y="3333690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cs typeface="Times New Roman" pitchFamily="18" charset="0"/>
              </a:rPr>
              <a:t>“hashing”?</a:t>
            </a:r>
          </a:p>
        </p:txBody>
      </p:sp>
      <p:sp>
        <p:nvSpPr>
          <p:cNvPr id="26" name="Left Brace 25"/>
          <p:cNvSpPr/>
          <p:nvPr/>
        </p:nvSpPr>
        <p:spPr bwMode="auto">
          <a:xfrm rot="16200000">
            <a:off x="3389378" y="954025"/>
            <a:ext cx="307848" cy="419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71800" y="3276600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cs typeface="Times New Roman" pitchFamily="18" charset="0"/>
              </a:rPr>
              <a:t>“hashing”?</a:t>
            </a:r>
          </a:p>
        </p:txBody>
      </p:sp>
    </p:spTree>
    <p:extLst>
      <p:ext uri="{BB962C8B-B14F-4D97-AF65-F5344CB8AC3E}">
        <p14:creationId xmlns:p14="http://schemas.microsoft.com/office/powerpoint/2010/main" val="3997621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hash?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153400" cy="5181600"/>
          </a:xfrm>
        </p:spPr>
        <p:txBody>
          <a:bodyPr/>
          <a:lstStyle/>
          <a:p>
            <a:pPr marL="514350" indent="-457200">
              <a:buNone/>
            </a:pPr>
            <a:r>
              <a:rPr lang="en-US" dirty="0" smtClean="0"/>
              <a:t>We will focus on the two most common things to hash: </a:t>
            </a:r>
            <a:r>
              <a:rPr lang="en-US" dirty="0" err="1" smtClean="0"/>
              <a:t>ints</a:t>
            </a:r>
            <a:r>
              <a:rPr lang="en-US" dirty="0" smtClean="0"/>
              <a:t> and strings</a:t>
            </a:r>
          </a:p>
          <a:p>
            <a:pPr marL="914400" lvl="1" indent="-457200"/>
            <a:endParaRPr lang="en-US" sz="1000" dirty="0" smtClean="0"/>
          </a:p>
          <a:p>
            <a:pPr marL="914400" lvl="1" indent="-457200"/>
            <a:r>
              <a:rPr lang="en-US" dirty="0" smtClean="0"/>
              <a:t>For </a:t>
            </a:r>
            <a:r>
              <a:rPr lang="en-US" dirty="0" smtClean="0"/>
              <a:t>objects with several fields, </a:t>
            </a:r>
            <a:r>
              <a:rPr lang="en-US" dirty="0" smtClean="0"/>
              <a:t>usually </a:t>
            </a:r>
            <a:r>
              <a:rPr lang="en-US" dirty="0" smtClean="0"/>
              <a:t>best to </a:t>
            </a:r>
            <a:r>
              <a:rPr lang="en-US" dirty="0" smtClean="0"/>
              <a:t>have </a:t>
            </a:r>
            <a:r>
              <a:rPr lang="en-US" dirty="0" smtClean="0"/>
              <a:t>most of the “identifying fields” contribute to the hash to avoid collisions</a:t>
            </a:r>
          </a:p>
          <a:p>
            <a:pPr marL="914400" lvl="1" indent="-457200"/>
            <a:endParaRPr lang="en-US" sz="1000" dirty="0" smtClean="0"/>
          </a:p>
          <a:p>
            <a:pPr marL="914400" lvl="1" indent="-457200"/>
            <a:r>
              <a:rPr lang="en-US" dirty="0" smtClean="0"/>
              <a:t>Example: </a:t>
            </a:r>
          </a:p>
          <a:p>
            <a:pPr marL="914400" lvl="1" indent="-457200">
              <a:lnSpc>
                <a:spcPts val="1700"/>
              </a:lnSpc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Person { 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String first; String middle; String last;     </a:t>
            </a:r>
          </a:p>
          <a:p>
            <a:pPr marL="914400" lvl="1" indent="-457200">
              <a:lnSpc>
                <a:spcPts val="17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Date birthdate; </a:t>
            </a:r>
          </a:p>
          <a:p>
            <a:pPr marL="914400" lvl="1" indent="-457200">
              <a:lnSpc>
                <a:spcPts val="17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914400" lvl="1" indent="-457200">
              <a:lnSpc>
                <a:spcPts val="1700"/>
              </a:lnSpc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914400" lvl="1" indent="-457200"/>
            <a:r>
              <a:rPr lang="en-US" dirty="0" smtClean="0">
                <a:latin typeface="+mj-lt"/>
                <a:cs typeface="Courier New" pitchFamily="49" charset="0"/>
              </a:rPr>
              <a:t>An inherent trade-off: hashing-time vs. collision-avoidance</a:t>
            </a:r>
          </a:p>
          <a:p>
            <a:pPr marL="1314450" lvl="2" indent="-457200"/>
            <a:r>
              <a:rPr lang="en-US" dirty="0" smtClean="0">
                <a:latin typeface="+mj-lt"/>
                <a:cs typeface="Courier New" pitchFamily="49" charset="0"/>
              </a:rPr>
              <a:t>Bad idea(?): </a:t>
            </a:r>
            <a:r>
              <a:rPr lang="en-US" dirty="0" smtClean="0">
                <a:latin typeface="+mj-lt"/>
                <a:cs typeface="Courier New" pitchFamily="49" charset="0"/>
              </a:rPr>
              <a:t> Use only </a:t>
            </a:r>
            <a:r>
              <a:rPr lang="en-US" dirty="0" smtClean="0">
                <a:latin typeface="+mj-lt"/>
                <a:cs typeface="Courier New" pitchFamily="49" charset="0"/>
              </a:rPr>
              <a:t>first name</a:t>
            </a:r>
          </a:p>
          <a:p>
            <a:pPr marL="1314450" lvl="2" indent="-457200"/>
            <a:r>
              <a:rPr lang="en-US" dirty="0" smtClean="0">
                <a:latin typeface="+mj-lt"/>
                <a:cs typeface="Courier New" pitchFamily="49" charset="0"/>
              </a:rPr>
              <a:t>Good idea(?): </a:t>
            </a:r>
            <a:r>
              <a:rPr lang="en-US" dirty="0" smtClean="0">
                <a:latin typeface="+mj-lt"/>
                <a:cs typeface="Courier New" pitchFamily="49" charset="0"/>
              </a:rPr>
              <a:t> Use only </a:t>
            </a:r>
            <a:r>
              <a:rPr lang="en-US" dirty="0" smtClean="0">
                <a:latin typeface="+mj-lt"/>
                <a:cs typeface="Courier New" pitchFamily="49" charset="0"/>
              </a:rPr>
              <a:t>middle initial</a:t>
            </a:r>
          </a:p>
          <a:p>
            <a:pPr marL="1314450" lvl="2" indent="-457200"/>
            <a:r>
              <a:rPr lang="en-US" dirty="0" smtClean="0">
                <a:latin typeface="+mj-lt"/>
                <a:cs typeface="Courier New" pitchFamily="49" charset="0"/>
              </a:rPr>
              <a:t>Admittedly, what-to-hash-with is often unprincipled </a:t>
            </a:r>
            <a:r>
              <a:rPr lang="en-US" dirty="0" smtClean="0">
                <a:latin typeface="+mj-lt"/>
                <a:cs typeface="Courier New" pitchFamily="49" charset="0"/>
                <a:sym typeface="Wingdings" pitchFamily="2" charset="2"/>
              </a:rPr>
              <a:t>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marL="1314450" lvl="2" indent="-457200"/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088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31918</TotalTime>
  <Words>1817</Words>
  <Application>Microsoft Office PowerPoint</Application>
  <PresentationFormat>On-screen Show (4:3)</PresentationFormat>
  <Paragraphs>415</Paragraphs>
  <Slides>23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dan_design_template</vt:lpstr>
      <vt:lpstr>Equation</vt:lpstr>
      <vt:lpstr>CSE373: Data Structures &amp; Algorithms Lecture 11: Hash Tables</vt:lpstr>
      <vt:lpstr>Motivating Hash Tables</vt:lpstr>
      <vt:lpstr>Hash Tables</vt:lpstr>
      <vt:lpstr>Hash Tables vs. Balanced Trees</vt:lpstr>
      <vt:lpstr>Hash Tables</vt:lpstr>
      <vt:lpstr>Hash functions</vt:lpstr>
      <vt:lpstr>Who hashes what?</vt:lpstr>
      <vt:lpstr>More on roles</vt:lpstr>
      <vt:lpstr>What to hash?</vt:lpstr>
      <vt:lpstr>Hashing integers</vt:lpstr>
      <vt:lpstr>Hashing integers</vt:lpstr>
      <vt:lpstr>Collision-avoidance</vt:lpstr>
      <vt:lpstr>More on prime table size</vt:lpstr>
      <vt:lpstr>Okay, back to the client</vt:lpstr>
      <vt:lpstr>Specializing hash functions</vt:lpstr>
      <vt:lpstr>Combining hash functions</vt:lpstr>
      <vt:lpstr>One expert suggestion</vt:lpstr>
      <vt:lpstr>Hashing and comparing</vt:lpstr>
      <vt:lpstr>Equal Objects Must Hash the Same</vt:lpstr>
      <vt:lpstr>By the way: comparison has rules too</vt:lpstr>
      <vt:lpstr>Example</vt:lpstr>
      <vt:lpstr>Tougher example</vt:lpstr>
      <vt:lpstr>Conclusions and notes on hashing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1380</cp:revision>
  <dcterms:created xsi:type="dcterms:W3CDTF">2009-03-13T20:43:19Z</dcterms:created>
  <dcterms:modified xsi:type="dcterms:W3CDTF">2013-10-25T15:15:00Z</dcterms:modified>
</cp:coreProperties>
</file>