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6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7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8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notesSlides/notesSlide11.xml" ContentType="application/vnd.openxmlformats-officedocument.presentationml.notesSlide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notesSlides/notesSlide12.xml" ContentType="application/vnd.openxmlformats-officedocument.presentationml.notesSlide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notesSlides/notesSlide13.xml" ContentType="application/vnd.openxmlformats-officedocument.presentationml.notesSlide+xml"/>
  <Override PartName="/ppt/tags/tag126.xml" ContentType="application/vnd.openxmlformats-officedocument.presentationml.tags+xml"/>
  <Override PartName="/ppt/notesSlides/notesSlide14.xml" ContentType="application/vnd.openxmlformats-officedocument.presentationml.notesSlide+xml"/>
  <Override PartName="/ppt/tags/tag127.xml" ContentType="application/vnd.openxmlformats-officedocument.presentationml.tags+xml"/>
  <Override PartName="/ppt/notesSlides/notesSlide15.xml" ContentType="application/vnd.openxmlformats-officedocument.presentationml.notesSlide+xml"/>
  <Override PartName="/ppt/tags/tag128.xml" ContentType="application/vnd.openxmlformats-officedocument.presentationml.tags+xml"/>
  <Override PartName="/ppt/notesSlides/notesSlide16.xml" ContentType="application/vnd.openxmlformats-officedocument.presentationml.notesSlide+xml"/>
  <Override PartName="/ppt/tags/tag129.xml" ContentType="application/vnd.openxmlformats-officedocument.presentationml.tags+xml"/>
  <Override PartName="/ppt/notesSlides/notesSlide17.xml" ContentType="application/vnd.openxmlformats-officedocument.presentationml.notesSlide+xml"/>
  <Override PartName="/ppt/tags/tag130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notesSlides/notesSlide22.xml" ContentType="application/vnd.openxmlformats-officedocument.presentationml.notesSlide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notesSlides/notesSlide26.xml" ContentType="application/vnd.openxmlformats-officedocument.presentationml.notesSlide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notesSlides/notesSlide27.xml" ContentType="application/vnd.openxmlformats-officedocument.presentationml.notesSlide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notesSlides/notesSlide28.xml" ContentType="application/vnd.openxmlformats-officedocument.presentationml.notesSlide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notesSlides/notesSlide29.xml" ContentType="application/vnd.openxmlformats-officedocument.presentationml.notesSlide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notesSlides/notesSlide30.xml" ContentType="application/vnd.openxmlformats-officedocument.presentationml.notesSlide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notesSlides/notesSlide31.xml" ContentType="application/vnd.openxmlformats-officedocument.presentationml.notesSlide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notesSlides/notesSlide32.xml" ContentType="application/vnd.openxmlformats-officedocument.presentationml.notesSlide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notesSlides/notesSlide33.xml" ContentType="application/vnd.openxmlformats-officedocument.presentationml.notesSlide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notesSlides/notesSlide34.xml" ContentType="application/vnd.openxmlformats-officedocument.presentationml.notesSlide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notesSlides/notesSlide35.xml" ContentType="application/vnd.openxmlformats-officedocument.presentationml.notesSlide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notesSlides/notesSlide36.xml" ContentType="application/vnd.openxmlformats-officedocument.presentationml.notesSlide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notesSlides/notesSlide37.xml" ContentType="application/vnd.openxmlformats-officedocument.presentationml.notesSlide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7"/>
  </p:notesMasterIdLst>
  <p:handoutMasterIdLst>
    <p:handoutMasterId r:id="rId48"/>
  </p:handoutMasterIdLst>
  <p:sldIdLst>
    <p:sldId id="256" r:id="rId2"/>
    <p:sldId id="334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346" r:id="rId15"/>
    <p:sldId id="347" r:id="rId16"/>
    <p:sldId id="348" r:id="rId17"/>
    <p:sldId id="349" r:id="rId18"/>
    <p:sldId id="350" r:id="rId19"/>
    <p:sldId id="351" r:id="rId20"/>
    <p:sldId id="352" r:id="rId21"/>
    <p:sldId id="353" r:id="rId22"/>
    <p:sldId id="354" r:id="rId23"/>
    <p:sldId id="355" r:id="rId24"/>
    <p:sldId id="356" r:id="rId25"/>
    <p:sldId id="357" r:id="rId26"/>
    <p:sldId id="358" r:id="rId27"/>
    <p:sldId id="359" r:id="rId28"/>
    <p:sldId id="360" r:id="rId29"/>
    <p:sldId id="361" r:id="rId30"/>
    <p:sldId id="362" r:id="rId31"/>
    <p:sldId id="363" r:id="rId32"/>
    <p:sldId id="364" r:id="rId33"/>
    <p:sldId id="365" r:id="rId34"/>
    <p:sldId id="366" r:id="rId35"/>
    <p:sldId id="367" r:id="rId36"/>
    <p:sldId id="368" r:id="rId37"/>
    <p:sldId id="369" r:id="rId38"/>
    <p:sldId id="370" r:id="rId39"/>
    <p:sldId id="371" r:id="rId40"/>
    <p:sldId id="372" r:id="rId41"/>
    <p:sldId id="373" r:id="rId42"/>
    <p:sldId id="374" r:id="rId43"/>
    <p:sldId id="375" r:id="rId44"/>
    <p:sldId id="376" r:id="rId45"/>
    <p:sldId id="378" r:id="rId46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11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772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59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92.xml"/><Relationship Id="rId13" Type="http://schemas.openxmlformats.org/officeDocument/2006/relationships/tags" Target="../tags/tag97.xml"/><Relationship Id="rId18" Type="http://schemas.openxmlformats.org/officeDocument/2006/relationships/tags" Target="../tags/tag102.xml"/><Relationship Id="rId26" Type="http://schemas.openxmlformats.org/officeDocument/2006/relationships/tags" Target="../tags/tag110.xml"/><Relationship Id="rId39" Type="http://schemas.openxmlformats.org/officeDocument/2006/relationships/notesSlide" Target="../notesSlides/notesSlide11.xml"/><Relationship Id="rId3" Type="http://schemas.openxmlformats.org/officeDocument/2006/relationships/tags" Target="../tags/tag87.xml"/><Relationship Id="rId21" Type="http://schemas.openxmlformats.org/officeDocument/2006/relationships/tags" Target="../tags/tag105.xml"/><Relationship Id="rId34" Type="http://schemas.openxmlformats.org/officeDocument/2006/relationships/tags" Target="../tags/tag118.xml"/><Relationship Id="rId7" Type="http://schemas.openxmlformats.org/officeDocument/2006/relationships/tags" Target="../tags/tag91.xml"/><Relationship Id="rId12" Type="http://schemas.openxmlformats.org/officeDocument/2006/relationships/tags" Target="../tags/tag96.xml"/><Relationship Id="rId17" Type="http://schemas.openxmlformats.org/officeDocument/2006/relationships/tags" Target="../tags/tag101.xml"/><Relationship Id="rId25" Type="http://schemas.openxmlformats.org/officeDocument/2006/relationships/tags" Target="../tags/tag109.xml"/><Relationship Id="rId33" Type="http://schemas.openxmlformats.org/officeDocument/2006/relationships/tags" Target="../tags/tag117.xml"/><Relationship Id="rId38" Type="http://schemas.openxmlformats.org/officeDocument/2006/relationships/slideLayout" Target="../slideLayouts/slideLayout2.xml"/><Relationship Id="rId2" Type="http://schemas.openxmlformats.org/officeDocument/2006/relationships/tags" Target="../tags/tag86.xml"/><Relationship Id="rId16" Type="http://schemas.openxmlformats.org/officeDocument/2006/relationships/tags" Target="../tags/tag100.xml"/><Relationship Id="rId20" Type="http://schemas.openxmlformats.org/officeDocument/2006/relationships/tags" Target="../tags/tag104.xml"/><Relationship Id="rId29" Type="http://schemas.openxmlformats.org/officeDocument/2006/relationships/tags" Target="../tags/tag113.xml"/><Relationship Id="rId1" Type="http://schemas.openxmlformats.org/officeDocument/2006/relationships/tags" Target="../tags/tag85.xml"/><Relationship Id="rId6" Type="http://schemas.openxmlformats.org/officeDocument/2006/relationships/tags" Target="../tags/tag90.xml"/><Relationship Id="rId11" Type="http://schemas.openxmlformats.org/officeDocument/2006/relationships/tags" Target="../tags/tag95.xml"/><Relationship Id="rId24" Type="http://schemas.openxmlformats.org/officeDocument/2006/relationships/tags" Target="../tags/tag108.xml"/><Relationship Id="rId32" Type="http://schemas.openxmlformats.org/officeDocument/2006/relationships/tags" Target="../tags/tag116.xml"/><Relationship Id="rId37" Type="http://schemas.openxmlformats.org/officeDocument/2006/relationships/tags" Target="../tags/tag121.xml"/><Relationship Id="rId5" Type="http://schemas.openxmlformats.org/officeDocument/2006/relationships/tags" Target="../tags/tag89.xml"/><Relationship Id="rId15" Type="http://schemas.openxmlformats.org/officeDocument/2006/relationships/tags" Target="../tags/tag99.xml"/><Relationship Id="rId23" Type="http://schemas.openxmlformats.org/officeDocument/2006/relationships/tags" Target="../tags/tag107.xml"/><Relationship Id="rId28" Type="http://schemas.openxmlformats.org/officeDocument/2006/relationships/tags" Target="../tags/tag112.xml"/><Relationship Id="rId36" Type="http://schemas.openxmlformats.org/officeDocument/2006/relationships/tags" Target="../tags/tag120.xml"/><Relationship Id="rId10" Type="http://schemas.openxmlformats.org/officeDocument/2006/relationships/tags" Target="../tags/tag94.xml"/><Relationship Id="rId19" Type="http://schemas.openxmlformats.org/officeDocument/2006/relationships/tags" Target="../tags/tag103.xml"/><Relationship Id="rId31" Type="http://schemas.openxmlformats.org/officeDocument/2006/relationships/tags" Target="../tags/tag115.xml"/><Relationship Id="rId4" Type="http://schemas.openxmlformats.org/officeDocument/2006/relationships/tags" Target="../tags/tag88.xml"/><Relationship Id="rId9" Type="http://schemas.openxmlformats.org/officeDocument/2006/relationships/tags" Target="../tags/tag93.xml"/><Relationship Id="rId14" Type="http://schemas.openxmlformats.org/officeDocument/2006/relationships/tags" Target="../tags/tag98.xml"/><Relationship Id="rId22" Type="http://schemas.openxmlformats.org/officeDocument/2006/relationships/tags" Target="../tags/tag106.xml"/><Relationship Id="rId27" Type="http://schemas.openxmlformats.org/officeDocument/2006/relationships/tags" Target="../tags/tag111.xml"/><Relationship Id="rId30" Type="http://schemas.openxmlformats.org/officeDocument/2006/relationships/tags" Target="../tags/tag114.xml"/><Relationship Id="rId35" Type="http://schemas.openxmlformats.org/officeDocument/2006/relationships/tags" Target="../tags/tag1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7" Type="http://schemas.openxmlformats.org/officeDocument/2006/relationships/image" Target="../media/image3.wmf"/><Relationship Id="rId2" Type="http://schemas.openxmlformats.org/officeDocument/2006/relationships/tags" Target="../tags/tag12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25.xml"/><Relationship Id="rId7" Type="http://schemas.openxmlformats.org/officeDocument/2006/relationships/image" Target="../media/image3.wmf"/><Relationship Id="rId2" Type="http://schemas.openxmlformats.org/officeDocument/2006/relationships/tags" Target="../tags/tag12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38.xml"/><Relationship Id="rId13" Type="http://schemas.openxmlformats.org/officeDocument/2006/relationships/tags" Target="../tags/tag143.xml"/><Relationship Id="rId3" Type="http://schemas.openxmlformats.org/officeDocument/2006/relationships/tags" Target="../tags/tag133.xml"/><Relationship Id="rId7" Type="http://schemas.openxmlformats.org/officeDocument/2006/relationships/tags" Target="../tags/tag137.xml"/><Relationship Id="rId12" Type="http://schemas.openxmlformats.org/officeDocument/2006/relationships/tags" Target="../tags/tag142.xml"/><Relationship Id="rId2" Type="http://schemas.openxmlformats.org/officeDocument/2006/relationships/tags" Target="../tags/tag132.xml"/><Relationship Id="rId16" Type="http://schemas.openxmlformats.org/officeDocument/2006/relationships/image" Target="../media/image4.png"/><Relationship Id="rId1" Type="http://schemas.openxmlformats.org/officeDocument/2006/relationships/tags" Target="../tags/tag131.xml"/><Relationship Id="rId6" Type="http://schemas.openxmlformats.org/officeDocument/2006/relationships/tags" Target="../tags/tag136.xml"/><Relationship Id="rId11" Type="http://schemas.openxmlformats.org/officeDocument/2006/relationships/tags" Target="../tags/tag141.xml"/><Relationship Id="rId5" Type="http://schemas.openxmlformats.org/officeDocument/2006/relationships/tags" Target="../tags/tag135.xml"/><Relationship Id="rId15" Type="http://schemas.openxmlformats.org/officeDocument/2006/relationships/notesSlide" Target="../notesSlides/notesSlide20.xml"/><Relationship Id="rId10" Type="http://schemas.openxmlformats.org/officeDocument/2006/relationships/tags" Target="../tags/tag140.xml"/><Relationship Id="rId4" Type="http://schemas.openxmlformats.org/officeDocument/2006/relationships/tags" Target="../tags/tag134.xml"/><Relationship Id="rId9" Type="http://schemas.openxmlformats.org/officeDocument/2006/relationships/tags" Target="../tags/tag139.xml"/><Relationship Id="rId1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5.xml"/><Relationship Id="rId1" Type="http://schemas.openxmlformats.org/officeDocument/2006/relationships/tags" Target="../tags/tag144.xml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tags" Target="../tags/tag147.xml"/><Relationship Id="rId7" Type="http://schemas.openxmlformats.org/officeDocument/2006/relationships/image" Target="../media/image6.wmf"/><Relationship Id="rId2" Type="http://schemas.openxmlformats.org/officeDocument/2006/relationships/tags" Target="../tags/tag14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notesSlide" Target="../notesSlides/notesSlide23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7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9.xml"/><Relationship Id="rId1" Type="http://schemas.openxmlformats.org/officeDocument/2006/relationships/tags" Target="../tags/tag148.xml"/><Relationship Id="rId4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1.xml"/><Relationship Id="rId1" Type="http://schemas.openxmlformats.org/officeDocument/2006/relationships/tags" Target="../tags/tag150.xml"/><Relationship Id="rId4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3.xml"/><Relationship Id="rId1" Type="http://schemas.openxmlformats.org/officeDocument/2006/relationships/tags" Target="../tags/tag152.xml"/><Relationship Id="rId4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5.xml"/><Relationship Id="rId1" Type="http://schemas.openxmlformats.org/officeDocument/2006/relationships/tags" Target="../tags/tag154.xml"/><Relationship Id="rId4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7.xml"/><Relationship Id="rId1" Type="http://schemas.openxmlformats.org/officeDocument/2006/relationships/tags" Target="../tags/tag156.xml"/><Relationship Id="rId4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9.xml"/><Relationship Id="rId1" Type="http://schemas.openxmlformats.org/officeDocument/2006/relationships/tags" Target="../tags/tag158.xml"/><Relationship Id="rId4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1.xml"/><Relationship Id="rId1" Type="http://schemas.openxmlformats.org/officeDocument/2006/relationships/tags" Target="../tags/tag160.xml"/><Relationship Id="rId4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3.xml"/><Relationship Id="rId1" Type="http://schemas.openxmlformats.org/officeDocument/2006/relationships/tags" Target="../tags/tag162.xml"/><Relationship Id="rId4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5.xml"/><Relationship Id="rId1" Type="http://schemas.openxmlformats.org/officeDocument/2006/relationships/tags" Target="../tags/tag164.xml"/><Relationship Id="rId4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7.xml"/><Relationship Id="rId1" Type="http://schemas.openxmlformats.org/officeDocument/2006/relationships/tags" Target="../tags/tag166.xml"/><Relationship Id="rId4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9.xml"/><Relationship Id="rId1" Type="http://schemas.openxmlformats.org/officeDocument/2006/relationships/tags" Target="../tags/tag168.xml"/><Relationship Id="rId4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1.xml"/><Relationship Id="rId1" Type="http://schemas.openxmlformats.org/officeDocument/2006/relationships/tags" Target="../tags/tag170.xml"/><Relationship Id="rId4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3.xml"/><Relationship Id="rId1" Type="http://schemas.openxmlformats.org/officeDocument/2006/relationships/tags" Target="../tags/tag172.xml"/><Relationship Id="rId4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tags" Target="../tags/tag175.xml"/><Relationship Id="rId7" Type="http://schemas.openxmlformats.org/officeDocument/2006/relationships/image" Target="../media/image10.wmf"/><Relationship Id="rId2" Type="http://schemas.openxmlformats.org/officeDocument/2006/relationships/tags" Target="../tags/tag17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notesSlide" Target="../notesSlides/notesSlide43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11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13" Type="http://schemas.openxmlformats.org/officeDocument/2006/relationships/notesSlide" Target="../notesSlides/notesSlide6.xml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tags" Target="../tags/tag21.xml"/><Relationship Id="rId5" Type="http://schemas.openxmlformats.org/officeDocument/2006/relationships/tags" Target="../tags/tag15.xml"/><Relationship Id="rId10" Type="http://schemas.openxmlformats.org/officeDocument/2006/relationships/tags" Target="../tags/tag20.xml"/><Relationship Id="rId4" Type="http://schemas.openxmlformats.org/officeDocument/2006/relationships/tags" Target="../tags/tag14.xml"/><Relationship Id="rId9" Type="http://schemas.openxmlformats.org/officeDocument/2006/relationships/tags" Target="../tags/tag1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13" Type="http://schemas.openxmlformats.org/officeDocument/2006/relationships/tags" Target="../tags/tag34.xml"/><Relationship Id="rId18" Type="http://schemas.openxmlformats.org/officeDocument/2006/relationships/notesSlide" Target="../notesSlides/notesSlide7.xml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12" Type="http://schemas.openxmlformats.org/officeDocument/2006/relationships/tags" Target="../tags/tag33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6" Type="http://schemas.openxmlformats.org/officeDocument/2006/relationships/tags" Target="../tags/tag37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1" Type="http://schemas.openxmlformats.org/officeDocument/2006/relationships/tags" Target="../tags/tag32.xml"/><Relationship Id="rId5" Type="http://schemas.openxmlformats.org/officeDocument/2006/relationships/tags" Target="../tags/tag26.xml"/><Relationship Id="rId15" Type="http://schemas.openxmlformats.org/officeDocument/2006/relationships/tags" Target="../tags/tag36.xml"/><Relationship Id="rId10" Type="http://schemas.openxmlformats.org/officeDocument/2006/relationships/tags" Target="../tags/tag31.xml"/><Relationship Id="rId4" Type="http://schemas.openxmlformats.org/officeDocument/2006/relationships/tags" Target="../tags/tag25.xml"/><Relationship Id="rId9" Type="http://schemas.openxmlformats.org/officeDocument/2006/relationships/tags" Target="../tags/tag30.xml"/><Relationship Id="rId14" Type="http://schemas.openxmlformats.org/officeDocument/2006/relationships/tags" Target="../tags/tag3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13" Type="http://schemas.openxmlformats.org/officeDocument/2006/relationships/tags" Target="../tags/tag50.xml"/><Relationship Id="rId18" Type="http://schemas.openxmlformats.org/officeDocument/2006/relationships/tags" Target="../tags/tag55.xml"/><Relationship Id="rId3" Type="http://schemas.openxmlformats.org/officeDocument/2006/relationships/tags" Target="../tags/tag40.xml"/><Relationship Id="rId21" Type="http://schemas.openxmlformats.org/officeDocument/2006/relationships/tags" Target="../tags/tag58.xml"/><Relationship Id="rId7" Type="http://schemas.openxmlformats.org/officeDocument/2006/relationships/tags" Target="../tags/tag44.xml"/><Relationship Id="rId12" Type="http://schemas.openxmlformats.org/officeDocument/2006/relationships/tags" Target="../tags/tag49.xml"/><Relationship Id="rId17" Type="http://schemas.openxmlformats.org/officeDocument/2006/relationships/tags" Target="../tags/tag54.xml"/><Relationship Id="rId2" Type="http://schemas.openxmlformats.org/officeDocument/2006/relationships/tags" Target="../tags/tag39.xml"/><Relationship Id="rId16" Type="http://schemas.openxmlformats.org/officeDocument/2006/relationships/tags" Target="../tags/tag53.xml"/><Relationship Id="rId20" Type="http://schemas.openxmlformats.org/officeDocument/2006/relationships/tags" Target="../tags/tag57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11" Type="http://schemas.openxmlformats.org/officeDocument/2006/relationships/tags" Target="../tags/tag48.xml"/><Relationship Id="rId5" Type="http://schemas.openxmlformats.org/officeDocument/2006/relationships/tags" Target="../tags/tag42.xml"/><Relationship Id="rId15" Type="http://schemas.openxmlformats.org/officeDocument/2006/relationships/tags" Target="../tags/tag52.xml"/><Relationship Id="rId23" Type="http://schemas.openxmlformats.org/officeDocument/2006/relationships/notesSlide" Target="../notesSlides/notesSlide8.xml"/><Relationship Id="rId10" Type="http://schemas.openxmlformats.org/officeDocument/2006/relationships/tags" Target="../tags/tag47.xml"/><Relationship Id="rId19" Type="http://schemas.openxmlformats.org/officeDocument/2006/relationships/tags" Target="../tags/tag56.xml"/><Relationship Id="rId4" Type="http://schemas.openxmlformats.org/officeDocument/2006/relationships/tags" Target="../tags/tag41.xml"/><Relationship Id="rId9" Type="http://schemas.openxmlformats.org/officeDocument/2006/relationships/tags" Target="../tags/tag46.xml"/><Relationship Id="rId14" Type="http://schemas.openxmlformats.org/officeDocument/2006/relationships/tags" Target="../tags/tag51.xml"/><Relationship Id="rId2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66.xml"/><Relationship Id="rId13" Type="http://schemas.openxmlformats.org/officeDocument/2006/relationships/tags" Target="../tags/tag71.xml"/><Relationship Id="rId18" Type="http://schemas.openxmlformats.org/officeDocument/2006/relationships/tags" Target="../tags/tag76.xml"/><Relationship Id="rId26" Type="http://schemas.openxmlformats.org/officeDocument/2006/relationships/tags" Target="../tags/tag84.xml"/><Relationship Id="rId3" Type="http://schemas.openxmlformats.org/officeDocument/2006/relationships/tags" Target="../tags/tag61.xml"/><Relationship Id="rId21" Type="http://schemas.openxmlformats.org/officeDocument/2006/relationships/tags" Target="../tags/tag79.xml"/><Relationship Id="rId7" Type="http://schemas.openxmlformats.org/officeDocument/2006/relationships/tags" Target="../tags/tag65.xml"/><Relationship Id="rId12" Type="http://schemas.openxmlformats.org/officeDocument/2006/relationships/tags" Target="../tags/tag70.xml"/><Relationship Id="rId17" Type="http://schemas.openxmlformats.org/officeDocument/2006/relationships/tags" Target="../tags/tag75.xml"/><Relationship Id="rId25" Type="http://schemas.openxmlformats.org/officeDocument/2006/relationships/tags" Target="../tags/tag83.xml"/><Relationship Id="rId2" Type="http://schemas.openxmlformats.org/officeDocument/2006/relationships/tags" Target="../tags/tag60.xml"/><Relationship Id="rId16" Type="http://schemas.openxmlformats.org/officeDocument/2006/relationships/tags" Target="../tags/tag74.xml"/><Relationship Id="rId20" Type="http://schemas.openxmlformats.org/officeDocument/2006/relationships/tags" Target="../tags/tag78.xml"/><Relationship Id="rId1" Type="http://schemas.openxmlformats.org/officeDocument/2006/relationships/tags" Target="../tags/tag59.xml"/><Relationship Id="rId6" Type="http://schemas.openxmlformats.org/officeDocument/2006/relationships/tags" Target="../tags/tag64.xml"/><Relationship Id="rId11" Type="http://schemas.openxmlformats.org/officeDocument/2006/relationships/tags" Target="../tags/tag69.xml"/><Relationship Id="rId24" Type="http://schemas.openxmlformats.org/officeDocument/2006/relationships/tags" Target="../tags/tag82.xml"/><Relationship Id="rId5" Type="http://schemas.openxmlformats.org/officeDocument/2006/relationships/tags" Target="../tags/tag63.xml"/><Relationship Id="rId15" Type="http://schemas.openxmlformats.org/officeDocument/2006/relationships/tags" Target="../tags/tag73.xml"/><Relationship Id="rId23" Type="http://schemas.openxmlformats.org/officeDocument/2006/relationships/tags" Target="../tags/tag81.xml"/><Relationship Id="rId28" Type="http://schemas.openxmlformats.org/officeDocument/2006/relationships/notesSlide" Target="../notesSlides/notesSlide9.xml"/><Relationship Id="rId10" Type="http://schemas.openxmlformats.org/officeDocument/2006/relationships/tags" Target="../tags/tag68.xml"/><Relationship Id="rId19" Type="http://schemas.openxmlformats.org/officeDocument/2006/relationships/tags" Target="../tags/tag77.xml"/><Relationship Id="rId4" Type="http://schemas.openxmlformats.org/officeDocument/2006/relationships/tags" Target="../tags/tag62.xml"/><Relationship Id="rId9" Type="http://schemas.openxmlformats.org/officeDocument/2006/relationships/tags" Target="../tags/tag67.xml"/><Relationship Id="rId14" Type="http://schemas.openxmlformats.org/officeDocument/2006/relationships/tags" Target="../tags/tag72.xml"/><Relationship Id="rId22" Type="http://schemas.openxmlformats.org/officeDocument/2006/relationships/tags" Target="../tags/tag80.xml"/><Relationship Id="rId27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12: Hash Collisions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Fall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on 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Worst-case time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/>
              <a:t>?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Linear</a:t>
            </a:r>
          </a:p>
          <a:p>
            <a:pPr lvl="1"/>
            <a:r>
              <a:rPr lang="en-US" dirty="0" smtClean="0"/>
              <a:t>But only with really bad luck or bad hash function</a:t>
            </a:r>
          </a:p>
          <a:p>
            <a:pPr lvl="1"/>
            <a:r>
              <a:rPr lang="en-US" dirty="0" smtClean="0"/>
              <a:t>So not worth avoiding (e.g., with balanced trees at each bucket)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Beyond asymptotic complexity, some “data-structure engineering” may be warranted</a:t>
            </a:r>
          </a:p>
          <a:p>
            <a:pPr lvl="1"/>
            <a:r>
              <a:rPr lang="en-US" dirty="0" smtClean="0"/>
              <a:t>Linked list vs. array vs. chunked list (lists should be short!)</a:t>
            </a:r>
          </a:p>
          <a:p>
            <a:pPr lvl="1"/>
            <a:r>
              <a:rPr lang="en-US" dirty="0" smtClean="0"/>
              <a:t>Move-to-front</a:t>
            </a:r>
          </a:p>
          <a:p>
            <a:pPr lvl="1"/>
            <a:r>
              <a:rPr lang="en-US" dirty="0" smtClean="0"/>
              <a:t>Maybe leave room for 1 element (or 2?) in the table itself, to optimize constant factors for the common case</a:t>
            </a:r>
          </a:p>
          <a:p>
            <a:pPr lvl="2"/>
            <a:r>
              <a:rPr lang="en-US" dirty="0" smtClean="0"/>
              <a:t>A time-space trade-off…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360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77200" cy="1143000"/>
          </a:xfrm>
        </p:spPr>
        <p:txBody>
          <a:bodyPr/>
          <a:lstStyle/>
          <a:p>
            <a:r>
              <a:rPr lang="en-US" dirty="0" smtClean="0"/>
              <a:t>Time vs. space (constant factors only here)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4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4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107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3622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AutoShape 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>
            <a:off x="1676400" y="441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3" name="Rectangle 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1242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1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4" name="Rectangle 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2766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" name="AutoShape 9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>
            <a:off x="25908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Rectangle 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8" name="Rectangle 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9" name="Rectangle 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419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2672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1" name="AutoShape 9"/>
          <p:cNvCxnSpPr>
            <a:cxnSpLocks noChangeShapeType="1"/>
          </p:cNvCxnSpPr>
          <p:nvPr>
            <p:custDataLst>
              <p:tags r:id="rId25"/>
            </p:custDataLst>
          </p:nvPr>
        </p:nvCxnSpPr>
        <p:spPr bwMode="auto">
          <a:xfrm>
            <a:off x="35814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" name="Rectangle 3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419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33" name="Group 64"/>
          <p:cNvGraphicFramePr>
            <a:graphicFrameLocks noGrp="1"/>
          </p:cNvGraphicFramePr>
          <p:nvPr>
            <p:custDataLst>
              <p:tags r:id="rId27"/>
            </p:custDataLst>
          </p:nvPr>
        </p:nvGraphicFramePr>
        <p:xfrm>
          <a:off x="5029200" y="1371600"/>
          <a:ext cx="1676400" cy="3962400"/>
        </p:xfrm>
        <a:graphic>
          <a:graphicData uri="http://schemas.openxmlformats.org/drawingml/2006/table">
            <a:tbl>
              <a:tblPr/>
              <a:tblGrid>
                <a:gridCol w="594852"/>
                <a:gridCol w="624348"/>
                <a:gridCol w="457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" name="Rectangle 3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0104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1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0" name="Rectangle 4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3152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5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162800" y="2209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2" name="AutoShape 9"/>
          <p:cNvCxnSpPr>
            <a:cxnSpLocks noChangeShapeType="1"/>
          </p:cNvCxnSpPr>
          <p:nvPr>
            <p:custDataLst>
              <p:tags r:id="rId31"/>
            </p:custDataLst>
          </p:nvPr>
        </p:nvCxnSpPr>
        <p:spPr bwMode="auto">
          <a:xfrm>
            <a:off x="6477000" y="23622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3" name="Rectangle 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3152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4" name="Rectangle 3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0010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5" name="Rectangle 4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83058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8153400" y="2209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7" name="AutoShape 9"/>
          <p:cNvCxnSpPr>
            <a:cxnSpLocks noChangeShapeType="1"/>
          </p:cNvCxnSpPr>
          <p:nvPr>
            <p:custDataLst>
              <p:tags r:id="rId36"/>
            </p:custDataLst>
          </p:nvPr>
        </p:nvCxnSpPr>
        <p:spPr bwMode="auto">
          <a:xfrm>
            <a:off x="7467600" y="23622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" name="Rectangle 3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83058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2472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smtClean="0"/>
              <a:t>rigorous chaining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Definition: The </a:t>
            </a:r>
            <a:r>
              <a:rPr lang="en-US" dirty="0" smtClean="0">
                <a:solidFill>
                  <a:schemeClr val="accent2"/>
                </a:solidFill>
              </a:rPr>
              <a:t>load factor</a:t>
            </a:r>
            <a:r>
              <a:rPr lang="en-US" dirty="0" smtClean="0"/>
              <a:t>, </a:t>
            </a:r>
            <a:r>
              <a:rPr lang="en-US" b="1" i="1" dirty="0" smtClean="0">
                <a:sym typeface="Symbol" pitchFamily="18" charset="2"/>
              </a:rPr>
              <a:t></a:t>
            </a:r>
            <a:r>
              <a:rPr lang="en-US" i="1" dirty="0" smtClean="0">
                <a:sym typeface="Symbol" pitchFamily="18" charset="2"/>
              </a:rPr>
              <a:t>, </a:t>
            </a:r>
            <a:r>
              <a:rPr lang="en-US" dirty="0" smtClean="0"/>
              <a:t>of a hash table is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743200" y="2171700"/>
          <a:ext cx="18827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6" imgW="927000" imgH="393480" progId="">
                  <p:embed/>
                </p:oleObj>
              </mc:Choice>
              <mc:Fallback>
                <p:oleObj name="Equation" r:id="rId6" imgW="92700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171700"/>
                        <a:ext cx="188277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10125" y="2171700"/>
            <a:ext cx="315907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ym typeface="Symbol" pitchFamily="18" charset="2"/>
              </a:rPr>
              <a:t> </a:t>
            </a:r>
            <a:r>
              <a:rPr lang="en-US" dirty="0" smtClean="0"/>
              <a:t>number </a:t>
            </a:r>
            <a:r>
              <a:rPr lang="en-US" dirty="0"/>
              <a:t>of elements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32004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Under chaining, the average number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elements per bucket is </a:t>
            </a:r>
            <a:r>
              <a:rPr lang="en-US" sz="2000" dirty="0">
                <a:sym typeface="Symbol" pitchFamily="18" charset="2"/>
              </a:rPr>
              <a:t>____</a:t>
            </a:r>
            <a:endParaRPr kumimoji="0" lang="en-US" sz="200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lvl="0" indent="-342900">
              <a:spcBef>
                <a:spcPct val="20000"/>
              </a:spcBef>
            </a:pPr>
            <a:endParaRPr lang="en-US" sz="2000" i="1" dirty="0" smtClean="0">
              <a:sym typeface="Symbol" pitchFamily="18" charset="2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2000" b="0" dirty="0" smtClean="0">
                <a:latin typeface="+mj-lt"/>
                <a:sym typeface="Symbol" pitchFamily="18" charset="2"/>
              </a:rPr>
              <a:t>So if some inserts are followed by </a:t>
            </a:r>
            <a:r>
              <a:rPr lang="en-US" sz="2000" b="0" i="1" dirty="0" smtClean="0">
                <a:latin typeface="+mj-lt"/>
                <a:sym typeface="Symbol" pitchFamily="18" charset="2"/>
              </a:rPr>
              <a:t>random</a:t>
            </a:r>
            <a:r>
              <a:rPr lang="en-US" sz="2000" b="0" dirty="0" smtClean="0">
                <a:latin typeface="+mj-lt"/>
                <a:sym typeface="Symbol" pitchFamily="18" charset="2"/>
              </a:rPr>
              <a:t> finds, then on average: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dirty="0" smtClean="0">
                <a:latin typeface="+mj-lt"/>
                <a:sym typeface="Symbol" pitchFamily="18" charset="2"/>
              </a:rPr>
              <a:t>Each unsuccessful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find</a:t>
            </a:r>
            <a:r>
              <a:rPr lang="en-US" sz="2000" b="0" dirty="0" smtClean="0">
                <a:latin typeface="+mj-lt"/>
                <a:sym typeface="Symbol" pitchFamily="18" charset="2"/>
              </a:rPr>
              <a:t> compares against ____ items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dirty="0" smtClean="0">
                <a:latin typeface="+mj-lt"/>
                <a:sym typeface="Symbol" pitchFamily="18" charset="2"/>
              </a:rPr>
              <a:t>Each successful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find</a:t>
            </a:r>
            <a:r>
              <a:rPr lang="en-US" sz="2000" b="0" dirty="0" smtClean="0">
                <a:latin typeface="+mj-lt"/>
                <a:sym typeface="Symbol" pitchFamily="18" charset="2"/>
              </a:rPr>
              <a:t> compares against _____ items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68659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rigorous chaining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Definition: The </a:t>
            </a:r>
            <a:r>
              <a:rPr lang="en-US" dirty="0" smtClean="0">
                <a:solidFill>
                  <a:schemeClr val="accent2"/>
                </a:solidFill>
              </a:rPr>
              <a:t>load factor</a:t>
            </a:r>
            <a:r>
              <a:rPr lang="en-US" dirty="0" smtClean="0"/>
              <a:t>, </a:t>
            </a:r>
            <a:r>
              <a:rPr lang="en-US" b="1" i="1" dirty="0" smtClean="0">
                <a:sym typeface="Symbol" pitchFamily="18" charset="2"/>
              </a:rPr>
              <a:t></a:t>
            </a:r>
            <a:r>
              <a:rPr lang="en-US" i="1" dirty="0" smtClean="0">
                <a:sym typeface="Symbol" pitchFamily="18" charset="2"/>
              </a:rPr>
              <a:t>, </a:t>
            </a:r>
            <a:r>
              <a:rPr lang="en-US" dirty="0" smtClean="0"/>
              <a:t>of a hash table is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743200" y="2171700"/>
          <a:ext cx="18827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6" imgW="927000" imgH="393480" progId="">
                  <p:embed/>
                </p:oleObj>
              </mc:Choice>
              <mc:Fallback>
                <p:oleObj name="Equation" r:id="rId6" imgW="92700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171700"/>
                        <a:ext cx="188277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10125" y="2171700"/>
            <a:ext cx="315907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ym typeface="Symbol" pitchFamily="18" charset="2"/>
              </a:rPr>
              <a:t> </a:t>
            </a:r>
            <a:r>
              <a:rPr lang="en-US" dirty="0" smtClean="0"/>
              <a:t>number </a:t>
            </a:r>
            <a:r>
              <a:rPr lang="en-US" dirty="0"/>
              <a:t>of elements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32004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Under chaining, the average number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elements per bucket is </a:t>
            </a:r>
            <a:r>
              <a:rPr lang="en-US" sz="2000" i="1" dirty="0" smtClean="0">
                <a:sym typeface="Symbol" pitchFamily="18" charset="2"/>
              </a:rPr>
              <a:t></a:t>
            </a:r>
          </a:p>
          <a:p>
            <a:pPr marL="342900" lvl="0" indent="-342900">
              <a:spcBef>
                <a:spcPct val="20000"/>
              </a:spcBef>
            </a:pPr>
            <a:endParaRPr lang="en-US" sz="2000" i="1" dirty="0" smtClean="0">
              <a:sym typeface="Symbol" pitchFamily="18" charset="2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2000" b="0" dirty="0" smtClean="0">
                <a:latin typeface="+mj-lt"/>
                <a:sym typeface="Symbol" pitchFamily="18" charset="2"/>
              </a:rPr>
              <a:t>So if some inserts are followed by </a:t>
            </a:r>
            <a:r>
              <a:rPr lang="en-US" sz="2000" b="0" i="1" dirty="0" smtClean="0">
                <a:latin typeface="+mj-lt"/>
                <a:sym typeface="Symbol" pitchFamily="18" charset="2"/>
              </a:rPr>
              <a:t>random</a:t>
            </a:r>
            <a:r>
              <a:rPr lang="en-US" sz="2000" b="0" dirty="0" smtClean="0">
                <a:latin typeface="+mj-lt"/>
                <a:sym typeface="Symbol" pitchFamily="18" charset="2"/>
              </a:rPr>
              <a:t> finds, then on average: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dirty="0" smtClean="0">
                <a:latin typeface="+mj-lt"/>
                <a:sym typeface="Symbol" pitchFamily="18" charset="2"/>
              </a:rPr>
              <a:t>Each unsuccessful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find</a:t>
            </a:r>
            <a:r>
              <a:rPr lang="en-US" sz="2000" b="0" dirty="0" smtClean="0">
                <a:latin typeface="+mj-lt"/>
                <a:sym typeface="Symbol" pitchFamily="18" charset="2"/>
              </a:rPr>
              <a:t> compares against </a:t>
            </a:r>
            <a:r>
              <a:rPr lang="en-US" sz="2000" i="1" dirty="0" smtClean="0">
                <a:solidFill>
                  <a:schemeClr val="accent2"/>
                </a:solidFill>
                <a:sym typeface="Symbol" pitchFamily="18" charset="2"/>
              </a:rPr>
              <a:t></a:t>
            </a:r>
            <a:r>
              <a:rPr lang="en-US" sz="2000" b="0" dirty="0" smtClean="0">
                <a:latin typeface="+mj-lt"/>
                <a:sym typeface="Symbol" pitchFamily="18" charset="2"/>
              </a:rPr>
              <a:t> items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dirty="0" smtClean="0">
                <a:latin typeface="+mj-lt"/>
                <a:sym typeface="Symbol" pitchFamily="18" charset="2"/>
              </a:rPr>
              <a:t>Each successful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find</a:t>
            </a:r>
            <a:r>
              <a:rPr lang="en-US" sz="2000" b="0" dirty="0" smtClean="0">
                <a:latin typeface="+mj-lt"/>
                <a:sym typeface="Symbol" pitchFamily="18" charset="2"/>
              </a:rPr>
              <a:t> compares against </a:t>
            </a:r>
            <a:r>
              <a:rPr lang="en-US" sz="2000" i="1" dirty="0" smtClean="0">
                <a:solidFill>
                  <a:schemeClr val="accent2"/>
                </a:solidFill>
                <a:sym typeface="Symbol" pitchFamily="18" charset="2"/>
              </a:rPr>
              <a:t> / 2</a:t>
            </a:r>
            <a:r>
              <a:rPr lang="en-US" sz="2000" b="0" dirty="0" smtClean="0">
                <a:latin typeface="+mj-lt"/>
                <a:sym typeface="Symbol" pitchFamily="18" charset="2"/>
              </a:rPr>
              <a:t> items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000" b="0" dirty="0">
              <a:latin typeface="+mj-lt"/>
              <a:sym typeface="Symbol" pitchFamily="18" charset="2"/>
            </a:endParaRPr>
          </a:p>
          <a:p>
            <a:pPr>
              <a:spcBef>
                <a:spcPct val="20000"/>
              </a:spcBef>
            </a:pPr>
            <a:r>
              <a:rPr lang="en-US" sz="2000" b="0" dirty="0" smtClean="0">
                <a:latin typeface="+mj-lt"/>
                <a:sym typeface="Symbol" pitchFamily="18" charset="2"/>
              </a:rPr>
              <a:t>So we like to keep </a:t>
            </a:r>
            <a:r>
              <a:rPr lang="en-US" sz="2000" i="1" dirty="0" smtClean="0">
                <a:sym typeface="Symbol" pitchFamily="18" charset="2"/>
              </a:rPr>
              <a:t>  </a:t>
            </a:r>
            <a:r>
              <a:rPr lang="en-US" sz="2000" b="0" dirty="0" smtClean="0">
                <a:latin typeface="+mj-lt"/>
                <a:sym typeface="Symbol" pitchFamily="18" charset="2"/>
              </a:rPr>
              <a:t>fairly low (e.g., 1 or 1.5 or 2) for chaining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00839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Alternative: Use empty space in the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simple idea: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</a:t>
            </a:r>
            <a:r>
              <a:rPr lang="en-US" dirty="0" smtClean="0"/>
              <a:t> is already full, 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+ 2)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+ 3)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insert 38, 19, 8, 109, 10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2341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Alternative: Use empty space in the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Another simple idea: If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h(key)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already full,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(h(key) + 1)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.  If full,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(h(key) + 2)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.  If full,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(h(key) + 3)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.  If full…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insert 38, 19, 8, 109, 10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06755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Alternative: Use empty space in the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Another simple idea: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</a:t>
            </a:r>
            <a:r>
              <a:rPr lang="en-US" dirty="0" smtClean="0"/>
              <a:t> is already full, 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+ 2)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+ 3)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insert 38, 19, 8, 109,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8421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Alternative: Use empty space in the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Another simple idea: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</a:t>
            </a:r>
            <a:r>
              <a:rPr lang="en-US" dirty="0" smtClean="0"/>
              <a:t> is already full, 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+ 2)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+ 3)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insert 38, 19, 8, 109,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9388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Alternative: Use empty space in the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Another simple idea: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</a:t>
            </a:r>
            <a:r>
              <a:rPr lang="en-US" dirty="0" smtClean="0"/>
              <a:t> is already full, 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+ 2)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+ 3)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insert 38, 19, 8, 109,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6786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This is </a:t>
            </a:r>
            <a:r>
              <a:rPr lang="en-US" i="1" dirty="0" smtClean="0"/>
              <a:t>one example</a:t>
            </a:r>
            <a:r>
              <a:rPr lang="en-US" dirty="0" smtClean="0"/>
              <a:t> of open addressing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In general, </a:t>
            </a:r>
            <a:r>
              <a:rPr lang="en-US" dirty="0" smtClean="0">
                <a:solidFill>
                  <a:schemeClr val="accent2"/>
                </a:solidFill>
              </a:rPr>
              <a:t>open addressing</a:t>
            </a:r>
            <a:r>
              <a:rPr lang="en-US" dirty="0" smtClean="0"/>
              <a:t> means resolving collisions by trying a sequence of other positions in the </a:t>
            </a:r>
            <a:r>
              <a:rPr lang="en-US" dirty="0" smtClean="0"/>
              <a:t>table</a:t>
            </a:r>
            <a:endParaRPr lang="en-US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Trying the next spot is called </a:t>
            </a:r>
            <a:r>
              <a:rPr lang="en-US" dirty="0" smtClean="0">
                <a:solidFill>
                  <a:schemeClr val="accent2"/>
                </a:solidFill>
              </a:rPr>
              <a:t>probing</a:t>
            </a:r>
            <a:endParaRPr lang="en-US" dirty="0" smtClean="0"/>
          </a:p>
          <a:p>
            <a:pPr lvl="1"/>
            <a:r>
              <a:rPr lang="en-US" dirty="0" smtClean="0"/>
              <a:t>We just did </a:t>
            </a:r>
            <a:r>
              <a:rPr lang="en-US" dirty="0">
                <a:solidFill>
                  <a:schemeClr val="accent2"/>
                </a:solidFill>
              </a:rPr>
              <a:t>linear probing</a:t>
            </a:r>
          </a:p>
          <a:p>
            <a:pPr lvl="2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probe was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In general have some </a:t>
            </a:r>
            <a:r>
              <a:rPr lang="en-US" dirty="0" smtClean="0">
                <a:solidFill>
                  <a:schemeClr val="accent2"/>
                </a:solidFill>
              </a:rPr>
              <a:t>probe function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and use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+ f(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Open addressing does poorly with high load factor </a:t>
            </a:r>
            <a:r>
              <a:rPr lang="en-US" b="1" i="1" dirty="0" smtClean="0">
                <a:sym typeface="Symbol" pitchFamily="18" charset="2"/>
              </a:rPr>
              <a:t>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So want larger tables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Too many probes means no more </a:t>
            </a:r>
            <a:r>
              <a:rPr lang="en-US" i="1" dirty="0" smtClean="0">
                <a:latin typeface="+mj-lt"/>
                <a:cs typeface="Courier New" pitchFamily="49" charset="0"/>
              </a:rPr>
              <a:t>O</a:t>
            </a:r>
            <a:r>
              <a:rPr lang="en-US" dirty="0" smtClean="0">
                <a:latin typeface="+mj-lt"/>
                <a:cs typeface="Courier New" pitchFamily="49" charset="0"/>
              </a:rPr>
              <a:t>(1)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79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Tables: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467600" cy="1828800"/>
          </a:xfrm>
        </p:spPr>
        <p:txBody>
          <a:bodyPr/>
          <a:lstStyle/>
          <a:p>
            <a:r>
              <a:rPr lang="en-US" dirty="0" smtClean="0"/>
              <a:t>Aim for constant-time (i.e., </a:t>
            </a:r>
            <a:r>
              <a:rPr lang="en-US" i="1" dirty="0" smtClean="0"/>
              <a:t>O</a:t>
            </a:r>
            <a:r>
              <a:rPr lang="en-US" dirty="0" smtClean="0"/>
              <a:t>(1))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endParaRPr lang="en-US" dirty="0" smtClean="0"/>
          </a:p>
          <a:p>
            <a:pPr lvl="1"/>
            <a:r>
              <a:rPr lang="en-US" dirty="0" smtClean="0"/>
              <a:t>“On average” under some reasonable </a:t>
            </a:r>
            <a:r>
              <a:rPr lang="en-US" dirty="0" smtClean="0">
                <a:solidFill>
                  <a:schemeClr val="accent2"/>
                </a:solidFill>
              </a:rPr>
              <a:t>assumptions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 hash table is an array of some fixed size</a:t>
            </a:r>
          </a:p>
          <a:p>
            <a:pPr lvl="1"/>
            <a:r>
              <a:rPr lang="en-US" dirty="0" smtClean="0"/>
              <a:t>But </a:t>
            </a:r>
            <a:r>
              <a:rPr lang="en-US" dirty="0" err="1" smtClean="0"/>
              <a:t>growable</a:t>
            </a:r>
            <a:r>
              <a:rPr lang="en-US" dirty="0" smtClean="0"/>
              <a:t> as we’ll see</a:t>
            </a:r>
          </a:p>
          <a:p>
            <a:endParaRPr lang="en-US" sz="10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304800" y="3886200"/>
            <a:ext cx="7162800" cy="1295400"/>
            <a:chOff x="1143000" y="3962400"/>
            <a:chExt cx="7162800" cy="1295400"/>
          </a:xfrm>
        </p:grpSpPr>
        <p:sp>
          <p:nvSpPr>
            <p:cNvPr id="15" name="Rectangle 14"/>
            <p:cNvSpPr/>
            <p:nvPr/>
          </p:nvSpPr>
          <p:spPr bwMode="auto">
            <a:xfrm>
              <a:off x="1143000" y="4038600"/>
              <a:ext cx="2057400" cy="1219200"/>
            </a:xfrm>
            <a:prstGeom prst="rect">
              <a:avLst/>
            </a:prstGeom>
            <a:solidFill>
              <a:srgbClr val="FFC00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43000" y="46290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E</a:t>
              </a:r>
            </a:p>
          </p:txBody>
        </p:sp>
        <p:sp>
          <p:nvSpPr>
            <p:cNvPr id="17" name="Right Arrow 16"/>
            <p:cNvSpPr/>
            <p:nvPr/>
          </p:nvSpPr>
          <p:spPr bwMode="auto">
            <a:xfrm>
              <a:off x="1600200" y="47052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0" y="4609980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err="1" smtClean="0">
                  <a:cs typeface="Times New Roman" pitchFamily="18" charset="0"/>
                </a:rPr>
                <a:t>int</a:t>
              </a:r>
              <a:endParaRPr lang="en-US" sz="2000" b="0" dirty="0" smtClean="0"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379378" y="4609980"/>
              <a:ext cx="13356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table-index</a:t>
              </a:r>
            </a:p>
          </p:txBody>
        </p:sp>
        <p:sp>
          <p:nvSpPr>
            <p:cNvPr id="20" name="Right Arrow 19"/>
            <p:cNvSpPr/>
            <p:nvPr/>
          </p:nvSpPr>
          <p:spPr bwMode="auto">
            <a:xfrm>
              <a:off x="3288792" y="47052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Right Arrow 20"/>
            <p:cNvSpPr/>
            <p:nvPr/>
          </p:nvSpPr>
          <p:spPr bwMode="auto">
            <a:xfrm>
              <a:off x="5727192" y="4705290"/>
              <a:ext cx="11308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715000" y="4400490"/>
              <a:ext cx="11785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collision?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022218" y="4473714"/>
              <a:ext cx="120738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</a:t>
              </a:r>
            </a:p>
            <a:p>
              <a:r>
                <a:rPr lang="en-US" sz="2000" b="0" dirty="0" smtClean="0">
                  <a:cs typeface="Times New Roman" pitchFamily="18" charset="0"/>
                </a:rPr>
                <a:t>resolution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752600" y="4019490"/>
              <a:ext cx="7521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client</a:t>
              </a: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819400" y="4038600"/>
              <a:ext cx="5486400" cy="1219200"/>
            </a:xfrm>
            <a:prstGeom prst="rect">
              <a:avLst/>
            </a:prstGeom>
            <a:solidFill>
              <a:srgbClr val="00B0F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105400" y="3962400"/>
              <a:ext cx="19607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hash table library</a:t>
              </a:r>
            </a:p>
          </p:txBody>
        </p:sp>
      </p:grpSp>
      <p:graphicFrame>
        <p:nvGraphicFramePr>
          <p:cNvPr id="27" name="Group 89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7315200" y="2941935"/>
          <a:ext cx="1524000" cy="316992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" name="Text Box 8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248400" y="5786735"/>
            <a:ext cx="1857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/>
              <a:t>TableSize</a:t>
            </a:r>
            <a:r>
              <a:rPr lang="en-US" dirty="0"/>
              <a:t> –1 </a:t>
            </a:r>
          </a:p>
        </p:txBody>
      </p:sp>
      <p:sp>
        <p:nvSpPr>
          <p:cNvPr id="29" name="Text Box 8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505700" y="2433935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hash table</a:t>
            </a:r>
          </a:p>
        </p:txBody>
      </p:sp>
    </p:spTree>
    <p:extLst>
      <p:ext uri="{BB962C8B-B14F-4D97-AF65-F5344CB8AC3E}">
        <p14:creationId xmlns:p14="http://schemas.microsoft.com/office/powerpoint/2010/main" val="1230583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 and the book use the terms</a:t>
            </a:r>
          </a:p>
          <a:p>
            <a:pPr lvl="1"/>
            <a:r>
              <a:rPr lang="en-US" dirty="0" smtClean="0"/>
              <a:t>“chaining” or “separate chaining”</a:t>
            </a:r>
          </a:p>
          <a:p>
            <a:pPr lvl="1"/>
            <a:r>
              <a:rPr lang="en-US" dirty="0" smtClean="0"/>
              <a:t>“open addressing”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Very confusingly,</a:t>
            </a:r>
          </a:p>
          <a:p>
            <a:pPr lvl="1"/>
            <a:r>
              <a:rPr lang="en-US" dirty="0" smtClean="0"/>
              <a:t>“open hashing” is a synonym for “chaining”</a:t>
            </a:r>
          </a:p>
          <a:p>
            <a:pPr lvl="1"/>
            <a:r>
              <a:rPr lang="en-US" dirty="0" smtClean="0"/>
              <a:t>“closed hashing” is a synonym for “open addressing”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(If it makes you feel any better, </a:t>
            </a:r>
          </a:p>
          <a:p>
            <a:pPr>
              <a:buNone/>
            </a:pPr>
            <a:r>
              <a:rPr lang="en-US" dirty="0" smtClean="0"/>
              <a:t>most trees in CS grow upside-down </a:t>
            </a:r>
            <a:r>
              <a:rPr lang="en-US" dirty="0" smtClean="0">
                <a:sym typeface="Wingdings" pitchFamily="2" charset="2"/>
              </a:rPr>
              <a:t>)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0412" y="4572000"/>
            <a:ext cx="1881188" cy="1905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5516578" y="5113944"/>
            <a:ext cx="1417622" cy="1162330"/>
            <a:chOff x="2700950" y="5266344"/>
            <a:chExt cx="1417622" cy="1162330"/>
          </a:xfrm>
        </p:grpSpPr>
        <p:sp>
          <p:nvSpPr>
            <p:cNvPr id="9" name="Oval 3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086477" y="6207638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0" name="Oval 6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656845" y="573699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896354" y="573699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2" name="Oval 9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276600" y="526634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13" name="AutoShape 15"/>
            <p:cNvCxnSpPr>
              <a:cxnSpLocks noChangeShapeType="1"/>
              <a:stCxn id="12" idx="3"/>
              <a:endCxn id="11" idx="0"/>
            </p:cNvCxnSpPr>
            <p:nvPr>
              <p:custDataLst>
                <p:tags r:id="rId5"/>
              </p:custDataLst>
            </p:nvPr>
          </p:nvCxnSpPr>
          <p:spPr bwMode="auto">
            <a:xfrm flipH="1">
              <a:off x="3032156" y="5448720"/>
              <a:ext cx="284053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4" name="AutoShape 16"/>
            <p:cNvCxnSpPr>
              <a:cxnSpLocks noChangeShapeType="1"/>
              <a:stCxn id="12" idx="5"/>
              <a:endCxn id="10" idx="0"/>
            </p:cNvCxnSpPr>
            <p:nvPr>
              <p:custDataLst>
                <p:tags r:id="rId6"/>
              </p:custDataLst>
            </p:nvPr>
          </p:nvCxnSpPr>
          <p:spPr bwMode="auto">
            <a:xfrm>
              <a:off x="3508595" y="5448720"/>
              <a:ext cx="284052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" name="AutoShape 17"/>
            <p:cNvCxnSpPr>
              <a:cxnSpLocks noChangeShapeType="1"/>
              <a:stCxn id="11" idx="5"/>
              <a:endCxn id="9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3128349" y="5919367"/>
              <a:ext cx="93929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6" name="Oval 20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846968" y="6207638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17" name="AutoShape 21"/>
            <p:cNvCxnSpPr>
              <a:cxnSpLocks noChangeShapeType="1"/>
              <a:stCxn id="10" idx="5"/>
              <a:endCxn id="16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3888840" y="5919367"/>
              <a:ext cx="93929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8" name="Oval 22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700950" y="6226968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19" name="AutoShape 23"/>
            <p:cNvCxnSpPr>
              <a:cxnSpLocks noChangeShapeType="1"/>
              <a:endCxn id="18" idx="0"/>
            </p:cNvCxnSpPr>
            <p:nvPr>
              <p:custDataLst>
                <p:tags r:id="rId11"/>
              </p:custDataLst>
            </p:nvPr>
          </p:nvCxnSpPr>
          <p:spPr bwMode="auto">
            <a:xfrm flipH="1">
              <a:off x="2836752" y="5938697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0" name="Oval 22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462950" y="619419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21" name="AutoShape 23"/>
            <p:cNvCxnSpPr>
              <a:cxnSpLocks noChangeShapeType="1"/>
              <a:endCxn id="20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3598752" y="5905920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38980226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finds an open table position using a probe function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about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Must use same probe function to “retrace the trail” for the data</a:t>
            </a:r>
          </a:p>
          <a:p>
            <a:pPr lvl="1"/>
            <a:r>
              <a:rPr lang="en-US" dirty="0" smtClean="0"/>
              <a:t>Unsuccessful search when reach empty position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What about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?</a:t>
            </a:r>
          </a:p>
          <a:p>
            <a:pPr lvl="1"/>
            <a:r>
              <a:rPr lang="en-US" b="1" i="1" dirty="0" smtClean="0"/>
              <a:t>Must</a:t>
            </a:r>
            <a:r>
              <a:rPr lang="en-US" dirty="0" smtClean="0"/>
              <a:t> use “lazy” deletion.  Why?</a:t>
            </a:r>
          </a:p>
          <a:p>
            <a:pPr lvl="2"/>
            <a:r>
              <a:rPr lang="en-US" dirty="0" smtClean="0"/>
              <a:t>Marker indicates “no data here, but don’t stop probing”</a:t>
            </a:r>
          </a:p>
          <a:p>
            <a:pPr lvl="1"/>
            <a:r>
              <a:rPr lang="en-US" dirty="0" smtClean="0"/>
              <a:t>Note: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 with chaining is plain-old list-remove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4672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(Primary)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It turns out linear probing is a </a:t>
            </a:r>
            <a:r>
              <a:rPr lang="en-US" i="1" dirty="0" smtClean="0"/>
              <a:t>bad idea</a:t>
            </a:r>
            <a:r>
              <a:rPr lang="en-US" dirty="0" smtClean="0"/>
              <a:t>, even though the probe function is quick to compute (which is a good thing)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7" name="Picture 3" descr="lpclust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58189" y="2438400"/>
            <a:ext cx="4619011" cy="3890904"/>
          </a:xfrm>
          <a:prstGeom prst="rect">
            <a:avLst/>
          </a:prstGeom>
          <a:noFill/>
        </p:spPr>
      </p:pic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010400" y="5943600"/>
            <a:ext cx="1422400" cy="3667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0" tIns="45717" rIns="0" bIns="45717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/>
              <a:t>[R. </a:t>
            </a:r>
            <a:r>
              <a:rPr lang="en-US" sz="1800" dirty="0" err="1"/>
              <a:t>Sedgewick</a:t>
            </a:r>
            <a:r>
              <a:rPr lang="en-US" sz="1800" dirty="0"/>
              <a:t>]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57199" y="2667000"/>
            <a:ext cx="3000989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Tends to produce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clusters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which lead to</a:t>
            </a:r>
            <a:endParaRPr lang="en-US" sz="2000" b="0" kern="0" dirty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long probing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sequences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noProof="0" dirty="0" smtClean="0">
                <a:latin typeface="+mn-lt"/>
              </a:rPr>
              <a:t>Called </a:t>
            </a:r>
            <a:r>
              <a:rPr lang="en-US" sz="2000" b="0" kern="0" noProof="0" dirty="0" smtClean="0">
                <a:solidFill>
                  <a:schemeClr val="accent2"/>
                </a:solidFill>
                <a:latin typeface="+mn-lt"/>
              </a:rPr>
              <a:t>primary clustering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Saw</a:t>
            </a:r>
            <a:r>
              <a:rPr kumimoji="0" lang="en-US" sz="20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this starting in our example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44372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Linear Probing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dirty="0" smtClean="0"/>
              <a:t>Trivial fact: For any </a:t>
            </a:r>
            <a:r>
              <a:rPr lang="en-US" b="1" i="1" dirty="0" smtClean="0">
                <a:sym typeface="Symbol" pitchFamily="18" charset="2"/>
              </a:rPr>
              <a:t> </a:t>
            </a:r>
            <a:r>
              <a:rPr lang="en-US" i="1" dirty="0" smtClean="0">
                <a:sym typeface="Symbol" pitchFamily="18" charset="2"/>
              </a:rPr>
              <a:t>&lt; 1, </a:t>
            </a:r>
            <a:r>
              <a:rPr lang="en-US" dirty="0" smtClean="0">
                <a:sym typeface="Symbol" pitchFamily="18" charset="2"/>
              </a:rPr>
              <a:t>linear probing will find an empty slot</a:t>
            </a:r>
          </a:p>
          <a:p>
            <a:pPr lvl="1"/>
            <a:r>
              <a:rPr lang="en-US" dirty="0" smtClean="0">
                <a:sym typeface="Symbol" pitchFamily="18" charset="2"/>
              </a:rPr>
              <a:t>It is “safe” in this sense: no infinite loop unless table is full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Non-trivial facts we won’t prove: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Average # of probes given </a:t>
            </a:r>
            <a:r>
              <a:rPr lang="en-US" b="1" i="1" dirty="0" smtClean="0">
                <a:sym typeface="Symbol" pitchFamily="18" charset="2"/>
              </a:rPr>
              <a:t> </a:t>
            </a:r>
            <a:r>
              <a:rPr lang="en-US" dirty="0" smtClean="0">
                <a:sym typeface="Symbol" pitchFamily="18" charset="2"/>
              </a:rPr>
              <a:t>(in the limit as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TableSize</a:t>
            </a:r>
            <a:r>
              <a:rPr lang="en-US" b="1" i="1" dirty="0" smtClean="0">
                <a:sym typeface="Symbol" pitchFamily="18" charset="2"/>
              </a:rPr>
              <a:t> →</a:t>
            </a:r>
            <a:r>
              <a:rPr lang="en-US" b="1" i="1" dirty="0" smtClean="0">
                <a:sym typeface="Symbol"/>
              </a:rPr>
              <a:t></a:t>
            </a:r>
            <a:r>
              <a:rPr lang="en-US" dirty="0" smtClean="0">
                <a:sym typeface="Symbol" pitchFamily="18" charset="2"/>
              </a:rPr>
              <a:t> )</a:t>
            </a:r>
            <a:endParaRPr lang="en-US" b="1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Unsuccessful search: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Successful search:  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This is pretty bad: need to leave sufficient empty space in the table to get decent performance (see chart)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4038600" y="3505200"/>
          <a:ext cx="175260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6" imgW="965160" imgH="482400" progId="Equation.3">
                  <p:embed/>
                </p:oleObj>
              </mc:Choice>
              <mc:Fallback>
                <p:oleObj name="Equation" r:id="rId6" imgW="9651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505200"/>
                        <a:ext cx="1752600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4038600" y="4521200"/>
          <a:ext cx="17526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8" imgW="901440" imgH="457200" progId="Equation.3">
                  <p:embed/>
                </p:oleObj>
              </mc:Choice>
              <mc:Fallback>
                <p:oleObj name="Equation" r:id="rId8" imgW="9014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521200"/>
                        <a:ext cx="17526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18129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000" y="26416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Linear-probing performance degrades rapidly as table gets full</a:t>
            </a:r>
          </a:p>
          <a:p>
            <a:pPr lvl="1"/>
            <a:r>
              <a:rPr lang="en-US" dirty="0" smtClean="0"/>
              <a:t>(Formula assumes “large table” but point remains)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By comparison, chaining performance is linear in </a:t>
            </a:r>
            <a:r>
              <a:rPr lang="en-US" b="1" i="1" dirty="0" smtClean="0">
                <a:sym typeface="Symbol" pitchFamily="18" charset="2"/>
              </a:rPr>
              <a:t> </a:t>
            </a:r>
            <a:r>
              <a:rPr lang="en-US" dirty="0" smtClean="0">
                <a:sym typeface="Symbol" pitchFamily="18" charset="2"/>
              </a:rPr>
              <a:t>and has no trouble with </a:t>
            </a:r>
            <a:r>
              <a:rPr lang="en-US" b="1" i="1" dirty="0" smtClean="0">
                <a:sym typeface="Symbol" pitchFamily="18" charset="2"/>
              </a:rPr>
              <a:t>&gt;1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94200" y="26416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242791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r>
              <a:rPr lang="en-US" dirty="0" smtClean="0"/>
              <a:t>We can avoid primary clustering by changing the probe function</a:t>
            </a:r>
          </a:p>
          <a:p>
            <a:pPr marL="0" indent="0">
              <a:buNone/>
            </a:pPr>
            <a:r>
              <a:rPr lang="en-US" dirty="0" smtClean="0"/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+ f(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 common technique is quadratic probing: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f(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 = i</a:t>
            </a:r>
            <a:r>
              <a:rPr lang="en-US" b="1" baseline="30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  <a:p>
            <a:pPr lvl="1"/>
            <a:r>
              <a:rPr lang="en-US" dirty="0" smtClean="0"/>
              <a:t>So probe sequence is:</a:t>
            </a:r>
          </a:p>
          <a:p>
            <a:pPr lvl="2"/>
            <a:r>
              <a:rPr lang="en-US" dirty="0" smtClean="0"/>
              <a:t>0</a:t>
            </a:r>
            <a:r>
              <a:rPr lang="en-US" baseline="30000" dirty="0" smtClean="0"/>
              <a:t>th</a:t>
            </a:r>
            <a:r>
              <a:rPr lang="en-US" dirty="0" smtClean="0"/>
              <a:t> probe: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+ 4)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+ 9)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…</a:t>
            </a:r>
          </a:p>
          <a:p>
            <a:pPr lvl="2"/>
            <a:r>
              <a:rPr lang="en-US" dirty="0" err="1" smtClean="0">
                <a:solidFill>
                  <a:schemeClr val="accent2"/>
                </a:solidFill>
              </a:rPr>
              <a:t>i</a:t>
            </a:r>
            <a:r>
              <a:rPr lang="en-US" baseline="30000" dirty="0" err="1" smtClean="0">
                <a:solidFill>
                  <a:schemeClr val="accent2"/>
                </a:solidFill>
              </a:rPr>
              <a:t>th</a:t>
            </a:r>
            <a:r>
              <a:rPr lang="en-US" dirty="0" smtClean="0">
                <a:solidFill>
                  <a:schemeClr val="accent2"/>
                </a:solidFill>
              </a:rPr>
              <a:t> probe: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(h(key) + i</a:t>
            </a:r>
            <a:r>
              <a:rPr lang="en-US" b="1" baseline="30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baseline="30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%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lvl="2"/>
            <a:endParaRPr lang="en-US" sz="1000" dirty="0" smtClean="0"/>
          </a:p>
          <a:p>
            <a:r>
              <a:rPr lang="en-US" dirty="0" smtClean="0"/>
              <a:t>Intuition: Probes quickly “leave the neighborhood”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822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TableSize</a:t>
            </a:r>
            <a:r>
              <a:rPr lang="en-US" dirty="0" smtClean="0"/>
              <a:t>=10</a:t>
            </a:r>
          </a:p>
          <a:p>
            <a:r>
              <a:rPr lang="en-US" dirty="0" smtClean="0"/>
              <a:t>Insert</a:t>
            </a:r>
            <a:r>
              <a:rPr lang="en-US" dirty="0"/>
              <a:t>: </a:t>
            </a:r>
          </a:p>
          <a:p>
            <a:r>
              <a:rPr lang="en-US" dirty="0"/>
              <a:t>89</a:t>
            </a:r>
          </a:p>
          <a:p>
            <a:r>
              <a:rPr lang="en-US" dirty="0"/>
              <a:t>18</a:t>
            </a:r>
          </a:p>
          <a:p>
            <a:r>
              <a:rPr lang="en-US" dirty="0"/>
              <a:t>49</a:t>
            </a:r>
          </a:p>
          <a:p>
            <a:r>
              <a:rPr lang="en-US" dirty="0"/>
              <a:t>58</a:t>
            </a:r>
          </a:p>
          <a:p>
            <a:r>
              <a:rPr lang="en-US" dirty="0"/>
              <a:t>79</a:t>
            </a:r>
          </a:p>
        </p:txBody>
      </p:sp>
    </p:spTree>
    <p:extLst>
      <p:ext uri="{BB962C8B-B14F-4D97-AF65-F5344CB8AC3E}">
        <p14:creationId xmlns:p14="http://schemas.microsoft.com/office/powerpoint/2010/main" val="38280410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TableSize</a:t>
            </a:r>
            <a:r>
              <a:rPr lang="en-US" dirty="0" smtClean="0"/>
              <a:t>=10</a:t>
            </a:r>
          </a:p>
          <a:p>
            <a:r>
              <a:rPr lang="en-US" dirty="0" smtClean="0"/>
              <a:t>Insert</a:t>
            </a:r>
            <a:r>
              <a:rPr lang="en-US" dirty="0"/>
              <a:t>: </a:t>
            </a:r>
          </a:p>
          <a:p>
            <a:r>
              <a:rPr lang="en-US" dirty="0"/>
              <a:t>89</a:t>
            </a:r>
          </a:p>
          <a:p>
            <a:r>
              <a:rPr lang="en-US" dirty="0"/>
              <a:t>18</a:t>
            </a:r>
          </a:p>
          <a:p>
            <a:r>
              <a:rPr lang="en-US" dirty="0"/>
              <a:t>49</a:t>
            </a:r>
          </a:p>
          <a:p>
            <a:r>
              <a:rPr lang="en-US" dirty="0"/>
              <a:t>58</a:t>
            </a:r>
          </a:p>
          <a:p>
            <a:r>
              <a:rPr lang="en-US" dirty="0"/>
              <a:t>79</a:t>
            </a:r>
          </a:p>
        </p:txBody>
      </p:sp>
    </p:spTree>
    <p:extLst>
      <p:ext uri="{BB962C8B-B14F-4D97-AF65-F5344CB8AC3E}">
        <p14:creationId xmlns:p14="http://schemas.microsoft.com/office/powerpoint/2010/main" val="21426680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TableSize</a:t>
            </a:r>
            <a:r>
              <a:rPr lang="en-US" dirty="0" smtClean="0"/>
              <a:t>=10</a:t>
            </a:r>
          </a:p>
          <a:p>
            <a:r>
              <a:rPr lang="en-US" dirty="0" smtClean="0"/>
              <a:t>Insert</a:t>
            </a:r>
            <a:r>
              <a:rPr lang="en-US" dirty="0"/>
              <a:t>: </a:t>
            </a:r>
          </a:p>
          <a:p>
            <a:r>
              <a:rPr lang="en-US" dirty="0"/>
              <a:t>89</a:t>
            </a:r>
          </a:p>
          <a:p>
            <a:r>
              <a:rPr lang="en-US" dirty="0"/>
              <a:t>18</a:t>
            </a:r>
          </a:p>
          <a:p>
            <a:r>
              <a:rPr lang="en-US" dirty="0"/>
              <a:t>49</a:t>
            </a:r>
          </a:p>
          <a:p>
            <a:r>
              <a:rPr lang="en-US" dirty="0"/>
              <a:t>58</a:t>
            </a:r>
          </a:p>
          <a:p>
            <a:r>
              <a:rPr lang="en-US" dirty="0"/>
              <a:t>79</a:t>
            </a:r>
          </a:p>
        </p:txBody>
      </p:sp>
    </p:spTree>
    <p:extLst>
      <p:ext uri="{BB962C8B-B14F-4D97-AF65-F5344CB8AC3E}">
        <p14:creationId xmlns:p14="http://schemas.microsoft.com/office/powerpoint/2010/main" val="3537693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TableSize</a:t>
            </a:r>
            <a:r>
              <a:rPr lang="en-US" dirty="0" smtClean="0"/>
              <a:t>=10</a:t>
            </a:r>
          </a:p>
          <a:p>
            <a:r>
              <a:rPr lang="en-US" dirty="0" smtClean="0"/>
              <a:t>Insert</a:t>
            </a:r>
            <a:r>
              <a:rPr lang="en-US" dirty="0"/>
              <a:t>: </a:t>
            </a:r>
          </a:p>
          <a:p>
            <a:r>
              <a:rPr lang="en-US" dirty="0"/>
              <a:t>89</a:t>
            </a:r>
          </a:p>
          <a:p>
            <a:r>
              <a:rPr lang="en-US" dirty="0"/>
              <a:t>18</a:t>
            </a:r>
          </a:p>
          <a:p>
            <a:r>
              <a:rPr lang="en-US" dirty="0"/>
              <a:t>49</a:t>
            </a:r>
          </a:p>
          <a:p>
            <a:r>
              <a:rPr lang="en-US" dirty="0"/>
              <a:t>58</a:t>
            </a:r>
          </a:p>
          <a:p>
            <a:r>
              <a:rPr lang="en-US" dirty="0"/>
              <a:t>79</a:t>
            </a:r>
          </a:p>
        </p:txBody>
      </p:sp>
    </p:spTree>
    <p:extLst>
      <p:ext uri="{BB962C8B-B14F-4D97-AF65-F5344CB8AC3E}">
        <p14:creationId xmlns:p14="http://schemas.microsoft.com/office/powerpoint/2010/main" val="28055374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Collision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	When two keys map to the same location in the hash table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 try to avoid it, but number-of-keys exceeds table size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 hash tables should support </a:t>
            </a:r>
            <a:r>
              <a:rPr lang="en-US" dirty="0" smtClean="0">
                <a:solidFill>
                  <a:schemeClr val="accent2"/>
                </a:solidFill>
              </a:rPr>
              <a:t>collision resolution</a:t>
            </a:r>
          </a:p>
          <a:p>
            <a:pPr lvl="1"/>
            <a:r>
              <a:rPr lang="en-US" dirty="0" smtClean="0"/>
              <a:t>Ideas?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6482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TableSize</a:t>
            </a:r>
            <a:r>
              <a:rPr lang="en-US" dirty="0" smtClean="0"/>
              <a:t>=10</a:t>
            </a:r>
          </a:p>
          <a:p>
            <a:r>
              <a:rPr lang="en-US" dirty="0" smtClean="0"/>
              <a:t>Insert</a:t>
            </a:r>
            <a:r>
              <a:rPr lang="en-US" dirty="0"/>
              <a:t>: </a:t>
            </a:r>
          </a:p>
          <a:p>
            <a:r>
              <a:rPr lang="en-US" dirty="0"/>
              <a:t>89</a:t>
            </a:r>
          </a:p>
          <a:p>
            <a:r>
              <a:rPr lang="en-US" dirty="0"/>
              <a:t>18</a:t>
            </a:r>
          </a:p>
          <a:p>
            <a:r>
              <a:rPr lang="en-US" dirty="0"/>
              <a:t>49</a:t>
            </a:r>
          </a:p>
          <a:p>
            <a:r>
              <a:rPr lang="en-US" dirty="0"/>
              <a:t>58</a:t>
            </a:r>
          </a:p>
          <a:p>
            <a:r>
              <a:rPr lang="en-US" dirty="0"/>
              <a:t>79</a:t>
            </a:r>
          </a:p>
        </p:txBody>
      </p:sp>
    </p:spTree>
    <p:extLst>
      <p:ext uri="{BB962C8B-B14F-4D97-AF65-F5344CB8AC3E}">
        <p14:creationId xmlns:p14="http://schemas.microsoft.com/office/powerpoint/2010/main" val="3371367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TableSize</a:t>
            </a:r>
            <a:r>
              <a:rPr lang="en-US" dirty="0" smtClean="0"/>
              <a:t>=10</a:t>
            </a:r>
          </a:p>
          <a:p>
            <a:r>
              <a:rPr lang="en-US" dirty="0" smtClean="0"/>
              <a:t>Insert</a:t>
            </a:r>
            <a:r>
              <a:rPr lang="en-US" dirty="0"/>
              <a:t>: </a:t>
            </a:r>
          </a:p>
          <a:p>
            <a:r>
              <a:rPr lang="en-US" dirty="0"/>
              <a:t>89</a:t>
            </a:r>
          </a:p>
          <a:p>
            <a:r>
              <a:rPr lang="en-US" dirty="0"/>
              <a:t>18</a:t>
            </a:r>
          </a:p>
          <a:p>
            <a:r>
              <a:rPr lang="en-US" dirty="0"/>
              <a:t>49</a:t>
            </a:r>
          </a:p>
          <a:p>
            <a:r>
              <a:rPr lang="en-US" dirty="0"/>
              <a:t>58</a:t>
            </a:r>
          </a:p>
          <a:p>
            <a:r>
              <a:rPr lang="en-US" dirty="0"/>
              <a:t>79</a:t>
            </a:r>
          </a:p>
        </p:txBody>
      </p:sp>
    </p:spTree>
    <p:extLst>
      <p:ext uri="{BB962C8B-B14F-4D97-AF65-F5344CB8AC3E}">
        <p14:creationId xmlns:p14="http://schemas.microsoft.com/office/powerpoint/2010/main" val="3631666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0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30124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0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81786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0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49149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0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6944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0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72389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0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536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1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19200" y="5029200"/>
            <a:ext cx="75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solidFill>
                  <a:srgbClr val="C00000"/>
                </a:solidFill>
                <a:latin typeface="+mn-lt"/>
              </a:rPr>
              <a:t>Doh</a:t>
            </a:r>
            <a:r>
              <a:rPr lang="en-US" sz="2000" b="0" dirty="0" smtClean="0">
                <a:solidFill>
                  <a:srgbClr val="C00000"/>
                </a:solidFill>
                <a:latin typeface="+mn-lt"/>
              </a:rPr>
              <a:t>!: For all </a:t>
            </a:r>
            <a:r>
              <a:rPr lang="en-US" sz="2000" b="0" i="1" dirty="0" smtClean="0">
                <a:solidFill>
                  <a:srgbClr val="C00000"/>
                </a:solidFill>
                <a:latin typeface="+mn-lt"/>
              </a:rPr>
              <a:t>n</a:t>
            </a:r>
            <a:r>
              <a:rPr lang="en-US" sz="2000" b="0" dirty="0" smtClean="0">
                <a:solidFill>
                  <a:srgbClr val="C00000"/>
                </a:solidFill>
                <a:latin typeface="+mn-lt"/>
              </a:rPr>
              <a:t>, </a:t>
            </a:r>
            <a:r>
              <a:rPr lang="en-US" sz="20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((n*n) +5) % 7 is 0, 2, 5, or 6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</a:rPr>
              <a:t>  Excel shows takes “at least” 50 probes and a pattern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</a:rPr>
              <a:t>  Proof uses induction and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+5) % 7 = ((n-7)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+5) % 7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</a:rPr>
              <a:t>  In fact, for all </a:t>
            </a:r>
            <a:r>
              <a:rPr lang="en-US" sz="2000" b="0" i="1" dirty="0" smtClean="0">
                <a:latin typeface="+mn-lt"/>
              </a:rPr>
              <a:t>c</a:t>
            </a:r>
            <a:r>
              <a:rPr lang="en-US" sz="2000" b="0" dirty="0" smtClean="0">
                <a:latin typeface="+mn-lt"/>
              </a:rPr>
              <a:t> and </a:t>
            </a:r>
            <a:r>
              <a:rPr lang="en-US" sz="2000" b="0" i="1" dirty="0" smtClean="0">
                <a:latin typeface="+mn-lt"/>
              </a:rPr>
              <a:t>k</a:t>
            </a:r>
            <a:r>
              <a:rPr lang="en-US" sz="2000" b="0" dirty="0" smtClean="0">
                <a:latin typeface="+mn-lt"/>
              </a:rPr>
              <a:t>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+c) % k = ((n-k)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+c) % k</a:t>
            </a:r>
          </a:p>
        </p:txBody>
      </p:sp>
    </p:spTree>
    <p:extLst>
      <p:ext uri="{BB962C8B-B14F-4D97-AF65-F5344CB8AC3E}">
        <p14:creationId xmlns:p14="http://schemas.microsoft.com/office/powerpoint/2010/main" val="3840612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Bad News to Good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724400"/>
          </a:xfrm>
        </p:spPr>
        <p:txBody>
          <a:bodyPr/>
          <a:lstStyle/>
          <a:p>
            <a:r>
              <a:rPr lang="en-US" dirty="0" smtClean="0"/>
              <a:t>Bad news: </a:t>
            </a:r>
          </a:p>
          <a:p>
            <a:pPr lvl="1"/>
            <a:r>
              <a:rPr lang="en-US" dirty="0" smtClean="0"/>
              <a:t>Quadratic probing can cycle through the same full indices, never terminating despite table not being full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Good news: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If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>
                <a:solidFill>
                  <a:schemeClr val="accent2"/>
                </a:solidFill>
              </a:rPr>
              <a:t> is </a:t>
            </a:r>
            <a:r>
              <a:rPr lang="en-US" i="1" dirty="0" smtClean="0">
                <a:solidFill>
                  <a:schemeClr val="accent2"/>
                </a:solidFill>
              </a:rPr>
              <a:t>prime</a:t>
            </a:r>
            <a:r>
              <a:rPr lang="en-US" dirty="0" smtClean="0">
                <a:solidFill>
                  <a:schemeClr val="accent2"/>
                </a:solidFill>
              </a:rPr>
              <a:t> and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 </a:t>
            </a:r>
            <a:r>
              <a:rPr lang="en-US" dirty="0" smtClean="0">
                <a:solidFill>
                  <a:schemeClr val="accent2"/>
                </a:solidFill>
              </a:rPr>
              <a:t>&lt; ½</a:t>
            </a:r>
            <a:r>
              <a:rPr lang="en-US" dirty="0" smtClean="0"/>
              <a:t>, then quadratic probing will find an empty slot in at most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/2 </a:t>
            </a:r>
            <a:r>
              <a:rPr lang="en-US" dirty="0" smtClean="0"/>
              <a:t>probes</a:t>
            </a:r>
          </a:p>
          <a:p>
            <a:pPr lvl="1"/>
            <a:r>
              <a:rPr lang="en-US" dirty="0" smtClean="0">
                <a:sym typeface="Symbol" pitchFamily="18" charset="2"/>
              </a:rPr>
              <a:t>So</a:t>
            </a:r>
            <a:r>
              <a:rPr lang="en-US" dirty="0">
                <a:sym typeface="Symbol" pitchFamily="18" charset="2"/>
              </a:rPr>
              <a:t>: If you keep  </a:t>
            </a:r>
            <a:r>
              <a:rPr lang="en-US" dirty="0"/>
              <a:t>&lt; </a:t>
            </a:r>
            <a:r>
              <a:rPr lang="en-US" dirty="0" smtClean="0"/>
              <a:t>½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/>
              <a:t> is </a:t>
            </a:r>
            <a:r>
              <a:rPr lang="en-US" i="1" dirty="0"/>
              <a:t>prime</a:t>
            </a:r>
            <a:r>
              <a:rPr lang="en-US" dirty="0" smtClean="0"/>
              <a:t>, </a:t>
            </a:r>
            <a:r>
              <a:rPr lang="en-US" dirty="0"/>
              <a:t>no need to detect cycles</a:t>
            </a:r>
            <a:endParaRPr lang="en-US" dirty="0">
              <a:sym typeface="Symbol" pitchFamily="18" charset="2"/>
            </a:endParaRPr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Optional: Proof </a:t>
            </a:r>
            <a:r>
              <a:rPr lang="en-US" dirty="0" smtClean="0"/>
              <a:t>is posted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lecture12.txt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Also, slightly less detailed proof in textbook</a:t>
            </a:r>
          </a:p>
          <a:p>
            <a:pPr lvl="2"/>
            <a:r>
              <a:rPr lang="en-US" dirty="0" smtClean="0"/>
              <a:t>Key fact: For prime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sym typeface="Bookshelf Symbol 2" pitchFamily="2" charset="2"/>
              </a:rPr>
              <a:t>0 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&lt; </a:t>
            </a:r>
            <a:r>
              <a:rPr lang="en-US" b="1" dirty="0" err="1" smtClean="0">
                <a:latin typeface="Courier New" pitchFamily="49" charset="0"/>
                <a:sym typeface="Symbol" pitchFamily="18" charset="2"/>
              </a:rPr>
              <a:t>i,j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 &lt; T/2</a:t>
            </a:r>
            <a:r>
              <a:rPr lang="en-US" dirty="0" smtClean="0">
                <a:sym typeface="Symbol" pitchFamily="18" charset="2"/>
              </a:rPr>
              <a:t> where </a:t>
            </a:r>
            <a:r>
              <a:rPr lang="en-US" b="1" dirty="0" err="1" smtClean="0">
                <a:latin typeface="Courier New" pitchFamily="49" charset="0"/>
                <a:sym typeface="Symbol" pitchFamily="18" charset="2"/>
              </a:rPr>
              <a:t>i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  j</a:t>
            </a:r>
            <a:r>
              <a:rPr lang="en-US" b="1" dirty="0" smtClean="0">
                <a:sym typeface="Symbol" pitchFamily="18" charset="2"/>
              </a:rPr>
              <a:t>,</a:t>
            </a:r>
            <a:endParaRPr lang="en-US" dirty="0" smtClean="0">
              <a:sym typeface="Bookshelf Symbol 2" pitchFamily="2" charset="2"/>
            </a:endParaRP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sym typeface="Symbol" pitchFamily="18" charset="2"/>
              </a:rPr>
              <a:t> 		</a:t>
            </a:r>
            <a:r>
              <a:rPr lang="en-US" b="1" dirty="0" smtClean="0">
                <a:latin typeface="Courier New" pitchFamily="49" charset="0"/>
                <a:sym typeface="Bookshelf Symbol 2" pitchFamily="2" charset="2"/>
              </a:rPr>
              <a:t> (k + i</a:t>
            </a:r>
            <a:r>
              <a:rPr lang="en-US" b="1" baseline="30000" dirty="0" smtClean="0">
                <a:latin typeface="Courier New" pitchFamily="49" charset="0"/>
                <a:sym typeface="Bookshelf Symbol 2" pitchFamily="2" charset="2"/>
              </a:rPr>
              <a:t>2</a:t>
            </a:r>
            <a:r>
              <a:rPr lang="en-US" b="1" dirty="0" smtClean="0">
                <a:latin typeface="Courier New" pitchFamily="49" charset="0"/>
                <a:sym typeface="Bookshelf Symbol 2" pitchFamily="2" charset="2"/>
              </a:rPr>
              <a:t>) % 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T</a:t>
            </a:r>
            <a:r>
              <a:rPr lang="en-US" b="1" dirty="0" smtClean="0">
                <a:latin typeface="Courier New" pitchFamily="49" charset="0"/>
                <a:sym typeface="Bookshelf Symbol 2" pitchFamily="2" charset="2"/>
              </a:rPr>
              <a:t> 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 (k + j</a:t>
            </a:r>
            <a:r>
              <a:rPr lang="en-US" b="1" baseline="30000" dirty="0" smtClean="0">
                <a:latin typeface="Courier New" pitchFamily="49" charset="0"/>
                <a:sym typeface="Symbol" pitchFamily="18" charset="2"/>
              </a:rPr>
              <a:t>2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) % T </a:t>
            </a:r>
            <a:r>
              <a:rPr lang="en-US" dirty="0" smtClean="0">
                <a:latin typeface="+mj-lt"/>
                <a:sym typeface="Symbol" pitchFamily="18" charset="2"/>
              </a:rPr>
              <a:t>(i.e., no index repeat)</a:t>
            </a:r>
          </a:p>
          <a:p>
            <a:pPr marL="457200" lvl="1" indent="0">
              <a:buNone/>
            </a:pPr>
            <a:endParaRPr lang="en-US" sz="1000" dirty="0" smtClean="0">
              <a:latin typeface="+mj-lt"/>
              <a:sym typeface="Symbol" pitchFamily="18" charset="2"/>
            </a:endParaRPr>
          </a:p>
          <a:p>
            <a:pPr lvl="1"/>
            <a:endParaRPr lang="en-US" sz="1000" dirty="0" smtClean="0">
              <a:latin typeface="+mj-lt"/>
              <a:sym typeface="Symbol" pitchFamily="18" charset="2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62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50130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 reconsidered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Quadratic probing does not suffer from primary clustering:       no problem with keys initially hashing to the same neighborhood</a:t>
            </a:r>
          </a:p>
          <a:p>
            <a:endParaRPr lang="en-US" dirty="0" smtClean="0"/>
          </a:p>
          <a:p>
            <a:r>
              <a:rPr lang="en-US" dirty="0" smtClean="0"/>
              <a:t>But it’s no help if keys initially hash to the same index</a:t>
            </a:r>
          </a:p>
          <a:p>
            <a:pPr lvl="1"/>
            <a:r>
              <a:rPr lang="en-US" dirty="0" smtClean="0"/>
              <a:t>Called </a:t>
            </a:r>
            <a:r>
              <a:rPr lang="en-US" dirty="0" smtClean="0">
                <a:solidFill>
                  <a:schemeClr val="accent2"/>
                </a:solidFill>
              </a:rPr>
              <a:t>secondary clustering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Can avoid secondary clustering with a probe function that depends on the key: </a:t>
            </a:r>
            <a:r>
              <a:rPr lang="en-US" dirty="0" smtClean="0">
                <a:solidFill>
                  <a:schemeClr val="accent2"/>
                </a:solidFill>
              </a:rPr>
              <a:t>double hashing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25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Idea: </a:t>
            </a:r>
          </a:p>
          <a:p>
            <a:pPr lvl="1"/>
            <a:r>
              <a:rPr lang="en-US" dirty="0" smtClean="0"/>
              <a:t>Given two good hash functions </a:t>
            </a:r>
            <a:r>
              <a:rPr lang="en-US" i="1" dirty="0" smtClean="0"/>
              <a:t>h</a:t>
            </a:r>
            <a:r>
              <a:rPr lang="en-US" dirty="0" smtClean="0"/>
              <a:t> and </a:t>
            </a:r>
            <a:r>
              <a:rPr lang="en-US" i="1" dirty="0" smtClean="0"/>
              <a:t>g</a:t>
            </a:r>
            <a:r>
              <a:rPr lang="en-US" dirty="0" smtClean="0"/>
              <a:t>, it is very unlikely that for some </a:t>
            </a:r>
            <a:r>
              <a:rPr lang="en-US" i="1" dirty="0" smtClean="0"/>
              <a:t>key</a:t>
            </a:r>
            <a:r>
              <a:rPr lang="en-US" dirty="0" smtClean="0"/>
              <a:t>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== g(key)</a:t>
            </a:r>
          </a:p>
          <a:p>
            <a:pPr lvl="1"/>
            <a:r>
              <a:rPr lang="en-US" dirty="0" smtClean="0"/>
              <a:t>So make the probe function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*g(key)</a:t>
            </a:r>
          </a:p>
          <a:p>
            <a:pPr lvl="1"/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Probe sequence:</a:t>
            </a:r>
          </a:p>
          <a:p>
            <a:pPr lvl="2"/>
            <a:r>
              <a:rPr lang="en-US" dirty="0" smtClean="0"/>
              <a:t>0</a:t>
            </a:r>
            <a:r>
              <a:rPr lang="en-US" baseline="30000" dirty="0" smtClean="0"/>
              <a:t>th</a:t>
            </a:r>
            <a:r>
              <a:rPr lang="en-US" dirty="0" smtClean="0"/>
              <a:t> probe: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probe: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g(key))  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+ 2*g(key))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+ 3*g(key))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…</a:t>
            </a:r>
          </a:p>
          <a:p>
            <a:pPr lvl="2"/>
            <a:r>
              <a:rPr lang="en-US" dirty="0" err="1" smtClean="0">
                <a:solidFill>
                  <a:schemeClr val="accent2"/>
                </a:solidFill>
              </a:rPr>
              <a:t>i</a:t>
            </a:r>
            <a:r>
              <a:rPr lang="en-US" baseline="30000" dirty="0" err="1" smtClean="0">
                <a:solidFill>
                  <a:schemeClr val="accent2"/>
                </a:solidFill>
              </a:rPr>
              <a:t>th</a:t>
            </a:r>
            <a:r>
              <a:rPr lang="en-US" dirty="0" smtClean="0">
                <a:solidFill>
                  <a:schemeClr val="accent2"/>
                </a:solidFill>
              </a:rPr>
              <a:t> probe: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(h(key) +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*g(key))</a:t>
            </a:r>
            <a:r>
              <a:rPr lang="en-US" b="1" baseline="30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%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000" dirty="0" smtClean="0">
              <a:latin typeface="+mj-lt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Detail: Make sure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g(key)</a:t>
            </a:r>
            <a:r>
              <a:rPr lang="en-US" dirty="0" smtClean="0">
                <a:latin typeface="+mj-lt"/>
                <a:cs typeface="Courier New" pitchFamily="49" charset="0"/>
              </a:rPr>
              <a:t> cannot be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750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Double-hashing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Intuition: Because each probe is “jumping” by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g(key)</a:t>
            </a:r>
            <a:r>
              <a:rPr lang="en-US" dirty="0" smtClean="0"/>
              <a:t> each time, we “leave the neighborhood” </a:t>
            </a:r>
            <a:r>
              <a:rPr lang="en-US" i="1" dirty="0" smtClean="0"/>
              <a:t>and</a:t>
            </a:r>
            <a:r>
              <a:rPr lang="en-US" dirty="0" smtClean="0"/>
              <a:t> “go different places from other initial collisions”</a:t>
            </a:r>
          </a:p>
          <a:p>
            <a:endParaRPr lang="en-US" dirty="0" smtClean="0"/>
          </a:p>
          <a:p>
            <a:r>
              <a:rPr lang="en-US" dirty="0" smtClean="0"/>
              <a:t>But we could still have a problem like in quadratic probing where we are not “safe” (infinite loop despite room in table)</a:t>
            </a:r>
          </a:p>
          <a:p>
            <a:pPr lvl="1"/>
            <a:r>
              <a:rPr lang="en-US" dirty="0" smtClean="0"/>
              <a:t>It is known that this cannot happen in at least one case: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= key % p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g(key) = q – (key % q)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 &lt; q &lt; p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dirty="0" smtClean="0"/>
              <a:t> are prime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878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double-hashing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Assume “uniform hashing” </a:t>
            </a:r>
          </a:p>
          <a:p>
            <a:pPr lvl="1"/>
            <a:r>
              <a:rPr lang="en-US" dirty="0" smtClean="0"/>
              <a:t>Means probability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g(key1) % p == g(key2) % p </a:t>
            </a:r>
            <a:r>
              <a:rPr lang="en-US" dirty="0" smtClean="0"/>
              <a:t>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1/p</a:t>
            </a:r>
          </a:p>
          <a:p>
            <a:pPr lvl="1"/>
            <a:endParaRPr lang="en-US" sz="1000" dirty="0" smtClean="0"/>
          </a:p>
          <a:p>
            <a:r>
              <a:rPr lang="en-US" dirty="0" smtClean="0">
                <a:sym typeface="Symbol" pitchFamily="18" charset="2"/>
              </a:rPr>
              <a:t>Non-trivial facts we won’t prove: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Average # of probes given </a:t>
            </a:r>
            <a:r>
              <a:rPr lang="en-US" b="1" i="1" dirty="0" smtClean="0">
                <a:sym typeface="Symbol" pitchFamily="18" charset="2"/>
              </a:rPr>
              <a:t> </a:t>
            </a:r>
            <a:r>
              <a:rPr lang="en-US" dirty="0" smtClean="0">
                <a:sym typeface="Symbol" pitchFamily="18" charset="2"/>
              </a:rPr>
              <a:t>(in the limit as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TableSize</a:t>
            </a:r>
            <a:r>
              <a:rPr lang="en-US" b="1" i="1" dirty="0" smtClean="0">
                <a:sym typeface="Symbol" pitchFamily="18" charset="2"/>
              </a:rPr>
              <a:t> →</a:t>
            </a:r>
            <a:r>
              <a:rPr lang="en-US" b="1" i="1" dirty="0" smtClean="0">
                <a:sym typeface="Symbol"/>
              </a:rPr>
              <a:t></a:t>
            </a:r>
            <a:r>
              <a:rPr lang="en-US" dirty="0" smtClean="0">
                <a:sym typeface="Symbol" pitchFamily="18" charset="2"/>
              </a:rPr>
              <a:t> )</a:t>
            </a:r>
            <a:endParaRPr lang="en-US" b="1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Unsuccessful search (intuitive):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Successful search (less intuitive):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sz="1000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Bottom line: unsuccessful bad (but not as bad as </a:t>
            </a:r>
            <a:r>
              <a:rPr lang="en-US" dirty="0" smtClean="0"/>
              <a:t>linear probing), but successful is not nearly as bad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5486400" y="3429000"/>
          <a:ext cx="7985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6" imgW="342720" imgH="393480" progId="">
                  <p:embed/>
                </p:oleObj>
              </mc:Choice>
              <mc:Fallback>
                <p:oleObj name="Equation" r:id="rId6" imgW="34272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429000"/>
                        <a:ext cx="798513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5486400" y="4572000"/>
          <a:ext cx="1865313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8" imgW="901440" imgH="431640" progId="">
                  <p:embed/>
                </p:oleObj>
              </mc:Choice>
              <mc:Fallback>
                <p:oleObj name="Equation" r:id="rId8" imgW="901440" imgH="4316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572000"/>
                        <a:ext cx="1865313" cy="890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52916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000" y="11430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8608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38608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70400" y="11430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971163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924800" cy="4953000"/>
          </a:xfrm>
        </p:spPr>
        <p:txBody>
          <a:bodyPr/>
          <a:lstStyle/>
          <a:p>
            <a:r>
              <a:rPr lang="en-US" dirty="0" smtClean="0"/>
              <a:t>As with array-based stacks/queues/lists, if table gets too full, create a bigger table and copy everything</a:t>
            </a:r>
          </a:p>
          <a:p>
            <a:endParaRPr lang="en-US" sz="1000" dirty="0" smtClean="0"/>
          </a:p>
          <a:p>
            <a:r>
              <a:rPr lang="en-US" dirty="0" smtClean="0"/>
              <a:t>With chaining, we get to decide what “too full” means</a:t>
            </a:r>
          </a:p>
          <a:p>
            <a:pPr lvl="1"/>
            <a:r>
              <a:rPr lang="en-US" dirty="0" smtClean="0"/>
              <a:t>Keep load factor reasonable (e.g., &lt; 1)?</a:t>
            </a:r>
          </a:p>
          <a:p>
            <a:pPr lvl="1"/>
            <a:r>
              <a:rPr lang="en-US" dirty="0" smtClean="0"/>
              <a:t>Consider average or max size of non-empty chains?</a:t>
            </a:r>
          </a:p>
          <a:p>
            <a:endParaRPr lang="en-US" dirty="0" smtClean="0"/>
          </a:p>
          <a:p>
            <a:r>
              <a:rPr lang="en-US" dirty="0" smtClean="0"/>
              <a:t>For open addressing, half-full is a good rule of thumb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New table size</a:t>
            </a:r>
          </a:p>
          <a:p>
            <a:pPr lvl="1"/>
            <a:r>
              <a:rPr lang="en-US" dirty="0" smtClean="0"/>
              <a:t>Twice-as-big is a good idea, except, </a:t>
            </a:r>
            <a:r>
              <a:rPr lang="en-US" dirty="0" err="1" smtClean="0"/>
              <a:t>uhm</a:t>
            </a:r>
            <a:r>
              <a:rPr lang="en-US" dirty="0" smtClean="0"/>
              <a:t>, that won’t be prime!</a:t>
            </a:r>
          </a:p>
          <a:p>
            <a:pPr lvl="1"/>
            <a:r>
              <a:rPr lang="en-US" dirty="0" smtClean="0"/>
              <a:t>So go </a:t>
            </a:r>
            <a:r>
              <a:rPr lang="en-US" i="1" dirty="0" smtClean="0"/>
              <a:t>about</a:t>
            </a:r>
            <a:r>
              <a:rPr lang="en-US" dirty="0" smtClean="0"/>
              <a:t> twice-as-big </a:t>
            </a:r>
          </a:p>
          <a:p>
            <a:pPr lvl="1"/>
            <a:r>
              <a:rPr lang="en-US" dirty="0" smtClean="0"/>
              <a:t>Can have a list of prime numbers in your code since you won’t grow more than 20-30 times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939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504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4719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107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3622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AutoShape 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>
            <a:off x="1676400" y="441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531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1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107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3622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AutoShape 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>
            <a:off x="1676400" y="441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3" name="Rectangle 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1242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4" name="Rectangle 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2766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" name="AutoShape 9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>
            <a:off x="25908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Rectangle 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3374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4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107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3622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AutoShape 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>
            <a:off x="1676400" y="441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3" name="Rectangle 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1242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1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4" name="Rectangle 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2766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" name="AutoShape 9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>
            <a:off x="25908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Rectangle 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8" name="Rectangle 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9" name="Rectangle 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419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2672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1" name="AutoShape 9"/>
          <p:cNvCxnSpPr>
            <a:cxnSpLocks noChangeShapeType="1"/>
          </p:cNvCxnSpPr>
          <p:nvPr>
            <p:custDataLst>
              <p:tags r:id="rId25"/>
            </p:custDataLst>
          </p:nvPr>
        </p:nvCxnSpPr>
        <p:spPr bwMode="auto">
          <a:xfrm>
            <a:off x="35814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" name="Rectangle 3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419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4495800" y="1371600"/>
            <a:ext cx="42672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190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31960</TotalTime>
  <Words>2956</Words>
  <Application>Microsoft Office PowerPoint</Application>
  <PresentationFormat>On-screen Show (4:3)</PresentationFormat>
  <Paragraphs>1055</Paragraphs>
  <Slides>45</Slides>
  <Notes>45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7" baseType="lpstr">
      <vt:lpstr>dan_design_template</vt:lpstr>
      <vt:lpstr>Equation</vt:lpstr>
      <vt:lpstr>CSE373: Data Structures &amp; Algorithms Lecture 12: Hash Collisions</vt:lpstr>
      <vt:lpstr>Hash Tables: Review</vt:lpstr>
      <vt:lpstr>Collision resolution</vt:lpstr>
      <vt:lpstr>Separate Chaining</vt:lpstr>
      <vt:lpstr>Separate Chaining</vt:lpstr>
      <vt:lpstr>Separate Chaining</vt:lpstr>
      <vt:lpstr>Separate Chaining</vt:lpstr>
      <vt:lpstr>Separate Chaining</vt:lpstr>
      <vt:lpstr>Separate Chaining</vt:lpstr>
      <vt:lpstr>Thoughts on chaining</vt:lpstr>
      <vt:lpstr>Time vs. space (constant factors only here)</vt:lpstr>
      <vt:lpstr>More rigorous chaining analysis</vt:lpstr>
      <vt:lpstr>More rigorous chaining analysis</vt:lpstr>
      <vt:lpstr>Alternative: Use empty space in the table</vt:lpstr>
      <vt:lpstr>Alternative: Use empty space in the table</vt:lpstr>
      <vt:lpstr>Alternative: Use empty space in the table</vt:lpstr>
      <vt:lpstr>Alternative: Use empty space in the table</vt:lpstr>
      <vt:lpstr>Alternative: Use empty space in the table</vt:lpstr>
      <vt:lpstr>Open addressing</vt:lpstr>
      <vt:lpstr>Terminology</vt:lpstr>
      <vt:lpstr>Other operations</vt:lpstr>
      <vt:lpstr>(Primary) Clustering</vt:lpstr>
      <vt:lpstr>Analysis of Linear Probing</vt:lpstr>
      <vt:lpstr>In a chart</vt:lpstr>
      <vt:lpstr>Quadratic probing</vt:lpstr>
      <vt:lpstr>Quadratic Probing Example</vt:lpstr>
      <vt:lpstr>Quadratic Probing Example</vt:lpstr>
      <vt:lpstr>Quadratic Probing Example</vt:lpstr>
      <vt:lpstr>Quadratic Probing Example</vt:lpstr>
      <vt:lpstr>Quadratic Probing Example</vt:lpstr>
      <vt:lpstr>Quadratic Probing Example</vt:lpstr>
      <vt:lpstr>Another Quadratic Probing Example</vt:lpstr>
      <vt:lpstr>Another Quadratic Probing Example</vt:lpstr>
      <vt:lpstr>Another Quadratic Probing Example</vt:lpstr>
      <vt:lpstr>Another Quadratic Probing Example</vt:lpstr>
      <vt:lpstr>Another Quadratic Probing Example</vt:lpstr>
      <vt:lpstr>Another Quadratic Probing Example</vt:lpstr>
      <vt:lpstr>Another Quadratic Probing Example</vt:lpstr>
      <vt:lpstr>From Bad News to Good News</vt:lpstr>
      <vt:lpstr>Clustering reconsidered</vt:lpstr>
      <vt:lpstr>Double hashing</vt:lpstr>
      <vt:lpstr>Double-hashing analysis</vt:lpstr>
      <vt:lpstr>More double-hashing facts</vt:lpstr>
      <vt:lpstr>Charts</vt:lpstr>
      <vt:lpstr>Rehashing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1378</cp:revision>
  <dcterms:created xsi:type="dcterms:W3CDTF">2009-03-13T20:43:19Z</dcterms:created>
  <dcterms:modified xsi:type="dcterms:W3CDTF">2013-10-25T16:25:42Z</dcterms:modified>
</cp:coreProperties>
</file>