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2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6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7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8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notesSlides/notesSlide9.xml" ContentType="application/vnd.openxmlformats-officedocument.presentationml.notesSlid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notesSlides/notesSlide10.xml" ContentType="application/vnd.openxmlformats-officedocument.presentationml.notesSlide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notesSlides/notesSlide11.xml" ContentType="application/vnd.openxmlformats-officedocument.presentationml.notesSlide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notesSlides/notesSlide12.xml" ContentType="application/vnd.openxmlformats-officedocument.presentationml.notesSlide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notesSlides/notesSlide13.xml" ContentType="application/vnd.openxmlformats-officedocument.presentationml.notesSlide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notesSlides/notesSlide14.xml" ContentType="application/vnd.openxmlformats-officedocument.presentationml.notesSlide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notesSlides/notesSlide15.xml" ContentType="application/vnd.openxmlformats-officedocument.presentationml.notesSlide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notesSlides/notesSlide16.xml" ContentType="application/vnd.openxmlformats-officedocument.presentationml.notesSlide+xml"/>
  <Override PartName="/ppt/tags/tag264.xml" ContentType="application/vnd.openxmlformats-officedocument.presentationml.tags+xml"/>
  <Override PartName="/ppt/notesSlides/notesSlide17.xml" ContentType="application/vnd.openxmlformats-officedocument.presentationml.notesSlide+xml"/>
  <Override PartName="/ppt/tags/tag265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266.xml" ContentType="application/vnd.openxmlformats-officedocument.presentationml.tags+xml"/>
  <Override PartName="/ppt/notesSlides/notesSlide20.xml" ContentType="application/vnd.openxmlformats-officedocument.presentationml.notesSlide+xml"/>
  <Override PartName="/ppt/tags/tag267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268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notesSlides/notesSlide25.xml" ContentType="application/vnd.openxmlformats-officedocument.presentationml.notesSlide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notesSlides/notesSlide26.xml" ContentType="application/vnd.openxmlformats-officedocument.presentationml.notesSlide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8" r:id="rId3"/>
    <p:sldId id="259" r:id="rId4"/>
    <p:sldId id="275" r:id="rId5"/>
    <p:sldId id="260" r:id="rId6"/>
    <p:sldId id="261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32" r:id="rId18"/>
    <p:sldId id="272" r:id="rId19"/>
    <p:sldId id="273" r:id="rId20"/>
    <p:sldId id="274" r:id="rId21"/>
    <p:sldId id="276" r:id="rId22"/>
    <p:sldId id="277" r:id="rId23"/>
    <p:sldId id="278" r:id="rId24"/>
    <p:sldId id="279" r:id="rId25"/>
    <p:sldId id="280" r:id="rId26"/>
    <p:sldId id="282" r:id="rId27"/>
    <p:sldId id="281" r:id="rId28"/>
    <p:sldId id="283" r:id="rId29"/>
    <p:sldId id="284" r:id="rId30"/>
    <p:sldId id="285" r:id="rId31"/>
    <p:sldId id="286" r:id="rId32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33" autoAdjust="0"/>
  </p:normalViewPr>
  <p:slideViewPr>
    <p:cSldViewPr>
      <p:cViewPr varScale="1">
        <p:scale>
          <a:sx n="70" d="100"/>
          <a:sy n="70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70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16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24.xml"/><Relationship Id="rId13" Type="http://schemas.openxmlformats.org/officeDocument/2006/relationships/tags" Target="../tags/tag129.xml"/><Relationship Id="rId18" Type="http://schemas.openxmlformats.org/officeDocument/2006/relationships/tags" Target="../tags/tag134.xml"/><Relationship Id="rId3" Type="http://schemas.openxmlformats.org/officeDocument/2006/relationships/tags" Target="../tags/tag119.xml"/><Relationship Id="rId21" Type="http://schemas.openxmlformats.org/officeDocument/2006/relationships/tags" Target="../tags/tag137.xml"/><Relationship Id="rId7" Type="http://schemas.openxmlformats.org/officeDocument/2006/relationships/tags" Target="../tags/tag123.xml"/><Relationship Id="rId12" Type="http://schemas.openxmlformats.org/officeDocument/2006/relationships/tags" Target="../tags/tag128.xml"/><Relationship Id="rId17" Type="http://schemas.openxmlformats.org/officeDocument/2006/relationships/tags" Target="../tags/tag133.xml"/><Relationship Id="rId2" Type="http://schemas.openxmlformats.org/officeDocument/2006/relationships/tags" Target="../tags/tag118.xml"/><Relationship Id="rId16" Type="http://schemas.openxmlformats.org/officeDocument/2006/relationships/tags" Target="../tags/tag132.xml"/><Relationship Id="rId20" Type="http://schemas.openxmlformats.org/officeDocument/2006/relationships/tags" Target="../tags/tag136.xml"/><Relationship Id="rId1" Type="http://schemas.openxmlformats.org/officeDocument/2006/relationships/tags" Target="../tags/tag117.xml"/><Relationship Id="rId6" Type="http://schemas.openxmlformats.org/officeDocument/2006/relationships/tags" Target="../tags/tag122.xml"/><Relationship Id="rId11" Type="http://schemas.openxmlformats.org/officeDocument/2006/relationships/tags" Target="../tags/tag127.xml"/><Relationship Id="rId5" Type="http://schemas.openxmlformats.org/officeDocument/2006/relationships/tags" Target="../tags/tag121.xml"/><Relationship Id="rId15" Type="http://schemas.openxmlformats.org/officeDocument/2006/relationships/tags" Target="../tags/tag131.xml"/><Relationship Id="rId23" Type="http://schemas.openxmlformats.org/officeDocument/2006/relationships/notesSlide" Target="../notesSlides/notesSlide10.xml"/><Relationship Id="rId10" Type="http://schemas.openxmlformats.org/officeDocument/2006/relationships/tags" Target="../tags/tag126.xml"/><Relationship Id="rId19" Type="http://schemas.openxmlformats.org/officeDocument/2006/relationships/tags" Target="../tags/tag135.xml"/><Relationship Id="rId4" Type="http://schemas.openxmlformats.org/officeDocument/2006/relationships/tags" Target="../tags/tag120.xml"/><Relationship Id="rId9" Type="http://schemas.openxmlformats.org/officeDocument/2006/relationships/tags" Target="../tags/tag125.xml"/><Relationship Id="rId14" Type="http://schemas.openxmlformats.org/officeDocument/2006/relationships/tags" Target="../tags/tag130.xml"/><Relationship Id="rId2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45.xml"/><Relationship Id="rId13" Type="http://schemas.openxmlformats.org/officeDocument/2006/relationships/tags" Target="../tags/tag150.xml"/><Relationship Id="rId18" Type="http://schemas.openxmlformats.org/officeDocument/2006/relationships/tags" Target="../tags/tag155.xml"/><Relationship Id="rId3" Type="http://schemas.openxmlformats.org/officeDocument/2006/relationships/tags" Target="../tags/tag140.xml"/><Relationship Id="rId21" Type="http://schemas.openxmlformats.org/officeDocument/2006/relationships/tags" Target="../tags/tag158.xml"/><Relationship Id="rId7" Type="http://schemas.openxmlformats.org/officeDocument/2006/relationships/tags" Target="../tags/tag144.xml"/><Relationship Id="rId12" Type="http://schemas.openxmlformats.org/officeDocument/2006/relationships/tags" Target="../tags/tag149.xml"/><Relationship Id="rId17" Type="http://schemas.openxmlformats.org/officeDocument/2006/relationships/tags" Target="../tags/tag154.xml"/><Relationship Id="rId2" Type="http://schemas.openxmlformats.org/officeDocument/2006/relationships/tags" Target="../tags/tag139.xml"/><Relationship Id="rId16" Type="http://schemas.openxmlformats.org/officeDocument/2006/relationships/tags" Target="../tags/tag153.xml"/><Relationship Id="rId20" Type="http://schemas.openxmlformats.org/officeDocument/2006/relationships/tags" Target="../tags/tag157.xml"/><Relationship Id="rId1" Type="http://schemas.openxmlformats.org/officeDocument/2006/relationships/tags" Target="../tags/tag138.xml"/><Relationship Id="rId6" Type="http://schemas.openxmlformats.org/officeDocument/2006/relationships/tags" Target="../tags/tag143.xml"/><Relationship Id="rId11" Type="http://schemas.openxmlformats.org/officeDocument/2006/relationships/tags" Target="../tags/tag148.xml"/><Relationship Id="rId5" Type="http://schemas.openxmlformats.org/officeDocument/2006/relationships/tags" Target="../tags/tag142.xml"/><Relationship Id="rId15" Type="http://schemas.openxmlformats.org/officeDocument/2006/relationships/tags" Target="../tags/tag152.xml"/><Relationship Id="rId23" Type="http://schemas.openxmlformats.org/officeDocument/2006/relationships/notesSlide" Target="../notesSlides/notesSlide11.xml"/><Relationship Id="rId10" Type="http://schemas.openxmlformats.org/officeDocument/2006/relationships/tags" Target="../tags/tag147.xml"/><Relationship Id="rId19" Type="http://schemas.openxmlformats.org/officeDocument/2006/relationships/tags" Target="../tags/tag156.xml"/><Relationship Id="rId4" Type="http://schemas.openxmlformats.org/officeDocument/2006/relationships/tags" Target="../tags/tag141.xml"/><Relationship Id="rId9" Type="http://schemas.openxmlformats.org/officeDocument/2006/relationships/tags" Target="../tags/tag146.xml"/><Relationship Id="rId14" Type="http://schemas.openxmlformats.org/officeDocument/2006/relationships/tags" Target="../tags/tag151.xml"/><Relationship Id="rId2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66.xml"/><Relationship Id="rId13" Type="http://schemas.openxmlformats.org/officeDocument/2006/relationships/tags" Target="../tags/tag171.xml"/><Relationship Id="rId18" Type="http://schemas.openxmlformats.org/officeDocument/2006/relationships/tags" Target="../tags/tag176.xml"/><Relationship Id="rId3" Type="http://schemas.openxmlformats.org/officeDocument/2006/relationships/tags" Target="../tags/tag161.xml"/><Relationship Id="rId21" Type="http://schemas.openxmlformats.org/officeDocument/2006/relationships/tags" Target="../tags/tag179.xml"/><Relationship Id="rId7" Type="http://schemas.openxmlformats.org/officeDocument/2006/relationships/tags" Target="../tags/tag165.xml"/><Relationship Id="rId12" Type="http://schemas.openxmlformats.org/officeDocument/2006/relationships/tags" Target="../tags/tag170.xml"/><Relationship Id="rId17" Type="http://schemas.openxmlformats.org/officeDocument/2006/relationships/tags" Target="../tags/tag175.xml"/><Relationship Id="rId2" Type="http://schemas.openxmlformats.org/officeDocument/2006/relationships/tags" Target="../tags/tag160.xml"/><Relationship Id="rId16" Type="http://schemas.openxmlformats.org/officeDocument/2006/relationships/tags" Target="../tags/tag174.xml"/><Relationship Id="rId20" Type="http://schemas.openxmlformats.org/officeDocument/2006/relationships/tags" Target="../tags/tag178.xml"/><Relationship Id="rId1" Type="http://schemas.openxmlformats.org/officeDocument/2006/relationships/tags" Target="../tags/tag159.xml"/><Relationship Id="rId6" Type="http://schemas.openxmlformats.org/officeDocument/2006/relationships/tags" Target="../tags/tag164.xml"/><Relationship Id="rId11" Type="http://schemas.openxmlformats.org/officeDocument/2006/relationships/tags" Target="../tags/tag169.xml"/><Relationship Id="rId5" Type="http://schemas.openxmlformats.org/officeDocument/2006/relationships/tags" Target="../tags/tag163.xml"/><Relationship Id="rId15" Type="http://schemas.openxmlformats.org/officeDocument/2006/relationships/tags" Target="../tags/tag173.xml"/><Relationship Id="rId23" Type="http://schemas.openxmlformats.org/officeDocument/2006/relationships/notesSlide" Target="../notesSlides/notesSlide12.xml"/><Relationship Id="rId10" Type="http://schemas.openxmlformats.org/officeDocument/2006/relationships/tags" Target="../tags/tag168.xml"/><Relationship Id="rId19" Type="http://schemas.openxmlformats.org/officeDocument/2006/relationships/tags" Target="../tags/tag177.xml"/><Relationship Id="rId4" Type="http://schemas.openxmlformats.org/officeDocument/2006/relationships/tags" Target="../tags/tag162.xml"/><Relationship Id="rId9" Type="http://schemas.openxmlformats.org/officeDocument/2006/relationships/tags" Target="../tags/tag167.xml"/><Relationship Id="rId14" Type="http://schemas.openxmlformats.org/officeDocument/2006/relationships/tags" Target="../tags/tag172.xml"/><Relationship Id="rId2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87.xml"/><Relationship Id="rId13" Type="http://schemas.openxmlformats.org/officeDocument/2006/relationships/tags" Target="../tags/tag192.xml"/><Relationship Id="rId18" Type="http://schemas.openxmlformats.org/officeDocument/2006/relationships/tags" Target="../tags/tag197.xml"/><Relationship Id="rId3" Type="http://schemas.openxmlformats.org/officeDocument/2006/relationships/tags" Target="../tags/tag182.xml"/><Relationship Id="rId21" Type="http://schemas.openxmlformats.org/officeDocument/2006/relationships/tags" Target="../tags/tag200.xml"/><Relationship Id="rId7" Type="http://schemas.openxmlformats.org/officeDocument/2006/relationships/tags" Target="../tags/tag186.xml"/><Relationship Id="rId12" Type="http://schemas.openxmlformats.org/officeDocument/2006/relationships/tags" Target="../tags/tag191.xml"/><Relationship Id="rId17" Type="http://schemas.openxmlformats.org/officeDocument/2006/relationships/tags" Target="../tags/tag196.xml"/><Relationship Id="rId2" Type="http://schemas.openxmlformats.org/officeDocument/2006/relationships/tags" Target="../tags/tag181.xml"/><Relationship Id="rId16" Type="http://schemas.openxmlformats.org/officeDocument/2006/relationships/tags" Target="../tags/tag195.xml"/><Relationship Id="rId20" Type="http://schemas.openxmlformats.org/officeDocument/2006/relationships/tags" Target="../tags/tag199.xml"/><Relationship Id="rId1" Type="http://schemas.openxmlformats.org/officeDocument/2006/relationships/tags" Target="../tags/tag180.xml"/><Relationship Id="rId6" Type="http://schemas.openxmlformats.org/officeDocument/2006/relationships/tags" Target="../tags/tag185.xml"/><Relationship Id="rId11" Type="http://schemas.openxmlformats.org/officeDocument/2006/relationships/tags" Target="../tags/tag190.xml"/><Relationship Id="rId5" Type="http://schemas.openxmlformats.org/officeDocument/2006/relationships/tags" Target="../tags/tag184.xml"/><Relationship Id="rId15" Type="http://schemas.openxmlformats.org/officeDocument/2006/relationships/tags" Target="../tags/tag194.xml"/><Relationship Id="rId23" Type="http://schemas.openxmlformats.org/officeDocument/2006/relationships/notesSlide" Target="../notesSlides/notesSlide13.xml"/><Relationship Id="rId10" Type="http://schemas.openxmlformats.org/officeDocument/2006/relationships/tags" Target="../tags/tag189.xml"/><Relationship Id="rId19" Type="http://schemas.openxmlformats.org/officeDocument/2006/relationships/tags" Target="../tags/tag198.xml"/><Relationship Id="rId4" Type="http://schemas.openxmlformats.org/officeDocument/2006/relationships/tags" Target="../tags/tag183.xml"/><Relationship Id="rId9" Type="http://schemas.openxmlformats.org/officeDocument/2006/relationships/tags" Target="../tags/tag188.xml"/><Relationship Id="rId14" Type="http://schemas.openxmlformats.org/officeDocument/2006/relationships/tags" Target="../tags/tag193.xml"/><Relationship Id="rId2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208.xml"/><Relationship Id="rId13" Type="http://schemas.openxmlformats.org/officeDocument/2006/relationships/tags" Target="../tags/tag213.xml"/><Relationship Id="rId18" Type="http://schemas.openxmlformats.org/officeDocument/2006/relationships/tags" Target="../tags/tag218.xml"/><Relationship Id="rId3" Type="http://schemas.openxmlformats.org/officeDocument/2006/relationships/tags" Target="../tags/tag203.xml"/><Relationship Id="rId21" Type="http://schemas.openxmlformats.org/officeDocument/2006/relationships/tags" Target="../tags/tag221.xml"/><Relationship Id="rId7" Type="http://schemas.openxmlformats.org/officeDocument/2006/relationships/tags" Target="../tags/tag207.xml"/><Relationship Id="rId12" Type="http://schemas.openxmlformats.org/officeDocument/2006/relationships/tags" Target="../tags/tag212.xml"/><Relationship Id="rId17" Type="http://schemas.openxmlformats.org/officeDocument/2006/relationships/tags" Target="../tags/tag217.xml"/><Relationship Id="rId2" Type="http://schemas.openxmlformats.org/officeDocument/2006/relationships/tags" Target="../tags/tag202.xml"/><Relationship Id="rId16" Type="http://schemas.openxmlformats.org/officeDocument/2006/relationships/tags" Target="../tags/tag216.xml"/><Relationship Id="rId20" Type="http://schemas.openxmlformats.org/officeDocument/2006/relationships/tags" Target="../tags/tag220.xml"/><Relationship Id="rId1" Type="http://schemas.openxmlformats.org/officeDocument/2006/relationships/tags" Target="../tags/tag201.xml"/><Relationship Id="rId6" Type="http://schemas.openxmlformats.org/officeDocument/2006/relationships/tags" Target="../tags/tag206.xml"/><Relationship Id="rId11" Type="http://schemas.openxmlformats.org/officeDocument/2006/relationships/tags" Target="../tags/tag211.xml"/><Relationship Id="rId5" Type="http://schemas.openxmlformats.org/officeDocument/2006/relationships/tags" Target="../tags/tag205.xml"/><Relationship Id="rId15" Type="http://schemas.openxmlformats.org/officeDocument/2006/relationships/tags" Target="../tags/tag215.xml"/><Relationship Id="rId23" Type="http://schemas.openxmlformats.org/officeDocument/2006/relationships/notesSlide" Target="../notesSlides/notesSlide14.xml"/><Relationship Id="rId10" Type="http://schemas.openxmlformats.org/officeDocument/2006/relationships/tags" Target="../tags/tag210.xml"/><Relationship Id="rId19" Type="http://schemas.openxmlformats.org/officeDocument/2006/relationships/tags" Target="../tags/tag219.xml"/><Relationship Id="rId4" Type="http://schemas.openxmlformats.org/officeDocument/2006/relationships/tags" Target="../tags/tag204.xml"/><Relationship Id="rId9" Type="http://schemas.openxmlformats.org/officeDocument/2006/relationships/tags" Target="../tags/tag209.xml"/><Relationship Id="rId14" Type="http://schemas.openxmlformats.org/officeDocument/2006/relationships/tags" Target="../tags/tag214.xml"/><Relationship Id="rId2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229.xml"/><Relationship Id="rId13" Type="http://schemas.openxmlformats.org/officeDocument/2006/relationships/tags" Target="../tags/tag234.xml"/><Relationship Id="rId18" Type="http://schemas.openxmlformats.org/officeDocument/2006/relationships/tags" Target="../tags/tag239.xml"/><Relationship Id="rId3" Type="http://schemas.openxmlformats.org/officeDocument/2006/relationships/tags" Target="../tags/tag224.xml"/><Relationship Id="rId21" Type="http://schemas.openxmlformats.org/officeDocument/2006/relationships/tags" Target="../tags/tag242.xml"/><Relationship Id="rId7" Type="http://schemas.openxmlformats.org/officeDocument/2006/relationships/tags" Target="../tags/tag228.xml"/><Relationship Id="rId12" Type="http://schemas.openxmlformats.org/officeDocument/2006/relationships/tags" Target="../tags/tag233.xml"/><Relationship Id="rId17" Type="http://schemas.openxmlformats.org/officeDocument/2006/relationships/tags" Target="../tags/tag238.xml"/><Relationship Id="rId2" Type="http://schemas.openxmlformats.org/officeDocument/2006/relationships/tags" Target="../tags/tag223.xml"/><Relationship Id="rId16" Type="http://schemas.openxmlformats.org/officeDocument/2006/relationships/tags" Target="../tags/tag237.xml"/><Relationship Id="rId20" Type="http://schemas.openxmlformats.org/officeDocument/2006/relationships/tags" Target="../tags/tag241.xml"/><Relationship Id="rId1" Type="http://schemas.openxmlformats.org/officeDocument/2006/relationships/tags" Target="../tags/tag222.xml"/><Relationship Id="rId6" Type="http://schemas.openxmlformats.org/officeDocument/2006/relationships/tags" Target="../tags/tag227.xml"/><Relationship Id="rId11" Type="http://schemas.openxmlformats.org/officeDocument/2006/relationships/tags" Target="../tags/tag232.xml"/><Relationship Id="rId5" Type="http://schemas.openxmlformats.org/officeDocument/2006/relationships/tags" Target="../tags/tag226.xml"/><Relationship Id="rId15" Type="http://schemas.openxmlformats.org/officeDocument/2006/relationships/tags" Target="../tags/tag236.xml"/><Relationship Id="rId23" Type="http://schemas.openxmlformats.org/officeDocument/2006/relationships/notesSlide" Target="../notesSlides/notesSlide15.xml"/><Relationship Id="rId10" Type="http://schemas.openxmlformats.org/officeDocument/2006/relationships/tags" Target="../tags/tag231.xml"/><Relationship Id="rId19" Type="http://schemas.openxmlformats.org/officeDocument/2006/relationships/tags" Target="../tags/tag240.xml"/><Relationship Id="rId4" Type="http://schemas.openxmlformats.org/officeDocument/2006/relationships/tags" Target="../tags/tag225.xml"/><Relationship Id="rId9" Type="http://schemas.openxmlformats.org/officeDocument/2006/relationships/tags" Target="../tags/tag230.xml"/><Relationship Id="rId14" Type="http://schemas.openxmlformats.org/officeDocument/2006/relationships/tags" Target="../tags/tag235.xml"/><Relationship Id="rId2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50.xml"/><Relationship Id="rId13" Type="http://schemas.openxmlformats.org/officeDocument/2006/relationships/tags" Target="../tags/tag255.xml"/><Relationship Id="rId18" Type="http://schemas.openxmlformats.org/officeDocument/2006/relationships/tags" Target="../tags/tag260.xml"/><Relationship Id="rId3" Type="http://schemas.openxmlformats.org/officeDocument/2006/relationships/tags" Target="../tags/tag245.xml"/><Relationship Id="rId21" Type="http://schemas.openxmlformats.org/officeDocument/2006/relationships/tags" Target="../tags/tag263.xml"/><Relationship Id="rId7" Type="http://schemas.openxmlformats.org/officeDocument/2006/relationships/tags" Target="../tags/tag249.xml"/><Relationship Id="rId12" Type="http://schemas.openxmlformats.org/officeDocument/2006/relationships/tags" Target="../tags/tag254.xml"/><Relationship Id="rId17" Type="http://schemas.openxmlformats.org/officeDocument/2006/relationships/tags" Target="../tags/tag259.xml"/><Relationship Id="rId2" Type="http://schemas.openxmlformats.org/officeDocument/2006/relationships/tags" Target="../tags/tag244.xml"/><Relationship Id="rId16" Type="http://schemas.openxmlformats.org/officeDocument/2006/relationships/tags" Target="../tags/tag258.xml"/><Relationship Id="rId20" Type="http://schemas.openxmlformats.org/officeDocument/2006/relationships/tags" Target="../tags/tag262.xml"/><Relationship Id="rId1" Type="http://schemas.openxmlformats.org/officeDocument/2006/relationships/tags" Target="../tags/tag243.xml"/><Relationship Id="rId6" Type="http://schemas.openxmlformats.org/officeDocument/2006/relationships/tags" Target="../tags/tag248.xml"/><Relationship Id="rId11" Type="http://schemas.openxmlformats.org/officeDocument/2006/relationships/tags" Target="../tags/tag253.xml"/><Relationship Id="rId5" Type="http://schemas.openxmlformats.org/officeDocument/2006/relationships/tags" Target="../tags/tag247.xml"/><Relationship Id="rId15" Type="http://schemas.openxmlformats.org/officeDocument/2006/relationships/tags" Target="../tags/tag257.xml"/><Relationship Id="rId23" Type="http://schemas.openxmlformats.org/officeDocument/2006/relationships/notesSlide" Target="../notesSlides/notesSlide16.xml"/><Relationship Id="rId10" Type="http://schemas.openxmlformats.org/officeDocument/2006/relationships/tags" Target="../tags/tag252.xml"/><Relationship Id="rId19" Type="http://schemas.openxmlformats.org/officeDocument/2006/relationships/tags" Target="../tags/tag261.xml"/><Relationship Id="rId4" Type="http://schemas.openxmlformats.org/officeDocument/2006/relationships/tags" Target="../tags/tag246.xml"/><Relationship Id="rId9" Type="http://schemas.openxmlformats.org/officeDocument/2006/relationships/tags" Target="../tags/tag251.xml"/><Relationship Id="rId14" Type="http://schemas.openxmlformats.org/officeDocument/2006/relationships/tags" Target="../tags/tag256.xml"/><Relationship Id="rId2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notesSlide" Target="../notesSlides/notesSlide2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276.xml"/><Relationship Id="rId13" Type="http://schemas.openxmlformats.org/officeDocument/2006/relationships/tags" Target="../tags/tag281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271.xml"/><Relationship Id="rId7" Type="http://schemas.openxmlformats.org/officeDocument/2006/relationships/tags" Target="../tags/tag275.xml"/><Relationship Id="rId12" Type="http://schemas.openxmlformats.org/officeDocument/2006/relationships/tags" Target="../tags/tag280.xml"/><Relationship Id="rId17" Type="http://schemas.openxmlformats.org/officeDocument/2006/relationships/tags" Target="../tags/tag285.xml"/><Relationship Id="rId2" Type="http://schemas.openxmlformats.org/officeDocument/2006/relationships/tags" Target="../tags/tag270.xml"/><Relationship Id="rId16" Type="http://schemas.openxmlformats.org/officeDocument/2006/relationships/tags" Target="../tags/tag284.xml"/><Relationship Id="rId1" Type="http://schemas.openxmlformats.org/officeDocument/2006/relationships/tags" Target="../tags/tag269.xml"/><Relationship Id="rId6" Type="http://schemas.openxmlformats.org/officeDocument/2006/relationships/tags" Target="../tags/tag274.xml"/><Relationship Id="rId11" Type="http://schemas.openxmlformats.org/officeDocument/2006/relationships/tags" Target="../tags/tag279.xml"/><Relationship Id="rId5" Type="http://schemas.openxmlformats.org/officeDocument/2006/relationships/tags" Target="../tags/tag273.xml"/><Relationship Id="rId15" Type="http://schemas.openxmlformats.org/officeDocument/2006/relationships/tags" Target="../tags/tag283.xml"/><Relationship Id="rId10" Type="http://schemas.openxmlformats.org/officeDocument/2006/relationships/tags" Target="../tags/tag278.xml"/><Relationship Id="rId19" Type="http://schemas.openxmlformats.org/officeDocument/2006/relationships/notesSlide" Target="../notesSlides/notesSlide25.xml"/><Relationship Id="rId4" Type="http://schemas.openxmlformats.org/officeDocument/2006/relationships/tags" Target="../tags/tag272.xml"/><Relationship Id="rId9" Type="http://schemas.openxmlformats.org/officeDocument/2006/relationships/tags" Target="../tags/tag277.xml"/><Relationship Id="rId14" Type="http://schemas.openxmlformats.org/officeDocument/2006/relationships/tags" Target="../tags/tag28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293.xml"/><Relationship Id="rId13" Type="http://schemas.openxmlformats.org/officeDocument/2006/relationships/tags" Target="../tags/tag298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288.xml"/><Relationship Id="rId7" Type="http://schemas.openxmlformats.org/officeDocument/2006/relationships/tags" Target="../tags/tag292.xml"/><Relationship Id="rId12" Type="http://schemas.openxmlformats.org/officeDocument/2006/relationships/tags" Target="../tags/tag297.xml"/><Relationship Id="rId17" Type="http://schemas.openxmlformats.org/officeDocument/2006/relationships/tags" Target="../tags/tag302.xml"/><Relationship Id="rId2" Type="http://schemas.openxmlformats.org/officeDocument/2006/relationships/tags" Target="../tags/tag287.xml"/><Relationship Id="rId16" Type="http://schemas.openxmlformats.org/officeDocument/2006/relationships/tags" Target="../tags/tag301.xml"/><Relationship Id="rId1" Type="http://schemas.openxmlformats.org/officeDocument/2006/relationships/tags" Target="../tags/tag286.xml"/><Relationship Id="rId6" Type="http://schemas.openxmlformats.org/officeDocument/2006/relationships/tags" Target="../tags/tag291.xml"/><Relationship Id="rId11" Type="http://schemas.openxmlformats.org/officeDocument/2006/relationships/tags" Target="../tags/tag296.xml"/><Relationship Id="rId5" Type="http://schemas.openxmlformats.org/officeDocument/2006/relationships/tags" Target="../tags/tag290.xml"/><Relationship Id="rId15" Type="http://schemas.openxmlformats.org/officeDocument/2006/relationships/tags" Target="../tags/tag300.xml"/><Relationship Id="rId10" Type="http://schemas.openxmlformats.org/officeDocument/2006/relationships/tags" Target="../tags/tag295.xml"/><Relationship Id="rId19" Type="http://schemas.openxmlformats.org/officeDocument/2006/relationships/notesSlide" Target="../notesSlides/notesSlide26.xml"/><Relationship Id="rId4" Type="http://schemas.openxmlformats.org/officeDocument/2006/relationships/tags" Target="../tags/tag289.xml"/><Relationship Id="rId9" Type="http://schemas.openxmlformats.org/officeDocument/2006/relationships/tags" Target="../tags/tag294.xml"/><Relationship Id="rId14" Type="http://schemas.openxmlformats.org/officeDocument/2006/relationships/tags" Target="../tags/tag299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310.xml"/><Relationship Id="rId13" Type="http://schemas.openxmlformats.org/officeDocument/2006/relationships/tags" Target="../tags/tag315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05.xml"/><Relationship Id="rId7" Type="http://schemas.openxmlformats.org/officeDocument/2006/relationships/tags" Target="../tags/tag309.xml"/><Relationship Id="rId12" Type="http://schemas.openxmlformats.org/officeDocument/2006/relationships/tags" Target="../tags/tag314.xml"/><Relationship Id="rId17" Type="http://schemas.openxmlformats.org/officeDocument/2006/relationships/tags" Target="../tags/tag319.xml"/><Relationship Id="rId2" Type="http://schemas.openxmlformats.org/officeDocument/2006/relationships/tags" Target="../tags/tag304.xml"/><Relationship Id="rId16" Type="http://schemas.openxmlformats.org/officeDocument/2006/relationships/tags" Target="../tags/tag318.xml"/><Relationship Id="rId1" Type="http://schemas.openxmlformats.org/officeDocument/2006/relationships/tags" Target="../tags/tag303.xml"/><Relationship Id="rId6" Type="http://schemas.openxmlformats.org/officeDocument/2006/relationships/tags" Target="../tags/tag308.xml"/><Relationship Id="rId11" Type="http://schemas.openxmlformats.org/officeDocument/2006/relationships/tags" Target="../tags/tag313.xml"/><Relationship Id="rId5" Type="http://schemas.openxmlformats.org/officeDocument/2006/relationships/tags" Target="../tags/tag307.xml"/><Relationship Id="rId15" Type="http://schemas.openxmlformats.org/officeDocument/2006/relationships/tags" Target="../tags/tag317.xml"/><Relationship Id="rId10" Type="http://schemas.openxmlformats.org/officeDocument/2006/relationships/tags" Target="../tags/tag312.xml"/><Relationship Id="rId19" Type="http://schemas.openxmlformats.org/officeDocument/2006/relationships/notesSlide" Target="../notesSlides/notesSlide27.xml"/><Relationship Id="rId4" Type="http://schemas.openxmlformats.org/officeDocument/2006/relationships/tags" Target="../tags/tag306.xml"/><Relationship Id="rId9" Type="http://schemas.openxmlformats.org/officeDocument/2006/relationships/tags" Target="../tags/tag311.xml"/><Relationship Id="rId14" Type="http://schemas.openxmlformats.org/officeDocument/2006/relationships/tags" Target="../tags/tag31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12" Type="http://schemas.openxmlformats.org/officeDocument/2006/relationships/notesSlide" Target="../notesSlides/notesSlide3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27.xml"/><Relationship Id="rId10" Type="http://schemas.openxmlformats.org/officeDocument/2006/relationships/tags" Target="../tags/tag32.xml"/><Relationship Id="rId4" Type="http://schemas.openxmlformats.org/officeDocument/2006/relationships/tags" Target="../tags/tag26.xml"/><Relationship Id="rId9" Type="http://schemas.openxmlformats.org/officeDocument/2006/relationships/tags" Target="../tags/tag3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13" Type="http://schemas.openxmlformats.org/officeDocument/2006/relationships/tags" Target="../tags/tag45.xml"/><Relationship Id="rId18" Type="http://schemas.openxmlformats.org/officeDocument/2006/relationships/tags" Target="../tags/tag50.xml"/><Relationship Id="rId3" Type="http://schemas.openxmlformats.org/officeDocument/2006/relationships/tags" Target="../tags/tag35.xml"/><Relationship Id="rId21" Type="http://schemas.openxmlformats.org/officeDocument/2006/relationships/tags" Target="../tags/tag53.xml"/><Relationship Id="rId7" Type="http://schemas.openxmlformats.org/officeDocument/2006/relationships/tags" Target="../tags/tag39.xml"/><Relationship Id="rId12" Type="http://schemas.openxmlformats.org/officeDocument/2006/relationships/tags" Target="../tags/tag44.xml"/><Relationship Id="rId17" Type="http://schemas.openxmlformats.org/officeDocument/2006/relationships/tags" Target="../tags/tag49.xml"/><Relationship Id="rId2" Type="http://schemas.openxmlformats.org/officeDocument/2006/relationships/tags" Target="../tags/tag34.xml"/><Relationship Id="rId16" Type="http://schemas.openxmlformats.org/officeDocument/2006/relationships/tags" Target="../tags/tag48.xml"/><Relationship Id="rId20" Type="http://schemas.openxmlformats.org/officeDocument/2006/relationships/tags" Target="../tags/tag52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tags" Target="../tags/tag43.xml"/><Relationship Id="rId5" Type="http://schemas.openxmlformats.org/officeDocument/2006/relationships/tags" Target="../tags/tag37.xml"/><Relationship Id="rId15" Type="http://schemas.openxmlformats.org/officeDocument/2006/relationships/tags" Target="../tags/tag47.xml"/><Relationship Id="rId23" Type="http://schemas.openxmlformats.org/officeDocument/2006/relationships/notesSlide" Target="../notesSlides/notesSlide6.xml"/><Relationship Id="rId10" Type="http://schemas.openxmlformats.org/officeDocument/2006/relationships/tags" Target="../tags/tag42.xml"/><Relationship Id="rId19" Type="http://schemas.openxmlformats.org/officeDocument/2006/relationships/tags" Target="../tags/tag51.xml"/><Relationship Id="rId4" Type="http://schemas.openxmlformats.org/officeDocument/2006/relationships/tags" Target="../tags/tag36.xml"/><Relationship Id="rId9" Type="http://schemas.openxmlformats.org/officeDocument/2006/relationships/tags" Target="../tags/tag41.xml"/><Relationship Id="rId14" Type="http://schemas.openxmlformats.org/officeDocument/2006/relationships/tags" Target="../tags/tag46.xml"/><Relationship Id="rId2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61.xml"/><Relationship Id="rId13" Type="http://schemas.openxmlformats.org/officeDocument/2006/relationships/tags" Target="../tags/tag66.xml"/><Relationship Id="rId18" Type="http://schemas.openxmlformats.org/officeDocument/2006/relationships/tags" Target="../tags/tag71.xml"/><Relationship Id="rId3" Type="http://schemas.openxmlformats.org/officeDocument/2006/relationships/tags" Target="../tags/tag56.xml"/><Relationship Id="rId21" Type="http://schemas.openxmlformats.org/officeDocument/2006/relationships/tags" Target="../tags/tag74.xml"/><Relationship Id="rId7" Type="http://schemas.openxmlformats.org/officeDocument/2006/relationships/tags" Target="../tags/tag60.xml"/><Relationship Id="rId12" Type="http://schemas.openxmlformats.org/officeDocument/2006/relationships/tags" Target="../tags/tag65.xml"/><Relationship Id="rId17" Type="http://schemas.openxmlformats.org/officeDocument/2006/relationships/tags" Target="../tags/tag70.xml"/><Relationship Id="rId2" Type="http://schemas.openxmlformats.org/officeDocument/2006/relationships/tags" Target="../tags/tag55.xml"/><Relationship Id="rId16" Type="http://schemas.openxmlformats.org/officeDocument/2006/relationships/tags" Target="../tags/tag69.xml"/><Relationship Id="rId20" Type="http://schemas.openxmlformats.org/officeDocument/2006/relationships/tags" Target="../tags/tag73.xml"/><Relationship Id="rId1" Type="http://schemas.openxmlformats.org/officeDocument/2006/relationships/tags" Target="../tags/tag54.xml"/><Relationship Id="rId6" Type="http://schemas.openxmlformats.org/officeDocument/2006/relationships/tags" Target="../tags/tag59.xml"/><Relationship Id="rId11" Type="http://schemas.openxmlformats.org/officeDocument/2006/relationships/tags" Target="../tags/tag64.xml"/><Relationship Id="rId5" Type="http://schemas.openxmlformats.org/officeDocument/2006/relationships/tags" Target="../tags/tag58.xml"/><Relationship Id="rId15" Type="http://schemas.openxmlformats.org/officeDocument/2006/relationships/tags" Target="../tags/tag68.xml"/><Relationship Id="rId23" Type="http://schemas.openxmlformats.org/officeDocument/2006/relationships/notesSlide" Target="../notesSlides/notesSlide7.xml"/><Relationship Id="rId10" Type="http://schemas.openxmlformats.org/officeDocument/2006/relationships/tags" Target="../tags/tag63.xml"/><Relationship Id="rId19" Type="http://schemas.openxmlformats.org/officeDocument/2006/relationships/tags" Target="../tags/tag72.xml"/><Relationship Id="rId4" Type="http://schemas.openxmlformats.org/officeDocument/2006/relationships/tags" Target="../tags/tag57.xml"/><Relationship Id="rId9" Type="http://schemas.openxmlformats.org/officeDocument/2006/relationships/tags" Target="../tags/tag62.xml"/><Relationship Id="rId14" Type="http://schemas.openxmlformats.org/officeDocument/2006/relationships/tags" Target="../tags/tag67.xml"/><Relationship Id="rId2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2.xml"/><Relationship Id="rId13" Type="http://schemas.openxmlformats.org/officeDocument/2006/relationships/tags" Target="../tags/tag87.xml"/><Relationship Id="rId18" Type="http://schemas.openxmlformats.org/officeDocument/2006/relationships/tags" Target="../tags/tag92.xml"/><Relationship Id="rId3" Type="http://schemas.openxmlformats.org/officeDocument/2006/relationships/tags" Target="../tags/tag77.xml"/><Relationship Id="rId21" Type="http://schemas.openxmlformats.org/officeDocument/2006/relationships/tags" Target="../tags/tag95.xml"/><Relationship Id="rId7" Type="http://schemas.openxmlformats.org/officeDocument/2006/relationships/tags" Target="../tags/tag81.xml"/><Relationship Id="rId12" Type="http://schemas.openxmlformats.org/officeDocument/2006/relationships/tags" Target="../tags/tag86.xml"/><Relationship Id="rId17" Type="http://schemas.openxmlformats.org/officeDocument/2006/relationships/tags" Target="../tags/tag91.xml"/><Relationship Id="rId2" Type="http://schemas.openxmlformats.org/officeDocument/2006/relationships/tags" Target="../tags/tag76.xml"/><Relationship Id="rId16" Type="http://schemas.openxmlformats.org/officeDocument/2006/relationships/tags" Target="../tags/tag90.xml"/><Relationship Id="rId20" Type="http://schemas.openxmlformats.org/officeDocument/2006/relationships/tags" Target="../tags/tag94.xml"/><Relationship Id="rId1" Type="http://schemas.openxmlformats.org/officeDocument/2006/relationships/tags" Target="../tags/tag75.xml"/><Relationship Id="rId6" Type="http://schemas.openxmlformats.org/officeDocument/2006/relationships/tags" Target="../tags/tag80.xml"/><Relationship Id="rId11" Type="http://schemas.openxmlformats.org/officeDocument/2006/relationships/tags" Target="../tags/tag85.xml"/><Relationship Id="rId5" Type="http://schemas.openxmlformats.org/officeDocument/2006/relationships/tags" Target="../tags/tag79.xml"/><Relationship Id="rId15" Type="http://schemas.openxmlformats.org/officeDocument/2006/relationships/tags" Target="../tags/tag89.xml"/><Relationship Id="rId23" Type="http://schemas.openxmlformats.org/officeDocument/2006/relationships/notesSlide" Target="../notesSlides/notesSlide8.xml"/><Relationship Id="rId10" Type="http://schemas.openxmlformats.org/officeDocument/2006/relationships/tags" Target="../tags/tag84.xml"/><Relationship Id="rId19" Type="http://schemas.openxmlformats.org/officeDocument/2006/relationships/tags" Target="../tags/tag93.xml"/><Relationship Id="rId4" Type="http://schemas.openxmlformats.org/officeDocument/2006/relationships/tags" Target="../tags/tag78.xml"/><Relationship Id="rId9" Type="http://schemas.openxmlformats.org/officeDocument/2006/relationships/tags" Target="../tags/tag83.xml"/><Relationship Id="rId14" Type="http://schemas.openxmlformats.org/officeDocument/2006/relationships/tags" Target="../tags/tag88.xml"/><Relationship Id="rId2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03.xml"/><Relationship Id="rId13" Type="http://schemas.openxmlformats.org/officeDocument/2006/relationships/tags" Target="../tags/tag108.xml"/><Relationship Id="rId18" Type="http://schemas.openxmlformats.org/officeDocument/2006/relationships/tags" Target="../tags/tag113.xml"/><Relationship Id="rId3" Type="http://schemas.openxmlformats.org/officeDocument/2006/relationships/tags" Target="../tags/tag98.xml"/><Relationship Id="rId21" Type="http://schemas.openxmlformats.org/officeDocument/2006/relationships/tags" Target="../tags/tag116.xml"/><Relationship Id="rId7" Type="http://schemas.openxmlformats.org/officeDocument/2006/relationships/tags" Target="../tags/tag102.xml"/><Relationship Id="rId12" Type="http://schemas.openxmlformats.org/officeDocument/2006/relationships/tags" Target="../tags/tag107.xml"/><Relationship Id="rId17" Type="http://schemas.openxmlformats.org/officeDocument/2006/relationships/tags" Target="../tags/tag112.xml"/><Relationship Id="rId2" Type="http://schemas.openxmlformats.org/officeDocument/2006/relationships/tags" Target="../tags/tag97.xml"/><Relationship Id="rId16" Type="http://schemas.openxmlformats.org/officeDocument/2006/relationships/tags" Target="../tags/tag111.xml"/><Relationship Id="rId20" Type="http://schemas.openxmlformats.org/officeDocument/2006/relationships/tags" Target="../tags/tag115.xml"/><Relationship Id="rId1" Type="http://schemas.openxmlformats.org/officeDocument/2006/relationships/tags" Target="../tags/tag96.xml"/><Relationship Id="rId6" Type="http://schemas.openxmlformats.org/officeDocument/2006/relationships/tags" Target="../tags/tag101.xml"/><Relationship Id="rId11" Type="http://schemas.openxmlformats.org/officeDocument/2006/relationships/tags" Target="../tags/tag106.xml"/><Relationship Id="rId5" Type="http://schemas.openxmlformats.org/officeDocument/2006/relationships/tags" Target="../tags/tag100.xml"/><Relationship Id="rId15" Type="http://schemas.openxmlformats.org/officeDocument/2006/relationships/tags" Target="../tags/tag110.xml"/><Relationship Id="rId23" Type="http://schemas.openxmlformats.org/officeDocument/2006/relationships/notesSlide" Target="../notesSlides/notesSlide9.xml"/><Relationship Id="rId10" Type="http://schemas.openxmlformats.org/officeDocument/2006/relationships/tags" Target="../tags/tag105.xml"/><Relationship Id="rId19" Type="http://schemas.openxmlformats.org/officeDocument/2006/relationships/tags" Target="../tags/tag114.xml"/><Relationship Id="rId4" Type="http://schemas.openxmlformats.org/officeDocument/2006/relationships/tags" Target="../tags/tag99.xml"/><Relationship Id="rId9" Type="http://schemas.openxmlformats.org/officeDocument/2006/relationships/tags" Target="../tags/tag104.xml"/><Relationship Id="rId14" Type="http://schemas.openxmlformats.org/officeDocument/2006/relationships/tags" Target="../tags/tag109.xml"/><Relationship Id="rId2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000" i="0" dirty="0" smtClean="0"/>
              <a:t>CSE373: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000" i="0" dirty="0" smtClean="0"/>
              <a:t>Lecture 14: Topological Sort / Graph Traversals</a:t>
            </a:r>
            <a:endParaRPr lang="en-US" sz="30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1      0       0                                      2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5210484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226627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                 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00280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        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0                                                       1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975784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410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 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0                                                       1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61948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410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XYZ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0                                                       1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2119906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410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XYZ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0                                                       1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2576527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Needed a vertex with in-degree 0 to start</a:t>
            </a:r>
          </a:p>
          <a:p>
            <a:pPr lvl="1"/>
            <a:r>
              <a:rPr lang="en-US" dirty="0" smtClean="0"/>
              <a:t>Will always have at least 1 because no cycles</a:t>
            </a:r>
          </a:p>
          <a:p>
            <a:pPr lvl="1"/>
            <a:endParaRPr lang="en-US" dirty="0"/>
          </a:p>
          <a:p>
            <a:r>
              <a:rPr lang="en-US" dirty="0" smtClean="0"/>
              <a:t>Ties among vertices with in-degrees of 0 can be broken arbitrarily</a:t>
            </a:r>
          </a:p>
          <a:p>
            <a:pPr lvl="1"/>
            <a:r>
              <a:rPr lang="en-US" dirty="0" smtClean="0"/>
              <a:t>Can be more than one correct answer, by definition, depending on the graph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08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371600"/>
            <a:ext cx="6629400" cy="2362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labelEachVertexWithItsInDegree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=0;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&lt;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numVertices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++){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findNewVertexOfDegreeZero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put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v next in output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each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adjacent to v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w.indegree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--;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114800"/>
            <a:ext cx="7772400" cy="1828800"/>
          </a:xfrm>
        </p:spPr>
        <p:txBody>
          <a:bodyPr/>
          <a:lstStyle/>
          <a:p>
            <a:r>
              <a:rPr lang="en-US" dirty="0" smtClean="0"/>
              <a:t>What is the worst-case running time?</a:t>
            </a:r>
          </a:p>
          <a:p>
            <a:pPr lvl="1"/>
            <a:r>
              <a:rPr lang="en-US" dirty="0" smtClean="0"/>
              <a:t>Initialization </a:t>
            </a:r>
            <a:r>
              <a:rPr lang="en-US" i="1" dirty="0" smtClean="0"/>
              <a:t>O</a:t>
            </a:r>
            <a:r>
              <a:rPr lang="en-US" dirty="0" smtClean="0"/>
              <a:t>(|V|+|E|) (assuming adjacency list)</a:t>
            </a:r>
          </a:p>
          <a:p>
            <a:pPr lvl="1"/>
            <a:r>
              <a:rPr lang="en-US" dirty="0" smtClean="0"/>
              <a:t>Sum of all find-new-vertex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sz="2400" baseline="30000" dirty="0" smtClean="0"/>
              <a:t>2</a:t>
            </a:r>
            <a:r>
              <a:rPr lang="en-US" dirty="0" smtClean="0"/>
              <a:t>) (because each </a:t>
            </a:r>
            <a:r>
              <a:rPr lang="en-US" i="1" dirty="0" smtClean="0"/>
              <a:t>O</a:t>
            </a:r>
            <a:r>
              <a:rPr lang="en-US" dirty="0" smtClean="0"/>
              <a:t>(|V|))</a:t>
            </a:r>
          </a:p>
          <a:p>
            <a:pPr lvl="1"/>
            <a:r>
              <a:rPr lang="en-US" dirty="0" smtClean="0"/>
              <a:t>Sum of all decrements </a:t>
            </a:r>
            <a:r>
              <a:rPr lang="en-US" i="1" dirty="0" smtClean="0"/>
              <a:t>O</a:t>
            </a:r>
            <a:r>
              <a:rPr lang="en-US" dirty="0" smtClean="0"/>
              <a:t>(|E|) (assuming adjacency list)</a:t>
            </a:r>
          </a:p>
          <a:p>
            <a:pPr lvl="1"/>
            <a:r>
              <a:rPr lang="en-US" dirty="0" smtClean="0"/>
              <a:t>So total is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sz="2400" baseline="30000" dirty="0" smtClean="0"/>
              <a:t>2</a:t>
            </a:r>
            <a:r>
              <a:rPr lang="en-US" dirty="0" smtClean="0"/>
              <a:t>) – not good for a sparse graph!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371600"/>
            <a:ext cx="6629400" cy="2362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labelEachVertexWithItsInDegree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=0;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&lt;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numVertices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++){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findNewVertexOfDegreeZero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put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v next in output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each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adjacent to v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w.indegree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--;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Topological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Problem: Given a DAG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G=(V,E)</a:t>
            </a:r>
            <a:r>
              <a:rPr lang="en-US" dirty="0" smtClean="0"/>
              <a:t>, output all vertices in an order such that no vertex appears before another vertex that has an edge to 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 input: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One example output:</a:t>
            </a:r>
          </a:p>
          <a:p>
            <a:pPr>
              <a:buNone/>
            </a:pPr>
            <a:r>
              <a:rPr lang="en-US" dirty="0" smtClean="0"/>
              <a:t>     126, 142, 143, 374, 373, 417, 410, 413, XYZ, 415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35" name="TextBox 34"/>
          <p:cNvSpPr txBox="1"/>
          <p:nvPr>
            <p:custDataLst>
              <p:tags r:id="rId1"/>
            </p:custDataLst>
          </p:nvPr>
        </p:nvSpPr>
        <p:spPr>
          <a:xfrm>
            <a:off x="4605119" y="524470"/>
            <a:ext cx="3929281" cy="64633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rgbClr val="00B050"/>
                </a:solidFill>
              </a:rPr>
              <a:t>Disclaimer: Do not use for official </a:t>
            </a:r>
            <a:endParaRPr lang="en-US" sz="1800" dirty="0" smtClean="0">
              <a:solidFill>
                <a:srgbClr val="00B050"/>
              </a:solidFill>
            </a:endParaRPr>
          </a:p>
          <a:p>
            <a:pPr>
              <a:defRPr/>
            </a:pPr>
            <a:r>
              <a:rPr lang="en-US" sz="1800" dirty="0" smtClean="0">
                <a:solidFill>
                  <a:srgbClr val="00B050"/>
                </a:solidFill>
              </a:rPr>
              <a:t>advising purposes !</a:t>
            </a:r>
            <a:endParaRPr lang="en-US" sz="1800" dirty="0">
              <a:solidFill>
                <a:srgbClr val="00B050"/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1143000" y="2590800"/>
            <a:ext cx="6858000" cy="2895600"/>
            <a:chOff x="1143000" y="2590800"/>
            <a:chExt cx="6858000" cy="2895600"/>
          </a:xfrm>
        </p:grpSpPr>
        <p:sp>
          <p:nvSpPr>
            <p:cNvPr id="7" name="Oval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8" name="Oval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9" name="Oval 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18" name="AutoShape 16"/>
            <p:cNvCxnSpPr>
              <a:cxnSpLocks noChangeShapeType="1"/>
              <a:stCxn id="7" idx="6"/>
              <a:endCxn id="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17"/>
            <p:cNvCxnSpPr>
              <a:cxnSpLocks noChangeShapeType="1"/>
              <a:stCxn id="8" idx="6"/>
              <a:endCxn id="10" idx="2"/>
            </p:cNvCxnSpPr>
            <p:nvPr>
              <p:custDataLst>
                <p:tags r:id="rId7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18"/>
            <p:cNvCxnSpPr>
              <a:cxnSpLocks noChangeShapeType="1"/>
              <a:stCxn id="8" idx="6"/>
              <a:endCxn id="9" idx="2"/>
            </p:cNvCxnSpPr>
            <p:nvPr>
              <p:custDataLst>
                <p:tags r:id="rId8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7" name="Oval 2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28" name="AutoShape 26"/>
            <p:cNvCxnSpPr>
              <a:cxnSpLocks noChangeShapeType="1"/>
              <a:stCxn id="10" idx="6"/>
              <a:endCxn id="27" idx="2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6" name="Oval 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37" name="AutoShape 16"/>
            <p:cNvCxnSpPr>
              <a:cxnSpLocks noChangeShapeType="1"/>
              <a:stCxn id="36" idx="7"/>
            </p:cNvCxnSpPr>
            <p:nvPr>
              <p:custDataLst>
                <p:tags r:id="rId12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8" name="Oval 2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39" name="AutoShape 26"/>
            <p:cNvCxnSpPr>
              <a:cxnSpLocks noChangeShapeType="1"/>
              <a:stCxn id="10" idx="6"/>
              <a:endCxn id="38" idx="2"/>
            </p:cNvCxnSpPr>
            <p:nvPr>
              <p:custDataLst>
                <p:tags r:id="rId14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0" name="Oval 2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41" name="AutoShape 26"/>
            <p:cNvCxnSpPr>
              <a:cxnSpLocks noChangeShapeType="1"/>
              <a:stCxn id="10" idx="6"/>
              <a:endCxn id="40" idx="2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2" name="Oval 2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44" name="AutoShape 26"/>
            <p:cNvCxnSpPr>
              <a:cxnSpLocks noChangeShapeType="1"/>
              <a:stCxn id="10" idx="6"/>
              <a:endCxn id="42" idx="2"/>
            </p:cNvCxnSpPr>
            <p:nvPr>
              <p:custDataLst>
                <p:tags r:id="rId18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Oval 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48" name="AutoShape 18"/>
            <p:cNvCxnSpPr>
              <a:cxnSpLocks noChangeShapeType="1"/>
              <a:endCxn id="47" idx="2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2" name="AutoShape 18"/>
            <p:cNvCxnSpPr>
              <a:cxnSpLocks noChangeShapeType="1"/>
              <a:stCxn id="42" idx="6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7" name="AutoShape 18"/>
            <p:cNvCxnSpPr>
              <a:cxnSpLocks noChangeShapeType="1"/>
            </p:cNvCxnSpPr>
            <p:nvPr>
              <p:custDataLst>
                <p:tags r:id="rId22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trick is to avoid searching for a zero-degree node every time!</a:t>
            </a:r>
          </a:p>
          <a:p>
            <a:pPr lvl="1"/>
            <a:r>
              <a:rPr lang="en-US" dirty="0" smtClean="0"/>
              <a:t>Keep the “pending” zero-degree nodes in a list, stack, queue, bag, table, or something</a:t>
            </a:r>
          </a:p>
          <a:p>
            <a:pPr lvl="1"/>
            <a:r>
              <a:rPr lang="en-US" dirty="0" smtClean="0"/>
              <a:t>Order we process them affects output but not correctness or efficiency provided add/remove are both </a:t>
            </a:r>
            <a:r>
              <a:rPr lang="en-US" i="1" dirty="0" smtClean="0"/>
              <a:t>O</a:t>
            </a:r>
            <a:r>
              <a:rPr lang="en-US" dirty="0" smtClean="0"/>
              <a:t>(1)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Using a queue: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Label each vertex with its in-degree, </a:t>
            </a:r>
            <a:r>
              <a:rPr lang="en-US" dirty="0" err="1" smtClean="0">
                <a:solidFill>
                  <a:schemeClr val="accent2"/>
                </a:solidFill>
              </a:rPr>
              <a:t>enqueue</a:t>
            </a:r>
            <a:r>
              <a:rPr lang="en-US" dirty="0" smtClean="0">
                <a:solidFill>
                  <a:schemeClr val="accent2"/>
                </a:solidFill>
              </a:rPr>
              <a:t> 0-degree nodes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queue is not empty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v</a:t>
            </a:r>
            <a:r>
              <a:rPr lang="en-US" dirty="0" smtClean="0">
                <a:solidFill>
                  <a:schemeClr val="accent2"/>
                </a:solidFill>
              </a:rPr>
              <a:t> = </a:t>
            </a:r>
            <a:r>
              <a:rPr lang="en-US" dirty="0" err="1" smtClean="0">
                <a:solidFill>
                  <a:schemeClr val="accent2"/>
                </a:solidFill>
              </a:rPr>
              <a:t>dequeue</a:t>
            </a:r>
            <a:r>
              <a:rPr lang="en-US" dirty="0" smtClean="0">
                <a:solidFill>
                  <a:schemeClr val="accent2"/>
                </a:solidFill>
              </a:rPr>
              <a:t>()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Output </a:t>
            </a:r>
            <a:r>
              <a:rPr lang="en-US" b="1" dirty="0" smtClean="0"/>
              <a:t>v</a:t>
            </a:r>
            <a:r>
              <a:rPr lang="en-US" dirty="0" smtClean="0"/>
              <a:t> and remove it from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vertex </a:t>
            </a:r>
            <a:r>
              <a:rPr lang="en-US" b="1" dirty="0" smtClean="0"/>
              <a:t>u</a:t>
            </a:r>
            <a:r>
              <a:rPr lang="en-US" dirty="0" smtClean="0"/>
              <a:t> adjacent to </a:t>
            </a:r>
            <a:r>
              <a:rPr lang="en-US" b="1" dirty="0" smtClean="0"/>
              <a:t>v</a:t>
            </a:r>
            <a:r>
              <a:rPr lang="en-US" dirty="0" smtClean="0"/>
              <a:t> (i.e. </a:t>
            </a:r>
            <a:r>
              <a:rPr lang="en-US" b="1" dirty="0" smtClean="0"/>
              <a:t>u</a:t>
            </a:r>
            <a:r>
              <a:rPr lang="en-US" dirty="0" smtClean="0"/>
              <a:t> such that (</a:t>
            </a:r>
            <a:r>
              <a:rPr lang="en-US" b="1" dirty="0" err="1" smtClean="0"/>
              <a:t>v</a:t>
            </a:r>
            <a:r>
              <a:rPr lang="en-US" dirty="0" err="1" smtClean="0"/>
              <a:t>,</a:t>
            </a:r>
            <a:r>
              <a:rPr lang="en-US" b="1" dirty="0" err="1" smtClean="0"/>
              <a:t>u</a:t>
            </a:r>
            <a:r>
              <a:rPr lang="en-US" dirty="0" smtClean="0"/>
              <a:t>)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), decrement the in-degree of </a:t>
            </a:r>
            <a:r>
              <a:rPr lang="en-US" b="1" dirty="0" smtClean="0"/>
              <a:t>u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if new degree is 0, </a:t>
            </a:r>
            <a:r>
              <a:rPr lang="en-US" dirty="0" err="1" smtClean="0">
                <a:solidFill>
                  <a:schemeClr val="accent2"/>
                </a:solidFill>
              </a:rPr>
              <a:t>enqueue</a:t>
            </a:r>
            <a:r>
              <a:rPr lang="en-US" dirty="0" smtClean="0">
                <a:solidFill>
                  <a:schemeClr val="accent2"/>
                </a:solidFill>
              </a:rPr>
              <a:t> it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295400"/>
            <a:ext cx="64008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labelAllAndEnqueueZeros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=0;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&lt;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numVertices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++){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dequeue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put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v next in output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each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adjacent to v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w.indegree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--;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rgbClr val="00B050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w.indegree</a:t>
            </a:r>
            <a:r>
              <a:rPr lang="en-US" sz="2000" kern="0" dirty="0" smtClean="0">
                <a:latin typeface="Courier New" pitchFamily="49" charset="0"/>
              </a:rPr>
              <a:t>==0) 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(v);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4572000"/>
            <a:ext cx="7772400" cy="1828800"/>
          </a:xfrm>
        </p:spPr>
        <p:txBody>
          <a:bodyPr/>
          <a:lstStyle/>
          <a:p>
            <a:r>
              <a:rPr lang="en-US" dirty="0" smtClean="0"/>
              <a:t>What is the worst-case running time?</a:t>
            </a:r>
          </a:p>
          <a:p>
            <a:pPr lvl="1"/>
            <a:r>
              <a:rPr lang="en-US" dirty="0" smtClean="0"/>
              <a:t>Initialization: </a:t>
            </a:r>
            <a:r>
              <a:rPr lang="en-US" i="1" dirty="0" smtClean="0"/>
              <a:t>O</a:t>
            </a:r>
            <a:r>
              <a:rPr lang="en-US" dirty="0" smtClean="0"/>
              <a:t>(|V|+|E|) (assuming </a:t>
            </a:r>
            <a:r>
              <a:rPr lang="en-US" dirty="0" err="1" smtClean="0"/>
              <a:t>adjacenty</a:t>
            </a:r>
            <a:r>
              <a:rPr lang="en-US" dirty="0" smtClean="0"/>
              <a:t> list)</a:t>
            </a:r>
          </a:p>
          <a:p>
            <a:pPr lvl="1"/>
            <a:r>
              <a:rPr lang="en-US" dirty="0" smtClean="0"/>
              <a:t>Sum of all </a:t>
            </a:r>
            <a:r>
              <a:rPr lang="en-US" dirty="0" err="1" smtClean="0"/>
              <a:t>enqueues</a:t>
            </a:r>
            <a:r>
              <a:rPr lang="en-US" dirty="0" smtClean="0"/>
              <a:t> and </a:t>
            </a:r>
            <a:r>
              <a:rPr lang="en-US" dirty="0" err="1" smtClean="0"/>
              <a:t>dequeues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(|V|)</a:t>
            </a:r>
          </a:p>
          <a:p>
            <a:pPr lvl="1"/>
            <a:r>
              <a:rPr lang="en-US" dirty="0" smtClean="0"/>
              <a:t>Sum of all decrements: </a:t>
            </a:r>
            <a:r>
              <a:rPr lang="en-US" i="1" dirty="0" smtClean="0"/>
              <a:t>O</a:t>
            </a:r>
            <a:r>
              <a:rPr lang="en-US" dirty="0" smtClean="0"/>
              <a:t>(|E|) (assuming adjacency list)</a:t>
            </a:r>
          </a:p>
          <a:p>
            <a:pPr lvl="1"/>
            <a:r>
              <a:rPr lang="en-US" dirty="0" smtClean="0"/>
              <a:t>So total is </a:t>
            </a:r>
            <a:r>
              <a:rPr lang="en-US" i="1" dirty="0" smtClean="0"/>
              <a:t>O</a:t>
            </a:r>
            <a:r>
              <a:rPr lang="en-US" dirty="0" smtClean="0"/>
              <a:t>(|E| + |V|) – much better for sparse graph!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295400"/>
            <a:ext cx="64008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labelAllAndEnqueueZeros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=0;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&lt;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numVertices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++){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dequeue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put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v next in output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each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adjacent to v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w.indegree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--;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rgbClr val="00B050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w.indegree</a:t>
            </a:r>
            <a:r>
              <a:rPr lang="en-US" sz="2000" kern="0" dirty="0" smtClean="0">
                <a:latin typeface="Courier New" pitchFamily="49" charset="0"/>
              </a:rPr>
              <a:t>==0) 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(v);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Traversals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Next problem: For an arbitrary graph and a starting node </a:t>
            </a:r>
            <a:r>
              <a:rPr lang="en-US" b="1" dirty="0" smtClean="0"/>
              <a:t>v</a:t>
            </a:r>
            <a:r>
              <a:rPr lang="en-US" dirty="0" smtClean="0"/>
              <a:t>, find all nodes </a:t>
            </a:r>
            <a:r>
              <a:rPr lang="en-US" i="1" dirty="0" smtClean="0">
                <a:solidFill>
                  <a:schemeClr val="accent2"/>
                </a:solidFill>
              </a:rPr>
              <a:t>reachable</a:t>
            </a:r>
            <a:r>
              <a:rPr lang="en-US" dirty="0" smtClean="0"/>
              <a:t> from </a:t>
            </a:r>
            <a:r>
              <a:rPr lang="en-US" b="1" dirty="0" smtClean="0"/>
              <a:t>v</a:t>
            </a:r>
            <a:r>
              <a:rPr lang="en-US" dirty="0" smtClean="0"/>
              <a:t> </a:t>
            </a:r>
            <a:r>
              <a:rPr lang="en-US" dirty="0"/>
              <a:t>(i.e., there exists a path from </a:t>
            </a:r>
            <a:r>
              <a:rPr lang="en-US" b="1" dirty="0"/>
              <a:t>v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Possibly “do something” for each node </a:t>
            </a:r>
          </a:p>
          <a:p>
            <a:pPr lvl="1"/>
            <a:r>
              <a:rPr lang="en-US" dirty="0" smtClean="0"/>
              <a:t>Examples: print to output, set a field, etc.</a:t>
            </a:r>
            <a:endParaRPr lang="en-US" dirty="0"/>
          </a:p>
          <a:p>
            <a:pPr lvl="1"/>
            <a:endParaRPr lang="en-US" sz="1000" dirty="0" smtClean="0"/>
          </a:p>
          <a:p>
            <a:r>
              <a:rPr lang="en-US" dirty="0" smtClean="0"/>
              <a:t>Subsumed problem: Is an undirected graph connected?</a:t>
            </a:r>
          </a:p>
          <a:p>
            <a:r>
              <a:rPr lang="en-US" dirty="0" smtClean="0"/>
              <a:t>Related but different problem: Is a directed graph strongly connected?</a:t>
            </a:r>
          </a:p>
          <a:p>
            <a:pPr lvl="1"/>
            <a:r>
              <a:rPr lang="en-US" dirty="0" smtClean="0"/>
              <a:t>Need cycles back to starting node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Basic idea: </a:t>
            </a:r>
          </a:p>
          <a:p>
            <a:pPr lvl="1"/>
            <a:r>
              <a:rPr lang="en-US" dirty="0" smtClean="0"/>
              <a:t>Keep following nodes</a:t>
            </a:r>
          </a:p>
          <a:p>
            <a:pPr lvl="1"/>
            <a:r>
              <a:rPr lang="en-US" dirty="0" smtClean="0"/>
              <a:t>But “mark” nodes after visiting them, so the traversal terminates and processes each reachable node exactly once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Idea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1524000"/>
            <a:ext cx="65532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traverseGraph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pending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emptySet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pending.add</a:t>
            </a:r>
            <a:r>
              <a:rPr lang="en-US" sz="2000" kern="0" dirty="0" smtClean="0">
                <a:latin typeface="Courier New" pitchFamily="49" charset="0"/>
              </a:rPr>
              <a:t>(start)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mark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start as visited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</a:t>
            </a:r>
            <a:r>
              <a:rPr lang="en-US" sz="2000" kern="0" baseline="0" dirty="0" smtClean="0">
                <a:solidFill>
                  <a:srgbClr val="119F33"/>
                </a:solidFill>
                <a:latin typeface="Courier New" pitchFamily="49" charset="0"/>
              </a:rPr>
              <a:t>while</a:t>
            </a:r>
            <a:r>
              <a:rPr lang="en-US" sz="2000" kern="0" baseline="0" dirty="0" smtClean="0">
                <a:latin typeface="Courier New" pitchFamily="49" charset="0"/>
              </a:rPr>
              <a:t>(pending</a:t>
            </a:r>
            <a:r>
              <a:rPr lang="en-US" sz="2000" kern="0" dirty="0" smtClean="0">
                <a:latin typeface="Courier New" pitchFamily="49" charset="0"/>
              </a:rPr>
              <a:t>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next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pending.remove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 each node u adjacent to next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if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(u is not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marked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mark</a:t>
            </a:r>
            <a:r>
              <a:rPr lang="en-US" sz="2000" kern="0" dirty="0" smtClean="0">
                <a:latin typeface="Courier New" pitchFamily="49" charset="0"/>
              </a:rPr>
              <a:t> u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pending.add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(u)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 and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</a:t>
            </a:r>
            <a:r>
              <a:rPr lang="en-US" dirty="0" smtClean="0"/>
              <a:t> are </a:t>
            </a:r>
            <a:r>
              <a:rPr lang="en-US" i="1" dirty="0" smtClean="0"/>
              <a:t>O</a:t>
            </a:r>
            <a:r>
              <a:rPr lang="en-US" dirty="0" smtClean="0"/>
              <a:t>(1), entire traversal is </a:t>
            </a:r>
            <a:r>
              <a:rPr lang="en-US" i="1" dirty="0" smtClean="0"/>
              <a:t>O</a:t>
            </a:r>
            <a:r>
              <a:rPr lang="en-US" dirty="0" smtClean="0"/>
              <a:t>(|E|)</a:t>
            </a:r>
          </a:p>
          <a:p>
            <a:pPr lvl="1"/>
            <a:r>
              <a:rPr lang="en-US" dirty="0" smtClean="0"/>
              <a:t>Use an adjacency list representation</a:t>
            </a:r>
          </a:p>
          <a:p>
            <a:endParaRPr lang="en-US" dirty="0" smtClean="0"/>
          </a:p>
          <a:p>
            <a:r>
              <a:rPr lang="en-US" dirty="0" smtClean="0"/>
              <a:t>The order we traverse depends entirely 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</a:t>
            </a:r>
          </a:p>
          <a:p>
            <a:pPr lvl="1"/>
            <a:r>
              <a:rPr lang="en-US" dirty="0" smtClean="0"/>
              <a:t>Popular choice: a stack  </a:t>
            </a:r>
            <a:r>
              <a:rPr lang="en-US" dirty="0" smtClean="0">
                <a:solidFill>
                  <a:schemeClr val="accent2"/>
                </a:solidFill>
              </a:rPr>
              <a:t>“depth-first graph search”  “DFS”</a:t>
            </a:r>
          </a:p>
          <a:p>
            <a:pPr lvl="1"/>
            <a:r>
              <a:rPr lang="en-US" dirty="0" smtClean="0"/>
              <a:t>Popular choice: a queue </a:t>
            </a:r>
            <a:r>
              <a:rPr lang="en-US" dirty="0" smtClean="0">
                <a:solidFill>
                  <a:schemeClr val="accent2"/>
                </a:solidFill>
              </a:rPr>
              <a:t>“breadth-first graph search” “BFS”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DFS and BFS are “big ideas” in computer science</a:t>
            </a:r>
          </a:p>
          <a:p>
            <a:pPr lvl="1"/>
            <a:r>
              <a:rPr lang="en-US" dirty="0" smtClean="0"/>
              <a:t>Depth: recursively explore one part before going back to the other parts not yet explored</a:t>
            </a:r>
          </a:p>
          <a:p>
            <a:pPr lvl="1"/>
            <a:r>
              <a:rPr lang="en-US" dirty="0" smtClean="0"/>
              <a:t>Breadth: explore areas closer to the start node first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/>
          <a:lstStyle/>
          <a:p>
            <a:r>
              <a:rPr lang="en-US" dirty="0" smtClean="0"/>
              <a:t>A tree is a graph and DFS and BFS are particularly easy to “see”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00400" y="2133600"/>
            <a:ext cx="56388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DFS(Node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mark and </a:t>
            </a:r>
            <a:r>
              <a:rPr lang="en-US" sz="2000" kern="0" dirty="0" smtClean="0">
                <a:latin typeface="Courier New" pitchFamily="49" charset="0"/>
              </a:rPr>
              <a:t>process start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for each node u adjacent to start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if u is not marked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DFS(u)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4953000"/>
            <a:ext cx="8077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A, B, D, E, C, F, G, 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Exactly what we called a “pre-order traversal” for trees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marking is because we support arbitrary graphs and we want to process each node exactly once</a:t>
            </a: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/>
          <a:lstStyle/>
          <a:p>
            <a:r>
              <a:rPr lang="en-US" dirty="0" smtClean="0"/>
              <a:t>A tree is a graph and DFS and BFS are particularly easy to “see”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71800" y="1752600"/>
            <a:ext cx="59436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DFS2(Node start)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initialize stack s to hold start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mark start as visited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while(s is not empty)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next = </a:t>
            </a:r>
            <a:r>
              <a:rPr lang="en-US" sz="2000" kern="0" dirty="0" err="1" smtClean="0">
                <a:latin typeface="Courier New" pitchFamily="49" charset="0"/>
              </a:rPr>
              <a:t>s.pop</a:t>
            </a:r>
            <a:r>
              <a:rPr lang="en-US" sz="2000" kern="0" dirty="0" smtClean="0">
                <a:latin typeface="Courier New" pitchFamily="49" charset="0"/>
              </a:rPr>
              <a:t>() // and “process”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for each node u adjacent to next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if(u is not marked)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mark u and push onto s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5334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A, C, </a:t>
            </a:r>
            <a:r>
              <a:rPr lang="en-US" sz="2000" b="0" kern="0" noProof="0" dirty="0" smtClean="0">
                <a:latin typeface="+mn-lt"/>
              </a:rPr>
              <a:t>F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H, G, B, E, 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A different but perfectly fine traversal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/>
          <a:lstStyle/>
          <a:p>
            <a:r>
              <a:rPr lang="en-US" dirty="0" smtClean="0"/>
              <a:t>A tree is a graph and DFS and BFS are particularly easy to “see”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096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19400" y="1752600"/>
            <a:ext cx="61722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BFS(Node start)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initialize queue q to hold start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mark start as visited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while(q is not empty)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next = </a:t>
            </a:r>
            <a:r>
              <a:rPr lang="en-US" sz="2000" kern="0" dirty="0" err="1" smtClean="0">
                <a:latin typeface="Courier New" pitchFamily="49" charset="0"/>
              </a:rPr>
              <a:t>q.dequeue</a:t>
            </a:r>
            <a:r>
              <a:rPr lang="en-US" sz="2000" kern="0" dirty="0">
                <a:latin typeface="Courier New" pitchFamily="49" charset="0"/>
              </a:rPr>
              <a:t>() // and “process”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for each node u adjacent to next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if(u is not marked)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mark u and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 onto q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5334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A, B, C, D, E, F, G, 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A “level-order” traversal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Breadth-first always finds shortest paths, i.e., “optimal solutions”</a:t>
            </a:r>
          </a:p>
          <a:p>
            <a:pPr lvl="1"/>
            <a:r>
              <a:rPr lang="en-US" dirty="0" smtClean="0"/>
              <a:t>Better for “what is the shortest path from </a:t>
            </a:r>
            <a:r>
              <a:rPr lang="en-US" b="1" dirty="0" smtClean="0"/>
              <a:t>x</a:t>
            </a:r>
            <a:r>
              <a:rPr lang="en-US" dirty="0" smtClean="0"/>
              <a:t> to </a:t>
            </a:r>
            <a:r>
              <a:rPr lang="en-US" b="1" dirty="0" smtClean="0"/>
              <a:t>y</a:t>
            </a:r>
            <a:r>
              <a:rPr lang="en-US" dirty="0" smtClean="0"/>
              <a:t>”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But depth-first can use less space in finding a path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longest path</a:t>
            </a:r>
            <a:r>
              <a:rPr lang="en-US" dirty="0" smtClean="0"/>
              <a:t> in the graph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 and highest out-degree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/>
              <a:t> then DFS stack never has more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d*p</a:t>
            </a:r>
            <a:r>
              <a:rPr lang="en-US" dirty="0" smtClean="0"/>
              <a:t> elements</a:t>
            </a:r>
          </a:p>
          <a:p>
            <a:pPr lvl="1"/>
            <a:r>
              <a:rPr lang="en-US" dirty="0" smtClean="0"/>
              <a:t>But a queue for BFS may hold </a:t>
            </a:r>
            <a:r>
              <a:rPr lang="en-US" i="1" dirty="0" smtClean="0"/>
              <a:t>O</a:t>
            </a:r>
            <a:r>
              <a:rPr lang="en-US" dirty="0" smtClean="0"/>
              <a:t>(|V|) nodes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third approach:</a:t>
            </a:r>
          </a:p>
          <a:p>
            <a:pPr lvl="1"/>
            <a:r>
              <a:rPr lang="en-US" i="1" dirty="0" smtClean="0"/>
              <a:t>Iterative deepening (IDFS)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Try DFS but disallow recursion more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 levels deep</a:t>
            </a:r>
          </a:p>
          <a:p>
            <a:pPr lvl="2"/>
            <a:r>
              <a:rPr lang="en-US" dirty="0" smtClean="0"/>
              <a:t>If that fails, increment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 and start the entire search over</a:t>
            </a:r>
          </a:p>
          <a:p>
            <a:pPr lvl="1"/>
            <a:r>
              <a:rPr lang="en-US" dirty="0" smtClean="0"/>
              <a:t>Like BFS, finds shortest paths.  Like DFS, less space.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we perform topological sorts only on DAGs?</a:t>
            </a:r>
          </a:p>
          <a:p>
            <a:pPr lvl="1"/>
            <a:r>
              <a:rPr lang="en-US" dirty="0" smtClean="0"/>
              <a:t>Because a cycle means there is no correct answer</a:t>
            </a:r>
          </a:p>
          <a:p>
            <a:endParaRPr lang="en-US" dirty="0" smtClean="0"/>
          </a:p>
          <a:p>
            <a:r>
              <a:rPr lang="en-US" dirty="0" smtClean="0"/>
              <a:t>Is there always a unique answer?</a:t>
            </a:r>
          </a:p>
          <a:p>
            <a:pPr lvl="1"/>
            <a:r>
              <a:rPr lang="en-US" dirty="0" smtClean="0"/>
              <a:t>No, there can be 1 or more answers; depends on the graph</a:t>
            </a:r>
          </a:p>
          <a:p>
            <a:pPr lvl="1"/>
            <a:r>
              <a:rPr lang="en-US" dirty="0" smtClean="0"/>
              <a:t>Graph with 5 topological orders: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 some DAGs have exactly 1 answer?</a:t>
            </a:r>
          </a:p>
          <a:p>
            <a:pPr lvl="1"/>
            <a:r>
              <a:rPr lang="en-US" dirty="0" smtClean="0"/>
              <a:t>Yes, including all lists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Terminology: A DAG represents a </a:t>
            </a:r>
            <a:r>
              <a:rPr lang="en-US" dirty="0" smtClean="0">
                <a:solidFill>
                  <a:schemeClr val="accent2"/>
                </a:solidFill>
              </a:rPr>
              <a:t>partial order</a:t>
            </a:r>
            <a:r>
              <a:rPr lang="en-US" dirty="0" smtClean="0"/>
              <a:t> and a topological sort produces a </a:t>
            </a:r>
            <a:r>
              <a:rPr lang="en-US" dirty="0" smtClean="0">
                <a:solidFill>
                  <a:schemeClr val="accent2"/>
                </a:solidFill>
              </a:rPr>
              <a:t>total order</a:t>
            </a:r>
            <a:r>
              <a:rPr lang="en-US" dirty="0" smtClean="0"/>
              <a:t> that is consistent with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6096000" y="3429000"/>
            <a:ext cx="1905000" cy="1447800"/>
            <a:chOff x="6096000" y="3429000"/>
            <a:chExt cx="1905000" cy="1447800"/>
          </a:xfrm>
        </p:grpSpPr>
        <p:cxnSp>
          <p:nvCxnSpPr>
            <p:cNvPr id="10" name="AutoShape 39"/>
            <p:cNvCxnSpPr>
              <a:cxnSpLocks noChangeShapeType="1"/>
              <a:stCxn id="11" idx="7"/>
              <a:endCxn id="16" idx="2"/>
            </p:cNvCxnSpPr>
            <p:nvPr>
              <p:custDataLst>
                <p:tags r:id="rId1"/>
              </p:custDataLst>
            </p:nvPr>
          </p:nvCxnSpPr>
          <p:spPr bwMode="auto">
            <a:xfrm flipV="1">
              <a:off x="6388194" y="3600450"/>
              <a:ext cx="469806" cy="2978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096000" y="38481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0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096000" y="45339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1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896673" y="41910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3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6388194" y="4140783"/>
              <a:ext cx="508479" cy="2216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858000" y="34290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2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658673" y="38862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6"/>
              <a:endCxn id="17" idx="2"/>
            </p:cNvCxnSpPr>
            <p:nvPr>
              <p:custDataLst>
                <p:tags r:id="rId8"/>
              </p:custDataLst>
            </p:nvPr>
          </p:nvCxnSpPr>
          <p:spPr bwMode="auto">
            <a:xfrm>
              <a:off x="7200327" y="3600450"/>
              <a:ext cx="458346" cy="457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3" name="AutoShape 43"/>
            <p:cNvCxnSpPr>
              <a:cxnSpLocks noChangeShapeType="1"/>
              <a:stCxn id="13" idx="7"/>
              <a:endCxn id="17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7188867" y="4057650"/>
              <a:ext cx="469806" cy="1835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6" name="AutoShape 43"/>
            <p:cNvCxnSpPr>
              <a:cxnSpLocks noChangeShapeType="1"/>
              <a:stCxn id="12" idx="6"/>
              <a:endCxn id="13" idx="2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6438327" y="4362450"/>
              <a:ext cx="458346" cy="3429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the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dirty="0" smtClean="0"/>
              <a:t>Our graph traversals can answer the </a:t>
            </a:r>
            <a:r>
              <a:rPr lang="en-US" dirty="0" err="1" smtClean="0"/>
              <a:t>reachability</a:t>
            </a:r>
            <a:r>
              <a:rPr lang="en-US" dirty="0" smtClean="0"/>
              <a:t> question:</a:t>
            </a:r>
          </a:p>
          <a:p>
            <a:pPr lvl="1"/>
            <a:r>
              <a:rPr lang="en-US" dirty="0" smtClean="0"/>
              <a:t>“Is there a path from node x to node y?”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But what if we want to actually output the path?</a:t>
            </a:r>
          </a:p>
          <a:p>
            <a:pPr lvl="1"/>
            <a:r>
              <a:rPr lang="en-US" dirty="0" smtClean="0"/>
              <a:t>Like getting driving directions rather than just knowing it’s possible to get there!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How to do it: </a:t>
            </a:r>
          </a:p>
          <a:p>
            <a:pPr lvl="1"/>
            <a:r>
              <a:rPr lang="en-US" dirty="0" smtClean="0"/>
              <a:t>Instead of just “marking” a node, store the previous node along the path (when processing </a:t>
            </a:r>
            <a:r>
              <a:rPr lang="en-US" b="1" dirty="0" smtClean="0"/>
              <a:t>u</a:t>
            </a:r>
            <a:r>
              <a:rPr lang="en-US" dirty="0" smtClean="0"/>
              <a:t> causes us to add </a:t>
            </a:r>
            <a:r>
              <a:rPr lang="en-US" b="1" dirty="0" smtClean="0"/>
              <a:t>v</a:t>
            </a:r>
            <a:r>
              <a:rPr lang="en-US" dirty="0" smtClean="0"/>
              <a:t> to the search, set </a:t>
            </a:r>
            <a:r>
              <a:rPr lang="en-US" b="1" dirty="0" err="1" smtClean="0"/>
              <a:t>v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.path</a:t>
            </a:r>
            <a:r>
              <a:rPr lang="en-US" dirty="0" smtClean="0"/>
              <a:t> field to be </a:t>
            </a:r>
            <a:r>
              <a:rPr lang="en-US" b="1" dirty="0" smtClean="0"/>
              <a:t>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When you reach the goal, follow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path</a:t>
            </a:r>
            <a:r>
              <a:rPr lang="en-US" dirty="0" smtClean="0"/>
              <a:t> fields back to where you started (and then reverse the answer)</a:t>
            </a:r>
          </a:p>
          <a:p>
            <a:pPr lvl="1"/>
            <a:r>
              <a:rPr lang="en-US" dirty="0" smtClean="0"/>
              <a:t>If just wanted path </a:t>
            </a:r>
            <a:r>
              <a:rPr lang="en-US" i="1" dirty="0" smtClean="0"/>
              <a:t>length</a:t>
            </a:r>
            <a:r>
              <a:rPr lang="en-US" dirty="0" smtClean="0"/>
              <a:t>, could put the integer distance at each node instead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using BFS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/>
        </p:nvSpPr>
        <p:spPr bwMode="auto">
          <a:xfrm>
            <a:off x="2347912" y="55450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8" name="Oval 4"/>
          <p:cNvSpPr>
            <a:spLocks noChangeAspect="1" noChangeArrowheads="1"/>
          </p:cNvSpPr>
          <p:nvPr/>
        </p:nvSpPr>
        <p:spPr bwMode="auto">
          <a:xfrm>
            <a:off x="2119312" y="3106677"/>
            <a:ext cx="381000" cy="381000"/>
          </a:xfrm>
          <a:prstGeom prst="ellipse">
            <a:avLst/>
          </a:prstGeom>
          <a:solidFill>
            <a:srgbClr val="99CC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9" name="AutoShape 5"/>
          <p:cNvCxnSpPr>
            <a:cxnSpLocks noChangeShapeType="1"/>
            <a:stCxn id="7" idx="0"/>
            <a:endCxn id="8" idx="4"/>
          </p:cNvCxnSpPr>
          <p:nvPr/>
        </p:nvCxnSpPr>
        <p:spPr bwMode="auto">
          <a:xfrm flipH="1" flipV="1">
            <a:off x="2309812" y="3501965"/>
            <a:ext cx="228600" cy="2028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" name="Oval 6"/>
          <p:cNvSpPr>
            <a:spLocks noChangeAspect="1" noChangeArrowheads="1"/>
          </p:cNvSpPr>
          <p:nvPr/>
        </p:nvSpPr>
        <p:spPr bwMode="auto">
          <a:xfrm>
            <a:off x="3795712" y="42496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2" name="Oval 8"/>
          <p:cNvSpPr>
            <a:spLocks noChangeAspect="1" noChangeArrowheads="1"/>
          </p:cNvSpPr>
          <p:nvPr/>
        </p:nvSpPr>
        <p:spPr bwMode="auto">
          <a:xfrm>
            <a:off x="6691312" y="34114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13" name="AutoShape 9"/>
          <p:cNvCxnSpPr>
            <a:cxnSpLocks noChangeShapeType="1"/>
            <a:stCxn id="12" idx="4"/>
          </p:cNvCxnSpPr>
          <p:nvPr/>
        </p:nvCxnSpPr>
        <p:spPr bwMode="auto">
          <a:xfrm flipH="1">
            <a:off x="5949950" y="3806765"/>
            <a:ext cx="931862" cy="20843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" name="AutoShape 10"/>
          <p:cNvCxnSpPr>
            <a:cxnSpLocks noChangeShapeType="1"/>
            <a:stCxn id="12" idx="2"/>
            <a:endCxn id="8" idx="6"/>
          </p:cNvCxnSpPr>
          <p:nvPr/>
        </p:nvCxnSpPr>
        <p:spPr bwMode="auto">
          <a:xfrm flipH="1" flipV="1">
            <a:off x="2514600" y="3297177"/>
            <a:ext cx="4162425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" name="AutoShape 11"/>
          <p:cNvCxnSpPr>
            <a:cxnSpLocks noChangeShapeType="1"/>
            <a:stCxn id="8" idx="5"/>
            <a:endCxn id="10" idx="1"/>
          </p:cNvCxnSpPr>
          <p:nvPr/>
        </p:nvCxnSpPr>
        <p:spPr bwMode="auto">
          <a:xfrm>
            <a:off x="2444750" y="3446402"/>
            <a:ext cx="1406525" cy="844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" name="AutoShape 12"/>
          <p:cNvCxnSpPr>
            <a:cxnSpLocks noChangeShapeType="1"/>
            <a:stCxn id="7" idx="7"/>
            <a:endCxn id="10" idx="3"/>
          </p:cNvCxnSpPr>
          <p:nvPr/>
        </p:nvCxnSpPr>
        <p:spPr bwMode="auto">
          <a:xfrm flipV="1">
            <a:off x="2673350" y="4589402"/>
            <a:ext cx="1177925" cy="996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3"/>
          <p:cNvCxnSpPr>
            <a:cxnSpLocks noChangeShapeType="1"/>
            <a:stCxn id="10" idx="5"/>
          </p:cNvCxnSpPr>
          <p:nvPr/>
        </p:nvCxnSpPr>
        <p:spPr bwMode="auto">
          <a:xfrm>
            <a:off x="4121150" y="4589402"/>
            <a:ext cx="1558925" cy="1301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4"/>
          <p:cNvCxnSpPr>
            <a:cxnSpLocks noChangeShapeType="1"/>
            <a:stCxn id="10" idx="7"/>
            <a:endCxn id="12" idx="3"/>
          </p:cNvCxnSpPr>
          <p:nvPr/>
        </p:nvCxnSpPr>
        <p:spPr bwMode="auto">
          <a:xfrm flipV="1">
            <a:off x="4121150" y="3751202"/>
            <a:ext cx="2625725" cy="539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5"/>
          <p:cNvCxnSpPr>
            <a:cxnSpLocks noChangeShapeType="1"/>
            <a:endCxn id="7" idx="6"/>
          </p:cNvCxnSpPr>
          <p:nvPr/>
        </p:nvCxnSpPr>
        <p:spPr bwMode="auto">
          <a:xfrm flipH="1" flipV="1">
            <a:off x="2743200" y="5735577"/>
            <a:ext cx="2867025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1281112" y="3333690"/>
            <a:ext cx="9236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Seattle</a:t>
            </a: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1509712" y="5848290"/>
            <a:ext cx="17299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San Francisco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5395912" y="6229290"/>
            <a:ext cx="8675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Dallas</a:t>
            </a: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4140200" y="4248090"/>
            <a:ext cx="17652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Salt Lake City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62000" y="1447800"/>
            <a:ext cx="63546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What is a path from Seattle to Tyler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Remember marked nodes are not re-</a:t>
            </a:r>
            <a:r>
              <a:rPr lang="en-US" sz="2000" b="0" dirty="0" err="1" smtClean="0">
                <a:latin typeface="+mn-lt"/>
              </a:rPr>
              <a:t>enqueued</a:t>
            </a:r>
            <a:endParaRPr lang="en-US" sz="2000" b="0" dirty="0" smtClean="0">
              <a:latin typeface="+mn-lt"/>
            </a:endParaRP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Note shortest paths may not be unique</a:t>
            </a:r>
          </a:p>
        </p:txBody>
      </p:sp>
      <p:sp>
        <p:nvSpPr>
          <p:cNvPr id="25" name="Oval 7"/>
          <p:cNvSpPr>
            <a:spLocks noChangeAspect="1" noChangeArrowheads="1"/>
          </p:cNvSpPr>
          <p:nvPr/>
        </p:nvSpPr>
        <p:spPr bwMode="auto">
          <a:xfrm>
            <a:off x="7696200" y="5334000"/>
            <a:ext cx="381000" cy="3810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26" name="Oval 8"/>
          <p:cNvSpPr>
            <a:spLocks noChangeAspect="1" noChangeArrowheads="1"/>
          </p:cNvSpPr>
          <p:nvPr/>
        </p:nvSpPr>
        <p:spPr bwMode="auto">
          <a:xfrm>
            <a:off x="5638800" y="58117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27" name="Text Box 18"/>
          <p:cNvSpPr txBox="1">
            <a:spLocks noChangeArrowheads="1"/>
          </p:cNvSpPr>
          <p:nvPr/>
        </p:nvSpPr>
        <p:spPr bwMode="auto">
          <a:xfrm>
            <a:off x="6828655" y="2992377"/>
            <a:ext cx="10823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Chicago</a:t>
            </a:r>
            <a:endParaRPr lang="en-US" sz="2000" dirty="0"/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7239000" y="4800600"/>
            <a:ext cx="7635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Tyler</a:t>
            </a:r>
            <a:endParaRPr lang="en-US" sz="2000" dirty="0"/>
          </a:p>
        </p:txBody>
      </p:sp>
      <p:cxnSp>
        <p:nvCxnSpPr>
          <p:cNvPr id="29" name="AutoShape 13"/>
          <p:cNvCxnSpPr>
            <a:cxnSpLocks noChangeShapeType="1"/>
            <a:stCxn id="26" idx="6"/>
            <a:endCxn id="25" idx="2"/>
          </p:cNvCxnSpPr>
          <p:nvPr/>
        </p:nvCxnSpPr>
        <p:spPr bwMode="auto">
          <a:xfrm flipV="1">
            <a:off x="6019800" y="5524500"/>
            <a:ext cx="1676400" cy="47777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2" name="Freeform 20"/>
          <p:cNvSpPr>
            <a:spLocks/>
          </p:cNvSpPr>
          <p:nvPr/>
        </p:nvSpPr>
        <p:spPr bwMode="auto">
          <a:xfrm>
            <a:off x="1854200" y="3678177"/>
            <a:ext cx="508000" cy="1981200"/>
          </a:xfrm>
          <a:custGeom>
            <a:avLst/>
            <a:gdLst/>
            <a:ahLst/>
            <a:cxnLst>
              <a:cxn ang="0">
                <a:pos x="320" y="1248"/>
              </a:cxn>
              <a:cxn ang="0">
                <a:pos x="32" y="720"/>
              </a:cxn>
              <a:cxn ang="0">
                <a:pos x="128" y="0"/>
              </a:cxn>
            </a:cxnLst>
            <a:rect l="0" t="0" r="r" b="b"/>
            <a:pathLst>
              <a:path w="320" h="1248">
                <a:moveTo>
                  <a:pt x="320" y="1248"/>
                </a:moveTo>
                <a:cubicBezTo>
                  <a:pt x="192" y="1088"/>
                  <a:pt x="64" y="928"/>
                  <a:pt x="32" y="720"/>
                </a:cubicBezTo>
                <a:cubicBezTo>
                  <a:pt x="0" y="512"/>
                  <a:pt x="112" y="120"/>
                  <a:pt x="128" y="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/>
            <a:tailEnd type="arrow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3" name="Freeform 21"/>
          <p:cNvSpPr>
            <a:spLocks/>
          </p:cNvSpPr>
          <p:nvPr/>
        </p:nvSpPr>
        <p:spPr bwMode="auto">
          <a:xfrm>
            <a:off x="2667000" y="3373377"/>
            <a:ext cx="1295400" cy="762000"/>
          </a:xfrm>
          <a:custGeom>
            <a:avLst/>
            <a:gdLst/>
            <a:ahLst/>
            <a:cxnLst>
              <a:cxn ang="0">
                <a:pos x="816" y="480"/>
              </a:cxn>
              <a:cxn ang="0">
                <a:pos x="384" y="96"/>
              </a:cxn>
              <a:cxn ang="0">
                <a:pos x="0" y="0"/>
              </a:cxn>
            </a:cxnLst>
            <a:rect l="0" t="0" r="r" b="b"/>
            <a:pathLst>
              <a:path w="816" h="480">
                <a:moveTo>
                  <a:pt x="816" y="480"/>
                </a:moveTo>
                <a:cubicBezTo>
                  <a:pt x="668" y="328"/>
                  <a:pt x="520" y="176"/>
                  <a:pt x="384" y="96"/>
                </a:cubicBezTo>
                <a:cubicBezTo>
                  <a:pt x="248" y="16"/>
                  <a:pt x="64" y="16"/>
                  <a:pt x="0" y="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4" name="Freeform 22"/>
          <p:cNvSpPr>
            <a:spLocks/>
          </p:cNvSpPr>
          <p:nvPr/>
        </p:nvSpPr>
        <p:spPr bwMode="auto">
          <a:xfrm>
            <a:off x="2514600" y="2941577"/>
            <a:ext cx="4114800" cy="431800"/>
          </a:xfrm>
          <a:custGeom>
            <a:avLst/>
            <a:gdLst/>
            <a:ahLst/>
            <a:cxnLst>
              <a:cxn ang="0">
                <a:pos x="2592" y="272"/>
              </a:cxn>
              <a:cxn ang="0">
                <a:pos x="1344" y="32"/>
              </a:cxn>
              <a:cxn ang="0">
                <a:pos x="0" y="80"/>
              </a:cxn>
            </a:cxnLst>
            <a:rect l="0" t="0" r="r" b="b"/>
            <a:pathLst>
              <a:path w="2592" h="272">
                <a:moveTo>
                  <a:pt x="2592" y="272"/>
                </a:moveTo>
                <a:cubicBezTo>
                  <a:pt x="2184" y="168"/>
                  <a:pt x="1776" y="64"/>
                  <a:pt x="1344" y="32"/>
                </a:cubicBezTo>
                <a:cubicBezTo>
                  <a:pt x="912" y="0"/>
                  <a:pt x="456" y="40"/>
                  <a:pt x="0" y="8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" name="Freeform 22"/>
          <p:cNvSpPr>
            <a:spLocks/>
          </p:cNvSpPr>
          <p:nvPr/>
        </p:nvSpPr>
        <p:spPr bwMode="auto">
          <a:xfrm rot="170956">
            <a:off x="2756195" y="5502694"/>
            <a:ext cx="2793410" cy="461665"/>
          </a:xfrm>
          <a:custGeom>
            <a:avLst/>
            <a:gdLst/>
            <a:ahLst/>
            <a:cxnLst>
              <a:cxn ang="0">
                <a:pos x="2592" y="272"/>
              </a:cxn>
              <a:cxn ang="0">
                <a:pos x="1344" y="32"/>
              </a:cxn>
              <a:cxn ang="0">
                <a:pos x="0" y="80"/>
              </a:cxn>
            </a:cxnLst>
            <a:rect l="0" t="0" r="r" b="b"/>
            <a:pathLst>
              <a:path w="2592" h="272">
                <a:moveTo>
                  <a:pt x="2592" y="272"/>
                </a:moveTo>
                <a:cubicBezTo>
                  <a:pt x="2184" y="168"/>
                  <a:pt x="1776" y="64"/>
                  <a:pt x="1344" y="32"/>
                </a:cubicBezTo>
                <a:cubicBezTo>
                  <a:pt x="912" y="0"/>
                  <a:pt x="456" y="40"/>
                  <a:pt x="0" y="8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7" name="Freeform 21"/>
          <p:cNvSpPr>
            <a:spLocks/>
          </p:cNvSpPr>
          <p:nvPr/>
        </p:nvSpPr>
        <p:spPr bwMode="auto">
          <a:xfrm flipV="1">
            <a:off x="5943600" y="5638801"/>
            <a:ext cx="1752600" cy="461665"/>
          </a:xfrm>
          <a:custGeom>
            <a:avLst/>
            <a:gdLst/>
            <a:ahLst/>
            <a:cxnLst>
              <a:cxn ang="0">
                <a:pos x="816" y="480"/>
              </a:cxn>
              <a:cxn ang="0">
                <a:pos x="384" y="96"/>
              </a:cxn>
              <a:cxn ang="0">
                <a:pos x="0" y="0"/>
              </a:cxn>
            </a:cxnLst>
            <a:rect l="0" t="0" r="r" b="b"/>
            <a:pathLst>
              <a:path w="816" h="480">
                <a:moveTo>
                  <a:pt x="816" y="480"/>
                </a:moveTo>
                <a:cubicBezTo>
                  <a:pt x="668" y="328"/>
                  <a:pt x="520" y="176"/>
                  <a:pt x="384" y="96"/>
                </a:cubicBezTo>
                <a:cubicBezTo>
                  <a:pt x="248" y="16"/>
                  <a:pt x="64" y="16"/>
                  <a:pt x="0" y="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905000" y="5486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406466" y="42672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530666" y="28764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181600" y="6000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978466" y="5638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828800" y="2819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6" grpId="0" animBg="1"/>
      <p:bldP spid="37" grpId="0" animBg="1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Figuring out how to graduate</a:t>
            </a:r>
          </a:p>
          <a:p>
            <a:endParaRPr lang="en-US" dirty="0" smtClean="0"/>
          </a:p>
          <a:p>
            <a:r>
              <a:rPr lang="en-US" dirty="0" smtClean="0"/>
              <a:t>Computing an order in which to </a:t>
            </a:r>
            <a:r>
              <a:rPr lang="en-US" dirty="0" err="1" smtClean="0"/>
              <a:t>recompute</a:t>
            </a:r>
            <a:r>
              <a:rPr lang="en-US" dirty="0" smtClean="0"/>
              <a:t> cells in a spreadsheet</a:t>
            </a:r>
          </a:p>
          <a:p>
            <a:endParaRPr lang="en-US" dirty="0" smtClean="0"/>
          </a:p>
          <a:p>
            <a:r>
              <a:rPr lang="en-US" dirty="0" smtClean="0"/>
              <a:t>Determining an order to compile files using a </a:t>
            </a:r>
            <a:r>
              <a:rPr lang="en-US" dirty="0" err="1" smtClean="0"/>
              <a:t>Makefile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In general, </a:t>
            </a:r>
            <a:r>
              <a:rPr lang="en-US" dirty="0" smtClean="0"/>
              <a:t>taking </a:t>
            </a:r>
            <a:r>
              <a:rPr lang="en-US" dirty="0"/>
              <a:t>a dependency graph </a:t>
            </a:r>
            <a:r>
              <a:rPr lang="en-US" dirty="0" smtClean="0"/>
              <a:t>and finding </a:t>
            </a:r>
            <a:r>
              <a:rPr lang="en-US" dirty="0"/>
              <a:t>an order of execution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First Algorithm for Topological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Label (“mark”) each vertex with its in-degree</a:t>
            </a:r>
          </a:p>
          <a:p>
            <a:pPr marL="857250" lvl="1" indent="-457200"/>
            <a:r>
              <a:rPr lang="en-US" dirty="0" smtClean="0"/>
              <a:t>Think “write in a field in the vertex”</a:t>
            </a:r>
          </a:p>
          <a:p>
            <a:pPr marL="857250" lvl="1" indent="-457200"/>
            <a:r>
              <a:rPr lang="en-US" dirty="0" smtClean="0"/>
              <a:t>Could also do this via a data structure (e.g., array) on the side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there are vertices not yet output: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Choose a vertex </a:t>
            </a:r>
            <a:r>
              <a:rPr lang="en-US" b="1" dirty="0" smtClean="0"/>
              <a:t>v</a:t>
            </a:r>
            <a:r>
              <a:rPr lang="en-US" dirty="0" smtClean="0"/>
              <a:t> with labeled with in-degree of 0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Output </a:t>
            </a:r>
            <a:r>
              <a:rPr lang="en-US" b="1" dirty="0" smtClean="0"/>
              <a:t>v</a:t>
            </a:r>
            <a:r>
              <a:rPr lang="en-US" dirty="0" smtClean="0"/>
              <a:t> and </a:t>
            </a:r>
            <a:r>
              <a:rPr lang="en-US" i="1" dirty="0" smtClean="0"/>
              <a:t>conceptually</a:t>
            </a:r>
            <a:r>
              <a:rPr lang="en-US" dirty="0" smtClean="0"/>
              <a:t> remove it from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vertex </a:t>
            </a:r>
            <a:r>
              <a:rPr lang="en-US" b="1" dirty="0" smtClean="0"/>
              <a:t>u</a:t>
            </a:r>
            <a:r>
              <a:rPr lang="en-US" dirty="0" smtClean="0"/>
              <a:t> adjacent to </a:t>
            </a:r>
            <a:r>
              <a:rPr lang="en-US" b="1" dirty="0" smtClean="0"/>
              <a:t>v</a:t>
            </a:r>
            <a:r>
              <a:rPr lang="en-US" dirty="0" smtClean="0"/>
              <a:t> (i.e. </a:t>
            </a:r>
            <a:r>
              <a:rPr lang="en-US" b="1" dirty="0" smtClean="0"/>
              <a:t>u</a:t>
            </a:r>
            <a:r>
              <a:rPr lang="en-US" dirty="0" smtClean="0"/>
              <a:t> such that (</a:t>
            </a:r>
            <a:r>
              <a:rPr lang="en-US" b="1" dirty="0" err="1" smtClean="0"/>
              <a:t>v</a:t>
            </a:r>
            <a:r>
              <a:rPr lang="en-US" dirty="0" err="1" smtClean="0"/>
              <a:t>,</a:t>
            </a:r>
            <a:r>
              <a:rPr lang="en-US" b="1" dirty="0" err="1" smtClean="0"/>
              <a:t>u</a:t>
            </a:r>
            <a:r>
              <a:rPr lang="en-US" dirty="0" smtClean="0"/>
              <a:t>)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), </a:t>
            </a:r>
            <a:r>
              <a:rPr lang="en-US" dirty="0" smtClean="0">
                <a:solidFill>
                  <a:schemeClr val="accent2"/>
                </a:solidFill>
              </a:rPr>
              <a:t>decrement the in-degree</a:t>
            </a:r>
            <a:r>
              <a:rPr lang="en-US" dirty="0" smtClean="0"/>
              <a:t> of </a:t>
            </a:r>
            <a:r>
              <a:rPr lang="en-US" b="1" dirty="0" smtClean="0"/>
              <a:t>u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268817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6994288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763765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24279</TotalTime>
  <Words>2510</Words>
  <Application>Microsoft Office PowerPoint</Application>
  <PresentationFormat>On-screen Show (4:3)</PresentationFormat>
  <Paragraphs>633</Paragraphs>
  <Slides>31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dan_design_template</vt:lpstr>
      <vt:lpstr>CSE373: Data Structures &amp; Algorithms Lecture 14: Topological Sort / Graph Traversals</vt:lpstr>
      <vt:lpstr>Topological Sort</vt:lpstr>
      <vt:lpstr>Questions and comments</vt:lpstr>
      <vt:lpstr>Uses</vt:lpstr>
      <vt:lpstr>A First Algorithm for Topological Sort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Notice</vt:lpstr>
      <vt:lpstr>Running time?</vt:lpstr>
      <vt:lpstr>Running time?</vt:lpstr>
      <vt:lpstr>Doing better</vt:lpstr>
      <vt:lpstr>Running time?</vt:lpstr>
      <vt:lpstr>Running time?</vt:lpstr>
      <vt:lpstr>Graph Traversals</vt:lpstr>
      <vt:lpstr>Abstract Idea</vt:lpstr>
      <vt:lpstr>Running Time and Options</vt:lpstr>
      <vt:lpstr>Example: trees</vt:lpstr>
      <vt:lpstr>Example: trees</vt:lpstr>
      <vt:lpstr>Example: trees</vt:lpstr>
      <vt:lpstr>Comparison</vt:lpstr>
      <vt:lpstr>Saving the Path</vt:lpstr>
      <vt:lpstr>Example using BFS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1170</cp:revision>
  <dcterms:created xsi:type="dcterms:W3CDTF">2009-03-13T20:43:19Z</dcterms:created>
  <dcterms:modified xsi:type="dcterms:W3CDTF">2013-11-04T19:37:36Z</dcterms:modified>
</cp:coreProperties>
</file>