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notesSlides/notesSlide14.xml" ContentType="application/vnd.openxmlformats-officedocument.presentationml.notesSlide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notesSlides/notesSlide16.xml" ContentType="application/vnd.openxmlformats-officedocument.presentationml.notesSlide+xml"/>
  <Override PartName="/ppt/tags/tag28.xml" ContentType="application/vnd.openxmlformats-officedocument.presentationml.tags+xml"/>
  <Override PartName="/ppt/notesSlides/notesSlide1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8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9.xml" ContentType="application/vnd.openxmlformats-officedocument.presentationml.notesSlide+xml"/>
  <Override PartName="/ppt/tags/tag136.xml" ContentType="application/vnd.openxmlformats-officedocument.presentationml.tags+xml"/>
  <Override PartName="/ppt/notesSlides/notesSlide20.xml" ContentType="application/vnd.openxmlformats-officedocument.presentationml.notesSlide+xml"/>
  <Override PartName="/ppt/tags/tag137.xml" ContentType="application/vnd.openxmlformats-officedocument.presentationml.tags+xml"/>
  <Override PartName="/ppt/notesSlides/notesSlide21.xml" ContentType="application/vnd.openxmlformats-officedocument.presentationml.notesSlide+xml"/>
  <Override PartName="/ppt/tags/tag138.xml" ContentType="application/vnd.openxmlformats-officedocument.presentationml.tags+xml"/>
  <Override PartName="/ppt/notesSlides/notesSlide22.xml" ContentType="application/vnd.openxmlformats-officedocument.presentationml.notesSlide+xml"/>
  <Override PartName="/ppt/tags/tag139.xml" ContentType="application/vnd.openxmlformats-officedocument.presentationml.tags+xml"/>
  <Override PartName="/ppt/notesSlides/notesSlide23.xml" ContentType="application/vnd.openxmlformats-officedocument.presentationml.notesSlide+xml"/>
  <Override PartName="/ppt/tags/tag140.xml" ContentType="application/vnd.openxmlformats-officedocument.presentationml.tags+xml"/>
  <Override PartName="/ppt/notesSlides/notesSlide24.xml" ContentType="application/vnd.openxmlformats-officedocument.presentationml.notesSlide+xml"/>
  <Override PartName="/ppt/tags/tag141.xml" ContentType="application/vnd.openxmlformats-officedocument.presentationml.tags+xml"/>
  <Override PartName="/ppt/notesSlides/notesSlide25.xml" ContentType="application/vnd.openxmlformats-officedocument.presentationml.notesSlide+xml"/>
  <Override PartName="/ppt/tags/tag142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32.xml" ContentType="application/vnd.openxmlformats-officedocument.presentationml.notesSlide+xml"/>
  <Override PartName="/ppt/tags/tag156.xml" ContentType="application/vnd.openxmlformats-officedocument.presentationml.tags+xml"/>
  <Override PartName="/ppt/notesSlides/notesSlide33.xml" ContentType="application/vnd.openxmlformats-officedocument.presentationml.notesSlide+xml"/>
  <Override PartName="/ppt/tags/tag157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158.xml" ContentType="application/vnd.openxmlformats-officedocument.presentationml.tags+xml"/>
  <Override PartName="/ppt/notesSlides/notesSlide37.xml" ContentType="application/vnd.openxmlformats-officedocument.presentationml.notesSlide+xml"/>
  <Override PartName="/ppt/tags/tag159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7" r:id="rId3"/>
    <p:sldId id="329" r:id="rId4"/>
    <p:sldId id="288" r:id="rId5"/>
    <p:sldId id="289" r:id="rId6"/>
    <p:sldId id="330" r:id="rId7"/>
    <p:sldId id="290" r:id="rId8"/>
    <p:sldId id="291" r:id="rId9"/>
    <p:sldId id="292" r:id="rId10"/>
    <p:sldId id="294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23" r:id="rId20"/>
    <p:sldId id="324" r:id="rId21"/>
    <p:sldId id="325" r:id="rId22"/>
    <p:sldId id="306" r:id="rId23"/>
    <p:sldId id="305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26" r:id="rId34"/>
    <p:sldId id="316" r:id="rId35"/>
    <p:sldId id="317" r:id="rId36"/>
    <p:sldId id="327" r:id="rId37"/>
    <p:sldId id="296" r:id="rId38"/>
    <p:sldId id="318" r:id="rId39"/>
    <p:sldId id="319" r:id="rId40"/>
    <p:sldId id="328" r:id="rId41"/>
    <p:sldId id="320" r:id="rId42"/>
    <p:sldId id="321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9" Type="http://schemas.openxmlformats.org/officeDocument/2006/relationships/tags" Target="../tags/tag69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34" Type="http://schemas.openxmlformats.org/officeDocument/2006/relationships/tags" Target="../tags/tag64.xml"/><Relationship Id="rId42" Type="http://schemas.openxmlformats.org/officeDocument/2006/relationships/tags" Target="../tags/tag72.xml"/><Relationship Id="rId47" Type="http://schemas.openxmlformats.org/officeDocument/2006/relationships/tags" Target="../tags/tag77.xml"/><Relationship Id="rId50" Type="http://schemas.openxmlformats.org/officeDocument/2006/relationships/tags" Target="../tags/tag80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tags" Target="../tags/tag63.xml"/><Relationship Id="rId38" Type="http://schemas.openxmlformats.org/officeDocument/2006/relationships/tags" Target="../tags/tag68.xml"/><Relationship Id="rId46" Type="http://schemas.openxmlformats.org/officeDocument/2006/relationships/tags" Target="../tags/tag76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tags" Target="../tags/tag59.xml"/><Relationship Id="rId41" Type="http://schemas.openxmlformats.org/officeDocument/2006/relationships/tags" Target="../tags/tag71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32" Type="http://schemas.openxmlformats.org/officeDocument/2006/relationships/tags" Target="../tags/tag62.xml"/><Relationship Id="rId37" Type="http://schemas.openxmlformats.org/officeDocument/2006/relationships/tags" Target="../tags/tag67.xml"/><Relationship Id="rId40" Type="http://schemas.openxmlformats.org/officeDocument/2006/relationships/tags" Target="../tags/tag70.xml"/><Relationship Id="rId45" Type="http://schemas.openxmlformats.org/officeDocument/2006/relationships/tags" Target="../tags/tag75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36" Type="http://schemas.openxmlformats.org/officeDocument/2006/relationships/tags" Target="../tags/tag66.xml"/><Relationship Id="rId49" Type="http://schemas.openxmlformats.org/officeDocument/2006/relationships/tags" Target="../tags/tag79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tags" Target="../tags/tag61.xml"/><Relationship Id="rId44" Type="http://schemas.openxmlformats.org/officeDocument/2006/relationships/tags" Target="../tags/tag74.xml"/><Relationship Id="rId52" Type="http://schemas.openxmlformats.org/officeDocument/2006/relationships/tags" Target="../tags/tag82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Relationship Id="rId35" Type="http://schemas.openxmlformats.org/officeDocument/2006/relationships/tags" Target="../tags/tag65.xml"/><Relationship Id="rId43" Type="http://schemas.openxmlformats.org/officeDocument/2006/relationships/tags" Target="../tags/tag73.xml"/><Relationship Id="rId48" Type="http://schemas.openxmlformats.org/officeDocument/2006/relationships/tags" Target="../tags/tag78.xml"/><Relationship Id="rId8" Type="http://schemas.openxmlformats.org/officeDocument/2006/relationships/tags" Target="../tags/tag38.xml"/><Relationship Id="rId51" Type="http://schemas.openxmlformats.org/officeDocument/2006/relationships/tags" Target="../tags/tag81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9" Type="http://schemas.openxmlformats.org/officeDocument/2006/relationships/tags" Target="../tags/tag121.xml"/><Relationship Id="rId3" Type="http://schemas.openxmlformats.org/officeDocument/2006/relationships/tags" Target="../tags/tag85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42" Type="http://schemas.openxmlformats.org/officeDocument/2006/relationships/tags" Target="../tags/tag124.xml"/><Relationship Id="rId47" Type="http://schemas.openxmlformats.org/officeDocument/2006/relationships/tags" Target="../tags/tag129.xml"/><Relationship Id="rId50" Type="http://schemas.openxmlformats.org/officeDocument/2006/relationships/tags" Target="../tags/tag132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38" Type="http://schemas.openxmlformats.org/officeDocument/2006/relationships/tags" Target="../tags/tag120.xml"/><Relationship Id="rId46" Type="http://schemas.openxmlformats.org/officeDocument/2006/relationships/tags" Target="../tags/tag128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41" Type="http://schemas.openxmlformats.org/officeDocument/2006/relationships/tags" Target="../tags/tag123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37" Type="http://schemas.openxmlformats.org/officeDocument/2006/relationships/tags" Target="../tags/tag119.xml"/><Relationship Id="rId40" Type="http://schemas.openxmlformats.org/officeDocument/2006/relationships/tags" Target="../tags/tag122.xml"/><Relationship Id="rId45" Type="http://schemas.openxmlformats.org/officeDocument/2006/relationships/tags" Target="../tags/tag127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tags" Target="../tags/tag118.xml"/><Relationship Id="rId49" Type="http://schemas.openxmlformats.org/officeDocument/2006/relationships/tags" Target="../tags/tag131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tags" Target="../tags/tag113.xml"/><Relationship Id="rId44" Type="http://schemas.openxmlformats.org/officeDocument/2006/relationships/tags" Target="../tags/tag126.xml"/><Relationship Id="rId52" Type="http://schemas.openxmlformats.org/officeDocument/2006/relationships/tags" Target="../tags/tag134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tags" Target="../tags/tag117.xml"/><Relationship Id="rId43" Type="http://schemas.openxmlformats.org/officeDocument/2006/relationships/tags" Target="../tags/tag125.xml"/><Relationship Id="rId48" Type="http://schemas.openxmlformats.org/officeDocument/2006/relationships/tags" Target="../tags/tag130.xml"/><Relationship Id="rId8" Type="http://schemas.openxmlformats.org/officeDocument/2006/relationships/tags" Target="../tags/tag90.xml"/><Relationship Id="rId51" Type="http://schemas.openxmlformats.org/officeDocument/2006/relationships/tags" Target="../tags/tag1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tags" Target="../tags/tag155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5" Type="http://schemas.openxmlformats.org/officeDocument/2006/relationships/tags" Target="../tags/tag147.xml"/><Relationship Id="rId15" Type="http://schemas.openxmlformats.org/officeDocument/2006/relationships/notesSlide" Target="../notesSlides/notesSlide32.xml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15: Shortest Paths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2"/>
                </a:solidFill>
              </a:rPr>
              <a:t>might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  <a:p>
            <a:pPr lvl="2"/>
            <a:r>
              <a:rPr lang="en-US" dirty="0" smtClean="0"/>
              <a:t>Helps give intuition of why the algorithm 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  <a:p>
            <a:r>
              <a:rPr lang="en-US" dirty="0" smtClean="0"/>
              <a:t>Unlike before, BFS will not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How would this have worked differently if we were only interested in:</a:t>
            </a:r>
          </a:p>
          <a:p>
            <a:pPr lvl="1"/>
            <a:r>
              <a:rPr lang="en-US" dirty="0" smtClean="0"/>
              <a:t>The path from A to G?</a:t>
            </a:r>
          </a:p>
          <a:p>
            <a:pPr lvl="1" eaLnBrk="1" hangingPunct="1"/>
            <a:r>
              <a:rPr lang="en-US" dirty="0" smtClean="0"/>
              <a:t>The path from A to E?</a:t>
            </a:r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5744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irrevocably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The Cloud (Rough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267380" cy="2362200"/>
            <a:chOff x="1219200" y="3103243"/>
            <a:chExt cx="7139489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038544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chemeClr val="accent2"/>
                  </a:solidFill>
                  <a:latin typeface="+mj-lt"/>
                </a:rPr>
              </a:br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chemeClr val="accent2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chemeClr val="accent2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 smtClean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 smtClean="0">
                <a:latin typeface="+mn-lt"/>
              </a:rPr>
              <a:t> 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4259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(?)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algorithm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 smtClean="0">
                <a:latin typeface="+mn-lt"/>
              </a:rPr>
              <a:t> 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5235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named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r>
              <a:rPr lang="en-US" dirty="0" smtClean="0"/>
              <a:t>Many people have a favorite </a:t>
            </a:r>
            <a:r>
              <a:rPr lang="en-US" dirty="0" err="1" smtClean="0"/>
              <a:t>Dijkstra</a:t>
            </a:r>
            <a:r>
              <a:rPr lang="en-US" dirty="0" smtClean="0"/>
              <a:t> story, even if they never met him</a:t>
            </a:r>
          </a:p>
          <a:p>
            <a:pPr lvl="1"/>
            <a:r>
              <a:rPr lang="en-US" dirty="0" smtClean="0"/>
              <a:t>My favorite quotation: “computer science is no more about computers than astronomy is about telescopes”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56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066800"/>
            <a:ext cx="3429000" cy="22098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dirty="0" smtClean="0">
                <a:latin typeface="Tahoma" charset="0"/>
              </a:rPr>
              <a:t>    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67904" y="10762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986904" y="21430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a vertex is marked known, the cost of the shortest path to that node is known</a:t>
            </a:r>
          </a:p>
          <a:p>
            <a:pPr lvl="1"/>
            <a:r>
              <a:rPr lang="en-US" dirty="0" smtClean="0"/>
              <a:t>The path is also known by following back-pointers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a vertex is still not known, another shorter path to it </a:t>
            </a:r>
            <a:r>
              <a:rPr lang="en-US" i="1" dirty="0" smtClean="0"/>
              <a:t>might</a:t>
            </a:r>
            <a:r>
              <a:rPr lang="en-US" dirty="0" smtClean="0"/>
              <a:t> still be found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23387</TotalTime>
  <Words>3500</Words>
  <Application>Microsoft Office PowerPoint</Application>
  <PresentationFormat>On-screen Show (4:3)</PresentationFormat>
  <Paragraphs>1632</Paragraphs>
  <Slides>42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dan_design_template</vt:lpstr>
      <vt:lpstr>CSE373: Data Structures &amp; Algorithms  Lecture 15: Shortest Paths</vt:lpstr>
      <vt:lpstr>Single source shortest paths</vt:lpstr>
      <vt:lpstr>Applications</vt:lpstr>
      <vt:lpstr>Not as easy</vt:lpstr>
      <vt:lpstr>Dijkstra</vt:lpstr>
      <vt:lpstr>Dijkstra’s algorithm</vt:lpstr>
      <vt:lpstr>Dijkstra’s Algorithm: Idea</vt:lpstr>
      <vt:lpstr>The Algorithm</vt:lpstr>
      <vt:lpstr>Important features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Efficiency, first approach</vt:lpstr>
      <vt:lpstr>Efficiency, first approach</vt:lpstr>
      <vt:lpstr>Improving asymptotic running time</vt:lpstr>
      <vt:lpstr>Improving (?) asymptotic running time</vt:lpstr>
      <vt:lpstr>Efficiency, second approach</vt:lpstr>
      <vt:lpstr>Efficiency, second approach</vt:lpstr>
      <vt:lpstr>Dense vs. sparse again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1187</cp:revision>
  <dcterms:created xsi:type="dcterms:W3CDTF">2009-03-13T20:43:19Z</dcterms:created>
  <dcterms:modified xsi:type="dcterms:W3CDTF">2013-11-06T22:12:39Z</dcterms:modified>
</cp:coreProperties>
</file>