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56" r:id="rId2"/>
    <p:sldId id="283" r:id="rId3"/>
    <p:sldId id="284" r:id="rId4"/>
    <p:sldId id="282" r:id="rId5"/>
    <p:sldId id="286" r:id="rId6"/>
    <p:sldId id="287" r:id="rId7"/>
    <p:sldId id="285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8" r:id="rId16"/>
    <p:sldId id="297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8" r:id="rId26"/>
    <p:sldId id="307" r:id="rId27"/>
    <p:sldId id="309" r:id="rId28"/>
    <p:sldId id="310" r:id="rId29"/>
    <p:sldId id="311" r:id="rId30"/>
    <p:sldId id="312" r:id="rId3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CC0000"/>
    <a:srgbClr val="D6009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08" y="-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56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144" cy="464205"/>
          </a:xfrm>
          <a:prstGeom prst="rect">
            <a:avLst/>
          </a:prstGeom>
        </p:spPr>
        <p:txBody>
          <a:bodyPr vert="horz" lIns="88137" tIns="44068" rIns="88137" bIns="4406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5" y="1"/>
            <a:ext cx="3038144" cy="464205"/>
          </a:xfrm>
          <a:prstGeom prst="rect">
            <a:avLst/>
          </a:prstGeom>
        </p:spPr>
        <p:txBody>
          <a:bodyPr vert="horz" lIns="88137" tIns="44068" rIns="88137" bIns="4406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658"/>
            <a:ext cx="3038144" cy="464205"/>
          </a:xfrm>
          <a:prstGeom prst="rect">
            <a:avLst/>
          </a:prstGeom>
        </p:spPr>
        <p:txBody>
          <a:bodyPr vert="horz" lIns="88137" tIns="44068" rIns="88137" bIns="4406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5" y="8830658"/>
            <a:ext cx="3038144" cy="464205"/>
          </a:xfrm>
          <a:prstGeom prst="rect">
            <a:avLst/>
          </a:prstGeom>
        </p:spPr>
        <p:txBody>
          <a:bodyPr vert="horz" lIns="88137" tIns="44068" rIns="88137" bIns="4406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85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5" rIns="93170" bIns="46585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7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5" rIns="93170" bIns="46585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5" rIns="93170" bIns="465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5" rIns="93170" bIns="46585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7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5" rIns="93170" bIns="46585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461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6002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16: Software-Design Interlude – Preserving Abstractions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Fall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bad clients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828800"/>
            <a:ext cx="6629400" cy="2362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 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=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i1 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(…);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year 2013</a:t>
            </a:r>
          </a:p>
          <a:p>
            <a:r>
              <a:rPr lang="en-US" sz="1800" dirty="0" err="1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i2 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=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(…);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year 2014</a:t>
            </a:r>
            <a:endParaRPr lang="en-US" sz="180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(i1);</a:t>
            </a:r>
          </a:p>
          <a:p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(i2);</a:t>
            </a:r>
            <a:endParaRPr lang="en-US" sz="1800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i1.setDate(…); </a:t>
            </a: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// year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2015</a:t>
            </a:r>
            <a:endParaRPr lang="en-US" sz="1800" dirty="0" smtClean="0">
              <a:solidFill>
                <a:schemeClr val="tx2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x =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deleteMin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“wrong” (???) item?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      // What date does returned item have???</a:t>
            </a:r>
          </a:p>
          <a:p>
            <a:pPr>
              <a:buFontTx/>
              <a:buNone/>
            </a:pPr>
            <a:endParaRPr lang="en-US" sz="1800" dirty="0" smtClean="0">
              <a:solidFill>
                <a:srgbClr val="7030A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6082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bad clients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4267200" y="1562101"/>
            <a:ext cx="381000" cy="46100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67400" y="5143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172200" y="5143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477000" y="5143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81800" y="5143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5029200" y="4762500"/>
            <a:ext cx="2590800" cy="14097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28800" y="4810966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latin typeface="+mn-lt"/>
              </a:rPr>
              <a:t>pq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15" name="Straight Arrow Connector 14"/>
          <p:cNvCxnSpPr>
            <a:endCxn id="12" idx="2"/>
          </p:cNvCxnSpPr>
          <p:nvPr/>
        </p:nvCxnSpPr>
        <p:spPr bwMode="auto">
          <a:xfrm>
            <a:off x="2209800" y="5095845"/>
            <a:ext cx="2819400" cy="37150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112065" y="5095845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h</a:t>
            </a:r>
            <a:r>
              <a:rPr lang="en-US" sz="2000" b="0" dirty="0" smtClean="0">
                <a:latin typeface="+mn-lt"/>
              </a:rPr>
              <a:t>eap: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69265" y="5464314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size: 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50265" y="5715000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105400" y="3172666"/>
            <a:ext cx="2400300" cy="1170734"/>
            <a:chOff x="5905500" y="1496266"/>
            <a:chExt cx="2400300" cy="1170734"/>
          </a:xfrm>
        </p:grpSpPr>
        <p:sp>
          <p:nvSpPr>
            <p:cNvPr id="23" name="Oval 22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26465" y="1733490"/>
              <a:ext cx="22793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date: </a:t>
              </a:r>
            </a:p>
            <a:p>
              <a:r>
                <a:rPr lang="en-US" sz="2000" b="0" dirty="0">
                  <a:latin typeface="+mn-lt"/>
                </a:rPr>
                <a:t>d</a:t>
              </a:r>
              <a:r>
                <a:rPr lang="en-US" sz="2000" b="0" dirty="0" smtClean="0">
                  <a:latin typeface="+mn-lt"/>
                </a:rPr>
                <a:t>escription: “…”</a:t>
              </a:r>
            </a:p>
          </p:txBody>
        </p:sp>
      </p:grpSp>
      <p:cxnSp>
        <p:nvCxnSpPr>
          <p:cNvPr id="27" name="Straight Arrow Connector 26"/>
          <p:cNvCxnSpPr/>
          <p:nvPr/>
        </p:nvCxnSpPr>
        <p:spPr bwMode="auto">
          <a:xfrm flipH="1" flipV="1">
            <a:off x="5867400" y="4361038"/>
            <a:ext cx="152400" cy="93486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4" name="Group 33"/>
          <p:cNvGrpSpPr/>
          <p:nvPr/>
        </p:nvGrpSpPr>
        <p:grpSpPr>
          <a:xfrm>
            <a:off x="7357264" y="3155027"/>
            <a:ext cx="1510512" cy="1206011"/>
            <a:chOff x="6026465" y="1496266"/>
            <a:chExt cx="2279335" cy="1252887"/>
          </a:xfrm>
        </p:grpSpPr>
        <p:sp>
          <p:nvSpPr>
            <p:cNvPr id="35" name="Oval 34"/>
            <p:cNvSpPr/>
            <p:nvPr/>
          </p:nvSpPr>
          <p:spPr bwMode="auto">
            <a:xfrm>
              <a:off x="6090980" y="1496266"/>
              <a:ext cx="2171699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026465" y="1733490"/>
              <a:ext cx="22793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year: …</a:t>
              </a:r>
            </a:p>
            <a:p>
              <a:r>
                <a:rPr lang="en-US" sz="2000" b="0" dirty="0" smtClean="0">
                  <a:latin typeface="+mn-lt"/>
                </a:rPr>
                <a:t>month: …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      …</a:t>
              </a:r>
            </a:p>
          </p:txBody>
        </p:sp>
      </p:grpSp>
      <p:cxnSp>
        <p:nvCxnSpPr>
          <p:cNvPr id="42" name="Straight Arrow Connector 41"/>
          <p:cNvCxnSpPr/>
          <p:nvPr/>
        </p:nvCxnSpPr>
        <p:spPr bwMode="auto">
          <a:xfrm>
            <a:off x="5943600" y="3610816"/>
            <a:ext cx="1456418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1371600" y="386709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i1</a:t>
            </a:r>
          </a:p>
        </p:txBody>
      </p:sp>
      <p:cxnSp>
        <p:nvCxnSpPr>
          <p:cNvPr id="45" name="Straight Arrow Connector 44"/>
          <p:cNvCxnSpPr>
            <a:endCxn id="23" idx="2"/>
          </p:cNvCxnSpPr>
          <p:nvPr/>
        </p:nvCxnSpPr>
        <p:spPr bwMode="auto">
          <a:xfrm flipV="1">
            <a:off x="1752600" y="3758033"/>
            <a:ext cx="3352800" cy="347153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1828800" y="2209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i2</a:t>
            </a:r>
          </a:p>
        </p:txBody>
      </p:sp>
      <p:cxnSp>
        <p:nvCxnSpPr>
          <p:cNvPr id="30" name="Straight Arrow Connector 29"/>
          <p:cNvCxnSpPr>
            <a:endCxn id="37" idx="2"/>
          </p:cNvCxnSpPr>
          <p:nvPr/>
        </p:nvCxnSpPr>
        <p:spPr bwMode="auto">
          <a:xfrm>
            <a:off x="2209800" y="2447896"/>
            <a:ext cx="2943224" cy="6011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3" name="Group 32"/>
          <p:cNvGrpSpPr/>
          <p:nvPr/>
        </p:nvGrpSpPr>
        <p:grpSpPr>
          <a:xfrm>
            <a:off x="5153024" y="1922639"/>
            <a:ext cx="2400300" cy="1170734"/>
            <a:chOff x="5905500" y="1496266"/>
            <a:chExt cx="2400300" cy="1170734"/>
          </a:xfrm>
        </p:grpSpPr>
        <p:sp>
          <p:nvSpPr>
            <p:cNvPr id="37" name="Oval 36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026465" y="1733490"/>
              <a:ext cx="22793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date: </a:t>
              </a:r>
            </a:p>
            <a:p>
              <a:r>
                <a:rPr lang="en-US" sz="2000" b="0" dirty="0">
                  <a:latin typeface="+mn-lt"/>
                </a:rPr>
                <a:t>d</a:t>
              </a:r>
              <a:r>
                <a:rPr lang="en-US" sz="2000" b="0" dirty="0" smtClean="0">
                  <a:latin typeface="+mn-lt"/>
                </a:rPr>
                <a:t>escription: “…”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404888" y="1905000"/>
            <a:ext cx="1510512" cy="1206011"/>
            <a:chOff x="6026465" y="1496266"/>
            <a:chExt cx="2279335" cy="1252887"/>
          </a:xfrm>
        </p:grpSpPr>
        <p:sp>
          <p:nvSpPr>
            <p:cNvPr id="40" name="Oval 39"/>
            <p:cNvSpPr/>
            <p:nvPr/>
          </p:nvSpPr>
          <p:spPr bwMode="auto">
            <a:xfrm>
              <a:off x="6090980" y="1496266"/>
              <a:ext cx="2171699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026465" y="1733490"/>
              <a:ext cx="22793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year: …</a:t>
              </a:r>
            </a:p>
            <a:p>
              <a:r>
                <a:rPr lang="en-US" sz="2000" b="0" dirty="0" smtClean="0">
                  <a:latin typeface="+mn-lt"/>
                </a:rPr>
                <a:t>month: …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      …</a:t>
              </a:r>
            </a:p>
          </p:txBody>
        </p:sp>
      </p:grpSp>
      <p:cxnSp>
        <p:nvCxnSpPr>
          <p:cNvPr id="43" name="Straight Arrow Connector 42"/>
          <p:cNvCxnSpPr/>
          <p:nvPr/>
        </p:nvCxnSpPr>
        <p:spPr bwMode="auto">
          <a:xfrm>
            <a:off x="5991224" y="2360789"/>
            <a:ext cx="1456418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 flipV="1">
            <a:off x="6324600" y="3111011"/>
            <a:ext cx="89056" cy="2167251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3343851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bad clients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828800"/>
            <a:ext cx="6629400" cy="182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err="1">
                <a:solidFill>
                  <a:schemeClr val="tx2"/>
                </a:solidFill>
                <a:latin typeface="Courier New" pitchFamily="49" charset="0"/>
              </a:rPr>
              <a:t>pq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i1 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(…); </a:t>
            </a:r>
          </a:p>
          <a:p>
            <a:pPr>
              <a:buFontTx/>
              <a:buNone/>
            </a:pPr>
            <a:r>
              <a:rPr lang="en-US" sz="1800" dirty="0" err="1" smtClean="0">
                <a:latin typeface="Courier New" pitchFamily="49" charset="0"/>
              </a:rPr>
              <a:t>pq.insert</a:t>
            </a:r>
            <a:r>
              <a:rPr lang="en-US" sz="1800" dirty="0" smtClean="0">
                <a:latin typeface="Courier New" pitchFamily="49" charset="0"/>
              </a:rPr>
              <a:t>(i1);</a:t>
            </a:r>
          </a:p>
          <a:p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i1.setDate(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); </a:t>
            </a:r>
            <a:endParaRPr lang="en-US" sz="1800" dirty="0">
              <a:solidFill>
                <a:schemeClr val="tx2"/>
              </a:solidFill>
              <a:latin typeface="Courier New" pitchFamily="49" charset="0"/>
            </a:endParaRPr>
          </a:p>
          <a:p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i2 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=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(…); </a:t>
            </a:r>
            <a:endParaRPr lang="en-US" sz="1800" dirty="0" smtClean="0">
              <a:solidFill>
                <a:srgbClr val="7030A0"/>
              </a:solidFill>
              <a:latin typeface="Courier New" pitchFamily="49" charset="0"/>
            </a:endParaRPr>
          </a:p>
          <a:p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(i2); </a:t>
            </a: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1800" dirty="0" err="1" smtClean="0">
                <a:solidFill>
                  <a:srgbClr val="7030A0"/>
                </a:solidFill>
                <a:latin typeface="Courier New" pitchFamily="49" charset="0"/>
              </a:rPr>
              <a:t>NullPointerException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???</a:t>
            </a:r>
            <a:endParaRPr lang="en-US" sz="1800" dirty="0">
              <a:solidFill>
                <a:schemeClr val="tx2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endParaRPr lang="en-US" sz="1800" dirty="0" smtClean="0">
              <a:solidFill>
                <a:srgbClr val="7030A0"/>
              </a:solidFill>
              <a:latin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4267200"/>
            <a:ext cx="722986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Get exception inside data-structure code even if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2000" b="0" dirty="0" smtClean="0">
                <a:latin typeface="+mn-lt"/>
              </a:rPr>
              <a:t> did a</a:t>
            </a:r>
          </a:p>
          <a:p>
            <a:r>
              <a:rPr lang="en-US" sz="2000" b="0" dirty="0" smtClean="0">
                <a:latin typeface="+mn-lt"/>
              </a:rPr>
              <a:t>careful check that the date in the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ToDoItem</a:t>
            </a:r>
            <a:r>
              <a:rPr lang="en-US" sz="2000" b="0" dirty="0" smtClean="0">
                <a:latin typeface="+mn-lt"/>
              </a:rPr>
              <a:t> is not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+mn-lt"/>
              </a:rPr>
              <a:t>Bad client later invalidates the check</a:t>
            </a:r>
          </a:p>
        </p:txBody>
      </p:sp>
    </p:spTree>
    <p:extLst>
      <p:ext uri="{BB962C8B-B14F-4D97-AF65-F5344CB8AC3E}">
        <p14:creationId xmlns:p14="http://schemas.microsoft.com/office/powerpoint/2010/main" val="29386429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aliases into the internal data (the “red arrows”) by </a:t>
            </a:r>
            <a:r>
              <a:rPr lang="en-US" dirty="0" smtClean="0">
                <a:solidFill>
                  <a:schemeClr val="accent2"/>
                </a:solidFill>
              </a:rPr>
              <a:t>copying objects as needed</a:t>
            </a:r>
          </a:p>
          <a:p>
            <a:pPr lvl="1"/>
            <a:r>
              <a:rPr lang="en-US" dirty="0" smtClean="0"/>
              <a:t>Do not use the same objects inside and outside the abstraction because two sides do not know all mutation (field-setting) that might occur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“</a:t>
            </a:r>
            <a:r>
              <a:rPr lang="en-US" dirty="0" smtClean="0">
                <a:solidFill>
                  <a:schemeClr val="accent2"/>
                </a:solidFill>
              </a:rPr>
              <a:t>Copy-in-copy-out”</a:t>
            </a:r>
            <a:endParaRPr lang="en-US" dirty="0"/>
          </a:p>
          <a:p>
            <a:pPr lvl="1"/>
            <a:endParaRPr lang="en-US" sz="1000" dirty="0"/>
          </a:p>
          <a:p>
            <a:r>
              <a:rPr lang="en-US" dirty="0" smtClean="0"/>
              <a:t>A first attempt: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95600" y="3962400"/>
            <a:ext cx="6019800" cy="2362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{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 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void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internal_i</a:t>
            </a:r>
            <a:r>
              <a:rPr lang="en-US" sz="1800" dirty="0" smtClean="0">
                <a:latin typeface="Courier New" pitchFamily="49" charset="0"/>
              </a:rPr>
              <a:t> = 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 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new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i.date,i.description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…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use only the internal object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878143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Must copy the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Notice this version accomplishes nothing</a:t>
            </a:r>
          </a:p>
          <a:p>
            <a:pPr lvl="1"/>
            <a:r>
              <a:rPr lang="en-US" dirty="0" smtClean="0"/>
              <a:t>Still the alias to the object we got from the client: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1371600"/>
            <a:ext cx="6019800" cy="2362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… 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void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internal_i</a:t>
            </a:r>
            <a:r>
              <a:rPr lang="en-US" sz="1800" dirty="0" smtClean="0">
                <a:latin typeface="Courier New" pitchFamily="49" charset="0"/>
              </a:rPr>
              <a:t> = 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 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new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i.date,i.description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…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use only the internal object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28800" y="4495800"/>
            <a:ext cx="601980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{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 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void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internal_i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 …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1800" dirty="0" err="1" smtClean="0">
                <a:solidFill>
                  <a:srgbClr val="7030A0"/>
                </a:solidFill>
                <a:latin typeface="Courier New" pitchFamily="49" charset="0"/>
              </a:rPr>
              <a:t>internal_i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 refers to same object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332320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Copying works…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4267200"/>
            <a:ext cx="5867400" cy="2209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(…);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i.setDescription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(“some different thing”);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); </a:t>
            </a:r>
            <a:endParaRPr lang="en-US" sz="180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x =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deleteMin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y =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deleteMin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  <a:endParaRPr lang="en-US" sz="180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endParaRPr lang="en-US" sz="1800" dirty="0" smtClean="0">
              <a:solidFill>
                <a:srgbClr val="7030A0"/>
              </a:solidFill>
              <a:latin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953000" y="1066800"/>
            <a:ext cx="381000" cy="29337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400800" y="3238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705600" y="3238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010400" y="3238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315200" y="3238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562600" y="2857500"/>
            <a:ext cx="2590800" cy="14097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28800" y="27051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latin typeface="+mn-lt"/>
              </a:rPr>
              <a:t>pq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15" name="Straight Arrow Connector 14"/>
          <p:cNvCxnSpPr>
            <a:endCxn id="13" idx="2"/>
          </p:cNvCxnSpPr>
          <p:nvPr/>
        </p:nvCxnSpPr>
        <p:spPr bwMode="auto">
          <a:xfrm>
            <a:off x="2324100" y="2981325"/>
            <a:ext cx="3238500" cy="58102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5645465" y="3190845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h</a:t>
            </a:r>
            <a:r>
              <a:rPr lang="en-US" sz="2000" b="0" dirty="0" smtClean="0">
                <a:latin typeface="+mn-lt"/>
              </a:rPr>
              <a:t>eap: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102665" y="3559314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size: 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83665" y="3810000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6400800" y="1572466"/>
            <a:ext cx="2400300" cy="1170734"/>
            <a:chOff x="5905500" y="1496266"/>
            <a:chExt cx="2400300" cy="1170734"/>
          </a:xfrm>
        </p:grpSpPr>
        <p:sp>
          <p:nvSpPr>
            <p:cNvPr id="20" name="Oval 19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26465" y="1733490"/>
              <a:ext cx="22793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date: </a:t>
              </a:r>
            </a:p>
            <a:p>
              <a:r>
                <a:rPr lang="en-US" sz="2000" b="0" dirty="0">
                  <a:latin typeface="+mn-lt"/>
                </a:rPr>
                <a:t>d</a:t>
              </a:r>
              <a:r>
                <a:rPr lang="en-US" sz="2000" b="0" dirty="0" smtClean="0">
                  <a:latin typeface="+mn-lt"/>
                </a:rPr>
                <a:t>escription: “…”</a:t>
              </a:r>
            </a:p>
          </p:txBody>
        </p:sp>
      </p:grpSp>
      <p:cxnSp>
        <p:nvCxnSpPr>
          <p:cNvPr id="22" name="Straight Arrow Connector 21"/>
          <p:cNvCxnSpPr>
            <a:endCxn id="20" idx="3"/>
          </p:cNvCxnSpPr>
          <p:nvPr/>
        </p:nvCxnSpPr>
        <p:spPr bwMode="auto">
          <a:xfrm flipV="1">
            <a:off x="6553200" y="2571750"/>
            <a:ext cx="165638" cy="81915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7239000" y="1447800"/>
            <a:ext cx="422432" cy="56281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685800" y="234309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latin typeface="+mn-lt"/>
              </a:rPr>
              <a:t>i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 flipV="1">
            <a:off x="1066800" y="2362200"/>
            <a:ext cx="533400" cy="191929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26" name="Group 25"/>
          <p:cNvGrpSpPr/>
          <p:nvPr/>
        </p:nvGrpSpPr>
        <p:grpSpPr>
          <a:xfrm>
            <a:off x="1638300" y="1676400"/>
            <a:ext cx="2400300" cy="1170734"/>
            <a:chOff x="5905500" y="1496266"/>
            <a:chExt cx="2400300" cy="1170734"/>
          </a:xfrm>
        </p:grpSpPr>
        <p:sp>
          <p:nvSpPr>
            <p:cNvPr id="27" name="Oval 26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026465" y="1733490"/>
              <a:ext cx="22793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date: </a:t>
              </a:r>
            </a:p>
            <a:p>
              <a:r>
                <a:rPr lang="en-US" sz="2000" b="0" dirty="0">
                  <a:latin typeface="+mn-lt"/>
                </a:rPr>
                <a:t>d</a:t>
              </a:r>
              <a:r>
                <a:rPr lang="en-US" sz="2000" b="0" dirty="0" smtClean="0">
                  <a:latin typeface="+mn-lt"/>
                </a:rPr>
                <a:t>escription: “…”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896100" y="277066"/>
            <a:ext cx="2400300" cy="1252887"/>
            <a:chOff x="5905500" y="1496266"/>
            <a:chExt cx="2400300" cy="1252887"/>
          </a:xfrm>
        </p:grpSpPr>
        <p:sp>
          <p:nvSpPr>
            <p:cNvPr id="33" name="Oval 32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26465" y="1733490"/>
              <a:ext cx="22793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year: …</a:t>
              </a:r>
            </a:p>
            <a:p>
              <a:r>
                <a:rPr lang="en-US" sz="2000" b="0" dirty="0" smtClean="0">
                  <a:latin typeface="+mn-lt"/>
                </a:rPr>
                <a:t>month: …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      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496063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772400" cy="1143000"/>
          </a:xfrm>
        </p:spPr>
        <p:txBody>
          <a:bodyPr/>
          <a:lstStyle/>
          <a:p>
            <a:r>
              <a:rPr lang="en-US" dirty="0" err="1" smtClean="0"/>
              <a:t>Didin’t</a:t>
            </a:r>
            <a:r>
              <a:rPr lang="en-US" dirty="0" smtClean="0"/>
              <a:t> do enough copying yet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4572000"/>
            <a:ext cx="5867400" cy="175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Date d = new Date(…)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d,“buy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beer”);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d.setYear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(2015);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…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953000" y="1104901"/>
            <a:ext cx="381000" cy="32003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400800" y="35433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705600" y="35433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010400" y="35433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315200" y="35433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562600" y="3162300"/>
            <a:ext cx="2590800" cy="14097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28800" y="30099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latin typeface="+mn-lt"/>
              </a:rPr>
              <a:t>pq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15" name="Straight Arrow Connector 14"/>
          <p:cNvCxnSpPr>
            <a:endCxn id="13" idx="2"/>
          </p:cNvCxnSpPr>
          <p:nvPr/>
        </p:nvCxnSpPr>
        <p:spPr bwMode="auto">
          <a:xfrm>
            <a:off x="2324100" y="3286125"/>
            <a:ext cx="3238500" cy="58102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5645465" y="3495645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h</a:t>
            </a:r>
            <a:r>
              <a:rPr lang="en-US" sz="2000" b="0" dirty="0" smtClean="0">
                <a:latin typeface="+mn-lt"/>
              </a:rPr>
              <a:t>eap: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102665" y="3864114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size: 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83665" y="4114800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6400800" y="1877266"/>
            <a:ext cx="2400300" cy="1170734"/>
            <a:chOff x="5905500" y="1496266"/>
            <a:chExt cx="2400300" cy="1170734"/>
          </a:xfrm>
        </p:grpSpPr>
        <p:sp>
          <p:nvSpPr>
            <p:cNvPr id="20" name="Oval 19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26465" y="1733490"/>
              <a:ext cx="22793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date: </a:t>
              </a:r>
            </a:p>
            <a:p>
              <a:r>
                <a:rPr lang="en-US" sz="2000" b="0" dirty="0">
                  <a:latin typeface="+mn-lt"/>
                </a:rPr>
                <a:t>d</a:t>
              </a:r>
              <a:r>
                <a:rPr lang="en-US" sz="2000" b="0" dirty="0" smtClean="0">
                  <a:latin typeface="+mn-lt"/>
                </a:rPr>
                <a:t>escription: “…”</a:t>
              </a:r>
            </a:p>
          </p:txBody>
        </p:sp>
      </p:grpSp>
      <p:cxnSp>
        <p:nvCxnSpPr>
          <p:cNvPr id="22" name="Straight Arrow Connector 21"/>
          <p:cNvCxnSpPr>
            <a:endCxn id="20" idx="3"/>
          </p:cNvCxnSpPr>
          <p:nvPr/>
        </p:nvCxnSpPr>
        <p:spPr bwMode="auto">
          <a:xfrm flipV="1">
            <a:off x="6553200" y="2876550"/>
            <a:ext cx="165638" cy="81915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23" name="Group 22"/>
          <p:cNvGrpSpPr/>
          <p:nvPr/>
        </p:nvGrpSpPr>
        <p:grpSpPr>
          <a:xfrm>
            <a:off x="6896100" y="581866"/>
            <a:ext cx="2400300" cy="1252887"/>
            <a:chOff x="5905500" y="1496266"/>
            <a:chExt cx="2400300" cy="1252887"/>
          </a:xfrm>
        </p:grpSpPr>
        <p:sp>
          <p:nvSpPr>
            <p:cNvPr id="24" name="Oval 23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026465" y="1733490"/>
              <a:ext cx="22793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year: …</a:t>
              </a:r>
            </a:p>
            <a:p>
              <a:r>
                <a:rPr lang="en-US" sz="2000" b="0" dirty="0" smtClean="0">
                  <a:latin typeface="+mn-lt"/>
                </a:rPr>
                <a:t>month: …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      …</a:t>
              </a:r>
            </a:p>
          </p:txBody>
        </p:sp>
      </p:grpSp>
      <p:cxnSp>
        <p:nvCxnSpPr>
          <p:cNvPr id="26" name="Straight Arrow Connector 25"/>
          <p:cNvCxnSpPr/>
          <p:nvPr/>
        </p:nvCxnSpPr>
        <p:spPr bwMode="auto">
          <a:xfrm flipV="1">
            <a:off x="7239000" y="1752600"/>
            <a:ext cx="422432" cy="56281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685800" y="234309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latin typeface="+mn-lt"/>
              </a:rPr>
              <a:t>i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flipV="1">
            <a:off x="1066800" y="2667000"/>
            <a:ext cx="533400" cy="191929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1" name="Group 30"/>
          <p:cNvGrpSpPr/>
          <p:nvPr/>
        </p:nvGrpSpPr>
        <p:grpSpPr>
          <a:xfrm>
            <a:off x="1638300" y="1981200"/>
            <a:ext cx="2400300" cy="1170734"/>
            <a:chOff x="5905500" y="1496266"/>
            <a:chExt cx="2400300" cy="1170734"/>
          </a:xfrm>
        </p:grpSpPr>
        <p:sp>
          <p:nvSpPr>
            <p:cNvPr id="32" name="Oval 31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26465" y="1733490"/>
              <a:ext cx="22793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date: </a:t>
              </a:r>
            </a:p>
            <a:p>
              <a:r>
                <a:rPr lang="en-US" sz="2000" b="0" dirty="0">
                  <a:latin typeface="+mn-lt"/>
                </a:rPr>
                <a:t>d</a:t>
              </a:r>
              <a:r>
                <a:rPr lang="en-US" sz="2000" b="0" dirty="0" smtClean="0">
                  <a:latin typeface="+mn-lt"/>
                </a:rPr>
                <a:t>escription: “…”</a:t>
              </a:r>
            </a:p>
          </p:txBody>
        </p:sp>
      </p:grpSp>
      <p:cxnSp>
        <p:nvCxnSpPr>
          <p:cNvPr id="41" name="Straight Arrow Connector 40"/>
          <p:cNvCxnSpPr/>
          <p:nvPr/>
        </p:nvCxnSpPr>
        <p:spPr bwMode="auto">
          <a:xfrm flipV="1">
            <a:off x="2533650" y="1326921"/>
            <a:ext cx="4362450" cy="106376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3216946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copying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For copying to work fully, usually need to also make copies of all objects referred to (and that they refer to and so on…)</a:t>
            </a:r>
          </a:p>
          <a:p>
            <a:pPr lvl="1"/>
            <a:r>
              <a:rPr lang="en-US" dirty="0" smtClean="0"/>
              <a:t>All the way down to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 smtClean="0"/>
              <a:t>, …</a:t>
            </a:r>
          </a:p>
          <a:p>
            <a:pPr lvl="1"/>
            <a:r>
              <a:rPr lang="en-US" dirty="0" smtClean="0"/>
              <a:t>Called </a:t>
            </a:r>
            <a:r>
              <a:rPr lang="en-US" i="1" dirty="0" smtClean="0">
                <a:solidFill>
                  <a:schemeClr val="accent2"/>
                </a:solidFill>
              </a:rPr>
              <a:t>deep copying</a:t>
            </a:r>
            <a:r>
              <a:rPr lang="en-US" dirty="0" smtClean="0"/>
              <a:t> (versus our first attempt </a:t>
            </a:r>
            <a:r>
              <a:rPr lang="en-US" i="1" dirty="0" smtClean="0"/>
              <a:t>shallow-copy</a:t>
            </a:r>
            <a:r>
              <a:rPr lang="en-US" dirty="0" smtClean="0"/>
              <a:t>)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Rule of thumb: Deep copy of things passed into abstraction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3505200"/>
            <a:ext cx="6019800" cy="2590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{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 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void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internal_i</a:t>
            </a:r>
            <a:r>
              <a:rPr lang="en-US" sz="1800" dirty="0" smtClean="0">
                <a:latin typeface="Courier New" pitchFamily="49" charset="0"/>
              </a:rPr>
              <a:t> = 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 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new Date(…)</a:t>
            </a:r>
            <a:r>
              <a:rPr lang="en-US" sz="1800" dirty="0" smtClean="0">
                <a:latin typeface="Courier New" pitchFamily="49" charset="0"/>
              </a:rPr>
              <a:t>,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               </a:t>
            </a:r>
            <a:r>
              <a:rPr lang="en-US" sz="1800" dirty="0" err="1" smtClean="0">
                <a:latin typeface="Courier New" pitchFamily="49" charset="0"/>
              </a:rPr>
              <a:t>i.description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…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use only the internal object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26336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 take input too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General rule: Do not “trust” data passed to constructors </a:t>
            </a:r>
          </a:p>
          <a:p>
            <a:pPr lvl="1"/>
            <a:r>
              <a:rPr lang="en-US" dirty="0" smtClean="0"/>
              <a:t>Check properties and make deep copies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Example: Floyd’s algorithm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buildHeap</a:t>
            </a:r>
            <a:r>
              <a:rPr lang="en-US" dirty="0" smtClean="0"/>
              <a:t> should:</a:t>
            </a:r>
          </a:p>
          <a:p>
            <a:pPr lvl="1"/>
            <a:r>
              <a:rPr lang="en-US" dirty="0" smtClean="0"/>
              <a:t>Check the array (e.g.,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 smtClean="0"/>
              <a:t> values in fields of objects or array positions)</a:t>
            </a:r>
          </a:p>
          <a:p>
            <a:pPr lvl="1"/>
            <a:r>
              <a:rPr lang="en-US" dirty="0" smtClean="0"/>
              <a:t>Make a deep copy: new array, new objects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962400"/>
            <a:ext cx="6400800" cy="2362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  // a second constructor that uses  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 // Floyd’s algorithm, but good design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 // deep-copies the array (and its contents)</a:t>
            </a:r>
            <a:endParaRPr lang="en-US" sz="180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void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PriorityQueue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[]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items</a:t>
            </a:r>
            <a:r>
              <a:rPr lang="en-US" sz="18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…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023091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 was copy-in, now copy-out…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we have seen:</a:t>
            </a:r>
          </a:p>
          <a:p>
            <a:pPr lvl="1"/>
            <a:r>
              <a:rPr lang="en-US" dirty="0" smtClean="0"/>
              <a:t>Need to deep-copy data passed into abstractions to avoid pain and suffering</a:t>
            </a:r>
          </a:p>
          <a:p>
            <a:pPr lvl="1"/>
            <a:endParaRPr lang="en-US" dirty="0"/>
          </a:p>
          <a:p>
            <a:r>
              <a:rPr lang="en-US" dirty="0" smtClean="0"/>
              <a:t>Next:</a:t>
            </a:r>
          </a:p>
          <a:p>
            <a:pPr lvl="1"/>
            <a:r>
              <a:rPr lang="en-US" dirty="0" smtClean="0"/>
              <a:t>Need to deep-copy data passed out of abstractions to avoid pain and suffering (unless data is “new” or no longer used in abstraction)</a:t>
            </a:r>
          </a:p>
          <a:p>
            <a:pPr lvl="1"/>
            <a:endParaRPr lang="en-US" dirty="0"/>
          </a:p>
          <a:p>
            <a:r>
              <a:rPr lang="en-US" dirty="0" smtClean="0"/>
              <a:t>Then:</a:t>
            </a:r>
          </a:p>
          <a:p>
            <a:pPr lvl="1"/>
            <a:r>
              <a:rPr lang="en-US" dirty="0" smtClean="0"/>
              <a:t>If objects are immutable (no way to update fields or things they refer to), then copying unnecessary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2037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Essential:  knowing available data structures and their trade-offs</a:t>
            </a:r>
          </a:p>
          <a:p>
            <a:pPr lvl="1"/>
            <a:r>
              <a:rPr lang="en-US" dirty="0" smtClean="0"/>
              <a:t>You’re taking a whole course on it!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However, you will rarely if ever re-implement these “in real life”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Provided by libraries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pPr marL="342900" lvl="1" indent="-342900">
              <a:buFontTx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But the key idea of an </a:t>
            </a:r>
            <a:r>
              <a:rPr lang="en-US" i="1" dirty="0" smtClean="0">
                <a:sym typeface="Wingdings" panose="05000000000000000000" pitchFamily="2" charset="2"/>
              </a:rPr>
              <a:t>abstraction </a:t>
            </a:r>
            <a:r>
              <a:rPr lang="en-US" dirty="0" smtClean="0">
                <a:sym typeface="Wingdings" panose="05000000000000000000" pitchFamily="2" charset="2"/>
              </a:rPr>
              <a:t>arises </a:t>
            </a:r>
            <a:r>
              <a:rPr lang="en-US" i="1" dirty="0">
                <a:sym typeface="Wingdings" panose="05000000000000000000" pitchFamily="2" charset="2"/>
              </a:rPr>
              <a:t>all the time</a:t>
            </a:r>
            <a:r>
              <a:rPr lang="en-US" dirty="0">
                <a:sym typeface="Wingdings" panose="05000000000000000000" pitchFamily="2" charset="2"/>
              </a:rPr>
              <a:t> “in real life”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Clients do not know how it is implemented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Clients do not need to know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Clients cannot “break the abstraction” </a:t>
            </a:r>
            <a:r>
              <a:rPr lang="en-US" i="1" dirty="0" smtClean="0">
                <a:sym typeface="Wingdings" panose="05000000000000000000" pitchFamily="2" charset="2"/>
              </a:rPr>
              <a:t>no matter what they do</a:t>
            </a:r>
          </a:p>
          <a:p>
            <a:pPr marL="457200" lvl="1" indent="0">
              <a:buNone/>
            </a:pPr>
            <a:endParaRPr lang="en-US" sz="1000" dirty="0">
              <a:sym typeface="Wingdings" panose="05000000000000000000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7252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deleteMin</a:t>
            </a:r>
            <a:r>
              <a:rPr lang="en-US" dirty="0" smtClean="0"/>
              <a:t> is fine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7600"/>
            <a:ext cx="7772400" cy="1447800"/>
          </a:xfrm>
        </p:spPr>
        <p:txBody>
          <a:bodyPr/>
          <a:lstStyle/>
          <a:p>
            <a:r>
              <a:rPr lang="en-US" dirty="0" smtClean="0"/>
              <a:t>Does not create a “red arrow” because object returned is no longer part of the data structure</a:t>
            </a:r>
          </a:p>
          <a:p>
            <a:endParaRPr lang="en-US" sz="1000" dirty="0" smtClean="0"/>
          </a:p>
          <a:p>
            <a:r>
              <a:rPr lang="en-US" dirty="0" smtClean="0"/>
              <a:t>Returns an alias to object that was in the heap, but now it is not, so conceptual “ownership” “transfers” to the client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1524000"/>
            <a:ext cx="65532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{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 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deleteMin</a:t>
            </a:r>
            <a:r>
              <a:rPr lang="en-US" sz="1800" dirty="0" smtClean="0">
                <a:latin typeface="Courier New" pitchFamily="49" charset="0"/>
              </a:rPr>
              <a:t>() {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1800" dirty="0" smtClean="0">
                <a:latin typeface="Courier New" pitchFamily="49" charset="0"/>
              </a:rPr>
              <a:t> = heap[0];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…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algorithm involving </a:t>
            </a:r>
            <a:r>
              <a:rPr lang="en-US" sz="1800" dirty="0" err="1" smtClean="0">
                <a:solidFill>
                  <a:srgbClr val="7030A0"/>
                </a:solidFill>
                <a:latin typeface="Courier New" pitchFamily="49" charset="0"/>
              </a:rPr>
              <a:t>percolateDown</a:t>
            </a:r>
            <a:endParaRPr lang="en-US" sz="1800" dirty="0" smtClean="0">
              <a:solidFill>
                <a:srgbClr val="7030A0"/>
              </a:solidFill>
              <a:latin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ans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798531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getMin</a:t>
            </a:r>
            <a:r>
              <a:rPr lang="en-US" dirty="0" smtClean="0"/>
              <a:t> needs copying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6096000"/>
            <a:ext cx="3962400" cy="533400"/>
          </a:xfrm>
        </p:spPr>
        <p:txBody>
          <a:bodyPr/>
          <a:lstStyle/>
          <a:p>
            <a:r>
              <a:rPr lang="en-US" dirty="0" smtClean="0"/>
              <a:t>Uh-oh, creates a “red arrow”</a:t>
            </a:r>
          </a:p>
          <a:p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257800" y="4343400"/>
            <a:ext cx="3200400" cy="175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{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getMin</a:t>
            </a:r>
            <a:r>
              <a:rPr lang="en-US" sz="1800" dirty="0" smtClean="0">
                <a:latin typeface="Courier New" pitchFamily="49" charset="0"/>
              </a:rPr>
              <a:t>() {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ans</a:t>
            </a:r>
            <a:r>
              <a:rPr lang="en-US" sz="1800" dirty="0" smtClean="0">
                <a:latin typeface="Courier New" pitchFamily="49" charset="0"/>
              </a:rPr>
              <a:t> = heap[0];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return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ans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}</a:t>
            </a:r>
            <a:endParaRPr lang="en-US" sz="18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267200" y="1028701"/>
            <a:ext cx="381000" cy="32003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867400" y="32662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172200" y="32662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477000" y="32662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781800" y="32662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029200" y="2885234"/>
            <a:ext cx="2590800" cy="14097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28800" y="29337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latin typeface="+mn-lt"/>
              </a:rPr>
              <a:t>pq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15" name="Straight Arrow Connector 14"/>
          <p:cNvCxnSpPr>
            <a:endCxn id="13" idx="2"/>
          </p:cNvCxnSpPr>
          <p:nvPr/>
        </p:nvCxnSpPr>
        <p:spPr bwMode="auto">
          <a:xfrm>
            <a:off x="2209800" y="3218579"/>
            <a:ext cx="2819400" cy="37150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5112065" y="3218579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h</a:t>
            </a:r>
            <a:r>
              <a:rPr lang="en-US" sz="2000" b="0" dirty="0" smtClean="0">
                <a:latin typeface="+mn-lt"/>
              </a:rPr>
              <a:t>eap: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69265" y="3587048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size: 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50265" y="3837734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5867400" y="1600200"/>
            <a:ext cx="2400300" cy="1170734"/>
            <a:chOff x="5905500" y="1496266"/>
            <a:chExt cx="2400300" cy="1170734"/>
          </a:xfrm>
        </p:grpSpPr>
        <p:sp>
          <p:nvSpPr>
            <p:cNvPr id="20" name="Oval 19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26465" y="1733490"/>
              <a:ext cx="22793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date: </a:t>
              </a:r>
            </a:p>
            <a:p>
              <a:r>
                <a:rPr lang="en-US" sz="2000" b="0" dirty="0">
                  <a:latin typeface="+mn-lt"/>
                </a:rPr>
                <a:t>d</a:t>
              </a:r>
              <a:r>
                <a:rPr lang="en-US" sz="2000" b="0" dirty="0" smtClean="0">
                  <a:latin typeface="+mn-lt"/>
                </a:rPr>
                <a:t>escription: “…”</a:t>
              </a:r>
            </a:p>
          </p:txBody>
        </p:sp>
      </p:grpSp>
      <p:cxnSp>
        <p:nvCxnSpPr>
          <p:cNvPr id="22" name="Straight Arrow Connector 21"/>
          <p:cNvCxnSpPr>
            <a:endCxn id="20" idx="3"/>
          </p:cNvCxnSpPr>
          <p:nvPr/>
        </p:nvCxnSpPr>
        <p:spPr bwMode="auto">
          <a:xfrm flipV="1">
            <a:off x="6019800" y="2599484"/>
            <a:ext cx="165638" cy="81915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23" name="Group 22"/>
          <p:cNvGrpSpPr/>
          <p:nvPr/>
        </p:nvGrpSpPr>
        <p:grpSpPr>
          <a:xfrm>
            <a:off x="6362700" y="304800"/>
            <a:ext cx="2400300" cy="1252887"/>
            <a:chOff x="5905500" y="1496266"/>
            <a:chExt cx="2400300" cy="1252887"/>
          </a:xfrm>
        </p:grpSpPr>
        <p:sp>
          <p:nvSpPr>
            <p:cNvPr id="24" name="Oval 23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026465" y="1733490"/>
              <a:ext cx="22793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year: …</a:t>
              </a:r>
            </a:p>
            <a:p>
              <a:r>
                <a:rPr lang="en-US" sz="2000" b="0" dirty="0" smtClean="0">
                  <a:latin typeface="+mn-lt"/>
                </a:rPr>
                <a:t>month: …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      …</a:t>
              </a:r>
            </a:p>
          </p:txBody>
        </p:sp>
      </p:grpSp>
      <p:cxnSp>
        <p:nvCxnSpPr>
          <p:cNvPr id="26" name="Straight Arrow Connector 25"/>
          <p:cNvCxnSpPr/>
          <p:nvPr/>
        </p:nvCxnSpPr>
        <p:spPr bwMode="auto">
          <a:xfrm flipV="1">
            <a:off x="6705600" y="1475534"/>
            <a:ext cx="422432" cy="56281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V="1">
            <a:off x="2209800" y="2438400"/>
            <a:ext cx="3728132" cy="23809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9600" y="4457700"/>
            <a:ext cx="41910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(…);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x =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pq.getMin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x.setDate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(…); </a:t>
            </a:r>
            <a:endParaRPr lang="en-US" sz="1800" dirty="0" smtClean="0">
              <a:solidFill>
                <a:srgbClr val="7030A0"/>
              </a:solidFill>
              <a:latin typeface="Courier New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885950" y="2438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011689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like we deep-copy objects from clients before adding to our data structure, we should deep-copy parts of our data structure and return the copies to clients</a:t>
            </a:r>
          </a:p>
          <a:p>
            <a:endParaRPr lang="en-US" dirty="0"/>
          </a:p>
          <a:p>
            <a:r>
              <a:rPr lang="en-US" dirty="0" smtClean="0"/>
              <a:t>Copy-in </a:t>
            </a:r>
            <a:r>
              <a:rPr lang="en-US" i="1" dirty="0" smtClean="0"/>
              <a:t>and</a:t>
            </a:r>
            <a:r>
              <a:rPr lang="en-US" dirty="0" smtClean="0"/>
              <a:t> copy-out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3505200"/>
            <a:ext cx="5943600" cy="2057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{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ToDoItem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getMin</a:t>
            </a:r>
            <a:r>
              <a:rPr lang="en-US" sz="1800" dirty="0" smtClean="0">
                <a:latin typeface="Courier New" pitchFamily="49" charset="0"/>
              </a:rPr>
              <a:t>() {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ans</a:t>
            </a:r>
            <a:r>
              <a:rPr lang="en-US" sz="1800" dirty="0" smtClean="0">
                <a:latin typeface="Courier New" pitchFamily="49" charset="0"/>
              </a:rPr>
              <a:t> = heap[0];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    return new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ToDoItem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>
                <a:latin typeface="Courier New" pitchFamily="49" charset="0"/>
              </a:rPr>
              <a:t> Date(…),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                </a:t>
            </a:r>
            <a:r>
              <a:rPr lang="en-US" sz="1800" dirty="0" smtClean="0">
                <a:latin typeface="Courier New" pitchFamily="49" charset="0"/>
              </a:rPr>
              <a:t>       </a:t>
            </a:r>
            <a:r>
              <a:rPr lang="en-US" sz="1800" dirty="0" err="1" smtClean="0">
                <a:latin typeface="Courier New" pitchFamily="49" charset="0"/>
              </a:rPr>
              <a:t>ans.description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}</a:t>
            </a:r>
            <a:endParaRPr lang="en-US" sz="18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847937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 copying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(Deep) copying is one solution to our aliasing problems</a:t>
            </a:r>
          </a:p>
          <a:p>
            <a:endParaRPr lang="en-US" dirty="0"/>
          </a:p>
          <a:p>
            <a:r>
              <a:rPr lang="en-US" dirty="0" smtClean="0"/>
              <a:t>Another solution is </a:t>
            </a:r>
            <a:r>
              <a:rPr lang="en-US" i="1" dirty="0" smtClean="0">
                <a:solidFill>
                  <a:schemeClr val="accent2"/>
                </a:solidFill>
              </a:rPr>
              <a:t>immutability</a:t>
            </a:r>
          </a:p>
          <a:p>
            <a:pPr lvl="1"/>
            <a:r>
              <a:rPr lang="en-US" dirty="0" smtClean="0"/>
              <a:t>Make it so nobody can ever change an object or any other objects it can refer to (deeply)</a:t>
            </a:r>
          </a:p>
          <a:p>
            <a:pPr lvl="1"/>
            <a:r>
              <a:rPr lang="en-US" dirty="0" smtClean="0"/>
              <a:t>Allows “red arrows”, but immutability makes them harmless</a:t>
            </a:r>
          </a:p>
          <a:p>
            <a:pPr lvl="1"/>
            <a:endParaRPr lang="en-US" dirty="0"/>
          </a:p>
          <a:p>
            <a:r>
              <a:rPr lang="en-US" dirty="0" smtClean="0"/>
              <a:t>In Java,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dirty="0" smtClean="0"/>
              <a:t> field cannot be updated after an object is constructed, so helps ensure immutability</a:t>
            </a:r>
          </a:p>
          <a:p>
            <a:pPr lvl="1"/>
            <a:r>
              <a:rPr lang="en-US" dirty="0" smtClean="0"/>
              <a:t>But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dirty="0" smtClean="0"/>
              <a:t> is a “shallow” idea and we need “deep” immutability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2807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works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219200"/>
            <a:ext cx="71628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Date </a:t>
            </a: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year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smtClean="0">
                <a:latin typeface="Courier New" pitchFamily="49" charset="0"/>
              </a:rPr>
              <a:t>String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month</a:t>
            </a:r>
            <a:r>
              <a:rPr lang="en-US" sz="1800" dirty="0" smtClean="0">
                <a:latin typeface="Courier New" pitchFamily="49" charset="0"/>
              </a:rPr>
              <a:t>;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  private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final </a:t>
            </a:r>
            <a:r>
              <a:rPr lang="en-US" sz="1800" dirty="0">
                <a:latin typeface="Courier New" pitchFamily="49" charset="0"/>
              </a:rPr>
              <a:t>String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day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smtClean="0">
                <a:latin typeface="Courier New" pitchFamily="49" charset="0"/>
              </a:rPr>
              <a:t>Date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date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smtClean="0">
                <a:latin typeface="Courier New" pitchFamily="49" charset="0"/>
              </a:rPr>
              <a:t>String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description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void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){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/*no copy-in </a:t>
            </a: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needed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!*/</a:t>
            </a: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getMin</a:t>
            </a:r>
            <a:r>
              <a:rPr lang="en-US" sz="1800" dirty="0" smtClean="0">
                <a:latin typeface="Courier New" pitchFamily="49" charset="0"/>
              </a:rPr>
              <a:t>(){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/*no copy-out needed!*/</a:t>
            </a: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}</a:t>
            </a:r>
            <a:endParaRPr lang="en-US" sz="1800" dirty="0" smtClean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5334000"/>
            <a:ext cx="78646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b="0" dirty="0" smtClean="0">
                <a:latin typeface="+mn-lt"/>
              </a:rPr>
              <a:t> objects are immutable in Java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+mn-lt"/>
              </a:rPr>
              <a:t>(Using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sz="2000" b="0" dirty="0" smtClean="0">
                <a:latin typeface="+mn-lt"/>
              </a:rPr>
              <a:t>for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month</a:t>
            </a:r>
            <a:r>
              <a:rPr lang="en-US" sz="2000" b="0" dirty="0" smtClean="0">
                <a:latin typeface="+mn-lt"/>
              </a:rPr>
              <a:t> and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</a:t>
            </a:r>
            <a:r>
              <a:rPr lang="en-US" sz="2000" b="0" dirty="0" smtClean="0">
                <a:latin typeface="+mn-lt"/>
              </a:rPr>
              <a:t> is not great style though)</a:t>
            </a:r>
          </a:p>
        </p:txBody>
      </p:sp>
    </p:spTree>
    <p:extLst>
      <p:ext uri="{BB962C8B-B14F-4D97-AF65-F5344CB8AC3E}">
        <p14:creationId xmlns:p14="http://schemas.microsoft.com/office/powerpoint/2010/main" val="40273367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does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295400"/>
            <a:ext cx="7162800" cy="419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Date </a:t>
            </a: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year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</a:t>
            </a:r>
            <a:r>
              <a:rPr lang="en-US" sz="1800" dirty="0" smtClean="0">
                <a:latin typeface="Courier New" pitchFamily="49" charset="0"/>
              </a:rPr>
              <a:t>String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month</a:t>
            </a:r>
            <a:r>
              <a:rPr lang="en-US" sz="1800" dirty="0" smtClean="0">
                <a:latin typeface="Courier New" pitchFamily="49" charset="0"/>
              </a:rPr>
              <a:t>;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not final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  private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final </a:t>
            </a:r>
            <a:r>
              <a:rPr lang="en-US" sz="1800" dirty="0">
                <a:latin typeface="Courier New" pitchFamily="49" charset="0"/>
              </a:rPr>
              <a:t>String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day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…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smtClean="0">
                <a:latin typeface="Courier New" pitchFamily="49" charset="0"/>
              </a:rPr>
              <a:t>Date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date</a:t>
            </a:r>
            <a:r>
              <a:rPr lang="en-US" sz="1800" dirty="0" smtClean="0">
                <a:latin typeface="Courier New" pitchFamily="49" charset="0"/>
              </a:rPr>
              <a:t>; </a:t>
            </a:r>
            <a:endParaRPr lang="en-US" sz="18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smtClean="0">
                <a:latin typeface="Courier New" pitchFamily="49" charset="0"/>
              </a:rPr>
              <a:t>String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description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void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){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/*no copy-in*/</a:t>
            </a: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getMin</a:t>
            </a:r>
            <a:r>
              <a:rPr lang="en-US" sz="1800" dirty="0" smtClean="0">
                <a:latin typeface="Courier New" pitchFamily="49" charset="0"/>
              </a:rPr>
              <a:t>(){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/*no copy-out*/</a:t>
            </a: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}</a:t>
            </a:r>
            <a:endParaRPr lang="en-US" sz="1800" dirty="0" smtClean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39734" y="5562600"/>
            <a:ext cx="73422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Client could mutate a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US" sz="2000" b="0" dirty="0" smtClean="0">
                <a:latin typeface="+mn-lt"/>
              </a:rPr>
              <a:t>’s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month</a:t>
            </a:r>
            <a:r>
              <a:rPr lang="en-US" sz="2000" b="0" dirty="0" smtClean="0">
                <a:latin typeface="+mn-lt"/>
              </a:rPr>
              <a:t> that is in our data structure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+mn-lt"/>
              </a:rPr>
              <a:t>So must do entire deep copy of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ToDoItem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5291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dirty="0" smtClean="0"/>
              <a:t> is shallow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447800"/>
            <a:ext cx="71628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smtClean="0">
                <a:latin typeface="Courier New" pitchFamily="49" charset="0"/>
              </a:rPr>
              <a:t>Date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date</a:t>
            </a:r>
            <a:r>
              <a:rPr lang="en-US" sz="1800" dirty="0" smtClean="0">
                <a:latin typeface="Courier New" pitchFamily="49" charset="0"/>
              </a:rPr>
              <a:t>; </a:t>
            </a:r>
            <a:endParaRPr lang="en-US" sz="18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smtClean="0">
                <a:latin typeface="Courier New" pitchFamily="49" charset="0"/>
              </a:rPr>
              <a:t>String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description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7924800" cy="3505200"/>
          </a:xfrm>
        </p:spPr>
        <p:txBody>
          <a:bodyPr/>
          <a:lstStyle/>
          <a:p>
            <a:r>
              <a:rPr lang="en-US" dirty="0" smtClean="0"/>
              <a:t>Here,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final </a:t>
            </a:r>
            <a:r>
              <a:rPr lang="en-US" dirty="0" smtClean="0"/>
              <a:t>means no code can update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year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description</a:t>
            </a:r>
            <a:r>
              <a:rPr lang="en-US" dirty="0" smtClean="0"/>
              <a:t> fields after the object is constructed</a:t>
            </a:r>
          </a:p>
          <a:p>
            <a:endParaRPr lang="en-US" sz="1000" dirty="0" smtClean="0"/>
          </a:p>
          <a:p>
            <a:r>
              <a:rPr lang="en-US" dirty="0" smtClean="0"/>
              <a:t>So they will always refer to the same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 smtClean="0"/>
              <a:t> objects</a:t>
            </a:r>
          </a:p>
          <a:p>
            <a:endParaRPr lang="en-US" sz="1000" dirty="0" smtClean="0"/>
          </a:p>
          <a:p>
            <a:r>
              <a:rPr lang="en-US" dirty="0" smtClean="0"/>
              <a:t>But what if those objects have </a:t>
            </a:r>
            <a:r>
              <a:rPr lang="en-US" i="1" dirty="0" smtClean="0"/>
              <a:t>their</a:t>
            </a:r>
            <a:r>
              <a:rPr lang="en-US" dirty="0" smtClean="0"/>
              <a:t> contents change</a:t>
            </a:r>
          </a:p>
          <a:p>
            <a:pPr lvl="1"/>
            <a:r>
              <a:rPr lang="en-US" dirty="0" smtClean="0"/>
              <a:t>Cannot happen with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 smtClean="0"/>
              <a:t> objects</a:t>
            </a:r>
          </a:p>
          <a:p>
            <a:pPr lvl="1"/>
            <a:r>
              <a:rPr lang="en-US" dirty="0" smtClean="0"/>
              <a:t>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US" dirty="0" smtClean="0"/>
              <a:t> objects, depends how we define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</a:p>
          <a:p>
            <a:endParaRPr lang="en-US" sz="1000" dirty="0" smtClean="0">
              <a:latin typeface="+mj-lt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+mj-lt"/>
                <a:cs typeface="Courier New" panose="02070309020205020404" pitchFamily="49" charset="0"/>
              </a:rPr>
              <a:t>So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 is a “shallow” notion, but we can use it “all the way down” to get deep immutability</a:t>
            </a:r>
            <a:endParaRPr lang="en-US" dirty="0" smtClean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6839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This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4495800"/>
          </a:xfrm>
        </p:spPr>
        <p:txBody>
          <a:bodyPr/>
          <a:lstStyle/>
          <a:p>
            <a:r>
              <a:rPr lang="en-US" dirty="0" smtClean="0"/>
              <a:t>When deep-copying, can “stop” when you get to immutable data</a:t>
            </a:r>
          </a:p>
          <a:p>
            <a:pPr lvl="1"/>
            <a:r>
              <a:rPr lang="en-US" dirty="0" smtClean="0"/>
              <a:t>Copying immutable data is wasted work, so poor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1905000"/>
            <a:ext cx="7162800" cy="47625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Date </a:t>
            </a:r>
            <a:r>
              <a:rPr lang="en-US" sz="1800" dirty="0" smtClean="0">
                <a:latin typeface="Courier New" pitchFamily="49" charset="0"/>
              </a:rPr>
              <a:t>{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immutable</a:t>
            </a:r>
            <a:endParaRPr lang="en-US" sz="180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year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final </a:t>
            </a:r>
            <a:r>
              <a:rPr lang="en-US" sz="1800" dirty="0" smtClean="0">
                <a:latin typeface="Courier New" pitchFamily="49" charset="0"/>
              </a:rPr>
              <a:t>String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month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  private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final </a:t>
            </a:r>
            <a:r>
              <a:rPr lang="en-US" sz="1800" dirty="0">
                <a:latin typeface="Courier New" pitchFamily="49" charset="0"/>
              </a:rPr>
              <a:t>String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day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…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</a:t>
            </a:r>
            <a:r>
              <a:rPr lang="en-US" sz="1800" dirty="0" smtClean="0">
                <a:latin typeface="Courier New" pitchFamily="49" charset="0"/>
              </a:rPr>
              <a:t>Date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date</a:t>
            </a:r>
            <a:r>
              <a:rPr lang="en-US" sz="1800" dirty="0" smtClean="0">
                <a:latin typeface="Courier New" pitchFamily="49" charset="0"/>
              </a:rPr>
              <a:t>; </a:t>
            </a:r>
            <a:endParaRPr lang="en-US" sz="18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private </a:t>
            </a:r>
            <a:r>
              <a:rPr lang="en-US" sz="1800" dirty="0" smtClean="0">
                <a:latin typeface="Courier New" pitchFamily="49" charset="0"/>
              </a:rPr>
              <a:t>String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description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getMin</a:t>
            </a:r>
            <a:r>
              <a:rPr lang="en-US" sz="1800" dirty="0" smtClean="0">
                <a:latin typeface="Courier New" pitchFamily="49" charset="0"/>
              </a:rPr>
              <a:t>(){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ans</a:t>
            </a:r>
            <a:r>
              <a:rPr lang="en-US" sz="1800" dirty="0">
                <a:latin typeface="Courier New" pitchFamily="49" charset="0"/>
              </a:rPr>
              <a:t> = heap[0];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    return new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ans.date</a:t>
            </a:r>
            <a:r>
              <a:rPr lang="en-US" sz="1800" dirty="0" smtClean="0">
                <a:latin typeface="Courier New" pitchFamily="49" charset="0"/>
              </a:rPr>
              <a:t>,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okay!</a:t>
            </a:r>
            <a:endParaRPr lang="en-US" sz="180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                      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ans.description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56771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this?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447800"/>
            <a:ext cx="8001000" cy="3886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Date </a:t>
            </a:r>
            <a:r>
              <a:rPr lang="en-US" sz="1800" dirty="0" smtClean="0">
                <a:latin typeface="Courier New" pitchFamily="49" charset="0"/>
              </a:rPr>
              <a:t>{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immutable</a:t>
            </a:r>
            <a:endParaRPr lang="en-US" sz="180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…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immutable (unlike last slide)</a:t>
            </a:r>
            <a:endParaRPr lang="en-US" sz="1800" dirty="0" smtClean="0">
              <a:latin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</a:rPr>
              <a:t>   …</a:t>
            </a:r>
          </a:p>
          <a:p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  // </a:t>
            </a: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a second constructor that uses  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  // Floyd’s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algorithm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void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PriorityQueue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ToDoItem</a:t>
            </a:r>
            <a:r>
              <a:rPr lang="en-US" sz="1800" dirty="0">
                <a:latin typeface="Courier New" pitchFamily="49" charset="0"/>
              </a:rPr>
              <a:t>[] </a:t>
            </a:r>
            <a:r>
              <a:rPr lang="en-US" sz="1800" dirty="0">
                <a:solidFill>
                  <a:srgbClr val="119F33"/>
                </a:solidFill>
                <a:latin typeface="Courier New" pitchFamily="49" charset="0"/>
              </a:rPr>
              <a:t>items</a:t>
            </a:r>
            <a:r>
              <a:rPr lang="en-US" sz="1800" dirty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what copying should we do?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>
                <a:latin typeface="Courier New" pitchFamily="49" charset="0"/>
              </a:rPr>
              <a:t>…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  }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839637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this?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447800"/>
            <a:ext cx="8001000" cy="3886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Date </a:t>
            </a:r>
            <a:r>
              <a:rPr lang="en-US" sz="1800" dirty="0" smtClean="0">
                <a:latin typeface="Courier New" pitchFamily="49" charset="0"/>
              </a:rPr>
              <a:t>{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immutable</a:t>
            </a:r>
            <a:endParaRPr lang="en-US" sz="180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…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immutable (unlike last slide)</a:t>
            </a:r>
            <a:endParaRPr lang="en-US" sz="1800" dirty="0" smtClean="0">
              <a:latin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</a:rPr>
              <a:t>   …</a:t>
            </a:r>
          </a:p>
          <a:p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  // </a:t>
            </a: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a second constructor that uses  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  // Floyd’s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algorithm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void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PriorityQueue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ToDoItem</a:t>
            </a:r>
            <a:r>
              <a:rPr lang="en-US" sz="1800" dirty="0">
                <a:latin typeface="Courier New" pitchFamily="49" charset="0"/>
              </a:rPr>
              <a:t>[] </a:t>
            </a:r>
            <a:r>
              <a:rPr lang="en-US" sz="1800" dirty="0">
                <a:solidFill>
                  <a:srgbClr val="119F33"/>
                </a:solidFill>
                <a:latin typeface="Courier New" pitchFamily="49" charset="0"/>
              </a:rPr>
              <a:t>items</a:t>
            </a:r>
            <a:r>
              <a:rPr lang="en-US" sz="1800" dirty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what copying should we do?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 </a:t>
            </a:r>
            <a:r>
              <a:rPr lang="en-US" sz="1800" dirty="0">
                <a:latin typeface="Courier New" pitchFamily="49" charset="0"/>
              </a:rPr>
              <a:t>…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  }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9200" y="5543490"/>
            <a:ext cx="73326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Copy the array, but do not copy the </a:t>
            </a:r>
            <a:r>
              <a:rPr lang="en-US" sz="2000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ToDoItem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 or </a:t>
            </a:r>
            <a:r>
              <a:rPr lang="en-US" sz="2000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 objects</a:t>
            </a:r>
          </a:p>
        </p:txBody>
      </p:sp>
    </p:spTree>
    <p:extLst>
      <p:ext uri="{BB962C8B-B14F-4D97-AF65-F5344CB8AC3E}">
        <p14:creationId xmlns:p14="http://schemas.microsoft.com/office/powerpoint/2010/main" val="22600189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vs.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a reusable interface without revealing implementation </a:t>
            </a:r>
          </a:p>
          <a:p>
            <a:endParaRPr lang="en-US" dirty="0"/>
          </a:p>
          <a:p>
            <a:r>
              <a:rPr lang="en-US" dirty="0" smtClean="0"/>
              <a:t>More difficult than it sounds due to aliasing and field-assignment</a:t>
            </a:r>
          </a:p>
          <a:p>
            <a:pPr lvl="1"/>
            <a:r>
              <a:rPr lang="en-US" dirty="0" smtClean="0"/>
              <a:t>Some common pitfalls</a:t>
            </a:r>
          </a:p>
          <a:p>
            <a:endParaRPr lang="en-US" dirty="0"/>
          </a:p>
          <a:p>
            <a:r>
              <a:rPr lang="en-US" dirty="0" smtClean="0"/>
              <a:t>So study it in terms of ADTs vs. data structures</a:t>
            </a:r>
          </a:p>
          <a:p>
            <a:pPr lvl="1"/>
            <a:r>
              <a:rPr lang="en-US" dirty="0" smtClean="0"/>
              <a:t>Will use priority queues as example in lecture, but any ADT would do</a:t>
            </a:r>
          </a:p>
          <a:p>
            <a:pPr lvl="1"/>
            <a:r>
              <a:rPr lang="en-US" dirty="0" smtClean="0"/>
              <a:t>Key aspect of grading your homework on graphs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099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01000" cy="4495800"/>
          </a:xfrm>
        </p:spPr>
        <p:txBody>
          <a:bodyPr/>
          <a:lstStyle/>
          <a:p>
            <a:r>
              <a:rPr lang="en-US" dirty="0" smtClean="0"/>
              <a:t>You are implementing a graph abstraction</a:t>
            </a:r>
          </a:p>
          <a:p>
            <a:endParaRPr lang="en-US" sz="1400" dirty="0"/>
          </a:p>
          <a:p>
            <a:r>
              <a:rPr lang="en-US" dirty="0" smtClean="0"/>
              <a:t>As provided,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Vertex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Edge</a:t>
            </a:r>
            <a:r>
              <a:rPr lang="en-US" dirty="0" smtClean="0"/>
              <a:t> are immutable</a:t>
            </a:r>
          </a:p>
          <a:p>
            <a:pPr lvl="1"/>
            <a:r>
              <a:rPr lang="en-US" dirty="0" smtClean="0"/>
              <a:t>But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Collection&lt;Vertex&gt;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Collection&lt;Edge&gt;</a:t>
            </a:r>
            <a:r>
              <a:rPr lang="en-US" dirty="0" smtClean="0"/>
              <a:t> are not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You might choose to add fields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Vertex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Edge</a:t>
            </a:r>
            <a:r>
              <a:rPr lang="en-US" dirty="0" smtClean="0"/>
              <a:t> that make them not immutable</a:t>
            </a:r>
          </a:p>
          <a:p>
            <a:pPr lvl="1"/>
            <a:r>
              <a:rPr lang="en-US" dirty="0" smtClean="0"/>
              <a:t>Leads to more copy-in-copy-out, but that’s fine!</a:t>
            </a:r>
          </a:p>
          <a:p>
            <a:pPr lvl="1"/>
            <a:endParaRPr lang="en-US" sz="1400" dirty="0"/>
          </a:p>
          <a:p>
            <a:r>
              <a:rPr lang="en-US" i="1" dirty="0" smtClean="0">
                <a:solidFill>
                  <a:schemeClr val="accent2"/>
                </a:solidFill>
              </a:rPr>
              <a:t>Or</a:t>
            </a:r>
            <a:r>
              <a:rPr lang="en-US" dirty="0" smtClean="0"/>
              <a:t> you might leave them immutable and keep things like “best-path-cost-so-far” in another dictionary (e.g., 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There is more than one good design, but preserve your abstraction</a:t>
            </a:r>
          </a:p>
          <a:p>
            <a:pPr lvl="1"/>
            <a:r>
              <a:rPr lang="en-US" i="1" dirty="0" smtClean="0">
                <a:solidFill>
                  <a:schemeClr val="accent2"/>
                </a:solidFill>
              </a:rPr>
              <a:t>Great practice with a key concept in software design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4667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the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2971800" cy="4495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Clients:</a:t>
            </a:r>
          </a:p>
          <a:p>
            <a:pPr marL="0" indent="0">
              <a:buNone/>
            </a:pPr>
            <a:r>
              <a:rPr lang="en-US" dirty="0" smtClean="0"/>
              <a:t>“not trusted by ADT implementer”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Can perform any sequence of ADT operations</a:t>
            </a:r>
          </a:p>
          <a:p>
            <a:r>
              <a:rPr lang="en-US" dirty="0" smtClean="0"/>
              <a:t>Can do anything type-checker allows on any accessible objects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257800" y="1295400"/>
            <a:ext cx="3657600" cy="4752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b="0" kern="0" dirty="0" smtClean="0"/>
          </a:p>
          <a:p>
            <a:pPr marL="0" indent="0">
              <a:buFontTx/>
              <a:buNone/>
            </a:pPr>
            <a:r>
              <a:rPr lang="en-US" b="0" kern="0" dirty="0" smtClean="0"/>
              <a:t>Data structure:</a:t>
            </a:r>
          </a:p>
          <a:p>
            <a:pPr marL="0" indent="0">
              <a:buFontTx/>
              <a:buNone/>
            </a:pPr>
            <a:endParaRPr lang="en-US" sz="1200" b="0" kern="0" dirty="0" smtClean="0"/>
          </a:p>
          <a:p>
            <a:r>
              <a:rPr lang="en-US" b="0" kern="0" dirty="0" smtClean="0"/>
              <a:t>Should document how operations can be used and what is checked (raising appropriate exceptions)</a:t>
            </a:r>
          </a:p>
          <a:p>
            <a:pPr lvl="1"/>
            <a:r>
              <a:rPr lang="en-US" b="0" kern="0" dirty="0" smtClean="0"/>
              <a:t>E.g., fields not </a:t>
            </a:r>
            <a:r>
              <a:rPr lang="en-US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</a:p>
          <a:p>
            <a:pPr lvl="1"/>
            <a:endParaRPr lang="en-US" sz="800" b="0" kern="0" dirty="0" smtClean="0"/>
          </a:p>
          <a:p>
            <a:r>
              <a:rPr lang="en-US" b="0" kern="0" dirty="0" smtClean="0"/>
              <a:t>If used correctly, correct priority queue for any client</a:t>
            </a:r>
          </a:p>
          <a:p>
            <a:endParaRPr lang="en-US" sz="800" b="0" kern="0" dirty="0" smtClean="0"/>
          </a:p>
          <a:p>
            <a:r>
              <a:rPr lang="en-US" b="0" kern="0" dirty="0"/>
              <a:t>Client “cannot see” the implementation </a:t>
            </a:r>
          </a:p>
          <a:p>
            <a:pPr lvl="1"/>
            <a:r>
              <a:rPr lang="en-US" b="0" kern="0" dirty="0"/>
              <a:t>E.g., binary min heap</a:t>
            </a:r>
          </a:p>
          <a:p>
            <a:endParaRPr lang="en-US" b="0" kern="0" dirty="0" smtClean="0"/>
          </a:p>
          <a:p>
            <a:endParaRPr lang="en-US" b="0" kern="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3200400" y="1524001"/>
            <a:ext cx="2057400" cy="467677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ew PQ(…)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insert(…)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deleteMin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061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r>
              <a:rPr lang="en-US" dirty="0" smtClean="0"/>
              <a:t>A priority queue with to-do items, so earlier dates “come first”</a:t>
            </a:r>
          </a:p>
          <a:p>
            <a:pPr lvl="1"/>
            <a:r>
              <a:rPr lang="en-US" dirty="0" smtClean="0"/>
              <a:t>Simpler example than using Java generics</a:t>
            </a:r>
          </a:p>
          <a:p>
            <a:r>
              <a:rPr lang="en-US" dirty="0" smtClean="0"/>
              <a:t>Exact method names and behavior not essential to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2743200"/>
            <a:ext cx="6705600" cy="3657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Date </a:t>
            </a: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latin typeface="Courier New" pitchFamily="49" charset="0"/>
              </a:rPr>
              <a:t>… </a:t>
            </a: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// some private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fields (year, month, day)</a:t>
            </a:r>
            <a:endParaRPr lang="en-US" sz="1800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getYear</a:t>
            </a:r>
            <a:r>
              <a:rPr lang="en-US" sz="1800" dirty="0" smtClean="0">
                <a:latin typeface="Courier New" pitchFamily="49" charset="0"/>
              </a:rPr>
              <a:t>() </a:t>
            </a:r>
            <a:r>
              <a:rPr lang="en-US" sz="1800" dirty="0">
                <a:latin typeface="Courier New" pitchFamily="49" charset="0"/>
              </a:rPr>
              <a:t>{…}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latin typeface="Courier New" pitchFamily="49" charset="0"/>
              </a:rPr>
              <a:t>void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setYear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y</a:t>
            </a:r>
            <a:r>
              <a:rPr lang="en-US" sz="1800" dirty="0" smtClean="0">
                <a:latin typeface="Courier New" pitchFamily="49" charset="0"/>
              </a:rPr>
              <a:t>) </a:t>
            </a:r>
            <a:r>
              <a:rPr lang="en-US" sz="1800" dirty="0">
                <a:latin typeface="Courier New" pitchFamily="49" charset="0"/>
              </a:rPr>
              <a:t>{…}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latin typeface="Courier New" pitchFamily="49" charset="0"/>
              </a:rPr>
              <a:t>… </a:t>
            </a: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// more methods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 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some private fields (date, description)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latin typeface="Courier New" pitchFamily="49" charset="0"/>
              </a:rPr>
              <a:t>void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setDate</a:t>
            </a:r>
            <a:r>
              <a:rPr lang="en-US" sz="1800" dirty="0" smtClean="0">
                <a:latin typeface="Courier New" pitchFamily="49" charset="0"/>
              </a:rPr>
              <a:t>(Date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</a:t>
            </a:r>
            <a:r>
              <a:rPr lang="en-US" sz="1800" dirty="0" smtClean="0">
                <a:latin typeface="Courier New" pitchFamily="49" charset="0"/>
              </a:rPr>
              <a:t>) {…}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latin typeface="Courier New" pitchFamily="49" charset="0"/>
              </a:rPr>
              <a:t>void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setDescription</a:t>
            </a:r>
            <a:r>
              <a:rPr lang="en-US" sz="1800" dirty="0" smtClean="0">
                <a:latin typeface="Courier New" pitchFamily="49" charset="0"/>
              </a:rPr>
              <a:t>(String </a:t>
            </a:r>
            <a:r>
              <a:rPr lang="en-US" sz="1800" dirty="0">
                <a:solidFill>
                  <a:srgbClr val="119F33"/>
                </a:solidFill>
                <a:latin typeface="Courier New" pitchFamily="49" charset="0"/>
              </a:rPr>
              <a:t>d</a:t>
            </a:r>
            <a:r>
              <a:rPr lang="en-US" sz="1800" dirty="0" smtClean="0">
                <a:latin typeface="Courier New" pitchFamily="49" charset="0"/>
              </a:rPr>
              <a:t>) {…}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 </a:t>
            </a: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more methods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// c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ontinued next slide…</a:t>
            </a:r>
            <a:endParaRPr lang="en-US" sz="180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6682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r>
              <a:rPr lang="en-US" dirty="0" smtClean="0"/>
              <a:t>A priority queue with to-do items, so earlier dates “come first”</a:t>
            </a:r>
          </a:p>
          <a:p>
            <a:pPr lvl="1"/>
            <a:r>
              <a:rPr lang="en-US" dirty="0" smtClean="0"/>
              <a:t>Simpler example than using Java generics</a:t>
            </a:r>
          </a:p>
          <a:p>
            <a:r>
              <a:rPr lang="en-US" dirty="0" smtClean="0"/>
              <a:t>Exact method names and behavior not essential to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2743200"/>
            <a:ext cx="66294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Date </a:t>
            </a:r>
            <a:r>
              <a:rPr lang="en-US" sz="1800" dirty="0" smtClean="0">
                <a:latin typeface="Courier New" pitchFamily="49" charset="0"/>
              </a:rPr>
              <a:t>{ … }</a:t>
            </a:r>
            <a:endParaRPr lang="en-US" sz="18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 … }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{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some private fields (array, size, …)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err="1" smtClean="0">
                <a:latin typeface="Courier New" pitchFamily="49" charset="0"/>
              </a:rPr>
              <a:t>ToDoPQ</a:t>
            </a:r>
            <a:r>
              <a:rPr lang="en-US" sz="1800" dirty="0" smtClean="0">
                <a:latin typeface="Courier New" pitchFamily="49" charset="0"/>
              </a:rPr>
              <a:t>() {…}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void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1800" dirty="0" smtClean="0">
                <a:latin typeface="Courier New" pitchFamily="49" charset="0"/>
              </a:rPr>
              <a:t>) {…}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deleteMin</a:t>
            </a:r>
            <a:r>
              <a:rPr lang="en-US" sz="1800" dirty="0" smtClean="0">
                <a:latin typeface="Courier New" pitchFamily="49" charset="0"/>
              </a:rPr>
              <a:t>() {…}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boolean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isEmpty</a:t>
            </a:r>
            <a:r>
              <a:rPr lang="en-US" sz="1800" dirty="0" smtClean="0">
                <a:latin typeface="Courier New" pitchFamily="49" charset="0"/>
              </a:rPr>
              <a:t>() </a:t>
            </a:r>
            <a:r>
              <a:rPr lang="en-US" sz="1800" dirty="0">
                <a:latin typeface="Courier New" pitchFamily="49" charset="0"/>
              </a:rPr>
              <a:t>{…}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227813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obvious mistake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533400"/>
          </a:xfrm>
        </p:spPr>
        <p:txBody>
          <a:bodyPr/>
          <a:lstStyle/>
          <a:p>
            <a:r>
              <a:rPr lang="en-US" dirty="0" smtClean="0"/>
              <a:t>Why we trained you to “mindlessly” make fields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81050" y="5562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kern="0" dirty="0" smtClean="0"/>
              <a:t>Today’s lecture: </a:t>
            </a:r>
            <a:r>
              <a:rPr lang="en-US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b="0" kern="0" dirty="0" smtClean="0"/>
              <a:t> does not solve all your problems!</a:t>
            </a:r>
          </a:p>
          <a:p>
            <a:pPr lvl="1"/>
            <a:r>
              <a:rPr lang="en-US" b="0" kern="0" dirty="0" smtClean="0"/>
              <a:t>Upcoming pitfalls can occur even with all </a:t>
            </a:r>
            <a:r>
              <a:rPr lang="en-US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b="0" kern="0" dirty="0" smtClean="0"/>
              <a:t> fields</a:t>
            </a:r>
            <a:endParaRPr lang="en-US" b="0" kern="0" dirty="0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2133600"/>
            <a:ext cx="6629400" cy="3200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other fields</a:t>
            </a:r>
          </a:p>
          <a:p>
            <a:pPr>
              <a:buFontTx/>
              <a:buNone/>
            </a:pPr>
            <a:r>
              <a:rPr lang="en-US" sz="180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 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public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[]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heap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public </a:t>
            </a:r>
            <a:r>
              <a:rPr lang="en-US" sz="1800" dirty="0" err="1" smtClean="0">
                <a:latin typeface="Courier New" pitchFamily="49" charset="0"/>
              </a:rPr>
              <a:t>ToDoPQ</a:t>
            </a:r>
            <a:r>
              <a:rPr lang="en-US" sz="1800" dirty="0" smtClean="0">
                <a:latin typeface="Courier New" pitchFamily="49" charset="0"/>
              </a:rPr>
              <a:t>() {…}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void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1800" dirty="0" smtClean="0">
                <a:latin typeface="Courier New" pitchFamily="49" charset="0"/>
              </a:rPr>
              <a:t>) {…}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client: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= new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pq.heap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= null;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(…);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likely exception</a:t>
            </a:r>
          </a:p>
        </p:txBody>
      </p:sp>
    </p:spTree>
    <p:extLst>
      <p:ext uri="{BB962C8B-B14F-4D97-AF65-F5344CB8AC3E}">
        <p14:creationId xmlns:p14="http://schemas.microsoft.com/office/powerpoint/2010/main" val="4496008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 obvious mistakes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524000"/>
            <a:ext cx="6629400" cy="426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public class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{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…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all private fields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   public </a:t>
            </a:r>
            <a:r>
              <a:rPr lang="en-US" sz="1800" dirty="0" err="1" smtClean="0">
                <a:latin typeface="Courier New" pitchFamily="49" charset="0"/>
              </a:rPr>
              <a:t>ToDoPQ</a:t>
            </a:r>
            <a:r>
              <a:rPr lang="en-US" sz="1800" dirty="0" smtClean="0">
                <a:latin typeface="Courier New" pitchFamily="49" charset="0"/>
              </a:rPr>
              <a:t>() {…}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void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ToDoItem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) {…}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…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endParaRPr lang="en-US" sz="18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client:</a:t>
            </a:r>
          </a:p>
          <a:p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 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=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Courier New" pitchFamily="49" charset="0"/>
              </a:rPr>
              <a:t>ToDoPQ</a:t>
            </a:r>
            <a:r>
              <a:rPr lang="en-US" sz="1800" dirty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 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ToDoItem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(…);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i.setDescription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(“some different thing”);</a:t>
            </a:r>
          </a:p>
          <a:p>
            <a:pPr>
              <a:buFontTx/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pq.insert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);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same object after update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x =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deleteMin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x’s description???</a:t>
            </a:r>
          </a:p>
          <a:p>
            <a:pPr>
              <a:buFontTx/>
              <a:buNone/>
            </a:pP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y = </a:t>
            </a:r>
            <a:r>
              <a:rPr lang="en-US" sz="1800" dirty="0" err="1" smtClean="0">
                <a:solidFill>
                  <a:schemeClr val="tx2"/>
                </a:solidFill>
                <a:latin typeface="Courier New" pitchFamily="49" charset="0"/>
              </a:rPr>
              <a:t>deleteMin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(); </a:t>
            </a:r>
            <a:r>
              <a:rPr lang="en-US" sz="1800" dirty="0" smtClean="0">
                <a:solidFill>
                  <a:srgbClr val="7030A0"/>
                </a:solidFill>
                <a:latin typeface="Courier New" pitchFamily="49" charset="0"/>
              </a:rPr>
              <a:t>// y’s description???</a:t>
            </a:r>
          </a:p>
          <a:p>
            <a:pPr>
              <a:buFontTx/>
              <a:buNone/>
            </a:pPr>
            <a:endParaRPr lang="en-US" sz="1800" dirty="0" smtClean="0">
              <a:solidFill>
                <a:srgbClr val="7030A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1623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Aliasing and 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876800"/>
            <a:ext cx="7772400" cy="1447800"/>
          </a:xfrm>
        </p:spPr>
        <p:txBody>
          <a:bodyPr/>
          <a:lstStyle/>
          <a:p>
            <a:r>
              <a:rPr lang="en-US" dirty="0" smtClean="0"/>
              <a:t>Client was able to update something inside the abstraction because client had an alias to it!</a:t>
            </a:r>
          </a:p>
          <a:p>
            <a:pPr lvl="1"/>
            <a:r>
              <a:rPr lang="en-US" dirty="0" smtClean="0"/>
              <a:t>It is too hard to reason about and document what should happen, so better software designs avoid the issue!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4267200" y="1562101"/>
            <a:ext cx="381000" cy="32003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67400" y="37996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172200" y="37996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477000" y="37996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81800" y="3799634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5029200" y="3418634"/>
            <a:ext cx="2590800" cy="14097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28800" y="34671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latin typeface="+mn-lt"/>
              </a:rPr>
              <a:t>pq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15" name="Straight Arrow Connector 14"/>
          <p:cNvCxnSpPr>
            <a:endCxn id="12" idx="2"/>
          </p:cNvCxnSpPr>
          <p:nvPr/>
        </p:nvCxnSpPr>
        <p:spPr bwMode="auto">
          <a:xfrm>
            <a:off x="2209800" y="3751979"/>
            <a:ext cx="2819400" cy="37150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112065" y="3751979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h</a:t>
            </a:r>
            <a:r>
              <a:rPr lang="en-US" sz="2000" b="0" dirty="0" smtClean="0">
                <a:latin typeface="+mn-lt"/>
              </a:rPr>
              <a:t>eap: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69265" y="4120448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size: 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50265" y="4371134"/>
            <a:ext cx="983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867400" y="2133600"/>
            <a:ext cx="2400300" cy="1170734"/>
            <a:chOff x="5905500" y="1496266"/>
            <a:chExt cx="2400300" cy="1170734"/>
          </a:xfrm>
        </p:grpSpPr>
        <p:sp>
          <p:nvSpPr>
            <p:cNvPr id="23" name="Oval 22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26465" y="1733490"/>
              <a:ext cx="227933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date: </a:t>
              </a:r>
            </a:p>
            <a:p>
              <a:r>
                <a:rPr lang="en-US" sz="2000" b="0" dirty="0">
                  <a:latin typeface="+mn-lt"/>
                </a:rPr>
                <a:t>d</a:t>
              </a:r>
              <a:r>
                <a:rPr lang="en-US" sz="2000" b="0" dirty="0" smtClean="0">
                  <a:latin typeface="+mn-lt"/>
                </a:rPr>
                <a:t>escription: “…”</a:t>
              </a:r>
            </a:p>
          </p:txBody>
        </p:sp>
      </p:grpSp>
      <p:cxnSp>
        <p:nvCxnSpPr>
          <p:cNvPr id="27" name="Straight Arrow Connector 26"/>
          <p:cNvCxnSpPr>
            <a:endCxn id="23" idx="3"/>
          </p:cNvCxnSpPr>
          <p:nvPr/>
        </p:nvCxnSpPr>
        <p:spPr bwMode="auto">
          <a:xfrm flipV="1">
            <a:off x="6019800" y="3132884"/>
            <a:ext cx="165638" cy="81915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4" name="Group 33"/>
          <p:cNvGrpSpPr/>
          <p:nvPr/>
        </p:nvGrpSpPr>
        <p:grpSpPr>
          <a:xfrm>
            <a:off x="6362700" y="838200"/>
            <a:ext cx="2400300" cy="1252887"/>
            <a:chOff x="5905500" y="1496266"/>
            <a:chExt cx="2400300" cy="1252887"/>
          </a:xfrm>
        </p:grpSpPr>
        <p:sp>
          <p:nvSpPr>
            <p:cNvPr id="35" name="Oval 34"/>
            <p:cNvSpPr/>
            <p:nvPr/>
          </p:nvSpPr>
          <p:spPr bwMode="auto">
            <a:xfrm>
              <a:off x="5905500" y="1496266"/>
              <a:ext cx="2171700" cy="117073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026465" y="1733490"/>
              <a:ext cx="22793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year: …</a:t>
              </a:r>
            </a:p>
            <a:p>
              <a:r>
                <a:rPr lang="en-US" sz="2000" b="0" dirty="0" smtClean="0">
                  <a:latin typeface="+mn-lt"/>
                </a:rPr>
                <a:t>month: …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      …</a:t>
              </a:r>
            </a:p>
          </p:txBody>
        </p:sp>
      </p:grpSp>
      <p:cxnSp>
        <p:nvCxnSpPr>
          <p:cNvPr id="42" name="Straight Arrow Connector 41"/>
          <p:cNvCxnSpPr/>
          <p:nvPr/>
        </p:nvCxnSpPr>
        <p:spPr bwMode="auto">
          <a:xfrm flipV="1">
            <a:off x="6705600" y="2008934"/>
            <a:ext cx="422432" cy="56281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1828800" y="2971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latin typeface="+mn-lt"/>
              </a:rPr>
              <a:t>i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45" name="Straight Arrow Connector 44"/>
          <p:cNvCxnSpPr/>
          <p:nvPr/>
        </p:nvCxnSpPr>
        <p:spPr bwMode="auto">
          <a:xfrm flipV="1">
            <a:off x="2209800" y="2971800"/>
            <a:ext cx="3728132" cy="23809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2842320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22986</TotalTime>
  <Words>2478</Words>
  <Application>Microsoft Office PowerPoint</Application>
  <PresentationFormat>On-screen Show (4:3)</PresentationFormat>
  <Paragraphs>530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dan_design_template</vt:lpstr>
      <vt:lpstr>CSE373: Data Structures &amp; Algorithms  Lecture 16: Software-Design Interlude – Preserving Abstractions</vt:lpstr>
      <vt:lpstr>Motivation</vt:lpstr>
      <vt:lpstr>Interface vs. implementation</vt:lpstr>
      <vt:lpstr>Recall the abstraction</vt:lpstr>
      <vt:lpstr>Our example</vt:lpstr>
      <vt:lpstr>Our example</vt:lpstr>
      <vt:lpstr>An obvious mistake</vt:lpstr>
      <vt:lpstr>Less obvious mistakes</vt:lpstr>
      <vt:lpstr>Aliasing and mutation</vt:lpstr>
      <vt:lpstr>More bad clients</vt:lpstr>
      <vt:lpstr>More bad clients</vt:lpstr>
      <vt:lpstr>More bad clients</vt:lpstr>
      <vt:lpstr>The general fix</vt:lpstr>
      <vt:lpstr>Must copy the object</vt:lpstr>
      <vt:lpstr>Copying works…</vt:lpstr>
      <vt:lpstr>Didin’t do enough copying yet</vt:lpstr>
      <vt:lpstr>Deep copying</vt:lpstr>
      <vt:lpstr>Constructors take input too</vt:lpstr>
      <vt:lpstr>That was copy-in, now copy-out…</vt:lpstr>
      <vt:lpstr>deleteMin is fine</vt:lpstr>
      <vt:lpstr>getMin needs copying</vt:lpstr>
      <vt:lpstr>The fix</vt:lpstr>
      <vt:lpstr>Less copying</vt:lpstr>
      <vt:lpstr>This works</vt:lpstr>
      <vt:lpstr>This does not work</vt:lpstr>
      <vt:lpstr>final is shallow</vt:lpstr>
      <vt:lpstr>This works</vt:lpstr>
      <vt:lpstr>What about this?</vt:lpstr>
      <vt:lpstr>What about this?</vt:lpstr>
      <vt:lpstr>Homework 5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1099</cp:revision>
  <cp:lastPrinted>2013-11-11T19:40:54Z</cp:lastPrinted>
  <dcterms:created xsi:type="dcterms:W3CDTF">2009-03-13T20:43:19Z</dcterms:created>
  <dcterms:modified xsi:type="dcterms:W3CDTF">2013-11-13T22:11:25Z</dcterms:modified>
</cp:coreProperties>
</file>