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67" r:id="rId12"/>
    <p:sldId id="271" r:id="rId13"/>
    <p:sldId id="282" r:id="rId14"/>
    <p:sldId id="283" r:id="rId15"/>
    <p:sldId id="272" r:id="rId16"/>
    <p:sldId id="273" r:id="rId17"/>
    <p:sldId id="274" r:id="rId18"/>
    <p:sldId id="276" r:id="rId19"/>
    <p:sldId id="277" r:id="rId20"/>
    <p:sldId id="278" r:id="rId21"/>
    <p:sldId id="281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oleObject" Target="../embeddings/oleObject3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8.wmf"/><Relationship Id="rId2" Type="http://schemas.openxmlformats.org/officeDocument/2006/relationships/tags" Target="../tags/tag1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2.bin"/><Relationship Id="rId5" Type="http://schemas.openxmlformats.org/officeDocument/2006/relationships/tags" Target="../tags/tag4.xml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general,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</a:t>
            </a:r>
          </a:p>
          <a:p>
            <a:pPr>
              <a:buNone/>
            </a:pPr>
            <a:r>
              <a:rPr lang="en-US" dirty="0" smtClean="0"/>
              <a:t> (integer, length of array, size of queue, etc.):</a:t>
            </a:r>
          </a:p>
          <a:p>
            <a:pPr lvl="1"/>
            <a:r>
              <a:rPr lang="en-US" dirty="0" smtClean="0"/>
              <a:t>How much longer does the algorithm take (time)</a:t>
            </a:r>
          </a:p>
          <a:p>
            <a:pPr lvl="1"/>
            <a:r>
              <a:rPr lang="en-US" dirty="0" smtClean="0"/>
              <a:t>How much more memory does the algorithm need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dirty="0" smtClean="0"/>
          </a:p>
          <a:p>
            <a:r>
              <a:rPr lang="en-US" dirty="0" smtClean="0"/>
              <a:t>Correctness: For any N ≥ 0, it returns…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pseudocode</a:t>
            </a:r>
            <a:r>
              <a:rPr lang="en-US" dirty="0" smtClean="0"/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Correctness: For any N ≥ 0, it returns 3N(N+1)/2</a:t>
            </a:r>
          </a:p>
          <a:p>
            <a:r>
              <a:rPr lang="en-US" dirty="0" smtClean="0"/>
              <a:t>Proof: By induction on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smtClean="0"/>
              <a:t>P(n)</a:t>
            </a:r>
            <a:r>
              <a:rPr lang="en-US" dirty="0" smtClean="0"/>
              <a:t> = after outer for-loop executes </a:t>
            </a:r>
            <a:r>
              <a:rPr lang="en-US" i="1" dirty="0" smtClean="0"/>
              <a:t>n</a:t>
            </a:r>
            <a:r>
              <a:rPr lang="en-US" dirty="0" smtClean="0"/>
              <a:t> times,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  	 	 3n(n+1)/2</a:t>
            </a:r>
          </a:p>
          <a:p>
            <a:pPr lvl="1"/>
            <a:r>
              <a:rPr lang="en-US" dirty="0" smtClean="0"/>
              <a:t>Base: n=0, returns 0</a:t>
            </a:r>
          </a:p>
          <a:p>
            <a:pPr lvl="1"/>
            <a:r>
              <a:rPr lang="en-US" dirty="0" smtClean="0"/>
              <a:t>Inductive: From </a:t>
            </a:r>
            <a:r>
              <a:rPr lang="en-US" i="1" dirty="0" smtClean="0"/>
              <a:t>P(k)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3k(k+1)/2 after </a:t>
            </a:r>
            <a:r>
              <a:rPr lang="en-US" i="1" dirty="0" smtClean="0"/>
              <a:t>k</a:t>
            </a:r>
            <a:r>
              <a:rPr lang="en-US" dirty="0" smtClean="0"/>
              <a:t> iterations. Next iteration adds 3(k+1), for total of 3k(k+1)/2 + 3(k+1) 		= (3k(k+1) + 6(k+1))/2 = (k+1)(3k+6)/2 = 3(k+1)(k+2)/2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Running time: For any N ≥ 0, </a:t>
            </a:r>
          </a:p>
          <a:p>
            <a:pPr lvl="1"/>
            <a:r>
              <a:rPr lang="en-US" dirty="0" smtClean="0"/>
              <a:t>Assignments, additions, returns take “1 unit time”</a:t>
            </a:r>
          </a:p>
          <a:p>
            <a:pPr lvl="1"/>
            <a:r>
              <a:rPr lang="en-US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2 + 2*(number of times inner loop runs)</a:t>
            </a:r>
          </a:p>
          <a:p>
            <a:pPr lvl="1"/>
            <a:r>
              <a:rPr lang="en-US" dirty="0" smtClean="0"/>
              <a:t>And how many times is that…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This is a very common loop structure, worth memorizing</a:t>
            </a:r>
          </a:p>
          <a:p>
            <a:pPr lvl="1"/>
            <a:r>
              <a:rPr lang="en-US" dirty="0" smtClean="0"/>
              <a:t>Proof is by induction on N, known for centuries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“big-Oh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discussing stacks and queues</a:t>
            </a:r>
          </a:p>
          <a:p>
            <a:endParaRPr lang="en-US" dirty="0" smtClean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Powers of 2</a:t>
            </a:r>
          </a:p>
          <a:p>
            <a:pPr lvl="1"/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Begin analyzing algorithms</a:t>
            </a:r>
          </a:p>
          <a:p>
            <a:pPr lvl="1"/>
            <a:r>
              <a:rPr lang="en-US" dirty="0" smtClean="0"/>
              <a:t>Using asymptotic analysis (continue next time)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3886200" cy="234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2057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∑ </a:t>
            </a:r>
            <a:r>
              <a:rPr lang="en-US" dirty="0" err="1" smtClean="0"/>
              <a:t>i</a:t>
            </a:r>
            <a:r>
              <a:rPr lang="en-US" dirty="0" smtClean="0"/>
              <a:t>  = N*N/2+N/2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j=1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// small work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493" y="1504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133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=1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495455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18288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57800" y="18287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57800" y="21335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7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38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19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19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9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9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19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19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21336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24384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81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1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81800" y="24383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81800" y="27431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81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724400" y="1371600"/>
            <a:ext cx="2743200" cy="22098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685800" y="4114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b="0" dirty="0" smtClean="0"/>
              <a:t>Area of square: N*N</a:t>
            </a:r>
          </a:p>
          <a:p>
            <a:pPr marL="342900" lvl="2" indent="-342900"/>
            <a:r>
              <a:rPr lang="en-US" b="0" dirty="0" smtClean="0"/>
              <a:t>Area of lower triangle of square: N*N/2</a:t>
            </a:r>
          </a:p>
          <a:p>
            <a:pPr marL="342900" lvl="2" indent="-342900"/>
            <a:r>
              <a:rPr lang="en-US" b="0" dirty="0" smtClean="0"/>
              <a:t>Extra area from squares crossing the diagonal: N*1/2</a:t>
            </a:r>
          </a:p>
          <a:p>
            <a:pPr marL="342900" lvl="2" indent="-342900"/>
            <a:r>
              <a:rPr lang="en-US" b="0" dirty="0" smtClean="0"/>
              <a:t>As N grows, fraction of “extra area” compared to lower triangle goes to zero (becomes insignificant)</a:t>
            </a:r>
          </a:p>
        </p:txBody>
      </p:sp>
    </p:spTree>
    <p:extLst>
      <p:ext uri="{BB962C8B-B14F-4D97-AF65-F5344CB8AC3E}">
        <p14:creationId xmlns:p14="http://schemas.microsoft.com/office/powerpoint/2010/main" val="190818155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Pet peeve: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predicate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To prove </a:t>
            </a:r>
            <a:r>
              <a:rPr lang="en-US" i="1" dirty="0" smtClean="0"/>
              <a:t>P(n)</a:t>
            </a:r>
            <a:r>
              <a:rPr lang="en-US" dirty="0" smtClean="0"/>
              <a:t> for all integers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n</a:t>
            </a:r>
            <a:r>
              <a:rPr lang="en-US" sz="2400" baseline="-25000" dirty="0" smtClean="0"/>
              <a:t>0</a:t>
            </a:r>
            <a:r>
              <a:rPr lang="en-US" dirty="0" smtClean="0"/>
              <a:t>, it suffices to prove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P(n</a:t>
            </a:r>
            <a:r>
              <a:rPr lang="en-US" sz="2400" baseline="-25000" dirty="0"/>
              <a:t>0</a:t>
            </a:r>
            <a:r>
              <a:rPr lang="en-US" i="1" dirty="0" smtClean="0"/>
              <a:t>)</a:t>
            </a:r>
            <a:r>
              <a:rPr lang="en-US" dirty="0" smtClean="0"/>
              <a:t> – called the “basis” or “base case”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P(k),</a:t>
            </a:r>
            <a:r>
              <a:rPr lang="en-US" dirty="0" smtClean="0"/>
              <a:t> then </a:t>
            </a:r>
            <a:r>
              <a:rPr lang="en-US" i="1" dirty="0" smtClean="0"/>
              <a:t>P(k+1)</a:t>
            </a:r>
            <a:r>
              <a:rPr lang="en-US" dirty="0" smtClean="0"/>
              <a:t> – called the “induction step” or “inductive case”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  <a:r>
              <a:rPr lang="en-US" i="1" dirty="0" smtClean="0"/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r>
              <a:rPr lang="en-US" dirty="0" smtClean="0"/>
              <a:t>Using assumption,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</a:t>
            </a:r>
          </a:p>
          <a:p>
            <a:pPr lvl="1">
              <a:buNone/>
            </a:pPr>
            <a:r>
              <a:rPr lang="en-US" dirty="0" smtClean="0"/>
              <a:t>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(k+1)-1</a:t>
            </a:r>
            <a:r>
              <a:rPr lang="en-US" dirty="0" smtClean="0"/>
              <a:t> = 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in CS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+mj-lt"/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29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36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26797</TotalTime>
  <Words>1418</Words>
  <Application>Microsoft Office PowerPoint</Application>
  <PresentationFormat>On-screen Show (4:3)</PresentationFormat>
  <Paragraphs>292</Paragraphs>
  <Slides>22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dan_design_template</vt:lpstr>
      <vt:lpstr>Equation</vt:lpstr>
      <vt:lpstr>CSE373: Data Structures and Algorithms  Lecture 2: Math Review; Algorithm Analysis</vt:lpstr>
      <vt:lpstr>Today</vt:lpstr>
      <vt:lpstr>Mathematical induction</vt:lpstr>
      <vt:lpstr>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Floor and ceiling properties</vt:lpstr>
      <vt:lpstr>Algorithm Analysis</vt:lpstr>
      <vt:lpstr>Example</vt:lpstr>
      <vt:lpstr>Example</vt:lpstr>
      <vt:lpstr>Example</vt:lpstr>
      <vt:lpstr>Example</vt:lpstr>
      <vt:lpstr>Lower-order terms don’t matter</vt:lpstr>
      <vt:lpstr>Geometric interpretation</vt:lpstr>
      <vt:lpstr>Big-O: Common Names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737</cp:revision>
  <dcterms:created xsi:type="dcterms:W3CDTF">2009-03-13T20:43:19Z</dcterms:created>
  <dcterms:modified xsi:type="dcterms:W3CDTF">2013-09-27T02:10:41Z</dcterms:modified>
</cp:coreProperties>
</file>