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7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2.xml" ContentType="application/vnd.openxmlformats-officedocument.presentationml.notesSlide+xml"/>
  <Override PartName="/ppt/tags/tag12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7" r:id="rId5"/>
    <p:sldId id="268" r:id="rId6"/>
    <p:sldId id="28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82" r:id="rId16"/>
    <p:sldId id="275" r:id="rId17"/>
    <p:sldId id="276" r:id="rId18"/>
    <p:sldId id="277" r:id="rId19"/>
    <p:sldId id="278" r:id="rId20"/>
    <p:sldId id="279" r:id="rId21"/>
    <p:sldId id="283" r:id="rId22"/>
    <p:sldId id="280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6" autoAdjust="0"/>
    <p:restoredTop sz="99491" autoAdjust="0"/>
  </p:normalViewPr>
  <p:slideViewPr>
    <p:cSldViewPr>
      <p:cViewPr>
        <p:scale>
          <a:sx n="60" d="100"/>
          <a:sy n="60" d="100"/>
        </p:scale>
        <p:origin x="-1248" y="-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84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2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notesSlide" Target="../notesSlides/notesSlide11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notesSlide" Target="../notesSlides/notesSlide12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notesSlide" Target="../notesSlides/notesSlide7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notesSlide" Target="../notesSlides/notesSlide8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20: </a:t>
            </a:r>
            <a:r>
              <a:rPr lang="en-US" sz="3200" i="0" dirty="0" smtClean="0"/>
              <a:t>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Proven: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A comparison sort could be worse than this height, but it cannot be better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Now: a binary tree with </a:t>
            </a:r>
            <a:r>
              <a:rPr lang="en-US" i="1" dirty="0" smtClean="0"/>
              <a:t>n</a:t>
            </a:r>
            <a:r>
              <a:rPr lang="en-US" dirty="0" smtClean="0"/>
              <a:t>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Height could be more, but cannot be less</a:t>
            </a:r>
          </a:p>
          <a:p>
            <a:pPr lvl="1"/>
            <a:r>
              <a:rPr lang="en-US" dirty="0"/>
              <a:t>Factorial function grows very </a:t>
            </a:r>
            <a:r>
              <a:rPr lang="en-US" dirty="0" smtClean="0"/>
              <a:t>quickly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Conclusion: </a:t>
            </a:r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orting 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An amazing computer-science result: proves all the clever programming in the world cannot comparison-sort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 </a:t>
            </a:r>
            <a:r>
              <a:rPr lang="en-US" dirty="0" smtClean="0"/>
              <a:t>Height 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495800"/>
          </a:xfrm>
        </p:spPr>
        <p:txBody>
          <a:bodyPr/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h:</a:t>
            </a:r>
          </a:p>
          <a:p>
            <a:pPr marL="0" indent="0"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                                                      property of binary trees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       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        property of logarithms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 drop smaller terms (</a:t>
            </a:r>
            <a:r>
              <a:rPr lang="en-US" dirty="0" smtClean="0">
                <a:sym typeface="Symbol"/>
              </a:rPr>
              <a:t>0)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 </a:t>
            </a:r>
            <a:r>
              <a:rPr lang="en-US" dirty="0"/>
              <a:t>+ …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shrink terms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    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	                                      arithmetic</a:t>
            </a:r>
          </a:p>
          <a:p>
            <a:pPr>
              <a:buNone/>
            </a:pPr>
            <a:r>
              <a:rPr lang="en-US" dirty="0" smtClean="0"/>
              <a:t> 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    property of logarithms</a:t>
            </a:r>
          </a:p>
          <a:p>
            <a:pPr>
              <a:buNone/>
            </a:pPr>
            <a:r>
              <a:rPr lang="en-US" dirty="0" smtClean="0"/>
              <a:t> 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 smtClean="0">
                <a:latin typeface="+mj-lt"/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arithmetic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BucketSort</a:t>
            </a:r>
            <a:r>
              <a:rPr lang="en-US" dirty="0" smtClean="0"/>
              <a:t>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4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8" name="Date Placeholder 19"/>
          <p:cNvSpPr>
            <a:spLocks noGrp="1"/>
          </p:cNvSpPr>
          <p:nvPr>
            <p:ph type="dt" sz="quarter" idx="10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6" charset="0"/>
              </a:rPr>
              <a:t>Fall 2013</a:t>
            </a:r>
            <a:endParaRPr lang="en-US" dirty="0">
              <a:latin typeface="Times New Roman" pitchFamily="16" charset="0"/>
            </a:endParaRP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15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err="1"/>
              <a:t>Mergesort</a:t>
            </a:r>
            <a:r>
              <a:rPr lang="en-US" dirty="0"/>
              <a:t> 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Mergesort</a:t>
            </a:r>
            <a:r>
              <a:rPr lang="en-US" dirty="0" smtClean="0"/>
              <a:t>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21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7089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we </a:t>
            </a:r>
            <a:r>
              <a:rPr lang="en-US" i="1" dirty="0" smtClean="0"/>
              <a:t>know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i="1" dirty="0" smtClean="0"/>
              <a:t>Assuming </a:t>
            </a:r>
            <a:r>
              <a:rPr lang="en-US" dirty="0" smtClean="0"/>
              <a:t>our comparison </a:t>
            </a:r>
            <a:r>
              <a:rPr lang="en-US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View of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For simplicity, assume none 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i="1" dirty="0" smtClean="0"/>
              <a:t>permutations</a:t>
            </a:r>
            <a:r>
              <a:rPr lang="en-US" dirty="0" smtClean="0"/>
              <a:t> of the </a:t>
            </a:r>
            <a:r>
              <a:rPr lang="en-US" dirty="0"/>
              <a:t>elements (possible orderings</a:t>
            </a:r>
            <a:r>
              <a:rPr lang="en-US" dirty="0" smtClean="0"/>
              <a:t>)?</a:t>
            </a:r>
          </a:p>
          <a:p>
            <a:endParaRPr lang="en-US" dirty="0" smtClean="0"/>
          </a:p>
          <a:p>
            <a:r>
              <a:rPr lang="en-US" dirty="0" smtClean="0"/>
              <a:t>Example, </a:t>
            </a:r>
            <a:r>
              <a:rPr lang="en-US" i="1" dirty="0" smtClean="0"/>
              <a:t>n</a:t>
            </a:r>
            <a:r>
              <a:rPr lang="en-US" dirty="0" smtClean="0"/>
              <a:t>=3</a:t>
            </a:r>
          </a:p>
          <a:p>
            <a:pPr>
              <a:buNone/>
            </a:pPr>
            <a:r>
              <a:rPr lang="en-US" dirty="0" smtClean="0"/>
              <a:t>		a[0]&lt;a[1]&lt;a[2]	a[0]&lt;a[2]&lt;a[1]	a[1]&lt;a[0]&lt;a[2]</a:t>
            </a:r>
          </a:p>
          <a:p>
            <a:pPr>
              <a:buNone/>
            </a:pPr>
            <a:r>
              <a:rPr lang="en-US" dirty="0" smtClean="0"/>
              <a:t>     	a[1]&lt;a[2]&lt;a[0]	a[2]&lt;a[0]&lt;a[1]	a[2]&lt;a[1]&lt;a[0]</a:t>
            </a:r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i="1" dirty="0" smtClean="0"/>
              <a:t>n</a:t>
            </a:r>
            <a:r>
              <a:rPr lang="en-US" dirty="0" smtClean="0"/>
              <a:t>!  possible 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i="1" dirty="0" smtClean="0"/>
              <a:t>every</a:t>
            </a:r>
            <a:r>
              <a:rPr lang="en-US" dirty="0" smtClean="0"/>
              <a:t> sorting algorithm has to “find” the right answer among the </a:t>
            </a:r>
            <a:r>
              <a:rPr lang="en-US" i="1" dirty="0" smtClean="0"/>
              <a:t>n</a:t>
            </a:r>
            <a:r>
              <a:rPr lang="en-US" dirty="0" smtClean="0"/>
              <a:t>! possible answers</a:t>
            </a:r>
          </a:p>
          <a:p>
            <a:pPr lvl="1"/>
            <a:r>
              <a:rPr lang="en-US" dirty="0" smtClean="0"/>
              <a:t>Starts “knowing nothing”, “anything is possible”</a:t>
            </a:r>
          </a:p>
          <a:p>
            <a:pPr lvl="1"/>
            <a:r>
              <a:rPr lang="en-US" dirty="0" smtClean="0"/>
              <a:t>Gains information with each comparison</a:t>
            </a:r>
          </a:p>
          <a:p>
            <a:pPr lvl="1"/>
            <a:r>
              <a:rPr lang="en-US" dirty="0" smtClean="0"/>
              <a:t>Intuition: Each comparison can </a:t>
            </a:r>
            <a:r>
              <a:rPr lang="en-US" i="1" dirty="0" smtClean="0"/>
              <a:t>at best</a:t>
            </a:r>
            <a:r>
              <a:rPr lang="en-US" dirty="0" smtClean="0"/>
              <a:t> eliminate </a:t>
            </a:r>
            <a:r>
              <a:rPr lang="en-US" i="1" dirty="0" smtClean="0"/>
              <a:t>half</a:t>
            </a:r>
            <a:r>
              <a:rPr lang="en-US" dirty="0" smtClean="0"/>
              <a:t>  the remaining possibilities</a:t>
            </a:r>
          </a:p>
          <a:p>
            <a:pPr lvl="1"/>
            <a:r>
              <a:rPr lang="en-US" dirty="0" smtClean="0"/>
              <a:t>Must narrow answer down to a single possibility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we can show:</a:t>
            </a:r>
          </a:p>
          <a:p>
            <a:pPr marL="0" indent="0">
              <a:buNone/>
            </a:pPr>
            <a:r>
              <a:rPr lang="en-US" dirty="0" smtClean="0"/>
              <a:t>   Any sorting algorithm must do </a:t>
            </a:r>
            <a:r>
              <a:rPr lang="en-US" i="1" dirty="0" smtClean="0"/>
              <a:t>at least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1/2)</a:t>
            </a:r>
            <a:r>
              <a:rPr lang="en-US" i="1" dirty="0" err="1" smtClean="0"/>
              <a:t>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</a:t>
            </a:r>
            <a:r>
              <a:rPr lang="en-US" i="1" dirty="0"/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>
                <a:cs typeface="Courier New" pitchFamily="49" charset="0"/>
              </a:rPr>
              <a:t>(1/2)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 (which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)) comparisons</a:t>
            </a:r>
          </a:p>
          <a:p>
            <a:pPr lvl="1"/>
            <a:r>
              <a:rPr lang="en-US" dirty="0" smtClean="0"/>
              <a:t>Otherwise there are at least two permutations among the </a:t>
            </a:r>
            <a:r>
              <a:rPr lang="en-US" i="1" dirty="0" smtClean="0"/>
              <a:t>n</a:t>
            </a:r>
            <a:r>
              <a:rPr lang="en-US" dirty="0" smtClean="0"/>
              <a:t>! possible that cannot yet be distinguished, so the algorithm would have to guess and could be wrong [incorrect algorithm]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what the algorithm is, but it cannot make progress without doing comparisons</a:t>
            </a:r>
          </a:p>
          <a:p>
            <a:pPr lvl="1"/>
            <a:r>
              <a:rPr lang="en-US" dirty="0" smtClean="0"/>
              <a:t>Eventually does a first comparison “is </a:t>
            </a:r>
            <a:r>
              <a:rPr lang="en-US" i="1" dirty="0" smtClean="0"/>
              <a:t>a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  <a:r>
              <a:rPr lang="en-US" dirty="0" smtClean="0"/>
              <a:t> ?"</a:t>
            </a:r>
          </a:p>
          <a:p>
            <a:pPr lvl="1"/>
            <a:r>
              <a:rPr lang="en-US" dirty="0" smtClean="0"/>
              <a:t>Can use the result to decide what second comparison to do</a:t>
            </a:r>
          </a:p>
          <a:p>
            <a:pPr lvl="1"/>
            <a:r>
              <a:rPr lang="en-US" dirty="0" smtClean="0"/>
              <a:t>Etc.: comparison </a:t>
            </a:r>
            <a:r>
              <a:rPr lang="en-US" i="1" dirty="0" smtClean="0"/>
              <a:t>k</a:t>
            </a:r>
            <a:r>
              <a:rPr lang="en-US" dirty="0" smtClean="0"/>
              <a:t> can be chosen based on first </a:t>
            </a:r>
            <a:r>
              <a:rPr lang="en-US" i="1" dirty="0" smtClean="0"/>
              <a:t>k-1</a:t>
            </a:r>
            <a:r>
              <a:rPr lang="en-US" dirty="0" smtClean="0"/>
              <a:t>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2"/>
            <a:r>
              <a:rPr lang="en-US" dirty="0" smtClean="0"/>
              <a:t>Root: None of the </a:t>
            </a:r>
            <a:r>
              <a:rPr lang="en-US" i="1" dirty="0" smtClean="0"/>
              <a:t>n</a:t>
            </a:r>
            <a:r>
              <a:rPr lang="en-US" dirty="0" smtClean="0"/>
              <a:t>! options  yet eliminated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2"/>
                </a:solidFill>
              </a:rPr>
              <a:t>proof</a:t>
            </a:r>
            <a:r>
              <a:rPr lang="en-US" dirty="0" smtClean="0">
                <a:solidFill>
                  <a:schemeClr val="accent2"/>
                </a:solidFill>
              </a:rPr>
              <a:t> uses to represent “the most the algorithm could know so far” as the algorithm progresses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5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One Decision Tree for n=3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15000"/>
            <a:ext cx="6322565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leaves contain all the possible orderings of a, b, </a:t>
            </a:r>
            <a:r>
              <a:rPr lang="en-US" sz="2000" dirty="0" smtClean="0"/>
              <a:t>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different algorithm would lead to a different tree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Example if a &lt; c &lt;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What the Decision Tree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(We assume no duplicate elements)</a:t>
            </a:r>
          </a:p>
          <a:p>
            <a:pPr lvl="1"/>
            <a:r>
              <a:rPr lang="en-US" dirty="0" smtClean="0"/>
              <a:t>(Would have 1 outcome if algorithm asks redundant questions)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</a:t>
            </a:r>
            <a:r>
              <a:rPr lang="en-US" i="1" dirty="0" smtClean="0"/>
              <a:t>n</a:t>
            </a:r>
            <a:r>
              <a:rPr lang="en-US" dirty="0" smtClean="0"/>
              <a:t>! answers</a:t>
            </a:r>
          </a:p>
          <a:p>
            <a:pPr lvl="1"/>
            <a:r>
              <a:rPr lang="en-US" dirty="0" smtClean="0"/>
              <a:t>Each answer is a different leaf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the tree must be big enough to have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! leaves</a:t>
            </a:r>
          </a:p>
          <a:p>
            <a:pPr lvl="1"/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tree with </a:t>
            </a:r>
            <a:r>
              <a:rPr lang="en-US" i="1" dirty="0"/>
              <a:t>n</a:t>
            </a:r>
            <a:r>
              <a:rPr lang="en-US" dirty="0"/>
              <a:t>! </a:t>
            </a:r>
            <a:r>
              <a:rPr lang="en-US" dirty="0" smtClean="0"/>
              <a:t>leaves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no algorithm can have worst-case running time better than the height of a tree with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  <a:p>
            <a:pPr lvl="2"/>
            <a:r>
              <a:rPr lang="en-US" dirty="0" smtClean="0"/>
              <a:t>Worst-case number-of-comparisons for an algorithm is an input leading to a longest path in algorithm’s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48648</TotalTime>
  <Words>2198</Words>
  <Application>Microsoft Office PowerPoint</Application>
  <PresentationFormat>On-screen Show (4:3)</PresentationFormat>
  <Paragraphs>568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CSE373: Data Structures &amp; Algorithms Lecture 20: Beyond Comparison Sorting</vt:lpstr>
      <vt:lpstr>The Big Picture</vt:lpstr>
      <vt:lpstr>How Fast Can We Sort?</vt:lpstr>
      <vt:lpstr>A General View of Sorting</vt:lpstr>
      <vt:lpstr>Counting Comparisons</vt:lpstr>
      <vt:lpstr>Optional: Counting Comparisons</vt:lpstr>
      <vt:lpstr>Optional: One Decision Tree for n=3</vt:lpstr>
      <vt:lpstr>Optional: Example if a &lt; c &lt; b</vt:lpstr>
      <vt:lpstr>Optional: What the Decision Tree Tells Us</vt:lpstr>
      <vt:lpstr>Optional: Where are we</vt:lpstr>
      <vt:lpstr>Optional: Height lower bound</vt:lpstr>
      <vt:lpstr>The Big Picture</vt:lpstr>
      <vt:lpstr>BucketSort (a.k.a. BinSort)</vt:lpstr>
      <vt:lpstr>Analyzing Bucket Sort</vt:lpstr>
      <vt:lpstr>Bucket Sort with Data</vt:lpstr>
      <vt:lpstr>Radix sort</vt:lpstr>
      <vt:lpstr>Example</vt:lpstr>
      <vt:lpstr>Example</vt:lpstr>
      <vt:lpstr>Example</vt:lpstr>
      <vt:lpstr>Analysis</vt:lpstr>
      <vt:lpstr>Sorting massive data</vt:lpstr>
      <vt:lpstr>Last Slide on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2141</cp:revision>
  <dcterms:created xsi:type="dcterms:W3CDTF">2009-03-13T20:43:19Z</dcterms:created>
  <dcterms:modified xsi:type="dcterms:W3CDTF">2013-11-26T20:52:49Z</dcterms:modified>
</cp:coreProperties>
</file>