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0.xml" ContentType="application/vnd.openxmlformats-officedocument.presentationml.tags+xml"/>
  <Override PartName="/ppt/notesSlides/notesSlide16.xml" ContentType="application/vnd.openxmlformats-officedocument.presentationml.notesSlide+xml"/>
  <Override PartName="/ppt/tags/tag11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2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3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362" r:id="rId2"/>
    <p:sldId id="323" r:id="rId3"/>
    <p:sldId id="324" r:id="rId4"/>
    <p:sldId id="325" r:id="rId5"/>
    <p:sldId id="329" r:id="rId6"/>
    <p:sldId id="330" r:id="rId7"/>
    <p:sldId id="327" r:id="rId8"/>
    <p:sldId id="328" r:id="rId9"/>
    <p:sldId id="331" r:id="rId10"/>
    <p:sldId id="356" r:id="rId11"/>
    <p:sldId id="357" r:id="rId12"/>
    <p:sldId id="358" r:id="rId13"/>
    <p:sldId id="342" r:id="rId14"/>
    <p:sldId id="359" r:id="rId15"/>
    <p:sldId id="334" r:id="rId16"/>
    <p:sldId id="335" r:id="rId17"/>
    <p:sldId id="336" r:id="rId18"/>
    <p:sldId id="337" r:id="rId19"/>
    <p:sldId id="340" r:id="rId20"/>
    <p:sldId id="339" r:id="rId21"/>
    <p:sldId id="343" r:id="rId22"/>
    <p:sldId id="344" r:id="rId23"/>
    <p:sldId id="345" r:id="rId24"/>
    <p:sldId id="346" r:id="rId25"/>
    <p:sldId id="355" r:id="rId26"/>
    <p:sldId id="347" r:id="rId27"/>
    <p:sldId id="348" r:id="rId28"/>
    <p:sldId id="349" r:id="rId29"/>
    <p:sldId id="351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21</a:t>
            </a:r>
            <a:r>
              <a:rPr lang="en-US" sz="3200" i="0" dirty="0"/>
              <a:t>: Introduction to Multithreading &amp; Fork-Join Parallelism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451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952038" y="31242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798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22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798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322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846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370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894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418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990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514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370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894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418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942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372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896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1420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944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932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84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89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418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94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46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51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/>
        </p:nvCxnSpPr>
        <p:spPr bwMode="auto">
          <a:xfrm rot="16200000" flipH="1">
            <a:off x="5732399" y="39344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/>
        </p:nvCxnSpPr>
        <p:spPr bwMode="auto">
          <a:xfrm rot="16200000" flipH="1">
            <a:off x="5065649" y="42964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/>
        </p:nvCxnSpPr>
        <p:spPr bwMode="auto">
          <a:xfrm flipV="1">
            <a:off x="5694299" y="43916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/>
        </p:nvCxnSpPr>
        <p:spPr bwMode="auto">
          <a:xfrm rot="16200000" flipV="1">
            <a:off x="4779899" y="53441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/>
        </p:nvCxnSpPr>
        <p:spPr bwMode="auto">
          <a:xfrm rot="5400000" flipH="1" flipV="1">
            <a:off x="4970399" y="50774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499567" y="51881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1894638" y="3124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123238" y="3657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0838" y="3288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123238" y="3810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123238" y="3962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123238" y="4114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5400000">
            <a:off x="2236010" y="4287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0" name="Straight Arrow Connector 49"/>
          <p:cNvCxnSpPr>
            <a:stCxn id="44" idx="0"/>
            <a:endCxn id="22" idx="1"/>
          </p:cNvCxnSpPr>
          <p:nvPr/>
        </p:nvCxnSpPr>
        <p:spPr bwMode="auto">
          <a:xfrm>
            <a:off x="2351838" y="36576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7" idx="3"/>
            <a:endCxn id="18" idx="2"/>
          </p:cNvCxnSpPr>
          <p:nvPr/>
        </p:nvCxnSpPr>
        <p:spPr bwMode="auto">
          <a:xfrm flipV="1">
            <a:off x="2580438" y="38963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1238175" y="4495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390575" y="5029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8175" y="4659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3905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3905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905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5400000">
            <a:off x="1503347" y="5659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2609775" y="4572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762175" y="5105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9775" y="47360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7621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762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762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5400000">
            <a:off x="2874947" y="5735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6" name="Straight Arrow Connector 65"/>
          <p:cNvCxnSpPr>
            <a:stCxn id="53" idx="3"/>
            <a:endCxn id="10" idx="1"/>
          </p:cNvCxnSpPr>
          <p:nvPr/>
        </p:nvCxnSpPr>
        <p:spPr bwMode="auto">
          <a:xfrm>
            <a:off x="1847775" y="51054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2" idx="3"/>
            <a:endCxn id="26" idx="2"/>
          </p:cNvCxnSpPr>
          <p:nvPr/>
        </p:nvCxnSpPr>
        <p:spPr bwMode="auto">
          <a:xfrm>
            <a:off x="3219375" y="53340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4" idx="3"/>
            <a:endCxn id="8" idx="1"/>
          </p:cNvCxnSpPr>
          <p:nvPr/>
        </p:nvCxnSpPr>
        <p:spPr bwMode="auto">
          <a:xfrm flipV="1">
            <a:off x="3219375" y="44678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3" idx="3"/>
            <a:endCxn id="22" idx="1"/>
          </p:cNvCxnSpPr>
          <p:nvPr/>
        </p:nvCxnSpPr>
        <p:spPr bwMode="auto">
          <a:xfrm flipV="1">
            <a:off x="3219375" y="48488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65428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6952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>
            <a:stCxn id="17" idx="3"/>
            <a:endCxn id="70" idx="1"/>
          </p:cNvCxnSpPr>
          <p:nvPr/>
        </p:nvCxnSpPr>
        <p:spPr bwMode="auto">
          <a:xfrm flipV="1">
            <a:off x="6303899" y="43815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65428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952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Straight Arrow Connector 74"/>
          <p:cNvCxnSpPr>
            <a:stCxn id="70" idx="0"/>
            <a:endCxn id="73" idx="2"/>
          </p:cNvCxnSpPr>
          <p:nvPr/>
        </p:nvCxnSpPr>
        <p:spPr bwMode="auto">
          <a:xfrm rot="5400000" flipH="1" flipV="1">
            <a:off x="6504738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1"/>
          </p:cNvCxnSpPr>
          <p:nvPr/>
        </p:nvCxnSpPr>
        <p:spPr bwMode="auto">
          <a:xfrm rot="10800000" flipV="1">
            <a:off x="4866438" y="39243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71" idx="2"/>
            <a:endCxn id="22" idx="0"/>
          </p:cNvCxnSpPr>
          <p:nvPr/>
        </p:nvCxnSpPr>
        <p:spPr bwMode="auto">
          <a:xfrm rot="16200000" flipH="1">
            <a:off x="6723078" y="45441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314560" y="3352800"/>
            <a:ext cx="1409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>
                <a:latin typeface="+mn-lt"/>
              </a:rPr>
              <a:t>c</a:t>
            </a:r>
            <a:r>
              <a:rPr lang="en-US" sz="2000" b="0" i="1" dirty="0" smtClean="0">
                <a:latin typeface="+mn-lt"/>
              </a:rPr>
              <a:t>ontrol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419478" y="33528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" y="1371600"/>
            <a:ext cx="8193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Threads each have own unshared call stack and current statement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</a:t>
            </a:r>
            <a:r>
              <a:rPr lang="en-US" sz="2000" b="0" dirty="0">
                <a:latin typeface="+mn-lt"/>
              </a:rPr>
              <a:t>(pc for “program counter</a:t>
            </a:r>
            <a:r>
              <a:rPr lang="en-US" sz="2000" b="0" dirty="0" smtClean="0">
                <a:latin typeface="+mn-lt"/>
              </a:rPr>
              <a:t>”) 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local variables are numbers,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0" dirty="0" smtClean="0">
                <a:latin typeface="+mn-lt"/>
              </a:rPr>
              <a:t>, or heap references</a:t>
            </a:r>
          </a:p>
          <a:p>
            <a:pPr lvl="1">
              <a:buFont typeface="Arial" pitchFamily="34" charset="0"/>
              <a:buChar char="–"/>
            </a:pPr>
            <a:endParaRPr lang="en-US" sz="1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Any objects can be shared, but most are not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42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Our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write a shared-memory parallel program, need new primitives from a programming language or library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Ways to create and </a:t>
            </a:r>
            <a:r>
              <a:rPr lang="en-US" i="1" dirty="0" smtClean="0">
                <a:solidFill>
                  <a:schemeClr val="accent2"/>
                </a:solidFill>
              </a:rPr>
              <a:t>run multiple things at once</a:t>
            </a:r>
          </a:p>
          <a:p>
            <a:pPr lvl="1"/>
            <a:r>
              <a:rPr lang="en-US" dirty="0" smtClean="0"/>
              <a:t>Let’s call these things threads</a:t>
            </a:r>
          </a:p>
          <a:p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share memory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Often just have threads with references to the same objects</a:t>
            </a:r>
          </a:p>
          <a:p>
            <a:pPr lvl="1"/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coordinate (a.k.a. synchronize)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way for one thread to wait for another to finish</a:t>
            </a:r>
          </a:p>
          <a:p>
            <a:pPr lvl="1"/>
            <a:r>
              <a:rPr lang="en-US" dirty="0" smtClean="0"/>
              <a:t>[Other features needed in practice for concurrency]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59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Java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Learn a couple </a:t>
            </a:r>
            <a:r>
              <a:rPr lang="en-US" dirty="0" smtClean="0"/>
              <a:t>basics built into Java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for style of parallel programming we’ll advocate, do </a:t>
            </a:r>
            <a:r>
              <a:rPr lang="en-US" i="1" dirty="0" smtClean="0"/>
              <a:t>not</a:t>
            </a:r>
            <a:r>
              <a:rPr lang="en-US" dirty="0" smtClean="0"/>
              <a:t> use these threads; use Java 7’s </a:t>
            </a:r>
            <a:r>
              <a:rPr lang="en-US" dirty="0" err="1" smtClean="0"/>
              <a:t>ForkJoin</a:t>
            </a:r>
            <a:r>
              <a:rPr lang="en-US" dirty="0" smtClean="0"/>
              <a:t> Framework instead</a:t>
            </a:r>
            <a:endParaRPr lang="en-US" dirty="0" smtClean="0"/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To get a new thread running: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Define a subclass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dirty="0"/>
              <a:t>, overriding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Create an object of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Call that object’s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method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sets off a new thread,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as its “main”</a:t>
            </a:r>
          </a:p>
          <a:p>
            <a:pPr lvl="2"/>
            <a:endParaRPr lang="en-US" sz="1400" dirty="0" smtClean="0"/>
          </a:p>
          <a:p>
            <a:pPr marL="0" indent="0">
              <a:buNone/>
            </a:pPr>
            <a:r>
              <a:rPr lang="en-US" dirty="0"/>
              <a:t>What if we instead called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/>
              <a:t> method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This would just be a normal method call, in the current </a:t>
            </a:r>
            <a:r>
              <a:rPr lang="en-US" dirty="0" smtClean="0"/>
              <a:t>thread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Let’s see how to share memory and coordinate via an example…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82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05800" cy="4876800"/>
          </a:xfrm>
        </p:spPr>
        <p:txBody>
          <a:bodyPr/>
          <a:lstStyle/>
          <a:p>
            <a:r>
              <a:rPr lang="en-US" dirty="0" smtClean="0"/>
              <a:t>Example: Sum elements of a large array </a:t>
            </a:r>
          </a:p>
          <a:p>
            <a:r>
              <a:rPr lang="en-US" dirty="0" smtClean="0"/>
              <a:t>Idea:  Have 4 threads</a:t>
            </a:r>
            <a:r>
              <a:rPr lang="en-US" dirty="0"/>
              <a:t> </a:t>
            </a:r>
            <a:r>
              <a:rPr lang="en-US" dirty="0" smtClean="0"/>
              <a:t>simultaneously sum 1/4 of the array</a:t>
            </a:r>
          </a:p>
          <a:p>
            <a:pPr lvl="1"/>
            <a:r>
              <a:rPr lang="en-US" dirty="0" smtClean="0"/>
              <a:t>Warning: This is an inferior first approach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</a:p>
          <a:p>
            <a:pPr>
              <a:buNone/>
            </a:pPr>
            <a:r>
              <a:rPr lang="en-US" dirty="0" smtClean="0"/>
              <a:t>                                                       +</a:t>
            </a:r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9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Create 4 </a:t>
            </a:r>
            <a:r>
              <a:rPr lang="en-US" i="1" dirty="0" smtClean="0">
                <a:solidFill>
                  <a:schemeClr val="accent2"/>
                </a:solidFill>
              </a:rPr>
              <a:t>thread objects</a:t>
            </a:r>
            <a:r>
              <a:rPr lang="en-US" dirty="0" smtClean="0"/>
              <a:t>, each given a portion of the work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dirty="0" smtClean="0"/>
              <a:t> on each thread object to actually </a:t>
            </a:r>
            <a:r>
              <a:rPr lang="en-US" i="1" dirty="0" smtClean="0">
                <a:solidFill>
                  <a:schemeClr val="accent2"/>
                </a:solidFill>
              </a:rPr>
              <a:t>run</a:t>
            </a:r>
            <a:r>
              <a:rPr lang="en-US" dirty="0" smtClean="0"/>
              <a:t> it in parallel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Wait</a:t>
            </a:r>
            <a:r>
              <a:rPr lang="en-US" dirty="0" smtClean="0"/>
              <a:t> for threads to finish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/>
            <a:r>
              <a:rPr lang="en-US" dirty="0" smtClean="0"/>
              <a:t>Add together their 4 answers for the </a:t>
            </a:r>
            <a:r>
              <a:rPr lang="en-US" i="1" dirty="0" smtClean="0">
                <a:solidFill>
                  <a:schemeClr val="accent2"/>
                </a:solidFill>
              </a:rPr>
              <a:t>final result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1676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3581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486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7391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22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38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133600" y="3581400"/>
            <a:ext cx="2438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886200" y="35814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0800000" flipV="1">
            <a:off x="4724400" y="3581400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10800000" flipV="1">
            <a:off x="4876802" y="3581399"/>
            <a:ext cx="2514599" cy="3809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part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1430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2440678">
            <a:off x="5845231" y="268345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2871775">
            <a:off x="3476614" y="3201118"/>
            <a:ext cx="484632" cy="116556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638800"/>
            <a:ext cx="6809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Because we must override a no-arguments/no-result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0" dirty="0" smtClean="0">
                <a:latin typeface="+mn-lt"/>
              </a:rPr>
              <a:t>, </a:t>
            </a:r>
          </a:p>
          <a:p>
            <a:r>
              <a:rPr lang="en-US" sz="2000" b="0" dirty="0" smtClean="0">
                <a:latin typeface="+mn-lt"/>
              </a:rPr>
              <a:t>we use fields to communicate across threads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57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continued </a:t>
            </a:r>
            <a:r>
              <a:rPr lang="en-US" dirty="0" smtClean="0">
                <a:solidFill>
                  <a:srgbClr val="FF0000"/>
                </a:solidFill>
              </a:rPr>
              <a:t>(wrong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3124200"/>
            <a:ext cx="85344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can be a static method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r>
              <a:rPr lang="en-US" dirty="0" smtClean="0"/>
              <a:t>Second attempt </a:t>
            </a:r>
            <a:r>
              <a:rPr lang="en-US" dirty="0" smtClean="0">
                <a:solidFill>
                  <a:srgbClr val="FF0000"/>
                </a:solidFill>
              </a:rPr>
              <a:t>(still wrong)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124200"/>
            <a:ext cx="8534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].start(); // start not run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Third attempt (correct in spirit)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2819400"/>
            <a:ext cx="85344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 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1430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Join (not the most descriptive word)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class defines various methods you could not implement on your own</a:t>
            </a:r>
          </a:p>
          <a:p>
            <a:pPr lvl="1"/>
            <a:r>
              <a:rPr lang="en-US" dirty="0" smtClean="0"/>
              <a:t>For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, which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in a new thread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method is valuable for coordinating this kind of computation</a:t>
            </a:r>
          </a:p>
          <a:p>
            <a:pPr lvl="1"/>
            <a:r>
              <a:rPr lang="en-US" dirty="0" smtClean="0"/>
              <a:t>Caller blocks until/unless the receiver is done executing (meaning the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returns)</a:t>
            </a:r>
          </a:p>
          <a:p>
            <a:pPr lvl="1"/>
            <a:r>
              <a:rPr lang="en-US" dirty="0" smtClean="0"/>
              <a:t>Else we would have 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This style of parallel programming is called “fork/join”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Java detail: code has 1 compile error because </a:t>
            </a:r>
            <a:r>
              <a:rPr lang="en-US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 may throw </a:t>
            </a:r>
            <a:r>
              <a:rPr lang="en-US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java.lang.InterruptedException</a:t>
            </a:r>
            <a:endParaRPr lang="en-US" b="1" dirty="0" smtClean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In basic parallel code, should be fine to catch-and-exit</a:t>
            </a:r>
            <a:endParaRPr lang="en-US" dirty="0">
              <a:solidFill>
                <a:schemeClr val="bg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Fork-join programs (thankfully) do not require much focus on sharing memory among threads</a:t>
            </a:r>
          </a:p>
          <a:p>
            <a:endParaRPr lang="en-US" dirty="0" smtClean="0"/>
          </a:p>
          <a:p>
            <a:r>
              <a:rPr lang="en-US" dirty="0" smtClean="0"/>
              <a:t>But in languages like Java, there is memory being shared.  	    In our example: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fields written by “main” thread, read by helper thread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 written by helper thread, read by “main” thread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using shared memory, you must avoid race conditions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will stick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 </a:t>
            </a:r>
            <a:r>
              <a:rPr lang="en-US" dirty="0" smtClean="0"/>
              <a:t>to do so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Changing a major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far most or all of your study of computer science has assumed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800" i="1" dirty="0" smtClean="0"/>
              <a:t>One thing happened at a time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sequential programming</a:t>
            </a:r>
            <a:r>
              <a:rPr lang="en-US" dirty="0" smtClean="0"/>
              <a:t> – everything part of one sequence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Removing this assumption creates major challenges &amp; opportunities</a:t>
            </a:r>
          </a:p>
          <a:p>
            <a:pPr lvl="1"/>
            <a:r>
              <a:rPr lang="en-US" dirty="0" smtClean="0"/>
              <a:t>Programming: Divide work among </a:t>
            </a:r>
            <a:r>
              <a:rPr lang="en-US" dirty="0" smtClean="0">
                <a:solidFill>
                  <a:schemeClr val="accent2"/>
                </a:solidFill>
              </a:rPr>
              <a:t>threads of execution</a:t>
            </a:r>
            <a:r>
              <a:rPr lang="en-US" dirty="0" smtClean="0"/>
              <a:t> and coordinate (</a:t>
            </a:r>
            <a:r>
              <a:rPr lang="en-US" dirty="0" smtClean="0">
                <a:solidFill>
                  <a:schemeClr val="accent2"/>
                </a:solidFill>
              </a:rPr>
              <a:t>synchronize</a:t>
            </a:r>
            <a:r>
              <a:rPr lang="en-US" dirty="0" smtClean="0"/>
              <a:t>) among them</a:t>
            </a:r>
          </a:p>
          <a:p>
            <a:pPr lvl="1"/>
            <a:r>
              <a:rPr lang="en-US" dirty="0" smtClean="0"/>
              <a:t>Algorithms: How can parallel activity provide speed-up </a:t>
            </a:r>
          </a:p>
          <a:p>
            <a:pPr lvl="1">
              <a:buNone/>
            </a:pPr>
            <a:r>
              <a:rPr lang="en-US" dirty="0" smtClean="0"/>
              <a:t>	(more </a:t>
            </a:r>
            <a:r>
              <a:rPr lang="en-US" dirty="0" smtClean="0">
                <a:solidFill>
                  <a:schemeClr val="accent2"/>
                </a:solidFill>
              </a:rPr>
              <a:t>throughput</a:t>
            </a:r>
            <a:r>
              <a:rPr lang="en-US" dirty="0" smtClean="0"/>
              <a:t>: work done per unit time)</a:t>
            </a:r>
          </a:p>
          <a:p>
            <a:pPr lvl="1"/>
            <a:r>
              <a:rPr lang="en-US" dirty="0" smtClean="0"/>
              <a:t>Data structures: May need to support </a:t>
            </a:r>
            <a:r>
              <a:rPr lang="en-US" dirty="0" smtClean="0">
                <a:solidFill>
                  <a:schemeClr val="accent2"/>
                </a:solidFill>
              </a:rPr>
              <a:t>concurrent access </a:t>
            </a:r>
            <a:r>
              <a:rPr lang="en-US" dirty="0" smtClean="0"/>
              <a:t>(multiple threads operating on data at the same time)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82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Several reasons why this is a poor parallel algorithm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code to be reusable and efficient across platforms</a:t>
            </a:r>
          </a:p>
          <a:p>
            <a:pPr lvl="1"/>
            <a:r>
              <a:rPr lang="en-US" dirty="0" smtClean="0"/>
              <a:t>“Forward-portable” as core count grows</a:t>
            </a:r>
          </a:p>
          <a:p>
            <a:pPr lvl="1"/>
            <a:r>
              <a:rPr lang="en-US" dirty="0" smtClean="0"/>
              <a:t>So at the </a:t>
            </a:r>
            <a:r>
              <a:rPr lang="en-US" i="1" dirty="0" smtClean="0"/>
              <a:t>very</a:t>
            </a:r>
            <a:r>
              <a:rPr lang="en-US" dirty="0" smtClean="0"/>
              <a:t> least, parameterize by the number of threads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86106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err="1" smtClean="0">
                <a:latin typeface="Courier New" pitchFamily="49" charset="0"/>
              </a:rPr>
              <a:t>int</a:t>
            </a:r>
            <a:r>
              <a:rPr lang="en-US" sz="2000" kern="0" noProof="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= 0;</a:t>
            </a:r>
            <a:endParaRPr lang="en-US" sz="2000" kern="0" noProof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,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((i+1)*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].join();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590800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en-US" dirty="0" smtClean="0"/>
              <a:t>Want to use (only) processors “available to you </a:t>
            </a:r>
            <a:r>
              <a:rPr lang="en-US" i="1" dirty="0" smtClean="0"/>
              <a:t>now</a:t>
            </a:r>
            <a:r>
              <a:rPr lang="en-US" dirty="0" smtClean="0"/>
              <a:t>”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Not used by other programs or threads in your program</a:t>
            </a:r>
          </a:p>
          <a:p>
            <a:pPr marL="1257300" lvl="2" indent="-457200"/>
            <a:r>
              <a:rPr lang="en-US" dirty="0"/>
              <a:t>Maybe caller is also using </a:t>
            </a:r>
            <a:r>
              <a:rPr lang="en-US" dirty="0" smtClean="0"/>
              <a:t>parallelism</a:t>
            </a:r>
          </a:p>
          <a:p>
            <a:pPr marL="1257300" lvl="2" indent="-457200"/>
            <a:r>
              <a:rPr lang="en-US" dirty="0" smtClean="0"/>
              <a:t>Available cores can change even while your threads run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If you have 3 processors available and using 3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then creating 4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1.5X</a:t>
            </a:r>
          </a:p>
          <a:p>
            <a:pPr marL="1257300" lvl="2" indent="-457200"/>
            <a:r>
              <a:rPr lang="en-US" dirty="0">
                <a:cs typeface="Courier New" pitchFamily="49" charset="0"/>
              </a:rPr>
              <a:t>Example: 12 units of work, 3 processors </a:t>
            </a:r>
          </a:p>
          <a:p>
            <a:pPr marL="1714500" lvl="3" indent="-457200"/>
            <a:r>
              <a:rPr lang="en-US" dirty="0">
                <a:cs typeface="Courier New" pitchFamily="49" charset="0"/>
              </a:rPr>
              <a:t>Work divided into 3 parts will take 4 units of time</a:t>
            </a:r>
          </a:p>
          <a:p>
            <a:pPr marL="1714500" lvl="3" indent="-457200"/>
            <a:r>
              <a:rPr lang="en-US" dirty="0">
                <a:cs typeface="Courier New" pitchFamily="49" charset="0"/>
              </a:rPr>
              <a:t>Work divided into 4 parts will take 3*2 units of time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5029200"/>
            <a:ext cx="6248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numProcessors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bad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some are needed for other things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5814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3.	Though unlikely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in general </a:t>
            </a:r>
            <a:r>
              <a:rPr lang="en-US" dirty="0" err="1" smtClean="0"/>
              <a:t>subproblems</a:t>
            </a:r>
            <a:r>
              <a:rPr lang="en-US" dirty="0" smtClean="0"/>
              <a:t> may take significantly different amounts of time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Example: Apply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every array element, but maybe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is much slower for some data items</a:t>
            </a:r>
          </a:p>
          <a:p>
            <a:pPr marL="1257300" lvl="2" indent="-457200"/>
            <a:r>
              <a:rPr lang="en-US" dirty="0" smtClean="0"/>
              <a:t>Example: Is a large integer prime?</a:t>
            </a:r>
          </a:p>
          <a:p>
            <a:pPr marL="1257300" lvl="2" indent="-457200"/>
            <a:endParaRPr lang="en-US" dirty="0" smtClean="0"/>
          </a:p>
          <a:p>
            <a:pPr marL="857250" lvl="1" indent="-457200"/>
            <a:r>
              <a:rPr lang="en-US" dirty="0" smtClean="0"/>
              <a:t>If we create 4 threads and all the slow data is processed by 1 of them, we won’t get nearly a 4x speedup</a:t>
            </a:r>
          </a:p>
          <a:p>
            <a:pPr marL="1257300" lvl="2" indent="-457200"/>
            <a:r>
              <a:rPr lang="en-US" dirty="0" smtClean="0">
                <a:latin typeface="+mj-lt"/>
                <a:cs typeface="Courier New" pitchFamily="49" charset="0"/>
              </a:rPr>
              <a:t>Example of 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load imbalance</a:t>
            </a: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5240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The counterintuitive (?) solution to all these problems is to use lots of threads, far more than the number of processors</a:t>
            </a:r>
          </a:p>
          <a:p>
            <a:pPr marL="857250" lvl="1" indent="-457200"/>
            <a:r>
              <a:rPr lang="en-US" dirty="0" smtClean="0"/>
              <a:t>But this will require changing our algorithm</a:t>
            </a:r>
          </a:p>
          <a:p>
            <a:pPr marL="857250" lvl="1" indent="-457200"/>
            <a:r>
              <a:rPr lang="en-US" dirty="0" smtClean="0"/>
              <a:t>[And using a different Java library]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895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ans0         ans1          …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ansN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        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1676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Left Brace 56"/>
          <p:cNvSpPr/>
          <p:nvPr/>
        </p:nvSpPr>
        <p:spPr bwMode="auto">
          <a:xfrm rot="16200000">
            <a:off x="3581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7391400" y="24384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22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38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2133600" y="3657600"/>
            <a:ext cx="2438400" cy="304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3886200" y="3733800"/>
            <a:ext cx="7620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0800000" flipV="1">
            <a:off x="4724400" y="3733800"/>
            <a:ext cx="9144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0800000" flipV="1">
            <a:off x="4876804" y="3657599"/>
            <a:ext cx="2285997" cy="304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533400" y="4191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Forward-portable: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Lots of helpers each doing a small piece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Processors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available: Hand out “work chunks” as you go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If 3 processors available</a:t>
            </a:r>
            <a:r>
              <a:rPr lang="en-US" sz="2000" b="0" kern="0" dirty="0" smtClean="0">
                <a:latin typeface="+mn-lt"/>
              </a:rPr>
              <a:t> and have 100 threads, then ignoring constant-factor overheads, extra time is &lt; 3%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Load imbalance: No problem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slow thread scheduled early enough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Variation </a:t>
            </a:r>
            <a:r>
              <a:rPr lang="en-US" sz="2000" b="0" kern="0" dirty="0" smtClean="0">
                <a:latin typeface="+mn-lt"/>
              </a:rPr>
              <a:t>probably </a:t>
            </a:r>
            <a:r>
              <a:rPr lang="en-US" sz="2000" b="0" kern="0" baseline="0" dirty="0" smtClean="0">
                <a:latin typeface="+mn-lt"/>
              </a:rPr>
              <a:t>small anyway </a:t>
            </a:r>
            <a:r>
              <a:rPr lang="en-US" sz="2000" b="0" kern="0" dirty="0" smtClean="0">
                <a:latin typeface="+mn-lt"/>
              </a:rPr>
              <a:t>if</a:t>
            </a:r>
            <a:r>
              <a:rPr lang="en-US" sz="2000" b="0" kern="0" baseline="0" dirty="0" smtClean="0">
                <a:latin typeface="+mn-lt"/>
              </a:rPr>
              <a:t> pieces</a:t>
            </a:r>
            <a:r>
              <a:rPr lang="en-US" sz="2000" b="0" kern="0" dirty="0" smtClean="0">
                <a:latin typeface="+mn-lt"/>
              </a:rPr>
              <a:t> of work are small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Naïve algorithm is poor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we create 1 thread to process every 1000 elements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numThreads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/ 1000;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39624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combining results will have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 / 1000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additions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 in size of array (with constant factor 1/1000)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Previously we had only 4 pieces (constant in size of array)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US" sz="1000" b="0" kern="0" baseline="0" dirty="0" smtClean="0">
              <a:latin typeface="+mn-lt"/>
            </a:endParaRPr>
          </a:p>
          <a:p>
            <a:pPr lvl="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 the extreme, </a:t>
            </a:r>
            <a:r>
              <a:rPr lang="en-US" sz="2000" b="0" kern="0" dirty="0">
                <a:latin typeface="+mj-lt"/>
              </a:rPr>
              <a:t>if we create 1 thread for every 1 element, </a:t>
            </a:r>
            <a:r>
              <a:rPr lang="en-US" sz="2000" b="0" kern="0" dirty="0" smtClean="0">
                <a:latin typeface="+mj-lt"/>
              </a:rPr>
              <a:t>the loop to combine results has length-of-array iterations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j-lt"/>
              </a:rPr>
              <a:t>Just like the original sequential algorithm</a:t>
            </a:r>
            <a:endParaRPr lang="en-US" sz="2000" b="0" kern="0" dirty="0">
              <a:latin typeface="+mj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67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straightforward to implement using divide-and-conquer</a:t>
            </a:r>
          </a:p>
          <a:p>
            <a:pPr lvl="1"/>
            <a:r>
              <a:rPr lang="en-US" dirty="0" smtClean="0"/>
              <a:t>Parallelism for the recursive calls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2000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2000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27694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27549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2674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2659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2781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3638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3638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36384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to the rescue!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key is to do the result-combining in parallel as well</a:t>
            </a:r>
          </a:p>
          <a:p>
            <a:pPr lvl="1"/>
            <a:r>
              <a:rPr lang="en-US" dirty="0" smtClean="0"/>
              <a:t>And using recursive divide-and-conquer makes this natural</a:t>
            </a:r>
          </a:p>
          <a:p>
            <a:pPr lvl="1"/>
            <a:r>
              <a:rPr lang="en-US" dirty="0" smtClean="0"/>
              <a:t>Easier to write and more efficient asymptotically!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t.run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really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1600200"/>
          </a:xfrm>
        </p:spPr>
        <p:txBody>
          <a:bodyPr/>
          <a:lstStyle/>
          <a:p>
            <a:r>
              <a:rPr lang="en-US" dirty="0" smtClean="0"/>
              <a:t>The key is divide-and-conquer parallelizes the result-combining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you have enough processors, total time is height of the tree: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(optimal, exponentially faster than sequential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Next lecture: </a:t>
            </a:r>
            <a:r>
              <a:rPr lang="en-US" dirty="0" smtClean="0"/>
              <a:t>consider </a:t>
            </a:r>
            <a:r>
              <a:rPr lang="en-US" dirty="0" smtClean="0"/>
              <a:t>reality of </a:t>
            </a:r>
            <a:r>
              <a:rPr lang="en-US" b="1" dirty="0" smtClean="0"/>
              <a:t>P</a:t>
            </a:r>
            <a:r>
              <a:rPr lang="en-US" dirty="0" smtClean="0"/>
              <a:t> &lt;&lt; </a:t>
            </a:r>
            <a:r>
              <a:rPr lang="en-US" i="1" dirty="0" smtClean="0"/>
              <a:t>n</a:t>
            </a:r>
            <a:r>
              <a:rPr lang="en-US" dirty="0" smtClean="0"/>
              <a:t> processors</a:t>
            </a:r>
          </a:p>
          <a:p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952500" y="384810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rot="16200000" flipH="1">
            <a:off x="1028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333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Left Brace 80"/>
          <p:cNvSpPr/>
          <p:nvPr/>
        </p:nvSpPr>
        <p:spPr bwMode="auto">
          <a:xfrm rot="16200000">
            <a:off x="14097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Left Brace 81"/>
          <p:cNvSpPr/>
          <p:nvPr/>
        </p:nvSpPr>
        <p:spPr bwMode="auto">
          <a:xfrm rot="16200000">
            <a:off x="18669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Left Brace 82"/>
          <p:cNvSpPr/>
          <p:nvPr/>
        </p:nvSpPr>
        <p:spPr bwMode="auto">
          <a:xfrm rot="16200000">
            <a:off x="23241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Left Brace 83"/>
          <p:cNvSpPr/>
          <p:nvPr/>
        </p:nvSpPr>
        <p:spPr bwMode="auto">
          <a:xfrm rot="16200000">
            <a:off x="27813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Left Brace 84"/>
          <p:cNvSpPr/>
          <p:nvPr/>
        </p:nvSpPr>
        <p:spPr bwMode="auto">
          <a:xfrm rot="16200000">
            <a:off x="32385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Left Brace 85"/>
          <p:cNvSpPr/>
          <p:nvPr/>
        </p:nvSpPr>
        <p:spPr bwMode="auto">
          <a:xfrm rot="16200000">
            <a:off x="36957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Left Brace 86"/>
          <p:cNvSpPr/>
          <p:nvPr/>
        </p:nvSpPr>
        <p:spPr bwMode="auto">
          <a:xfrm rot="16200000">
            <a:off x="41529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Left Brace 87"/>
          <p:cNvSpPr/>
          <p:nvPr/>
        </p:nvSpPr>
        <p:spPr bwMode="auto">
          <a:xfrm rot="16200000">
            <a:off x="4610100" y="384810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Left Brace 88"/>
          <p:cNvSpPr/>
          <p:nvPr/>
        </p:nvSpPr>
        <p:spPr bwMode="auto">
          <a:xfrm rot="16200000">
            <a:off x="50673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Left Brace 89"/>
          <p:cNvSpPr/>
          <p:nvPr/>
        </p:nvSpPr>
        <p:spPr bwMode="auto">
          <a:xfrm rot="16200000">
            <a:off x="55245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Left Brace 90"/>
          <p:cNvSpPr/>
          <p:nvPr/>
        </p:nvSpPr>
        <p:spPr bwMode="auto">
          <a:xfrm rot="16200000">
            <a:off x="59817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64389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Left Brace 92"/>
          <p:cNvSpPr/>
          <p:nvPr/>
        </p:nvSpPr>
        <p:spPr bwMode="auto">
          <a:xfrm rot="16200000">
            <a:off x="68961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73533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78105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43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0" name="Straight Connector 99"/>
          <p:cNvCxnSpPr/>
          <p:nvPr/>
        </p:nvCxnSpPr>
        <p:spPr bwMode="auto">
          <a:xfrm rot="16200000" flipH="1">
            <a:off x="19431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22479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20574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 rot="16200000" flipH="1">
            <a:off x="2933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3238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3048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rot="16200000" flipH="1">
            <a:off x="38481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1529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9624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 rot="16200000" flipH="1">
            <a:off x="47625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5400000">
            <a:off x="50673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48768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 rot="16200000" flipH="1">
            <a:off x="56769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59817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7912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 rot="16200000" flipH="1">
            <a:off x="65913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68961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7056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H="1">
            <a:off x="75056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rot="5400000">
            <a:off x="78104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7619999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1" name="Straight Connector 120"/>
          <p:cNvCxnSpPr>
            <a:stCxn id="99" idx="2"/>
          </p:cNvCxnSpPr>
          <p:nvPr/>
        </p:nvCxnSpPr>
        <p:spPr bwMode="auto">
          <a:xfrm rot="16200000" flipH="1">
            <a:off x="1416936" y="4617340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2"/>
          </p:cNvCxnSpPr>
          <p:nvPr/>
        </p:nvCxnSpPr>
        <p:spPr bwMode="auto">
          <a:xfrm rot="5400000">
            <a:off x="1950337" y="4602867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600200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rot="16200000" flipH="1">
            <a:off x="33074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rot="5400000">
            <a:off x="38408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34762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 rot="16200000" flipH="1">
            <a:off x="51362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5400000">
            <a:off x="56696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53050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 rot="16200000" flipH="1">
            <a:off x="6965062" y="45220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rot="5400000">
            <a:off x="7498463" y="45075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133853" y="46290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1905000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10800000" flipV="1">
            <a:off x="2728730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2485653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5638799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rot="10800000" flipV="1">
            <a:off x="6462529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219452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2819400" y="5486403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rot="10800000" flipV="1">
            <a:off x="4557530" y="5486403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4314454" y="56196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Being realistic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In theory, you can divide down to single elements, do all your result-combining in parallel and get optimal speedup</a:t>
            </a:r>
          </a:p>
          <a:p>
            <a:pPr lvl="1"/>
            <a:r>
              <a:rPr lang="en-US" dirty="0" smtClean="0"/>
              <a:t>Total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err="1" smtClean="0"/>
              <a:t>numProcessors</a:t>
            </a:r>
            <a:r>
              <a:rPr lang="en-US" dirty="0" smtClean="0"/>
              <a:t>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In practice, creating all those threads and communicating swamps the savings, so:</a:t>
            </a:r>
          </a:p>
          <a:p>
            <a:pPr marL="857250" lvl="1" indent="-457200"/>
            <a:r>
              <a:rPr lang="en-US" dirty="0" smtClean="0"/>
              <a:t>Use a </a:t>
            </a:r>
            <a:r>
              <a:rPr lang="en-US" i="1" dirty="0" smtClean="0">
                <a:solidFill>
                  <a:schemeClr val="accent2"/>
                </a:solidFill>
              </a:rPr>
              <a:t>sequential cutoff</a:t>
            </a:r>
            <a:r>
              <a:rPr lang="en-US" dirty="0" smtClean="0"/>
              <a:t>, typically around 500-1000</a:t>
            </a:r>
          </a:p>
          <a:p>
            <a:pPr marL="1257300" lvl="2" indent="-457200"/>
            <a:r>
              <a:rPr lang="en-US" dirty="0" smtClean="0"/>
              <a:t>Eliminates </a:t>
            </a:r>
            <a:r>
              <a:rPr lang="en-US" i="1" dirty="0" smtClean="0"/>
              <a:t>almost all</a:t>
            </a:r>
            <a:r>
              <a:rPr lang="en-US" dirty="0" smtClean="0"/>
              <a:t> the recursive thread creation (bottom levels of tree)</a:t>
            </a:r>
          </a:p>
          <a:p>
            <a:pPr marL="1257300" lvl="2" indent="-457200"/>
            <a:r>
              <a:rPr lang="en-US" i="1" dirty="0" smtClean="0"/>
              <a:t>Exactly</a:t>
            </a:r>
            <a:r>
              <a:rPr lang="en-US" dirty="0" smtClean="0"/>
              <a:t> like quicksort switching to insertion sort for small </a:t>
            </a:r>
            <a:r>
              <a:rPr lang="en-US" dirty="0" err="1" smtClean="0"/>
              <a:t>subproblems</a:t>
            </a:r>
            <a:r>
              <a:rPr lang="en-US" dirty="0" smtClean="0"/>
              <a:t>, but more important here</a:t>
            </a:r>
          </a:p>
          <a:p>
            <a:pPr marL="857250" lvl="1" indent="-457200"/>
            <a:r>
              <a:rPr lang="en-US" dirty="0" smtClean="0"/>
              <a:t>Do not create two recursive threads; create one and do the other “yourself”</a:t>
            </a:r>
          </a:p>
          <a:p>
            <a:pPr marL="1257300" lvl="2" indent="-457200"/>
            <a:r>
              <a:rPr lang="en-US" dirty="0" smtClean="0"/>
              <a:t>Cuts the number of threads created by another 2x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Being realistic,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Even with all this care, Java’s threads are too “heavyweight”</a:t>
            </a:r>
          </a:p>
          <a:p>
            <a:pPr lvl="1"/>
            <a:r>
              <a:rPr lang="en-US" dirty="0" smtClean="0"/>
              <a:t>Constant factors, especially space overhead</a:t>
            </a:r>
          </a:p>
          <a:p>
            <a:pPr lvl="1"/>
            <a:r>
              <a:rPr lang="en-US" dirty="0" smtClean="0"/>
              <a:t>Creating 20,000 Java threads just a bad idea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ForkJoin</a:t>
            </a:r>
            <a:r>
              <a:rPr lang="en-US" dirty="0" smtClean="0">
                <a:solidFill>
                  <a:schemeClr val="accent2"/>
                </a:solidFill>
              </a:rPr>
              <a:t> Framework</a:t>
            </a:r>
            <a:r>
              <a:rPr lang="en-US" dirty="0" smtClean="0"/>
              <a:t> is designed to meet the needs of divide-and-conquer fork-join parallelism</a:t>
            </a:r>
          </a:p>
          <a:p>
            <a:pPr lvl="1"/>
            <a:r>
              <a:rPr lang="en-US" dirty="0" smtClean="0"/>
              <a:t>In the Java 7 standard libraries</a:t>
            </a:r>
          </a:p>
          <a:p>
            <a:pPr lvl="1"/>
            <a:r>
              <a:rPr lang="en-US" dirty="0" smtClean="0"/>
              <a:t>Library’s </a:t>
            </a:r>
            <a:r>
              <a:rPr lang="en-US" dirty="0" smtClean="0"/>
              <a:t>implementation is a fascinating but advanced </a:t>
            </a:r>
            <a:r>
              <a:rPr lang="en-US" dirty="0" smtClean="0"/>
              <a:t>topic</a:t>
            </a:r>
          </a:p>
          <a:p>
            <a:pPr lvl="2"/>
            <a:r>
              <a:rPr lang="en-US" dirty="0" smtClean="0"/>
              <a:t>Next lecture will discuss its guarantees, not how it does it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Names of methods and how to use them slightly different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simplified view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Writing correct and efficient multithreaded code is often much more difficult than for single-threaded (i.e., sequential) code</a:t>
            </a:r>
          </a:p>
          <a:p>
            <a:pPr lvl="1"/>
            <a:r>
              <a:rPr lang="en-US" dirty="0" smtClean="0"/>
              <a:t>Especially in common languages like Java and C</a:t>
            </a:r>
          </a:p>
          <a:p>
            <a:pPr lvl="1"/>
            <a:r>
              <a:rPr lang="en-US" dirty="0" smtClean="0"/>
              <a:t>So typically stay sequential if possible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From roughly 1980-2005, desktop computers got exponentially faster at running sequential programs</a:t>
            </a:r>
          </a:p>
          <a:p>
            <a:pPr lvl="1"/>
            <a:r>
              <a:rPr lang="en-US" dirty="0" smtClean="0"/>
              <a:t>About twice as fast every couple years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But nobody knows how to continue this</a:t>
            </a:r>
          </a:p>
          <a:p>
            <a:pPr lvl="1"/>
            <a:r>
              <a:rPr lang="en-US" dirty="0" smtClean="0"/>
              <a:t>Increasing clock rate generates too much heat</a:t>
            </a:r>
          </a:p>
          <a:p>
            <a:pPr lvl="1"/>
            <a:r>
              <a:rPr lang="en-US" dirty="0" smtClean="0"/>
              <a:t>Relative cost of memory access is too high</a:t>
            </a:r>
          </a:p>
          <a:p>
            <a:pPr lvl="1"/>
            <a:r>
              <a:rPr lang="en-US" dirty="0" smtClean="0"/>
              <a:t>But we can keep making “wires exponentially smaller” (</a:t>
            </a:r>
            <a:r>
              <a:rPr lang="en-US" dirty="0" smtClean="0">
                <a:solidFill>
                  <a:schemeClr val="accent2"/>
                </a:solidFill>
              </a:rPr>
              <a:t>Moore’s “Law”</a:t>
            </a:r>
            <a:r>
              <a:rPr lang="en-US" dirty="0" smtClean="0"/>
              <a:t>), so put multiple processors on the same chip (“</a:t>
            </a:r>
            <a:r>
              <a:rPr lang="en-US" dirty="0" smtClean="0">
                <a:solidFill>
                  <a:schemeClr val="accent2"/>
                </a:solidFill>
              </a:rPr>
              <a:t>multicore</a:t>
            </a:r>
            <a:r>
              <a:rPr lang="en-US" dirty="0" smtClean="0"/>
              <a:t>”)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What to do with multiple processors?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computer you buy will likely have 4 processors</a:t>
            </a:r>
          </a:p>
          <a:p>
            <a:pPr lvl="1"/>
            <a:r>
              <a:rPr lang="en-US" dirty="0" smtClean="0"/>
              <a:t>Wait a few years and it will be 8, 16, 32, …</a:t>
            </a:r>
          </a:p>
          <a:p>
            <a:pPr lvl="1"/>
            <a:r>
              <a:rPr lang="en-US" dirty="0" smtClean="0"/>
              <a:t>The chip companies have decided to do this (not a “law”)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can you do with them?</a:t>
            </a:r>
          </a:p>
          <a:p>
            <a:pPr lvl="1"/>
            <a:r>
              <a:rPr lang="en-US" dirty="0" smtClean="0"/>
              <a:t>Run multiple totally different programs at the same time</a:t>
            </a:r>
          </a:p>
          <a:p>
            <a:pPr lvl="2"/>
            <a:r>
              <a:rPr lang="en-US" dirty="0" smtClean="0"/>
              <a:t>Already do that? Yes, but with </a:t>
            </a:r>
            <a:r>
              <a:rPr lang="en-US" dirty="0" smtClean="0">
                <a:solidFill>
                  <a:schemeClr val="accent2"/>
                </a:solidFill>
              </a:rPr>
              <a:t>time-slicing</a:t>
            </a:r>
          </a:p>
          <a:p>
            <a:pPr lvl="1"/>
            <a:r>
              <a:rPr lang="en-US" dirty="0" smtClean="0"/>
              <a:t>Do multiple things at once in one program</a:t>
            </a:r>
          </a:p>
          <a:p>
            <a:pPr lvl="2"/>
            <a:r>
              <a:rPr lang="en-US" dirty="0" smtClean="0"/>
              <a:t>Our focus – more difficult</a:t>
            </a:r>
          </a:p>
          <a:p>
            <a:pPr lvl="2"/>
            <a:r>
              <a:rPr lang="en-US" dirty="0" smtClean="0"/>
              <a:t>Requires rethinking everything from asymptotic complexity to how to implement data-structure operations</a:t>
            </a:r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vs.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Note: Terms not yet standard but the perspective is essential</a:t>
            </a:r>
          </a:p>
          <a:p>
            <a:pPr lvl="1"/>
            <a:r>
              <a:rPr lang="en-US" dirty="0" smtClean="0"/>
              <a:t>Many programmers confuse these concepts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4648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b="0" dirty="0" smtClean="0"/>
              <a:t>There is some connection:</a:t>
            </a:r>
          </a:p>
          <a:p>
            <a:pPr lvl="1"/>
            <a:r>
              <a:rPr lang="en-US" b="0" dirty="0" smtClean="0"/>
              <a:t>Common to use </a:t>
            </a:r>
            <a:r>
              <a:rPr lang="en-US" b="0" i="1" dirty="0" smtClean="0"/>
              <a:t>threads</a:t>
            </a:r>
            <a:r>
              <a:rPr lang="en-US" b="0" dirty="0" smtClean="0"/>
              <a:t> for both</a:t>
            </a:r>
          </a:p>
          <a:p>
            <a:pPr lvl="1"/>
            <a:r>
              <a:rPr lang="en-US" b="0" dirty="0" smtClean="0"/>
              <a:t>If parallel computations need access to shared resources, then the concurrency needs to be </a:t>
            </a:r>
            <a:r>
              <a:rPr lang="en-US" b="0" dirty="0" smtClean="0"/>
              <a:t>managed</a:t>
            </a:r>
          </a:p>
          <a:p>
            <a:pPr marL="0" indent="0">
              <a:buNone/>
            </a:pPr>
            <a:r>
              <a:rPr lang="en-US" b="0" dirty="0" smtClean="0"/>
              <a:t>We will just do a little parallelism, avoiding concurrency issues</a:t>
            </a:r>
            <a:endParaRPr lang="en-US" b="0" dirty="0" smtClean="0"/>
          </a:p>
          <a:p>
            <a:pPr lvl="1"/>
            <a:endParaRPr lang="en-US" sz="900" b="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2160450"/>
            <a:ext cx="2971800" cy="9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Parallelism:</a:t>
            </a:r>
            <a:r>
              <a:rPr lang="en-US" b="0" dirty="0" smtClean="0"/>
              <a:t> </a:t>
            </a:r>
          </a:p>
          <a:p>
            <a:pPr marL="0" indent="0">
              <a:buFontTx/>
              <a:buNone/>
            </a:pPr>
            <a:r>
              <a:rPr lang="en-US" b="0" dirty="0" smtClean="0"/>
              <a:t>   Use extra resources to </a:t>
            </a:r>
          </a:p>
          <a:p>
            <a:pPr marL="0" indent="0">
              <a:buFontTx/>
              <a:buNone/>
            </a:pPr>
            <a:r>
              <a:rPr lang="en-US" b="0" dirty="0"/>
              <a:t> </a:t>
            </a:r>
            <a:r>
              <a:rPr lang="en-US" b="0" dirty="0" smtClean="0"/>
              <a:t>  solve a problem faster</a:t>
            </a:r>
            <a:endParaRPr lang="en-US" b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1828800" y="373259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095500" y="373259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362200" y="373259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362200" y="373259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738026" y="424809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572000" y="2133600"/>
            <a:ext cx="4114800" cy="104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Correctly </a:t>
            </a:r>
            <a:r>
              <a:rPr lang="en-US" b="0" dirty="0"/>
              <a:t>and </a:t>
            </a:r>
            <a:r>
              <a:rPr lang="en-US" b="0" dirty="0" smtClean="0"/>
              <a:t>efficiently manage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access </a:t>
            </a:r>
            <a:r>
              <a:rPr lang="en-US" b="0" dirty="0"/>
              <a:t>to shared resources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00066" y="32766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H="1">
            <a:off x="6216320" y="3581400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H="1">
            <a:off x="6178220" y="3581400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6044868" y="3581400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0800000">
            <a:off x="5606721" y="3581400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037059" y="333538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00066" y="4171891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CS1 idea: A program is like a recipe for a cook</a:t>
            </a:r>
          </a:p>
          <a:p>
            <a:pPr lvl="1"/>
            <a:r>
              <a:rPr lang="en-US" dirty="0" smtClean="0"/>
              <a:t>One cook who does one thing at a time! (</a:t>
            </a:r>
            <a:r>
              <a:rPr lang="en-US" i="1" dirty="0" smtClean="0"/>
              <a:t>Sequential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Parallelism:</a:t>
            </a:r>
          </a:p>
          <a:p>
            <a:pPr lvl="1"/>
            <a:r>
              <a:rPr lang="en-US" dirty="0" smtClean="0"/>
              <a:t>Have lots of potatoes to slice? </a:t>
            </a:r>
          </a:p>
          <a:p>
            <a:pPr lvl="1"/>
            <a:r>
              <a:rPr lang="en-US" dirty="0" smtClean="0"/>
              <a:t>Hire helpers, hand out potatoes and knives</a:t>
            </a:r>
          </a:p>
          <a:p>
            <a:pPr lvl="1"/>
            <a:r>
              <a:rPr lang="en-US" dirty="0" smtClean="0"/>
              <a:t>But too many chefs and you spend all your time coordinating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Concurrency:</a:t>
            </a:r>
          </a:p>
          <a:p>
            <a:pPr lvl="1"/>
            <a:r>
              <a:rPr lang="en-US" dirty="0" smtClean="0"/>
              <a:t>Lots of cooks making different things, but only 4 stove burners</a:t>
            </a:r>
          </a:p>
          <a:p>
            <a:pPr lvl="1"/>
            <a:r>
              <a:rPr lang="en-US" dirty="0" smtClean="0"/>
              <a:t>Want to allow access to all 4 burners, but not cause spills or incorrect burner settings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: Use extra </a:t>
            </a:r>
            <a:r>
              <a:rPr lang="en-US" dirty="0" smtClean="0"/>
              <a:t>resources </a:t>
            </a:r>
            <a:r>
              <a:rPr lang="en-US" dirty="0" smtClean="0"/>
              <a:t>to solve a problem </a:t>
            </a:r>
            <a:r>
              <a:rPr lang="en-US" dirty="0" smtClean="0"/>
              <a:t>faster</a:t>
            </a:r>
            <a:endParaRPr lang="en-US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i="1" dirty="0" err="1" smtClean="0"/>
              <a:t>Pseudocode</a:t>
            </a:r>
            <a:r>
              <a:rPr lang="en-US" i="1" dirty="0" smtClean="0"/>
              <a:t>  </a:t>
            </a:r>
            <a:r>
              <a:rPr lang="en-US" dirty="0" smtClean="0"/>
              <a:t>for array sum</a:t>
            </a:r>
          </a:p>
          <a:p>
            <a:pPr lvl="1"/>
            <a:r>
              <a:rPr lang="en-US" dirty="0" smtClean="0"/>
              <a:t>Bad style for reasons we’ll see, but may get roughly 4x speedup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895600"/>
            <a:ext cx="7696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smtClean="0">
                <a:solidFill>
                  <a:srgbClr val="FF0000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4;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 { </a:t>
            </a:r>
            <a:r>
              <a:rPr lang="en-US" sz="2000" kern="0" noProof="0" dirty="0" smtClean="0">
                <a:solidFill>
                  <a:srgbClr val="7030A0"/>
                </a:solidFill>
                <a:latin typeface="Courier New" pitchFamily="49" charset="0"/>
              </a:rPr>
              <a:t>//parallel iterations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sumRange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arr,i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/4,(i+1)*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res[0]+res[1]+res[2]+res[3];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sumRange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=lo; j &lt; hi; j++)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result +=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[j];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Concurrency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Concurrency:</a:t>
            </a:r>
            <a:r>
              <a:rPr lang="en-US" dirty="0" smtClean="0"/>
              <a:t> Correctly and efficiently manage access to shared </a:t>
            </a:r>
            <a:r>
              <a:rPr lang="en-US" dirty="0" smtClean="0"/>
              <a:t>resources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i="1" dirty="0" err="1"/>
              <a:t>Pseudocode</a:t>
            </a:r>
            <a:r>
              <a:rPr lang="en-US" i="1" dirty="0"/>
              <a:t> </a:t>
            </a:r>
            <a:r>
              <a:rPr lang="en-US" dirty="0"/>
              <a:t> for a shared chaining </a:t>
            </a:r>
            <a:r>
              <a:rPr lang="en-US" dirty="0" err="1"/>
              <a:t>hashtable</a:t>
            </a:r>
            <a:endParaRPr lang="en-US" dirty="0"/>
          </a:p>
          <a:p>
            <a:pPr lvl="1"/>
            <a:r>
              <a:rPr lang="en-US" dirty="0"/>
              <a:t>Prevent </a:t>
            </a:r>
            <a:r>
              <a:rPr lang="en-US" i="1" dirty="0"/>
              <a:t>bad </a:t>
            </a:r>
            <a:r>
              <a:rPr lang="en-US" i="1" dirty="0" err="1"/>
              <a:t>interleavings</a:t>
            </a:r>
            <a:r>
              <a:rPr lang="en-US" dirty="0"/>
              <a:t> </a:t>
            </a:r>
            <a:r>
              <a:rPr lang="en-US" dirty="0" smtClean="0"/>
              <a:t>(correctness)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allow some concurrent </a:t>
            </a:r>
            <a:r>
              <a:rPr lang="en-US" dirty="0" smtClean="0"/>
              <a:t>access (performance)</a:t>
            </a:r>
            <a:endParaRPr lang="en-US" dirty="0"/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276600"/>
            <a:ext cx="82296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&gt;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,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…;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i="1" kern="0" dirty="0" smtClean="0">
                <a:latin typeface="Courier New" pitchFamily="49" charset="0"/>
              </a:rPr>
              <a:t>prevent-other-inserts/lookups in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do the insertion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re-enable access to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i="1" kern="0" dirty="0" smtClean="0">
                <a:latin typeface="Courier New" pitchFamily="49" charset="0"/>
              </a:rPr>
              <a:t>(similar to insert, but can allow concurrent 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	 lookups to same bucket)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model we will assume is </a:t>
            </a:r>
            <a:r>
              <a:rPr lang="en-US" dirty="0" smtClean="0">
                <a:solidFill>
                  <a:schemeClr val="accent2"/>
                </a:solidFill>
              </a:rPr>
              <a:t>shared memory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2"/>
                </a:solidFill>
              </a:rPr>
              <a:t>explicit </a:t>
            </a:r>
            <a:r>
              <a:rPr lang="en-US" dirty="0" smtClean="0">
                <a:solidFill>
                  <a:schemeClr val="accent2"/>
                </a:solidFill>
              </a:rPr>
              <a:t>threads</a:t>
            </a:r>
          </a:p>
          <a:p>
            <a:pPr lvl="1"/>
            <a:r>
              <a:rPr lang="en-US" i="1" dirty="0" smtClean="0"/>
              <a:t>Not</a:t>
            </a:r>
            <a:r>
              <a:rPr lang="en-US" dirty="0" smtClean="0"/>
              <a:t> the only approach, may not be best, but time for only one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Old story: A running program has</a:t>
            </a:r>
          </a:p>
          <a:p>
            <a:pPr lvl="1"/>
            <a:r>
              <a:rPr lang="en-US" dirty="0"/>
              <a:t>One </a:t>
            </a:r>
            <a:r>
              <a:rPr lang="en-US" i="1" dirty="0">
                <a:solidFill>
                  <a:schemeClr val="accent2"/>
                </a:solidFill>
              </a:rPr>
              <a:t>program counter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(current statement executing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chemeClr val="accent2"/>
                </a:solidFill>
              </a:rPr>
              <a:t>call stack</a:t>
            </a:r>
            <a:r>
              <a:rPr lang="en-US" dirty="0" smtClean="0"/>
              <a:t> (with each </a:t>
            </a:r>
            <a:r>
              <a:rPr lang="en-US" i="1" dirty="0" smtClean="0">
                <a:solidFill>
                  <a:schemeClr val="accent2"/>
                </a:solidFill>
              </a:rPr>
              <a:t>stack frame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holding local variables) 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Objects in the heap</a:t>
            </a:r>
            <a:r>
              <a:rPr lang="en-US" dirty="0"/>
              <a:t> created by memory allocation (i.e.,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(nothing to do with data structure called a heap)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Static fields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New story:</a:t>
            </a:r>
          </a:p>
          <a:p>
            <a:pPr lvl="1"/>
            <a:r>
              <a:rPr lang="en-US" dirty="0"/>
              <a:t>A set of </a:t>
            </a:r>
            <a:r>
              <a:rPr lang="en-US" i="1" dirty="0">
                <a:solidFill>
                  <a:schemeClr val="accent2"/>
                </a:solidFill>
              </a:rPr>
              <a:t>threads</a:t>
            </a:r>
            <a:r>
              <a:rPr lang="en-US" dirty="0"/>
              <a:t>, each with its own program counter &amp; call </a:t>
            </a:r>
            <a:r>
              <a:rPr lang="en-US" dirty="0" smtClean="0"/>
              <a:t>stack</a:t>
            </a:r>
          </a:p>
          <a:p>
            <a:pPr lvl="2"/>
            <a:r>
              <a:rPr lang="en-US" dirty="0" smtClean="0"/>
              <a:t>No access to another thread’s local variables</a:t>
            </a:r>
          </a:p>
          <a:p>
            <a:pPr lvl="1"/>
            <a:r>
              <a:rPr lang="en-US" dirty="0" smtClean="0"/>
              <a:t>Threads can (implicitly) share static fields / objects</a:t>
            </a:r>
          </a:p>
          <a:p>
            <a:pPr lvl="2"/>
            <a:r>
              <a:rPr lang="en-US" dirty="0" smtClean="0"/>
              <a:t>To </a:t>
            </a:r>
            <a:r>
              <a:rPr lang="en-US" i="1" dirty="0" smtClean="0"/>
              <a:t>communicate</a:t>
            </a:r>
            <a:r>
              <a:rPr lang="en-US" dirty="0" smtClean="0"/>
              <a:t>, write somewhere another thread 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29235</TotalTime>
  <Words>2969</Words>
  <Application>Microsoft Office PowerPoint</Application>
  <PresentationFormat>On-screen Show (4:3)</PresentationFormat>
  <Paragraphs>554</Paragraphs>
  <Slides>29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dan_design_template</vt:lpstr>
      <vt:lpstr>CSE373: Data Structures &amp; Algorithms Lecture 21: Introduction to Multithreading &amp; Fork-Join Parallelism</vt:lpstr>
      <vt:lpstr>Changing a major assumption</vt:lpstr>
      <vt:lpstr>A simplified view of history</vt:lpstr>
      <vt:lpstr>What to do with multiple processors?</vt:lpstr>
      <vt:lpstr>Parallelism vs. Concurrency</vt:lpstr>
      <vt:lpstr>An analogy</vt:lpstr>
      <vt:lpstr>Parallelism Example</vt:lpstr>
      <vt:lpstr>Concurrency Example</vt:lpstr>
      <vt:lpstr>Shared memory</vt:lpstr>
      <vt:lpstr>Shared memory</vt:lpstr>
      <vt:lpstr>Our Needs</vt:lpstr>
      <vt:lpstr>Java basics</vt:lpstr>
      <vt:lpstr>Parallelism idea</vt:lpstr>
      <vt:lpstr>First attempt, part 1</vt:lpstr>
      <vt:lpstr>First attempt, continued (wrong)</vt:lpstr>
      <vt:lpstr>Second attempt (still wrong)</vt:lpstr>
      <vt:lpstr>Third attempt (correct in spirit)</vt:lpstr>
      <vt:lpstr>Join (not the most descriptive word)</vt:lpstr>
      <vt:lpstr>Shared memory?</vt:lpstr>
      <vt:lpstr>A better approach</vt:lpstr>
      <vt:lpstr>A Better Approach</vt:lpstr>
      <vt:lpstr>A Better Approach</vt:lpstr>
      <vt:lpstr>A Better Approach</vt:lpstr>
      <vt:lpstr>Naïve algorithm is poor</vt:lpstr>
      <vt:lpstr>A better idea</vt:lpstr>
      <vt:lpstr>Divide-and-conquer to the rescue!</vt:lpstr>
      <vt:lpstr>Divide-and-conquer really works</vt:lpstr>
      <vt:lpstr>Being realistic</vt:lpstr>
      <vt:lpstr>Being realistic, part 2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1401</cp:revision>
  <dcterms:created xsi:type="dcterms:W3CDTF">2009-03-13T20:43:19Z</dcterms:created>
  <dcterms:modified xsi:type="dcterms:W3CDTF">2013-11-26T22:11:56Z</dcterms:modified>
</cp:coreProperties>
</file>