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notesSlides/notesSlide2.xml" ContentType="application/vnd.openxmlformats-officedocument.presentationml.notesSlide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notesSlides/notesSlide3.xml" ContentType="application/vnd.openxmlformats-officedocument.presentationml.notesSlide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notesSlides/notesSlide4.xml" ContentType="application/vnd.openxmlformats-officedocument.presentationml.notesSlide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notesSlides/notesSlide9.xml" ContentType="application/vnd.openxmlformats-officedocument.presentationml.notesSlide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notesSlides/notesSlide10.xml" ContentType="application/vnd.openxmlformats-officedocument.presentationml.notesSlide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notesSlides/notesSlide13.xml" ContentType="application/vnd.openxmlformats-officedocument.presentationml.notesSlide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notesSlides/notesSlide14.xml" ContentType="application/vnd.openxmlformats-officedocument.presentationml.notesSlide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notesSlides/notesSlide15.xml" ContentType="application/vnd.openxmlformats-officedocument.presentationml.notesSlide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notesSlides/notesSlide16.xml" ContentType="application/vnd.openxmlformats-officedocument.presentationml.notesSlide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notesSlides/notesSlide17.xml" ContentType="application/vnd.openxmlformats-officedocument.presentationml.notesSlide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notesSlides/notesSlide18.xml" ContentType="application/vnd.openxmlformats-officedocument.presentationml.notesSlide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notesSlides/notesSlide19.xml" ContentType="application/vnd.openxmlformats-officedocument.presentationml.notesSlide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notesSlides/notesSlide20.xml" ContentType="application/vnd.openxmlformats-officedocument.presentationml.notesSlide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notesSlides/notesSlide21.xml" ContentType="application/vnd.openxmlformats-officedocument.presentationml.notesSlide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notesSlides/notesSlide22.xml" ContentType="application/vnd.openxmlformats-officedocument.presentationml.notesSlide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tags/tag439.xml" ContentType="application/vnd.openxmlformats-officedocument.presentationml.tags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tags/tag444.xml" ContentType="application/vnd.openxmlformats-officedocument.presentationml.tags+xml"/>
  <Override PartName="/ppt/tags/tag445.xml" ContentType="application/vnd.openxmlformats-officedocument.presentationml.tags+xml"/>
  <Override PartName="/ppt/tags/tag446.xml" ContentType="application/vnd.openxmlformats-officedocument.presentationml.tags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ppt/tags/tag449.xml" ContentType="application/vnd.openxmlformats-officedocument.presentationml.tags+xml"/>
  <Override PartName="/ppt/tags/tag450.xml" ContentType="application/vnd.openxmlformats-officedocument.presentationml.tags+xml"/>
  <Override PartName="/ppt/tags/tag451.xml" ContentType="application/vnd.openxmlformats-officedocument.presentationml.tags+xml"/>
  <Override PartName="/ppt/tags/tag452.xml" ContentType="application/vnd.openxmlformats-officedocument.presentationml.tags+xml"/>
  <Override PartName="/ppt/tags/tag453.xml" ContentType="application/vnd.openxmlformats-officedocument.presentationml.tags+xml"/>
  <Override PartName="/ppt/tags/tag454.xml" ContentType="application/vnd.openxmlformats-officedocument.presentationml.tags+xml"/>
  <Override PartName="/ppt/tags/tag455.xml" ContentType="application/vnd.openxmlformats-officedocument.presentationml.tags+xml"/>
  <Override PartName="/ppt/tags/tag456.xml" ContentType="application/vnd.openxmlformats-officedocument.presentationml.tags+xml"/>
  <Override PartName="/ppt/tags/tag457.xml" ContentType="application/vnd.openxmlformats-officedocument.presentationml.tags+xml"/>
  <Override PartName="/ppt/tags/tag458.xml" ContentType="application/vnd.openxmlformats-officedocument.presentationml.tags+xml"/>
  <Override PartName="/ppt/tags/tag459.xml" ContentType="application/vnd.openxmlformats-officedocument.presentationml.tags+xml"/>
  <Override PartName="/ppt/tags/tag460.xml" ContentType="application/vnd.openxmlformats-officedocument.presentationml.tags+xml"/>
  <Override PartName="/ppt/tags/tag461.xml" ContentType="application/vnd.openxmlformats-officedocument.presentationml.tags+xml"/>
  <Override PartName="/ppt/tags/tag462.xml" ContentType="application/vnd.openxmlformats-officedocument.presentationml.tags+xml"/>
  <Override PartName="/ppt/tags/tag463.xml" ContentType="application/vnd.openxmlformats-officedocument.presentationml.tags+xml"/>
  <Override PartName="/ppt/tags/tag464.xml" ContentType="application/vnd.openxmlformats-officedocument.presentationml.tags+xml"/>
  <Override PartName="/ppt/tags/tag465.xml" ContentType="application/vnd.openxmlformats-officedocument.presentationml.tags+xml"/>
  <Override PartName="/ppt/tags/tag466.xml" ContentType="application/vnd.openxmlformats-officedocument.presentationml.tags+xml"/>
  <Override PartName="/ppt/tags/tag467.xml" ContentType="application/vnd.openxmlformats-officedocument.presentationml.tags+xml"/>
  <Override PartName="/ppt/tags/tag468.xml" ContentType="application/vnd.openxmlformats-officedocument.presentationml.tags+xml"/>
  <Override PartName="/ppt/tags/tag469.xml" ContentType="application/vnd.openxmlformats-officedocument.presentationml.tags+xml"/>
  <Override PartName="/ppt/tags/tag470.xml" ContentType="application/vnd.openxmlformats-officedocument.presentationml.tags+xml"/>
  <Override PartName="/ppt/tags/tag471.xml" ContentType="application/vnd.openxmlformats-officedocument.presentationml.tags+xml"/>
  <Override PartName="/ppt/tags/tag472.xml" ContentType="application/vnd.openxmlformats-officedocument.presentationml.tags+xml"/>
  <Override PartName="/ppt/tags/tag473.xml" ContentType="application/vnd.openxmlformats-officedocument.presentationml.tags+xml"/>
  <Override PartName="/ppt/tags/tag474.xml" ContentType="application/vnd.openxmlformats-officedocument.presentationml.tags+xml"/>
  <Override PartName="/ppt/tags/tag475.xml" ContentType="application/vnd.openxmlformats-officedocument.presentationml.tags+xml"/>
  <Override PartName="/ppt/tags/tag476.xml" ContentType="application/vnd.openxmlformats-officedocument.presentationml.tags+xml"/>
  <Override PartName="/ppt/tags/tag477.xml" ContentType="application/vnd.openxmlformats-officedocument.presentationml.tags+xml"/>
  <Override PartName="/ppt/tags/tag478.xml" ContentType="application/vnd.openxmlformats-officedocument.presentationml.tags+xml"/>
  <Override PartName="/ppt/tags/tag479.xml" ContentType="application/vnd.openxmlformats-officedocument.presentationml.tags+xml"/>
  <Override PartName="/ppt/tags/tag480.xml" ContentType="application/vnd.openxmlformats-officedocument.presentationml.tags+xml"/>
  <Override PartName="/ppt/tags/tag481.xml" ContentType="application/vnd.openxmlformats-officedocument.presentationml.tags+xml"/>
  <Override PartName="/ppt/notesSlides/notesSlide23.xml" ContentType="application/vnd.openxmlformats-officedocument.presentationml.notesSlide+xml"/>
  <Override PartName="/ppt/tags/tag482.xml" ContentType="application/vnd.openxmlformats-officedocument.presentationml.tags+xml"/>
  <Override PartName="/ppt/tags/tag483.xml" ContentType="application/vnd.openxmlformats-officedocument.presentationml.tags+xml"/>
  <Override PartName="/ppt/tags/tag484.xml" ContentType="application/vnd.openxmlformats-officedocument.presentationml.tags+xml"/>
  <Override PartName="/ppt/tags/tag485.xml" ContentType="application/vnd.openxmlformats-officedocument.presentationml.tags+xml"/>
  <Override PartName="/ppt/tags/tag486.xml" ContentType="application/vnd.openxmlformats-officedocument.presentationml.tags+xml"/>
  <Override PartName="/ppt/tags/tag487.xml" ContentType="application/vnd.openxmlformats-officedocument.presentationml.tags+xml"/>
  <Override PartName="/ppt/tags/tag488.xml" ContentType="application/vnd.openxmlformats-officedocument.presentationml.tags+xml"/>
  <Override PartName="/ppt/tags/tag489.xml" ContentType="application/vnd.openxmlformats-officedocument.presentationml.tags+xml"/>
  <Override PartName="/ppt/tags/tag490.xml" ContentType="application/vnd.openxmlformats-officedocument.presentationml.tags+xml"/>
  <Override PartName="/ppt/tags/tag491.xml" ContentType="application/vnd.openxmlformats-officedocument.presentationml.tags+xml"/>
  <Override PartName="/ppt/tags/tag492.xml" ContentType="application/vnd.openxmlformats-officedocument.presentationml.tags+xml"/>
  <Override PartName="/ppt/tags/tag493.xml" ContentType="application/vnd.openxmlformats-officedocument.presentationml.tags+xml"/>
  <Override PartName="/ppt/tags/tag494.xml" ContentType="application/vnd.openxmlformats-officedocument.presentationml.tags+xml"/>
  <Override PartName="/ppt/tags/tag495.xml" ContentType="application/vnd.openxmlformats-officedocument.presentationml.tags+xml"/>
  <Override PartName="/ppt/tags/tag496.xml" ContentType="application/vnd.openxmlformats-officedocument.presentationml.tags+xml"/>
  <Override PartName="/ppt/tags/tag497.xml" ContentType="application/vnd.openxmlformats-officedocument.presentationml.tags+xml"/>
  <Override PartName="/ppt/tags/tag498.xml" ContentType="application/vnd.openxmlformats-officedocument.presentationml.tags+xml"/>
  <Override PartName="/ppt/tags/tag499.xml" ContentType="application/vnd.openxmlformats-officedocument.presentationml.tags+xml"/>
  <Override PartName="/ppt/tags/tag500.xml" ContentType="application/vnd.openxmlformats-officedocument.presentationml.tags+xml"/>
  <Override PartName="/ppt/tags/tag501.xml" ContentType="application/vnd.openxmlformats-officedocument.presentationml.tags+xml"/>
  <Override PartName="/ppt/tags/tag502.xml" ContentType="application/vnd.openxmlformats-officedocument.presentationml.tags+xml"/>
  <Override PartName="/ppt/tags/tag503.xml" ContentType="application/vnd.openxmlformats-officedocument.presentationml.tags+xml"/>
  <Override PartName="/ppt/tags/tag504.xml" ContentType="application/vnd.openxmlformats-officedocument.presentationml.tags+xml"/>
  <Override PartName="/ppt/tags/tag505.xml" ContentType="application/vnd.openxmlformats-officedocument.presentationml.tags+xml"/>
  <Override PartName="/ppt/tags/tag506.xml" ContentType="application/vnd.openxmlformats-officedocument.presentationml.tags+xml"/>
  <Override PartName="/ppt/tags/tag507.xml" ContentType="application/vnd.openxmlformats-officedocument.presentationml.tags+xml"/>
  <Override PartName="/ppt/tags/tag508.xml" ContentType="application/vnd.openxmlformats-officedocument.presentationml.tags+xml"/>
  <Override PartName="/ppt/tags/tag509.xml" ContentType="application/vnd.openxmlformats-officedocument.presentationml.tags+xml"/>
  <Override PartName="/ppt/tags/tag510.xml" ContentType="application/vnd.openxmlformats-officedocument.presentationml.tags+xml"/>
  <Override PartName="/ppt/tags/tag511.xml" ContentType="application/vnd.openxmlformats-officedocument.presentationml.tags+xml"/>
  <Override PartName="/ppt/tags/tag512.xml" ContentType="application/vnd.openxmlformats-officedocument.presentationml.tags+xml"/>
  <Override PartName="/ppt/tags/tag513.xml" ContentType="application/vnd.openxmlformats-officedocument.presentationml.tags+xml"/>
  <Override PartName="/ppt/tags/tag514.xml" ContentType="application/vnd.openxmlformats-officedocument.presentationml.tags+xml"/>
  <Override PartName="/ppt/tags/tag515.xml" ContentType="application/vnd.openxmlformats-officedocument.presentationml.tags+xml"/>
  <Override PartName="/ppt/tags/tag516.xml" ContentType="application/vnd.openxmlformats-officedocument.presentationml.tags+xml"/>
  <Override PartName="/ppt/tags/tag517.xml" ContentType="application/vnd.openxmlformats-officedocument.presentationml.tags+xml"/>
  <Override PartName="/ppt/tags/tag518.xml" ContentType="application/vnd.openxmlformats-officedocument.presentationml.tags+xml"/>
  <Override PartName="/ppt/tags/tag519.xml" ContentType="application/vnd.openxmlformats-officedocument.presentationml.tags+xml"/>
  <Override PartName="/ppt/tags/tag520.xml" ContentType="application/vnd.openxmlformats-officedocument.presentationml.tags+xml"/>
  <Override PartName="/ppt/tags/tag521.xml" ContentType="application/vnd.openxmlformats-officedocument.presentationml.tags+xml"/>
  <Override PartName="/ppt/tags/tag522.xml" ContentType="application/vnd.openxmlformats-officedocument.presentationml.tags+xml"/>
  <Override PartName="/ppt/tags/tag523.xml" ContentType="application/vnd.openxmlformats-officedocument.presentationml.tags+xml"/>
  <Override PartName="/ppt/tags/tag524.xml" ContentType="application/vnd.openxmlformats-officedocument.presentationml.tags+xml"/>
  <Override PartName="/ppt/tags/tag525.xml" ContentType="application/vnd.openxmlformats-officedocument.presentationml.tags+xml"/>
  <Override PartName="/ppt/tags/tag526.xml" ContentType="application/vnd.openxmlformats-officedocument.presentationml.tags+xml"/>
  <Override PartName="/ppt/notesSlides/notesSlide24.xml" ContentType="application/vnd.openxmlformats-officedocument.presentationml.notesSlide+xml"/>
  <Override PartName="/ppt/tags/tag527.xml" ContentType="application/vnd.openxmlformats-officedocument.presentationml.tags+xml"/>
  <Override PartName="/ppt/tags/tag528.xml" ContentType="application/vnd.openxmlformats-officedocument.presentationml.tags+xml"/>
  <Override PartName="/ppt/tags/tag529.xml" ContentType="application/vnd.openxmlformats-officedocument.presentationml.tags+xml"/>
  <Override PartName="/ppt/tags/tag530.xml" ContentType="application/vnd.openxmlformats-officedocument.presentationml.tags+xml"/>
  <Override PartName="/ppt/tags/tag531.xml" ContentType="application/vnd.openxmlformats-officedocument.presentationml.tags+xml"/>
  <Override PartName="/ppt/tags/tag532.xml" ContentType="application/vnd.openxmlformats-officedocument.presentationml.tags+xml"/>
  <Override PartName="/ppt/tags/tag533.xml" ContentType="application/vnd.openxmlformats-officedocument.presentationml.tags+xml"/>
  <Override PartName="/ppt/tags/tag534.xml" ContentType="application/vnd.openxmlformats-officedocument.presentationml.tags+xml"/>
  <Override PartName="/ppt/tags/tag535.xml" ContentType="application/vnd.openxmlformats-officedocument.presentationml.tags+xml"/>
  <Override PartName="/ppt/tags/tag536.xml" ContentType="application/vnd.openxmlformats-officedocument.presentationml.tags+xml"/>
  <Override PartName="/ppt/tags/tag537.xml" ContentType="application/vnd.openxmlformats-officedocument.presentationml.tags+xml"/>
  <Override PartName="/ppt/tags/tag538.xml" ContentType="application/vnd.openxmlformats-officedocument.presentationml.tags+xml"/>
  <Override PartName="/ppt/tags/tag539.xml" ContentType="application/vnd.openxmlformats-officedocument.presentationml.tags+xml"/>
  <Override PartName="/ppt/tags/tag540.xml" ContentType="application/vnd.openxmlformats-officedocument.presentationml.tags+xml"/>
  <Override PartName="/ppt/tags/tag541.xml" ContentType="application/vnd.openxmlformats-officedocument.presentationml.tags+xml"/>
  <Override PartName="/ppt/tags/tag542.xml" ContentType="application/vnd.openxmlformats-officedocument.presentationml.tags+xml"/>
  <Override PartName="/ppt/tags/tag543.xml" ContentType="application/vnd.openxmlformats-officedocument.presentationml.tags+xml"/>
  <Override PartName="/ppt/tags/tag544.xml" ContentType="application/vnd.openxmlformats-officedocument.presentationml.tags+xml"/>
  <Override PartName="/ppt/tags/tag545.xml" ContentType="application/vnd.openxmlformats-officedocument.presentationml.tags+xml"/>
  <Override PartName="/ppt/tags/tag546.xml" ContentType="application/vnd.openxmlformats-officedocument.presentationml.tags+xml"/>
  <Override PartName="/ppt/tags/tag547.xml" ContentType="application/vnd.openxmlformats-officedocument.presentationml.tags+xml"/>
  <Override PartName="/ppt/tags/tag548.xml" ContentType="application/vnd.openxmlformats-officedocument.presentationml.tags+xml"/>
  <Override PartName="/ppt/tags/tag549.xml" ContentType="application/vnd.openxmlformats-officedocument.presentationml.tags+xml"/>
  <Override PartName="/ppt/tags/tag550.xml" ContentType="application/vnd.openxmlformats-officedocument.presentationml.tags+xml"/>
  <Override PartName="/ppt/tags/tag551.xml" ContentType="application/vnd.openxmlformats-officedocument.presentationml.tags+xml"/>
  <Override PartName="/ppt/tags/tag552.xml" ContentType="application/vnd.openxmlformats-officedocument.presentationml.tags+xml"/>
  <Override PartName="/ppt/tags/tag553.xml" ContentType="application/vnd.openxmlformats-officedocument.presentationml.tags+xml"/>
  <Override PartName="/ppt/tags/tag554.xml" ContentType="application/vnd.openxmlformats-officedocument.presentationml.tags+xml"/>
  <Override PartName="/ppt/tags/tag555.xml" ContentType="application/vnd.openxmlformats-officedocument.presentationml.tags+xml"/>
  <Override PartName="/ppt/tags/tag556.xml" ContentType="application/vnd.openxmlformats-officedocument.presentationml.tags+xml"/>
  <Override PartName="/ppt/tags/tag557.xml" ContentType="application/vnd.openxmlformats-officedocument.presentationml.tags+xml"/>
  <Override PartName="/ppt/tags/tag558.xml" ContentType="application/vnd.openxmlformats-officedocument.presentationml.tags+xml"/>
  <Override PartName="/ppt/tags/tag559.xml" ContentType="application/vnd.openxmlformats-officedocument.presentationml.tags+xml"/>
  <Override PartName="/ppt/tags/tag560.xml" ContentType="application/vnd.openxmlformats-officedocument.presentationml.tags+xml"/>
  <Override PartName="/ppt/tags/tag561.xml" ContentType="application/vnd.openxmlformats-officedocument.presentationml.tags+xml"/>
  <Override PartName="/ppt/tags/tag562.xml" ContentType="application/vnd.openxmlformats-officedocument.presentationml.tags+xml"/>
  <Override PartName="/ppt/tags/tag563.xml" ContentType="application/vnd.openxmlformats-officedocument.presentationml.tags+xml"/>
  <Override PartName="/ppt/tags/tag564.xml" ContentType="application/vnd.openxmlformats-officedocument.presentationml.tags+xml"/>
  <Override PartName="/ppt/tags/tag565.xml" ContentType="application/vnd.openxmlformats-officedocument.presentationml.tags+xml"/>
  <Override PartName="/ppt/tags/tag566.xml" ContentType="application/vnd.openxmlformats-officedocument.presentationml.tags+xml"/>
  <Override PartName="/ppt/tags/tag567.xml" ContentType="application/vnd.openxmlformats-officedocument.presentationml.tags+xml"/>
  <Override PartName="/ppt/tags/tag568.xml" ContentType="application/vnd.openxmlformats-officedocument.presentationml.tags+xml"/>
  <Override PartName="/ppt/tags/tag569.xml" ContentType="application/vnd.openxmlformats-officedocument.presentationml.tags+xml"/>
  <Override PartName="/ppt/tags/tag570.xml" ContentType="application/vnd.openxmlformats-officedocument.presentationml.tags+xml"/>
  <Override PartName="/ppt/tags/tag571.xml" ContentType="application/vnd.openxmlformats-officedocument.presentationml.tags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0"/>
  </p:notesMasterIdLst>
  <p:handoutMasterIdLst>
    <p:handoutMasterId r:id="rId31"/>
  </p:handoutMasterIdLst>
  <p:sldIdLst>
    <p:sldId id="256" r:id="rId2"/>
    <p:sldId id="317" r:id="rId3"/>
    <p:sldId id="320" r:id="rId4"/>
    <p:sldId id="321" r:id="rId5"/>
    <p:sldId id="322" r:id="rId6"/>
    <p:sldId id="319" r:id="rId7"/>
    <p:sldId id="324" r:id="rId8"/>
    <p:sldId id="325" r:id="rId9"/>
    <p:sldId id="326" r:id="rId10"/>
    <p:sldId id="327" r:id="rId11"/>
    <p:sldId id="328" r:id="rId12"/>
    <p:sldId id="323" r:id="rId13"/>
    <p:sldId id="329" r:id="rId14"/>
    <p:sldId id="330" r:id="rId15"/>
    <p:sldId id="331" r:id="rId16"/>
    <p:sldId id="332" r:id="rId17"/>
    <p:sldId id="333" r:id="rId18"/>
    <p:sldId id="334" r:id="rId19"/>
    <p:sldId id="335" r:id="rId20"/>
    <p:sldId id="336" r:id="rId21"/>
    <p:sldId id="337" r:id="rId22"/>
    <p:sldId id="338" r:id="rId23"/>
    <p:sldId id="339" r:id="rId24"/>
    <p:sldId id="340" r:id="rId25"/>
    <p:sldId id="341" r:id="rId26"/>
    <p:sldId id="342" r:id="rId27"/>
    <p:sldId id="343" r:id="rId28"/>
    <p:sldId id="344" r:id="rId29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9F33"/>
    <a:srgbClr val="FFFF99"/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36" autoAdjust="0"/>
    <p:restoredTop sz="99416" autoAdjust="0"/>
  </p:normalViewPr>
  <p:slideViewPr>
    <p:cSldViewPr>
      <p:cViewPr varScale="1">
        <p:scale>
          <a:sx n="92" d="100"/>
          <a:sy n="92" d="100"/>
        </p:scale>
        <p:origin x="-108" y="-8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52039197-9A5D-4426-8BE1-7E0DB9D27619}" type="datetimeFigureOut">
              <a:rPr lang="en-US" smtClean="0"/>
              <a:pPr/>
              <a:t>10/1/2013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C77A13E8-25B5-4ABF-A87C-CEC207C206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8151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9463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7B82C-FDB5-4175-9496-0780E892D046}" type="slidenum">
              <a:rPr lang="en-US"/>
              <a:pPr/>
              <a:t>10</a:t>
            </a:fld>
            <a:endParaRPr lang="en-US"/>
          </a:p>
        </p:txBody>
      </p:sp>
      <p:sp>
        <p:nvSpPr>
          <p:cNvPr id="312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5225" y="693738"/>
            <a:ext cx="4605338" cy="3455987"/>
          </a:xfrm>
          <a:ln/>
        </p:spPr>
      </p:sp>
      <p:sp>
        <p:nvSpPr>
          <p:cNvPr id="312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2956" y="4379996"/>
            <a:ext cx="5088290" cy="4145889"/>
          </a:xfrm>
        </p:spPr>
        <p:txBody>
          <a:bodyPr/>
          <a:lstStyle/>
          <a:p>
            <a:r>
              <a:rPr lang="en-US"/>
              <a:t>Here’s a revision of that tree that’s balanced. (Same values, similar tree)</a:t>
            </a:r>
          </a:p>
          <a:p>
            <a:r>
              <a:rPr lang="en-US"/>
              <a:t>This one _is_ an AVL tree (and isn’t leftist).</a:t>
            </a:r>
          </a:p>
          <a:p>
            <a:r>
              <a:rPr lang="en-US"/>
              <a:t>I also have here how we might </a:t>
            </a:r>
            <a:r>
              <a:rPr lang="en-US" b="1"/>
              <a:t>store the nodes </a:t>
            </a:r>
            <a:r>
              <a:rPr lang="en-US"/>
              <a:t>in the AVL tree.</a:t>
            </a:r>
          </a:p>
          <a:p>
            <a:r>
              <a:rPr lang="en-US"/>
              <a:t>Notice that I’m going to keep </a:t>
            </a:r>
            <a:r>
              <a:rPr lang="en-US" b="1"/>
              <a:t>track of height all the time</a:t>
            </a:r>
            <a:r>
              <a:rPr lang="en-US"/>
              <a:t>. </a:t>
            </a:r>
            <a:r>
              <a:rPr lang="en-US" b="1"/>
              <a:t>WHY?</a:t>
            </a:r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FBA77-BE22-4891-A592-9EEA9D68D0DF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281A65-8E08-4F19-9984-9A65BDFEC1D5}" type="slidenum">
              <a:rPr lang="en-US"/>
              <a:pPr/>
              <a:t>2</a:t>
            </a:fld>
            <a:endParaRPr lang="en-US"/>
          </a:p>
        </p:txBody>
      </p:sp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3638" y="693738"/>
            <a:ext cx="4608512" cy="3455987"/>
          </a:xfrm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2338" y="4379913"/>
            <a:ext cx="5089525" cy="4146550"/>
          </a:xfrm>
        </p:spPr>
        <p:txBody>
          <a:bodyPr/>
          <a:lstStyle/>
          <a:p>
            <a:r>
              <a:rPr lang="en-US"/>
              <a:t>So, </a:t>
            </a:r>
            <a:r>
              <a:rPr lang="en-US" b="1"/>
              <a:t>AVL trees will be Binary Search Trees </a:t>
            </a:r>
            <a:r>
              <a:rPr lang="en-US"/>
              <a:t>with </a:t>
            </a:r>
            <a:r>
              <a:rPr lang="en-US" b="1"/>
              <a:t>one extra feature</a:t>
            </a:r>
            <a:r>
              <a:rPr lang="en-US"/>
              <a:t>:</a:t>
            </a:r>
          </a:p>
          <a:p>
            <a:endParaRPr lang="en-US"/>
          </a:p>
          <a:p>
            <a:r>
              <a:rPr lang="en-US" b="1"/>
              <a:t>They balance themselves</a:t>
            </a:r>
            <a:r>
              <a:rPr lang="en-US"/>
              <a:t>!</a:t>
            </a:r>
          </a:p>
          <a:p>
            <a:endParaRPr lang="en-US"/>
          </a:p>
          <a:p>
            <a:r>
              <a:rPr lang="en-US"/>
              <a:t>The result is that</a:t>
            </a:r>
            <a:r>
              <a:rPr lang="en-US" b="1"/>
              <a:t> all AVL trees at any point </a:t>
            </a:r>
            <a:r>
              <a:rPr lang="en-US"/>
              <a:t>will have a </a:t>
            </a:r>
            <a:r>
              <a:rPr lang="en-US" b="1"/>
              <a:t>logarithmic asymptotic bound </a:t>
            </a:r>
            <a:r>
              <a:rPr lang="en-US"/>
              <a:t>on their depths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FBA77-BE22-4891-A592-9EEA9D68D0D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FBA77-BE22-4891-A592-9EEA9D68D0D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CEFE7A6-9CA1-44BF-922C-FC27528BE340}" type="slidenum">
              <a:rPr lang="en-US"/>
              <a:pPr/>
              <a:t>5</a:t>
            </a:fld>
            <a:endParaRPr lang="en-US"/>
          </a:p>
        </p:txBody>
      </p:sp>
      <p:sp>
        <p:nvSpPr>
          <p:cNvPr id="447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7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If h is a min-size AVL tree, it has to have this structure (diagram)  (okay to switch left-right subtrees).  Ask why.</a:t>
            </a:r>
          </a:p>
          <a:p>
            <a:r>
              <a:rPr lang="en-US"/>
              <a:t>Note that each subtree is an AVL tree, by definition.  Since the goal is to minimize the size of the tree, might as well choose the minimum h-2 and h-1 trees.</a:t>
            </a:r>
          </a:p>
          <a:p>
            <a:endParaRPr lang="en-US"/>
          </a:p>
          <a:p>
            <a:r>
              <a:rPr lang="en-US"/>
              <a:t>m(h) = m(h-1) + m(h-2) + 1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34098A-BE6F-4399-9B93-03C8DD1B9454}" type="slidenum">
              <a:rPr lang="en-US"/>
              <a:pPr/>
              <a:t>7</a:t>
            </a:fld>
            <a:endParaRPr lang="en-US"/>
          </a:p>
        </p:txBody>
      </p:sp>
      <p:sp>
        <p:nvSpPr>
          <p:cNvPr id="448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8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Fall 2013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115.xml"/><Relationship Id="rId13" Type="http://schemas.openxmlformats.org/officeDocument/2006/relationships/tags" Target="../tags/tag120.xml"/><Relationship Id="rId18" Type="http://schemas.openxmlformats.org/officeDocument/2006/relationships/tags" Target="../tags/tag125.xml"/><Relationship Id="rId26" Type="http://schemas.openxmlformats.org/officeDocument/2006/relationships/tags" Target="../tags/tag133.xml"/><Relationship Id="rId39" Type="http://schemas.openxmlformats.org/officeDocument/2006/relationships/tags" Target="../tags/tag146.xml"/><Relationship Id="rId3" Type="http://schemas.openxmlformats.org/officeDocument/2006/relationships/tags" Target="../tags/tag110.xml"/><Relationship Id="rId21" Type="http://schemas.openxmlformats.org/officeDocument/2006/relationships/tags" Target="../tags/tag128.xml"/><Relationship Id="rId34" Type="http://schemas.openxmlformats.org/officeDocument/2006/relationships/tags" Target="../tags/tag141.xml"/><Relationship Id="rId42" Type="http://schemas.openxmlformats.org/officeDocument/2006/relationships/notesSlide" Target="../notesSlides/notesSlide10.xml"/><Relationship Id="rId7" Type="http://schemas.openxmlformats.org/officeDocument/2006/relationships/tags" Target="../tags/tag114.xml"/><Relationship Id="rId12" Type="http://schemas.openxmlformats.org/officeDocument/2006/relationships/tags" Target="../tags/tag119.xml"/><Relationship Id="rId17" Type="http://schemas.openxmlformats.org/officeDocument/2006/relationships/tags" Target="../tags/tag124.xml"/><Relationship Id="rId25" Type="http://schemas.openxmlformats.org/officeDocument/2006/relationships/tags" Target="../tags/tag132.xml"/><Relationship Id="rId33" Type="http://schemas.openxmlformats.org/officeDocument/2006/relationships/tags" Target="../tags/tag140.xml"/><Relationship Id="rId38" Type="http://schemas.openxmlformats.org/officeDocument/2006/relationships/tags" Target="../tags/tag145.xml"/><Relationship Id="rId2" Type="http://schemas.openxmlformats.org/officeDocument/2006/relationships/tags" Target="../tags/tag109.xml"/><Relationship Id="rId16" Type="http://schemas.openxmlformats.org/officeDocument/2006/relationships/tags" Target="../tags/tag123.xml"/><Relationship Id="rId20" Type="http://schemas.openxmlformats.org/officeDocument/2006/relationships/tags" Target="../tags/tag127.xml"/><Relationship Id="rId29" Type="http://schemas.openxmlformats.org/officeDocument/2006/relationships/tags" Target="../tags/tag136.xml"/><Relationship Id="rId41" Type="http://schemas.openxmlformats.org/officeDocument/2006/relationships/slideLayout" Target="../slideLayouts/slideLayout4.xml"/><Relationship Id="rId1" Type="http://schemas.openxmlformats.org/officeDocument/2006/relationships/tags" Target="../tags/tag108.xml"/><Relationship Id="rId6" Type="http://schemas.openxmlformats.org/officeDocument/2006/relationships/tags" Target="../tags/tag113.xml"/><Relationship Id="rId11" Type="http://schemas.openxmlformats.org/officeDocument/2006/relationships/tags" Target="../tags/tag118.xml"/><Relationship Id="rId24" Type="http://schemas.openxmlformats.org/officeDocument/2006/relationships/tags" Target="../tags/tag131.xml"/><Relationship Id="rId32" Type="http://schemas.openxmlformats.org/officeDocument/2006/relationships/tags" Target="../tags/tag139.xml"/><Relationship Id="rId37" Type="http://schemas.openxmlformats.org/officeDocument/2006/relationships/tags" Target="../tags/tag144.xml"/><Relationship Id="rId40" Type="http://schemas.openxmlformats.org/officeDocument/2006/relationships/tags" Target="../tags/tag147.xml"/><Relationship Id="rId5" Type="http://schemas.openxmlformats.org/officeDocument/2006/relationships/tags" Target="../tags/tag112.xml"/><Relationship Id="rId15" Type="http://schemas.openxmlformats.org/officeDocument/2006/relationships/tags" Target="../tags/tag122.xml"/><Relationship Id="rId23" Type="http://schemas.openxmlformats.org/officeDocument/2006/relationships/tags" Target="../tags/tag130.xml"/><Relationship Id="rId28" Type="http://schemas.openxmlformats.org/officeDocument/2006/relationships/tags" Target="../tags/tag135.xml"/><Relationship Id="rId36" Type="http://schemas.openxmlformats.org/officeDocument/2006/relationships/tags" Target="../tags/tag143.xml"/><Relationship Id="rId10" Type="http://schemas.openxmlformats.org/officeDocument/2006/relationships/tags" Target="../tags/tag117.xml"/><Relationship Id="rId19" Type="http://schemas.openxmlformats.org/officeDocument/2006/relationships/tags" Target="../tags/tag126.xml"/><Relationship Id="rId31" Type="http://schemas.openxmlformats.org/officeDocument/2006/relationships/tags" Target="../tags/tag138.xml"/><Relationship Id="rId4" Type="http://schemas.openxmlformats.org/officeDocument/2006/relationships/tags" Target="../tags/tag111.xml"/><Relationship Id="rId9" Type="http://schemas.openxmlformats.org/officeDocument/2006/relationships/tags" Target="../tags/tag116.xml"/><Relationship Id="rId14" Type="http://schemas.openxmlformats.org/officeDocument/2006/relationships/tags" Target="../tags/tag121.xml"/><Relationship Id="rId22" Type="http://schemas.openxmlformats.org/officeDocument/2006/relationships/tags" Target="../tags/tag129.xml"/><Relationship Id="rId27" Type="http://schemas.openxmlformats.org/officeDocument/2006/relationships/tags" Target="../tags/tag134.xml"/><Relationship Id="rId30" Type="http://schemas.openxmlformats.org/officeDocument/2006/relationships/tags" Target="../tags/tag137.xml"/><Relationship Id="rId35" Type="http://schemas.openxmlformats.org/officeDocument/2006/relationships/tags" Target="../tags/tag14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49.xml"/><Relationship Id="rId1" Type="http://schemas.openxmlformats.org/officeDocument/2006/relationships/tags" Target="../tags/tag148.xml"/><Relationship Id="rId4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tags" Target="../tags/tag157.xml"/><Relationship Id="rId13" Type="http://schemas.openxmlformats.org/officeDocument/2006/relationships/tags" Target="../tags/tag162.xml"/><Relationship Id="rId18" Type="http://schemas.openxmlformats.org/officeDocument/2006/relationships/notesSlide" Target="../notesSlides/notesSlide13.xml"/><Relationship Id="rId3" Type="http://schemas.openxmlformats.org/officeDocument/2006/relationships/tags" Target="../tags/tag152.xml"/><Relationship Id="rId7" Type="http://schemas.openxmlformats.org/officeDocument/2006/relationships/tags" Target="../tags/tag156.xml"/><Relationship Id="rId12" Type="http://schemas.openxmlformats.org/officeDocument/2006/relationships/tags" Target="../tags/tag161.xml"/><Relationship Id="rId17" Type="http://schemas.openxmlformats.org/officeDocument/2006/relationships/slideLayout" Target="../slideLayouts/slideLayout2.xml"/><Relationship Id="rId2" Type="http://schemas.openxmlformats.org/officeDocument/2006/relationships/tags" Target="../tags/tag151.xml"/><Relationship Id="rId16" Type="http://schemas.openxmlformats.org/officeDocument/2006/relationships/tags" Target="../tags/tag165.xml"/><Relationship Id="rId1" Type="http://schemas.openxmlformats.org/officeDocument/2006/relationships/tags" Target="../tags/tag150.xml"/><Relationship Id="rId6" Type="http://schemas.openxmlformats.org/officeDocument/2006/relationships/tags" Target="../tags/tag155.xml"/><Relationship Id="rId11" Type="http://schemas.openxmlformats.org/officeDocument/2006/relationships/tags" Target="../tags/tag160.xml"/><Relationship Id="rId5" Type="http://schemas.openxmlformats.org/officeDocument/2006/relationships/tags" Target="../tags/tag154.xml"/><Relationship Id="rId15" Type="http://schemas.openxmlformats.org/officeDocument/2006/relationships/tags" Target="../tags/tag164.xml"/><Relationship Id="rId10" Type="http://schemas.openxmlformats.org/officeDocument/2006/relationships/tags" Target="../tags/tag159.xml"/><Relationship Id="rId4" Type="http://schemas.openxmlformats.org/officeDocument/2006/relationships/tags" Target="../tags/tag153.xml"/><Relationship Id="rId9" Type="http://schemas.openxmlformats.org/officeDocument/2006/relationships/tags" Target="../tags/tag158.xml"/><Relationship Id="rId14" Type="http://schemas.openxmlformats.org/officeDocument/2006/relationships/tags" Target="../tags/tag163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tags" Target="../tags/tag173.xml"/><Relationship Id="rId13" Type="http://schemas.openxmlformats.org/officeDocument/2006/relationships/tags" Target="../tags/tag178.xml"/><Relationship Id="rId18" Type="http://schemas.openxmlformats.org/officeDocument/2006/relationships/tags" Target="../tags/tag183.xml"/><Relationship Id="rId3" Type="http://schemas.openxmlformats.org/officeDocument/2006/relationships/tags" Target="../tags/tag168.xml"/><Relationship Id="rId21" Type="http://schemas.openxmlformats.org/officeDocument/2006/relationships/tags" Target="../tags/tag186.xml"/><Relationship Id="rId7" Type="http://schemas.openxmlformats.org/officeDocument/2006/relationships/tags" Target="../tags/tag172.xml"/><Relationship Id="rId12" Type="http://schemas.openxmlformats.org/officeDocument/2006/relationships/tags" Target="../tags/tag177.xml"/><Relationship Id="rId17" Type="http://schemas.openxmlformats.org/officeDocument/2006/relationships/tags" Target="../tags/tag182.xml"/><Relationship Id="rId2" Type="http://schemas.openxmlformats.org/officeDocument/2006/relationships/tags" Target="../tags/tag167.xml"/><Relationship Id="rId16" Type="http://schemas.openxmlformats.org/officeDocument/2006/relationships/tags" Target="../tags/tag181.xml"/><Relationship Id="rId20" Type="http://schemas.openxmlformats.org/officeDocument/2006/relationships/tags" Target="../tags/tag185.xml"/><Relationship Id="rId1" Type="http://schemas.openxmlformats.org/officeDocument/2006/relationships/tags" Target="../tags/tag166.xml"/><Relationship Id="rId6" Type="http://schemas.openxmlformats.org/officeDocument/2006/relationships/tags" Target="../tags/tag171.xml"/><Relationship Id="rId11" Type="http://schemas.openxmlformats.org/officeDocument/2006/relationships/tags" Target="../tags/tag176.xml"/><Relationship Id="rId5" Type="http://schemas.openxmlformats.org/officeDocument/2006/relationships/tags" Target="../tags/tag170.xml"/><Relationship Id="rId15" Type="http://schemas.openxmlformats.org/officeDocument/2006/relationships/tags" Target="../tags/tag180.xml"/><Relationship Id="rId23" Type="http://schemas.openxmlformats.org/officeDocument/2006/relationships/notesSlide" Target="../notesSlides/notesSlide14.xml"/><Relationship Id="rId10" Type="http://schemas.openxmlformats.org/officeDocument/2006/relationships/tags" Target="../tags/tag175.xml"/><Relationship Id="rId19" Type="http://schemas.openxmlformats.org/officeDocument/2006/relationships/tags" Target="../tags/tag184.xml"/><Relationship Id="rId4" Type="http://schemas.openxmlformats.org/officeDocument/2006/relationships/tags" Target="../tags/tag169.xml"/><Relationship Id="rId9" Type="http://schemas.openxmlformats.org/officeDocument/2006/relationships/tags" Target="../tags/tag174.xml"/><Relationship Id="rId14" Type="http://schemas.openxmlformats.org/officeDocument/2006/relationships/tags" Target="../tags/tag179.xml"/><Relationship Id="rId22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tags" Target="../tags/tag194.xml"/><Relationship Id="rId13" Type="http://schemas.openxmlformats.org/officeDocument/2006/relationships/tags" Target="../tags/tag199.xml"/><Relationship Id="rId18" Type="http://schemas.openxmlformats.org/officeDocument/2006/relationships/tags" Target="../tags/tag204.xml"/><Relationship Id="rId26" Type="http://schemas.openxmlformats.org/officeDocument/2006/relationships/tags" Target="../tags/tag212.xml"/><Relationship Id="rId3" Type="http://schemas.openxmlformats.org/officeDocument/2006/relationships/tags" Target="../tags/tag189.xml"/><Relationship Id="rId21" Type="http://schemas.openxmlformats.org/officeDocument/2006/relationships/tags" Target="../tags/tag207.xml"/><Relationship Id="rId7" Type="http://schemas.openxmlformats.org/officeDocument/2006/relationships/tags" Target="../tags/tag193.xml"/><Relationship Id="rId12" Type="http://schemas.openxmlformats.org/officeDocument/2006/relationships/tags" Target="../tags/tag198.xml"/><Relationship Id="rId17" Type="http://schemas.openxmlformats.org/officeDocument/2006/relationships/tags" Target="../tags/tag203.xml"/><Relationship Id="rId25" Type="http://schemas.openxmlformats.org/officeDocument/2006/relationships/tags" Target="../tags/tag211.xml"/><Relationship Id="rId33" Type="http://schemas.openxmlformats.org/officeDocument/2006/relationships/notesSlide" Target="../notesSlides/notesSlide15.xml"/><Relationship Id="rId2" Type="http://schemas.openxmlformats.org/officeDocument/2006/relationships/tags" Target="../tags/tag188.xml"/><Relationship Id="rId16" Type="http://schemas.openxmlformats.org/officeDocument/2006/relationships/tags" Target="../tags/tag202.xml"/><Relationship Id="rId20" Type="http://schemas.openxmlformats.org/officeDocument/2006/relationships/tags" Target="../tags/tag206.xml"/><Relationship Id="rId29" Type="http://schemas.openxmlformats.org/officeDocument/2006/relationships/tags" Target="../tags/tag215.xml"/><Relationship Id="rId1" Type="http://schemas.openxmlformats.org/officeDocument/2006/relationships/tags" Target="../tags/tag187.xml"/><Relationship Id="rId6" Type="http://schemas.openxmlformats.org/officeDocument/2006/relationships/tags" Target="../tags/tag192.xml"/><Relationship Id="rId11" Type="http://schemas.openxmlformats.org/officeDocument/2006/relationships/tags" Target="../tags/tag197.xml"/><Relationship Id="rId24" Type="http://schemas.openxmlformats.org/officeDocument/2006/relationships/tags" Target="../tags/tag210.xml"/><Relationship Id="rId32" Type="http://schemas.openxmlformats.org/officeDocument/2006/relationships/slideLayout" Target="../slideLayouts/slideLayout2.xml"/><Relationship Id="rId5" Type="http://schemas.openxmlformats.org/officeDocument/2006/relationships/tags" Target="../tags/tag191.xml"/><Relationship Id="rId15" Type="http://schemas.openxmlformats.org/officeDocument/2006/relationships/tags" Target="../tags/tag201.xml"/><Relationship Id="rId23" Type="http://schemas.openxmlformats.org/officeDocument/2006/relationships/tags" Target="../tags/tag209.xml"/><Relationship Id="rId28" Type="http://schemas.openxmlformats.org/officeDocument/2006/relationships/tags" Target="../tags/tag214.xml"/><Relationship Id="rId10" Type="http://schemas.openxmlformats.org/officeDocument/2006/relationships/tags" Target="../tags/tag196.xml"/><Relationship Id="rId19" Type="http://schemas.openxmlformats.org/officeDocument/2006/relationships/tags" Target="../tags/tag205.xml"/><Relationship Id="rId31" Type="http://schemas.openxmlformats.org/officeDocument/2006/relationships/tags" Target="../tags/tag217.xml"/><Relationship Id="rId4" Type="http://schemas.openxmlformats.org/officeDocument/2006/relationships/tags" Target="../tags/tag190.xml"/><Relationship Id="rId9" Type="http://schemas.openxmlformats.org/officeDocument/2006/relationships/tags" Target="../tags/tag195.xml"/><Relationship Id="rId14" Type="http://schemas.openxmlformats.org/officeDocument/2006/relationships/tags" Target="../tags/tag200.xml"/><Relationship Id="rId22" Type="http://schemas.openxmlformats.org/officeDocument/2006/relationships/tags" Target="../tags/tag208.xml"/><Relationship Id="rId27" Type="http://schemas.openxmlformats.org/officeDocument/2006/relationships/tags" Target="../tags/tag213.xml"/><Relationship Id="rId30" Type="http://schemas.openxmlformats.org/officeDocument/2006/relationships/tags" Target="../tags/tag216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tags" Target="../tags/tag225.xml"/><Relationship Id="rId13" Type="http://schemas.openxmlformats.org/officeDocument/2006/relationships/tags" Target="../tags/tag230.xml"/><Relationship Id="rId18" Type="http://schemas.openxmlformats.org/officeDocument/2006/relationships/tags" Target="../tags/tag235.xml"/><Relationship Id="rId26" Type="http://schemas.openxmlformats.org/officeDocument/2006/relationships/tags" Target="../tags/tag243.xml"/><Relationship Id="rId3" Type="http://schemas.openxmlformats.org/officeDocument/2006/relationships/tags" Target="../tags/tag220.xml"/><Relationship Id="rId21" Type="http://schemas.openxmlformats.org/officeDocument/2006/relationships/tags" Target="../tags/tag238.xml"/><Relationship Id="rId34" Type="http://schemas.openxmlformats.org/officeDocument/2006/relationships/slideLayout" Target="../slideLayouts/slideLayout2.xml"/><Relationship Id="rId7" Type="http://schemas.openxmlformats.org/officeDocument/2006/relationships/tags" Target="../tags/tag224.xml"/><Relationship Id="rId12" Type="http://schemas.openxmlformats.org/officeDocument/2006/relationships/tags" Target="../tags/tag229.xml"/><Relationship Id="rId17" Type="http://schemas.openxmlformats.org/officeDocument/2006/relationships/tags" Target="../tags/tag234.xml"/><Relationship Id="rId25" Type="http://schemas.openxmlformats.org/officeDocument/2006/relationships/tags" Target="../tags/tag242.xml"/><Relationship Id="rId33" Type="http://schemas.openxmlformats.org/officeDocument/2006/relationships/tags" Target="../tags/tag250.xml"/><Relationship Id="rId2" Type="http://schemas.openxmlformats.org/officeDocument/2006/relationships/tags" Target="../tags/tag219.xml"/><Relationship Id="rId16" Type="http://schemas.openxmlformats.org/officeDocument/2006/relationships/tags" Target="../tags/tag233.xml"/><Relationship Id="rId20" Type="http://schemas.openxmlformats.org/officeDocument/2006/relationships/tags" Target="../tags/tag237.xml"/><Relationship Id="rId29" Type="http://schemas.openxmlformats.org/officeDocument/2006/relationships/tags" Target="../tags/tag246.xml"/><Relationship Id="rId1" Type="http://schemas.openxmlformats.org/officeDocument/2006/relationships/tags" Target="../tags/tag218.xml"/><Relationship Id="rId6" Type="http://schemas.openxmlformats.org/officeDocument/2006/relationships/tags" Target="../tags/tag223.xml"/><Relationship Id="rId11" Type="http://schemas.openxmlformats.org/officeDocument/2006/relationships/tags" Target="../tags/tag228.xml"/><Relationship Id="rId24" Type="http://schemas.openxmlformats.org/officeDocument/2006/relationships/tags" Target="../tags/tag241.xml"/><Relationship Id="rId32" Type="http://schemas.openxmlformats.org/officeDocument/2006/relationships/tags" Target="../tags/tag249.xml"/><Relationship Id="rId5" Type="http://schemas.openxmlformats.org/officeDocument/2006/relationships/tags" Target="../tags/tag222.xml"/><Relationship Id="rId15" Type="http://schemas.openxmlformats.org/officeDocument/2006/relationships/tags" Target="../tags/tag232.xml"/><Relationship Id="rId23" Type="http://schemas.openxmlformats.org/officeDocument/2006/relationships/tags" Target="../tags/tag240.xml"/><Relationship Id="rId28" Type="http://schemas.openxmlformats.org/officeDocument/2006/relationships/tags" Target="../tags/tag245.xml"/><Relationship Id="rId10" Type="http://schemas.openxmlformats.org/officeDocument/2006/relationships/tags" Target="../tags/tag227.xml"/><Relationship Id="rId19" Type="http://schemas.openxmlformats.org/officeDocument/2006/relationships/tags" Target="../tags/tag236.xml"/><Relationship Id="rId31" Type="http://schemas.openxmlformats.org/officeDocument/2006/relationships/tags" Target="../tags/tag248.xml"/><Relationship Id="rId4" Type="http://schemas.openxmlformats.org/officeDocument/2006/relationships/tags" Target="../tags/tag221.xml"/><Relationship Id="rId9" Type="http://schemas.openxmlformats.org/officeDocument/2006/relationships/tags" Target="../tags/tag226.xml"/><Relationship Id="rId14" Type="http://schemas.openxmlformats.org/officeDocument/2006/relationships/tags" Target="../tags/tag231.xml"/><Relationship Id="rId22" Type="http://schemas.openxmlformats.org/officeDocument/2006/relationships/tags" Target="../tags/tag239.xml"/><Relationship Id="rId27" Type="http://schemas.openxmlformats.org/officeDocument/2006/relationships/tags" Target="../tags/tag244.xml"/><Relationship Id="rId30" Type="http://schemas.openxmlformats.org/officeDocument/2006/relationships/tags" Target="../tags/tag247.xml"/><Relationship Id="rId35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tags" Target="../tags/tag258.xml"/><Relationship Id="rId13" Type="http://schemas.openxmlformats.org/officeDocument/2006/relationships/tags" Target="../tags/tag263.xml"/><Relationship Id="rId18" Type="http://schemas.openxmlformats.org/officeDocument/2006/relationships/tags" Target="../tags/tag268.xml"/><Relationship Id="rId3" Type="http://schemas.openxmlformats.org/officeDocument/2006/relationships/tags" Target="../tags/tag253.xml"/><Relationship Id="rId21" Type="http://schemas.openxmlformats.org/officeDocument/2006/relationships/tags" Target="../tags/tag271.xml"/><Relationship Id="rId7" Type="http://schemas.openxmlformats.org/officeDocument/2006/relationships/tags" Target="../tags/tag257.xml"/><Relationship Id="rId12" Type="http://schemas.openxmlformats.org/officeDocument/2006/relationships/tags" Target="../tags/tag262.xml"/><Relationship Id="rId17" Type="http://schemas.openxmlformats.org/officeDocument/2006/relationships/tags" Target="../tags/tag267.xml"/><Relationship Id="rId25" Type="http://schemas.openxmlformats.org/officeDocument/2006/relationships/notesSlide" Target="../notesSlides/notesSlide17.xml"/><Relationship Id="rId2" Type="http://schemas.openxmlformats.org/officeDocument/2006/relationships/tags" Target="../tags/tag252.xml"/><Relationship Id="rId16" Type="http://schemas.openxmlformats.org/officeDocument/2006/relationships/tags" Target="../tags/tag266.xml"/><Relationship Id="rId20" Type="http://schemas.openxmlformats.org/officeDocument/2006/relationships/tags" Target="../tags/tag270.xml"/><Relationship Id="rId1" Type="http://schemas.openxmlformats.org/officeDocument/2006/relationships/tags" Target="../tags/tag251.xml"/><Relationship Id="rId6" Type="http://schemas.openxmlformats.org/officeDocument/2006/relationships/tags" Target="../tags/tag256.xml"/><Relationship Id="rId11" Type="http://schemas.openxmlformats.org/officeDocument/2006/relationships/tags" Target="../tags/tag261.xml"/><Relationship Id="rId24" Type="http://schemas.openxmlformats.org/officeDocument/2006/relationships/slideLayout" Target="../slideLayouts/slideLayout2.xml"/><Relationship Id="rId5" Type="http://schemas.openxmlformats.org/officeDocument/2006/relationships/tags" Target="../tags/tag255.xml"/><Relationship Id="rId15" Type="http://schemas.openxmlformats.org/officeDocument/2006/relationships/tags" Target="../tags/tag265.xml"/><Relationship Id="rId23" Type="http://schemas.openxmlformats.org/officeDocument/2006/relationships/tags" Target="../tags/tag273.xml"/><Relationship Id="rId10" Type="http://schemas.openxmlformats.org/officeDocument/2006/relationships/tags" Target="../tags/tag260.xml"/><Relationship Id="rId19" Type="http://schemas.openxmlformats.org/officeDocument/2006/relationships/tags" Target="../tags/tag269.xml"/><Relationship Id="rId4" Type="http://schemas.openxmlformats.org/officeDocument/2006/relationships/tags" Target="../tags/tag254.xml"/><Relationship Id="rId9" Type="http://schemas.openxmlformats.org/officeDocument/2006/relationships/tags" Target="../tags/tag259.xml"/><Relationship Id="rId14" Type="http://schemas.openxmlformats.org/officeDocument/2006/relationships/tags" Target="../tags/tag264.xml"/><Relationship Id="rId22" Type="http://schemas.openxmlformats.org/officeDocument/2006/relationships/tags" Target="../tags/tag27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tags" Target="../tags/tag281.xml"/><Relationship Id="rId13" Type="http://schemas.openxmlformats.org/officeDocument/2006/relationships/tags" Target="../tags/tag286.xml"/><Relationship Id="rId18" Type="http://schemas.openxmlformats.org/officeDocument/2006/relationships/tags" Target="../tags/tag291.xml"/><Relationship Id="rId26" Type="http://schemas.openxmlformats.org/officeDocument/2006/relationships/tags" Target="../tags/tag299.xml"/><Relationship Id="rId39" Type="http://schemas.openxmlformats.org/officeDocument/2006/relationships/tags" Target="../tags/tag312.xml"/><Relationship Id="rId3" Type="http://schemas.openxmlformats.org/officeDocument/2006/relationships/tags" Target="../tags/tag276.xml"/><Relationship Id="rId21" Type="http://schemas.openxmlformats.org/officeDocument/2006/relationships/tags" Target="../tags/tag294.xml"/><Relationship Id="rId34" Type="http://schemas.openxmlformats.org/officeDocument/2006/relationships/tags" Target="../tags/tag307.xml"/><Relationship Id="rId42" Type="http://schemas.openxmlformats.org/officeDocument/2006/relationships/tags" Target="../tags/tag315.xml"/><Relationship Id="rId47" Type="http://schemas.openxmlformats.org/officeDocument/2006/relationships/slideLayout" Target="../slideLayouts/slideLayout2.xml"/><Relationship Id="rId7" Type="http://schemas.openxmlformats.org/officeDocument/2006/relationships/tags" Target="../tags/tag280.xml"/><Relationship Id="rId12" Type="http://schemas.openxmlformats.org/officeDocument/2006/relationships/tags" Target="../tags/tag285.xml"/><Relationship Id="rId17" Type="http://schemas.openxmlformats.org/officeDocument/2006/relationships/tags" Target="../tags/tag290.xml"/><Relationship Id="rId25" Type="http://schemas.openxmlformats.org/officeDocument/2006/relationships/tags" Target="../tags/tag298.xml"/><Relationship Id="rId33" Type="http://schemas.openxmlformats.org/officeDocument/2006/relationships/tags" Target="../tags/tag306.xml"/><Relationship Id="rId38" Type="http://schemas.openxmlformats.org/officeDocument/2006/relationships/tags" Target="../tags/tag311.xml"/><Relationship Id="rId46" Type="http://schemas.openxmlformats.org/officeDocument/2006/relationships/tags" Target="../tags/tag319.xml"/><Relationship Id="rId2" Type="http://schemas.openxmlformats.org/officeDocument/2006/relationships/tags" Target="../tags/tag275.xml"/><Relationship Id="rId16" Type="http://schemas.openxmlformats.org/officeDocument/2006/relationships/tags" Target="../tags/tag289.xml"/><Relationship Id="rId20" Type="http://schemas.openxmlformats.org/officeDocument/2006/relationships/tags" Target="../tags/tag293.xml"/><Relationship Id="rId29" Type="http://schemas.openxmlformats.org/officeDocument/2006/relationships/tags" Target="../tags/tag302.xml"/><Relationship Id="rId41" Type="http://schemas.openxmlformats.org/officeDocument/2006/relationships/tags" Target="../tags/tag314.xml"/><Relationship Id="rId1" Type="http://schemas.openxmlformats.org/officeDocument/2006/relationships/tags" Target="../tags/tag274.xml"/><Relationship Id="rId6" Type="http://schemas.openxmlformats.org/officeDocument/2006/relationships/tags" Target="../tags/tag279.xml"/><Relationship Id="rId11" Type="http://schemas.openxmlformats.org/officeDocument/2006/relationships/tags" Target="../tags/tag284.xml"/><Relationship Id="rId24" Type="http://schemas.openxmlformats.org/officeDocument/2006/relationships/tags" Target="../tags/tag297.xml"/><Relationship Id="rId32" Type="http://schemas.openxmlformats.org/officeDocument/2006/relationships/tags" Target="../tags/tag305.xml"/><Relationship Id="rId37" Type="http://schemas.openxmlformats.org/officeDocument/2006/relationships/tags" Target="../tags/tag310.xml"/><Relationship Id="rId40" Type="http://schemas.openxmlformats.org/officeDocument/2006/relationships/tags" Target="../tags/tag313.xml"/><Relationship Id="rId45" Type="http://schemas.openxmlformats.org/officeDocument/2006/relationships/tags" Target="../tags/tag318.xml"/><Relationship Id="rId5" Type="http://schemas.openxmlformats.org/officeDocument/2006/relationships/tags" Target="../tags/tag278.xml"/><Relationship Id="rId15" Type="http://schemas.openxmlformats.org/officeDocument/2006/relationships/tags" Target="../tags/tag288.xml"/><Relationship Id="rId23" Type="http://schemas.openxmlformats.org/officeDocument/2006/relationships/tags" Target="../tags/tag296.xml"/><Relationship Id="rId28" Type="http://schemas.openxmlformats.org/officeDocument/2006/relationships/tags" Target="../tags/tag301.xml"/><Relationship Id="rId36" Type="http://schemas.openxmlformats.org/officeDocument/2006/relationships/tags" Target="../tags/tag309.xml"/><Relationship Id="rId10" Type="http://schemas.openxmlformats.org/officeDocument/2006/relationships/tags" Target="../tags/tag283.xml"/><Relationship Id="rId19" Type="http://schemas.openxmlformats.org/officeDocument/2006/relationships/tags" Target="../tags/tag292.xml"/><Relationship Id="rId31" Type="http://schemas.openxmlformats.org/officeDocument/2006/relationships/tags" Target="../tags/tag304.xml"/><Relationship Id="rId44" Type="http://schemas.openxmlformats.org/officeDocument/2006/relationships/tags" Target="../tags/tag317.xml"/><Relationship Id="rId4" Type="http://schemas.openxmlformats.org/officeDocument/2006/relationships/tags" Target="../tags/tag277.xml"/><Relationship Id="rId9" Type="http://schemas.openxmlformats.org/officeDocument/2006/relationships/tags" Target="../tags/tag282.xml"/><Relationship Id="rId14" Type="http://schemas.openxmlformats.org/officeDocument/2006/relationships/tags" Target="../tags/tag287.xml"/><Relationship Id="rId22" Type="http://schemas.openxmlformats.org/officeDocument/2006/relationships/tags" Target="../tags/tag295.xml"/><Relationship Id="rId27" Type="http://schemas.openxmlformats.org/officeDocument/2006/relationships/tags" Target="../tags/tag300.xml"/><Relationship Id="rId30" Type="http://schemas.openxmlformats.org/officeDocument/2006/relationships/tags" Target="../tags/tag303.xml"/><Relationship Id="rId35" Type="http://schemas.openxmlformats.org/officeDocument/2006/relationships/tags" Target="../tags/tag308.xml"/><Relationship Id="rId43" Type="http://schemas.openxmlformats.org/officeDocument/2006/relationships/tags" Target="../tags/tag316.xml"/><Relationship Id="rId48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tags" Target="../tags/tag327.xml"/><Relationship Id="rId13" Type="http://schemas.openxmlformats.org/officeDocument/2006/relationships/tags" Target="../tags/tag332.xml"/><Relationship Id="rId18" Type="http://schemas.openxmlformats.org/officeDocument/2006/relationships/tags" Target="../tags/tag337.xml"/><Relationship Id="rId26" Type="http://schemas.openxmlformats.org/officeDocument/2006/relationships/tags" Target="../tags/tag345.xml"/><Relationship Id="rId3" Type="http://schemas.openxmlformats.org/officeDocument/2006/relationships/tags" Target="../tags/tag322.xml"/><Relationship Id="rId21" Type="http://schemas.openxmlformats.org/officeDocument/2006/relationships/tags" Target="../tags/tag340.xml"/><Relationship Id="rId34" Type="http://schemas.openxmlformats.org/officeDocument/2006/relationships/notesSlide" Target="../notesSlides/notesSlide19.xml"/><Relationship Id="rId7" Type="http://schemas.openxmlformats.org/officeDocument/2006/relationships/tags" Target="../tags/tag326.xml"/><Relationship Id="rId12" Type="http://schemas.openxmlformats.org/officeDocument/2006/relationships/tags" Target="../tags/tag331.xml"/><Relationship Id="rId17" Type="http://schemas.openxmlformats.org/officeDocument/2006/relationships/tags" Target="../tags/tag336.xml"/><Relationship Id="rId25" Type="http://schemas.openxmlformats.org/officeDocument/2006/relationships/tags" Target="../tags/tag344.xml"/><Relationship Id="rId33" Type="http://schemas.openxmlformats.org/officeDocument/2006/relationships/slideLayout" Target="../slideLayouts/slideLayout2.xml"/><Relationship Id="rId2" Type="http://schemas.openxmlformats.org/officeDocument/2006/relationships/tags" Target="../tags/tag321.xml"/><Relationship Id="rId16" Type="http://schemas.openxmlformats.org/officeDocument/2006/relationships/tags" Target="../tags/tag335.xml"/><Relationship Id="rId20" Type="http://schemas.openxmlformats.org/officeDocument/2006/relationships/tags" Target="../tags/tag339.xml"/><Relationship Id="rId29" Type="http://schemas.openxmlformats.org/officeDocument/2006/relationships/tags" Target="../tags/tag348.xml"/><Relationship Id="rId1" Type="http://schemas.openxmlformats.org/officeDocument/2006/relationships/tags" Target="../tags/tag320.xml"/><Relationship Id="rId6" Type="http://schemas.openxmlformats.org/officeDocument/2006/relationships/tags" Target="../tags/tag325.xml"/><Relationship Id="rId11" Type="http://schemas.openxmlformats.org/officeDocument/2006/relationships/tags" Target="../tags/tag330.xml"/><Relationship Id="rId24" Type="http://schemas.openxmlformats.org/officeDocument/2006/relationships/tags" Target="../tags/tag343.xml"/><Relationship Id="rId32" Type="http://schemas.openxmlformats.org/officeDocument/2006/relationships/tags" Target="../tags/tag351.xml"/><Relationship Id="rId5" Type="http://schemas.openxmlformats.org/officeDocument/2006/relationships/tags" Target="../tags/tag324.xml"/><Relationship Id="rId15" Type="http://schemas.openxmlformats.org/officeDocument/2006/relationships/tags" Target="../tags/tag334.xml"/><Relationship Id="rId23" Type="http://schemas.openxmlformats.org/officeDocument/2006/relationships/tags" Target="../tags/tag342.xml"/><Relationship Id="rId28" Type="http://schemas.openxmlformats.org/officeDocument/2006/relationships/tags" Target="../tags/tag347.xml"/><Relationship Id="rId10" Type="http://schemas.openxmlformats.org/officeDocument/2006/relationships/tags" Target="../tags/tag329.xml"/><Relationship Id="rId19" Type="http://schemas.openxmlformats.org/officeDocument/2006/relationships/tags" Target="../tags/tag338.xml"/><Relationship Id="rId31" Type="http://schemas.openxmlformats.org/officeDocument/2006/relationships/tags" Target="../tags/tag350.xml"/><Relationship Id="rId4" Type="http://schemas.openxmlformats.org/officeDocument/2006/relationships/tags" Target="../tags/tag323.xml"/><Relationship Id="rId9" Type="http://schemas.openxmlformats.org/officeDocument/2006/relationships/tags" Target="../tags/tag328.xml"/><Relationship Id="rId14" Type="http://schemas.openxmlformats.org/officeDocument/2006/relationships/tags" Target="../tags/tag333.xml"/><Relationship Id="rId22" Type="http://schemas.openxmlformats.org/officeDocument/2006/relationships/tags" Target="../tags/tag341.xml"/><Relationship Id="rId27" Type="http://schemas.openxmlformats.org/officeDocument/2006/relationships/tags" Target="../tags/tag346.xml"/><Relationship Id="rId30" Type="http://schemas.openxmlformats.org/officeDocument/2006/relationships/tags" Target="../tags/tag349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26" Type="http://schemas.openxmlformats.org/officeDocument/2006/relationships/tags" Target="../tags/tag26.xml"/><Relationship Id="rId3" Type="http://schemas.openxmlformats.org/officeDocument/2006/relationships/tags" Target="../tags/tag3.xml"/><Relationship Id="rId21" Type="http://schemas.openxmlformats.org/officeDocument/2006/relationships/tags" Target="../tags/tag21.xm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0" Type="http://schemas.openxmlformats.org/officeDocument/2006/relationships/tags" Target="../tags/tag20.xml"/><Relationship Id="rId29" Type="http://schemas.openxmlformats.org/officeDocument/2006/relationships/notesSlide" Target="../notesSlides/notesSlide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slideLayout" Target="../slideLayouts/slideLayout4.xml"/><Relationship Id="rId10" Type="http://schemas.openxmlformats.org/officeDocument/2006/relationships/tags" Target="../tags/tag10.xml"/><Relationship Id="rId19" Type="http://schemas.openxmlformats.org/officeDocument/2006/relationships/tags" Target="../tags/tag19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tags" Target="../tags/tag359.xml"/><Relationship Id="rId13" Type="http://schemas.openxmlformats.org/officeDocument/2006/relationships/tags" Target="../tags/tag364.xml"/><Relationship Id="rId18" Type="http://schemas.openxmlformats.org/officeDocument/2006/relationships/tags" Target="../tags/tag369.xml"/><Relationship Id="rId3" Type="http://schemas.openxmlformats.org/officeDocument/2006/relationships/tags" Target="../tags/tag354.xml"/><Relationship Id="rId7" Type="http://schemas.openxmlformats.org/officeDocument/2006/relationships/tags" Target="../tags/tag358.xml"/><Relationship Id="rId12" Type="http://schemas.openxmlformats.org/officeDocument/2006/relationships/tags" Target="../tags/tag363.xml"/><Relationship Id="rId17" Type="http://schemas.openxmlformats.org/officeDocument/2006/relationships/tags" Target="../tags/tag368.xml"/><Relationship Id="rId2" Type="http://schemas.openxmlformats.org/officeDocument/2006/relationships/tags" Target="../tags/tag353.xml"/><Relationship Id="rId16" Type="http://schemas.openxmlformats.org/officeDocument/2006/relationships/tags" Target="../tags/tag367.xml"/><Relationship Id="rId20" Type="http://schemas.openxmlformats.org/officeDocument/2006/relationships/notesSlide" Target="../notesSlides/notesSlide20.xml"/><Relationship Id="rId1" Type="http://schemas.openxmlformats.org/officeDocument/2006/relationships/tags" Target="../tags/tag352.xml"/><Relationship Id="rId6" Type="http://schemas.openxmlformats.org/officeDocument/2006/relationships/tags" Target="../tags/tag357.xml"/><Relationship Id="rId11" Type="http://schemas.openxmlformats.org/officeDocument/2006/relationships/tags" Target="../tags/tag362.xml"/><Relationship Id="rId5" Type="http://schemas.openxmlformats.org/officeDocument/2006/relationships/tags" Target="../tags/tag356.xml"/><Relationship Id="rId15" Type="http://schemas.openxmlformats.org/officeDocument/2006/relationships/tags" Target="../tags/tag366.xml"/><Relationship Id="rId10" Type="http://schemas.openxmlformats.org/officeDocument/2006/relationships/tags" Target="../tags/tag361.xml"/><Relationship Id="rId19" Type="http://schemas.openxmlformats.org/officeDocument/2006/relationships/slideLayout" Target="../slideLayouts/slideLayout2.xml"/><Relationship Id="rId4" Type="http://schemas.openxmlformats.org/officeDocument/2006/relationships/tags" Target="../tags/tag355.xml"/><Relationship Id="rId9" Type="http://schemas.openxmlformats.org/officeDocument/2006/relationships/tags" Target="../tags/tag360.xml"/><Relationship Id="rId14" Type="http://schemas.openxmlformats.org/officeDocument/2006/relationships/tags" Target="../tags/tag365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tags" Target="../tags/tag377.xml"/><Relationship Id="rId13" Type="http://schemas.openxmlformats.org/officeDocument/2006/relationships/tags" Target="../tags/tag382.xml"/><Relationship Id="rId18" Type="http://schemas.openxmlformats.org/officeDocument/2006/relationships/slideLayout" Target="../slideLayouts/slideLayout2.xml"/><Relationship Id="rId3" Type="http://schemas.openxmlformats.org/officeDocument/2006/relationships/tags" Target="../tags/tag372.xml"/><Relationship Id="rId7" Type="http://schemas.openxmlformats.org/officeDocument/2006/relationships/tags" Target="../tags/tag376.xml"/><Relationship Id="rId12" Type="http://schemas.openxmlformats.org/officeDocument/2006/relationships/tags" Target="../tags/tag381.xml"/><Relationship Id="rId17" Type="http://schemas.openxmlformats.org/officeDocument/2006/relationships/tags" Target="../tags/tag386.xml"/><Relationship Id="rId2" Type="http://schemas.openxmlformats.org/officeDocument/2006/relationships/tags" Target="../tags/tag371.xml"/><Relationship Id="rId16" Type="http://schemas.openxmlformats.org/officeDocument/2006/relationships/tags" Target="../tags/tag385.xml"/><Relationship Id="rId1" Type="http://schemas.openxmlformats.org/officeDocument/2006/relationships/tags" Target="../tags/tag370.xml"/><Relationship Id="rId6" Type="http://schemas.openxmlformats.org/officeDocument/2006/relationships/tags" Target="../tags/tag375.xml"/><Relationship Id="rId11" Type="http://schemas.openxmlformats.org/officeDocument/2006/relationships/tags" Target="../tags/tag380.xml"/><Relationship Id="rId5" Type="http://schemas.openxmlformats.org/officeDocument/2006/relationships/tags" Target="../tags/tag374.xml"/><Relationship Id="rId15" Type="http://schemas.openxmlformats.org/officeDocument/2006/relationships/tags" Target="../tags/tag384.xml"/><Relationship Id="rId10" Type="http://schemas.openxmlformats.org/officeDocument/2006/relationships/tags" Target="../tags/tag379.xml"/><Relationship Id="rId19" Type="http://schemas.openxmlformats.org/officeDocument/2006/relationships/notesSlide" Target="../notesSlides/notesSlide21.xml"/><Relationship Id="rId4" Type="http://schemas.openxmlformats.org/officeDocument/2006/relationships/tags" Target="../tags/tag373.xml"/><Relationship Id="rId9" Type="http://schemas.openxmlformats.org/officeDocument/2006/relationships/tags" Target="../tags/tag378.xml"/><Relationship Id="rId14" Type="http://schemas.openxmlformats.org/officeDocument/2006/relationships/tags" Target="../tags/tag383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tags" Target="../tags/tag394.xml"/><Relationship Id="rId13" Type="http://schemas.openxmlformats.org/officeDocument/2006/relationships/tags" Target="../tags/tag399.xml"/><Relationship Id="rId18" Type="http://schemas.openxmlformats.org/officeDocument/2006/relationships/tags" Target="../tags/tag404.xml"/><Relationship Id="rId26" Type="http://schemas.openxmlformats.org/officeDocument/2006/relationships/tags" Target="../tags/tag412.xml"/><Relationship Id="rId3" Type="http://schemas.openxmlformats.org/officeDocument/2006/relationships/tags" Target="../tags/tag389.xml"/><Relationship Id="rId21" Type="http://schemas.openxmlformats.org/officeDocument/2006/relationships/tags" Target="../tags/tag407.xml"/><Relationship Id="rId7" Type="http://schemas.openxmlformats.org/officeDocument/2006/relationships/tags" Target="../tags/tag393.xml"/><Relationship Id="rId12" Type="http://schemas.openxmlformats.org/officeDocument/2006/relationships/tags" Target="../tags/tag398.xml"/><Relationship Id="rId17" Type="http://schemas.openxmlformats.org/officeDocument/2006/relationships/tags" Target="../tags/tag403.xml"/><Relationship Id="rId25" Type="http://schemas.openxmlformats.org/officeDocument/2006/relationships/tags" Target="../tags/tag411.xml"/><Relationship Id="rId2" Type="http://schemas.openxmlformats.org/officeDocument/2006/relationships/tags" Target="../tags/tag388.xml"/><Relationship Id="rId16" Type="http://schemas.openxmlformats.org/officeDocument/2006/relationships/tags" Target="../tags/tag402.xml"/><Relationship Id="rId20" Type="http://schemas.openxmlformats.org/officeDocument/2006/relationships/tags" Target="../tags/tag406.xml"/><Relationship Id="rId29" Type="http://schemas.openxmlformats.org/officeDocument/2006/relationships/notesSlide" Target="../notesSlides/notesSlide22.xml"/><Relationship Id="rId1" Type="http://schemas.openxmlformats.org/officeDocument/2006/relationships/tags" Target="../tags/tag387.xml"/><Relationship Id="rId6" Type="http://schemas.openxmlformats.org/officeDocument/2006/relationships/tags" Target="../tags/tag392.xml"/><Relationship Id="rId11" Type="http://schemas.openxmlformats.org/officeDocument/2006/relationships/tags" Target="../tags/tag397.xml"/><Relationship Id="rId24" Type="http://schemas.openxmlformats.org/officeDocument/2006/relationships/tags" Target="../tags/tag410.xml"/><Relationship Id="rId5" Type="http://schemas.openxmlformats.org/officeDocument/2006/relationships/tags" Target="../tags/tag391.xml"/><Relationship Id="rId15" Type="http://schemas.openxmlformats.org/officeDocument/2006/relationships/tags" Target="../tags/tag401.xml"/><Relationship Id="rId23" Type="http://schemas.openxmlformats.org/officeDocument/2006/relationships/tags" Target="../tags/tag409.xml"/><Relationship Id="rId28" Type="http://schemas.openxmlformats.org/officeDocument/2006/relationships/slideLayout" Target="../slideLayouts/slideLayout2.xml"/><Relationship Id="rId10" Type="http://schemas.openxmlformats.org/officeDocument/2006/relationships/tags" Target="../tags/tag396.xml"/><Relationship Id="rId19" Type="http://schemas.openxmlformats.org/officeDocument/2006/relationships/tags" Target="../tags/tag405.xml"/><Relationship Id="rId4" Type="http://schemas.openxmlformats.org/officeDocument/2006/relationships/tags" Target="../tags/tag390.xml"/><Relationship Id="rId9" Type="http://schemas.openxmlformats.org/officeDocument/2006/relationships/tags" Target="../tags/tag395.xml"/><Relationship Id="rId14" Type="http://schemas.openxmlformats.org/officeDocument/2006/relationships/tags" Target="../tags/tag400.xml"/><Relationship Id="rId22" Type="http://schemas.openxmlformats.org/officeDocument/2006/relationships/tags" Target="../tags/tag408.xml"/><Relationship Id="rId27" Type="http://schemas.openxmlformats.org/officeDocument/2006/relationships/tags" Target="../tags/tag413.xml"/></Relationships>
</file>

<file path=ppt/slides/_rels/slide23.xml.rels><?xml version="1.0" encoding="UTF-8" standalone="yes"?>
<Relationships xmlns="http://schemas.openxmlformats.org/package/2006/relationships"><Relationship Id="rId13" Type="http://schemas.openxmlformats.org/officeDocument/2006/relationships/tags" Target="../tags/tag426.xml"/><Relationship Id="rId18" Type="http://schemas.openxmlformats.org/officeDocument/2006/relationships/tags" Target="../tags/tag431.xml"/><Relationship Id="rId26" Type="http://schemas.openxmlformats.org/officeDocument/2006/relationships/tags" Target="../tags/tag439.xml"/><Relationship Id="rId39" Type="http://schemas.openxmlformats.org/officeDocument/2006/relationships/tags" Target="../tags/tag452.xml"/><Relationship Id="rId21" Type="http://schemas.openxmlformats.org/officeDocument/2006/relationships/tags" Target="../tags/tag434.xml"/><Relationship Id="rId34" Type="http://schemas.openxmlformats.org/officeDocument/2006/relationships/tags" Target="../tags/tag447.xml"/><Relationship Id="rId42" Type="http://schemas.openxmlformats.org/officeDocument/2006/relationships/tags" Target="../tags/tag455.xml"/><Relationship Id="rId47" Type="http://schemas.openxmlformats.org/officeDocument/2006/relationships/tags" Target="../tags/tag460.xml"/><Relationship Id="rId50" Type="http://schemas.openxmlformats.org/officeDocument/2006/relationships/tags" Target="../tags/tag463.xml"/><Relationship Id="rId55" Type="http://schemas.openxmlformats.org/officeDocument/2006/relationships/tags" Target="../tags/tag468.xml"/><Relationship Id="rId63" Type="http://schemas.openxmlformats.org/officeDocument/2006/relationships/tags" Target="../tags/tag476.xml"/><Relationship Id="rId68" Type="http://schemas.openxmlformats.org/officeDocument/2006/relationships/tags" Target="../tags/tag481.xml"/><Relationship Id="rId7" Type="http://schemas.openxmlformats.org/officeDocument/2006/relationships/tags" Target="../tags/tag420.xml"/><Relationship Id="rId2" Type="http://schemas.openxmlformats.org/officeDocument/2006/relationships/tags" Target="../tags/tag415.xml"/><Relationship Id="rId16" Type="http://schemas.openxmlformats.org/officeDocument/2006/relationships/tags" Target="../tags/tag429.xml"/><Relationship Id="rId29" Type="http://schemas.openxmlformats.org/officeDocument/2006/relationships/tags" Target="../tags/tag442.xml"/><Relationship Id="rId1" Type="http://schemas.openxmlformats.org/officeDocument/2006/relationships/tags" Target="../tags/tag414.xml"/><Relationship Id="rId6" Type="http://schemas.openxmlformats.org/officeDocument/2006/relationships/tags" Target="../tags/tag419.xml"/><Relationship Id="rId11" Type="http://schemas.openxmlformats.org/officeDocument/2006/relationships/tags" Target="../tags/tag424.xml"/><Relationship Id="rId24" Type="http://schemas.openxmlformats.org/officeDocument/2006/relationships/tags" Target="../tags/tag437.xml"/><Relationship Id="rId32" Type="http://schemas.openxmlformats.org/officeDocument/2006/relationships/tags" Target="../tags/tag445.xml"/><Relationship Id="rId37" Type="http://schemas.openxmlformats.org/officeDocument/2006/relationships/tags" Target="../tags/tag450.xml"/><Relationship Id="rId40" Type="http://schemas.openxmlformats.org/officeDocument/2006/relationships/tags" Target="../tags/tag453.xml"/><Relationship Id="rId45" Type="http://schemas.openxmlformats.org/officeDocument/2006/relationships/tags" Target="../tags/tag458.xml"/><Relationship Id="rId53" Type="http://schemas.openxmlformats.org/officeDocument/2006/relationships/tags" Target="../tags/tag466.xml"/><Relationship Id="rId58" Type="http://schemas.openxmlformats.org/officeDocument/2006/relationships/tags" Target="../tags/tag471.xml"/><Relationship Id="rId66" Type="http://schemas.openxmlformats.org/officeDocument/2006/relationships/tags" Target="../tags/tag479.xml"/><Relationship Id="rId5" Type="http://schemas.openxmlformats.org/officeDocument/2006/relationships/tags" Target="../tags/tag418.xml"/><Relationship Id="rId15" Type="http://schemas.openxmlformats.org/officeDocument/2006/relationships/tags" Target="../tags/tag428.xml"/><Relationship Id="rId23" Type="http://schemas.openxmlformats.org/officeDocument/2006/relationships/tags" Target="../tags/tag436.xml"/><Relationship Id="rId28" Type="http://schemas.openxmlformats.org/officeDocument/2006/relationships/tags" Target="../tags/tag441.xml"/><Relationship Id="rId36" Type="http://schemas.openxmlformats.org/officeDocument/2006/relationships/tags" Target="../tags/tag449.xml"/><Relationship Id="rId49" Type="http://schemas.openxmlformats.org/officeDocument/2006/relationships/tags" Target="../tags/tag462.xml"/><Relationship Id="rId57" Type="http://schemas.openxmlformats.org/officeDocument/2006/relationships/tags" Target="../tags/tag470.xml"/><Relationship Id="rId61" Type="http://schemas.openxmlformats.org/officeDocument/2006/relationships/tags" Target="../tags/tag474.xml"/><Relationship Id="rId10" Type="http://schemas.openxmlformats.org/officeDocument/2006/relationships/tags" Target="../tags/tag423.xml"/><Relationship Id="rId19" Type="http://schemas.openxmlformats.org/officeDocument/2006/relationships/tags" Target="../tags/tag432.xml"/><Relationship Id="rId31" Type="http://schemas.openxmlformats.org/officeDocument/2006/relationships/tags" Target="../tags/tag444.xml"/><Relationship Id="rId44" Type="http://schemas.openxmlformats.org/officeDocument/2006/relationships/tags" Target="../tags/tag457.xml"/><Relationship Id="rId52" Type="http://schemas.openxmlformats.org/officeDocument/2006/relationships/tags" Target="../tags/tag465.xml"/><Relationship Id="rId60" Type="http://schemas.openxmlformats.org/officeDocument/2006/relationships/tags" Target="../tags/tag473.xml"/><Relationship Id="rId65" Type="http://schemas.openxmlformats.org/officeDocument/2006/relationships/tags" Target="../tags/tag478.xml"/><Relationship Id="rId4" Type="http://schemas.openxmlformats.org/officeDocument/2006/relationships/tags" Target="../tags/tag417.xml"/><Relationship Id="rId9" Type="http://schemas.openxmlformats.org/officeDocument/2006/relationships/tags" Target="../tags/tag422.xml"/><Relationship Id="rId14" Type="http://schemas.openxmlformats.org/officeDocument/2006/relationships/tags" Target="../tags/tag427.xml"/><Relationship Id="rId22" Type="http://schemas.openxmlformats.org/officeDocument/2006/relationships/tags" Target="../tags/tag435.xml"/><Relationship Id="rId27" Type="http://schemas.openxmlformats.org/officeDocument/2006/relationships/tags" Target="../tags/tag440.xml"/><Relationship Id="rId30" Type="http://schemas.openxmlformats.org/officeDocument/2006/relationships/tags" Target="../tags/tag443.xml"/><Relationship Id="rId35" Type="http://schemas.openxmlformats.org/officeDocument/2006/relationships/tags" Target="../tags/tag448.xml"/><Relationship Id="rId43" Type="http://schemas.openxmlformats.org/officeDocument/2006/relationships/tags" Target="../tags/tag456.xml"/><Relationship Id="rId48" Type="http://schemas.openxmlformats.org/officeDocument/2006/relationships/tags" Target="../tags/tag461.xml"/><Relationship Id="rId56" Type="http://schemas.openxmlformats.org/officeDocument/2006/relationships/tags" Target="../tags/tag469.xml"/><Relationship Id="rId64" Type="http://schemas.openxmlformats.org/officeDocument/2006/relationships/tags" Target="../tags/tag477.xml"/><Relationship Id="rId69" Type="http://schemas.openxmlformats.org/officeDocument/2006/relationships/slideLayout" Target="../slideLayouts/slideLayout2.xml"/><Relationship Id="rId8" Type="http://schemas.openxmlformats.org/officeDocument/2006/relationships/tags" Target="../tags/tag421.xml"/><Relationship Id="rId51" Type="http://schemas.openxmlformats.org/officeDocument/2006/relationships/tags" Target="../tags/tag464.xml"/><Relationship Id="rId3" Type="http://schemas.openxmlformats.org/officeDocument/2006/relationships/tags" Target="../tags/tag416.xml"/><Relationship Id="rId12" Type="http://schemas.openxmlformats.org/officeDocument/2006/relationships/tags" Target="../tags/tag425.xml"/><Relationship Id="rId17" Type="http://schemas.openxmlformats.org/officeDocument/2006/relationships/tags" Target="../tags/tag430.xml"/><Relationship Id="rId25" Type="http://schemas.openxmlformats.org/officeDocument/2006/relationships/tags" Target="../tags/tag438.xml"/><Relationship Id="rId33" Type="http://schemas.openxmlformats.org/officeDocument/2006/relationships/tags" Target="../tags/tag446.xml"/><Relationship Id="rId38" Type="http://schemas.openxmlformats.org/officeDocument/2006/relationships/tags" Target="../tags/tag451.xml"/><Relationship Id="rId46" Type="http://schemas.openxmlformats.org/officeDocument/2006/relationships/tags" Target="../tags/tag459.xml"/><Relationship Id="rId59" Type="http://schemas.openxmlformats.org/officeDocument/2006/relationships/tags" Target="../tags/tag472.xml"/><Relationship Id="rId67" Type="http://schemas.openxmlformats.org/officeDocument/2006/relationships/tags" Target="../tags/tag480.xml"/><Relationship Id="rId20" Type="http://schemas.openxmlformats.org/officeDocument/2006/relationships/tags" Target="../tags/tag433.xml"/><Relationship Id="rId41" Type="http://schemas.openxmlformats.org/officeDocument/2006/relationships/tags" Target="../tags/tag454.xml"/><Relationship Id="rId54" Type="http://schemas.openxmlformats.org/officeDocument/2006/relationships/tags" Target="../tags/tag467.xml"/><Relationship Id="rId62" Type="http://schemas.openxmlformats.org/officeDocument/2006/relationships/tags" Target="../tags/tag475.xml"/><Relationship Id="rId70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tags" Target="../tags/tag489.xml"/><Relationship Id="rId13" Type="http://schemas.openxmlformats.org/officeDocument/2006/relationships/tags" Target="../tags/tag494.xml"/><Relationship Id="rId18" Type="http://schemas.openxmlformats.org/officeDocument/2006/relationships/tags" Target="../tags/tag499.xml"/><Relationship Id="rId26" Type="http://schemas.openxmlformats.org/officeDocument/2006/relationships/tags" Target="../tags/tag507.xml"/><Relationship Id="rId39" Type="http://schemas.openxmlformats.org/officeDocument/2006/relationships/tags" Target="../tags/tag520.xml"/><Relationship Id="rId3" Type="http://schemas.openxmlformats.org/officeDocument/2006/relationships/tags" Target="../tags/tag484.xml"/><Relationship Id="rId21" Type="http://schemas.openxmlformats.org/officeDocument/2006/relationships/tags" Target="../tags/tag502.xml"/><Relationship Id="rId34" Type="http://schemas.openxmlformats.org/officeDocument/2006/relationships/tags" Target="../tags/tag515.xml"/><Relationship Id="rId42" Type="http://schemas.openxmlformats.org/officeDocument/2006/relationships/tags" Target="../tags/tag523.xml"/><Relationship Id="rId47" Type="http://schemas.openxmlformats.org/officeDocument/2006/relationships/notesSlide" Target="../notesSlides/notesSlide24.xml"/><Relationship Id="rId7" Type="http://schemas.openxmlformats.org/officeDocument/2006/relationships/tags" Target="../tags/tag488.xml"/><Relationship Id="rId12" Type="http://schemas.openxmlformats.org/officeDocument/2006/relationships/tags" Target="../tags/tag493.xml"/><Relationship Id="rId17" Type="http://schemas.openxmlformats.org/officeDocument/2006/relationships/tags" Target="../tags/tag498.xml"/><Relationship Id="rId25" Type="http://schemas.openxmlformats.org/officeDocument/2006/relationships/tags" Target="../tags/tag506.xml"/><Relationship Id="rId33" Type="http://schemas.openxmlformats.org/officeDocument/2006/relationships/tags" Target="../tags/tag514.xml"/><Relationship Id="rId38" Type="http://schemas.openxmlformats.org/officeDocument/2006/relationships/tags" Target="../tags/tag519.xml"/><Relationship Id="rId46" Type="http://schemas.openxmlformats.org/officeDocument/2006/relationships/slideLayout" Target="../slideLayouts/slideLayout2.xml"/><Relationship Id="rId2" Type="http://schemas.openxmlformats.org/officeDocument/2006/relationships/tags" Target="../tags/tag483.xml"/><Relationship Id="rId16" Type="http://schemas.openxmlformats.org/officeDocument/2006/relationships/tags" Target="../tags/tag497.xml"/><Relationship Id="rId20" Type="http://schemas.openxmlformats.org/officeDocument/2006/relationships/tags" Target="../tags/tag501.xml"/><Relationship Id="rId29" Type="http://schemas.openxmlformats.org/officeDocument/2006/relationships/tags" Target="../tags/tag510.xml"/><Relationship Id="rId41" Type="http://schemas.openxmlformats.org/officeDocument/2006/relationships/tags" Target="../tags/tag522.xml"/><Relationship Id="rId1" Type="http://schemas.openxmlformats.org/officeDocument/2006/relationships/tags" Target="../tags/tag482.xml"/><Relationship Id="rId6" Type="http://schemas.openxmlformats.org/officeDocument/2006/relationships/tags" Target="../tags/tag487.xml"/><Relationship Id="rId11" Type="http://schemas.openxmlformats.org/officeDocument/2006/relationships/tags" Target="../tags/tag492.xml"/><Relationship Id="rId24" Type="http://schemas.openxmlformats.org/officeDocument/2006/relationships/tags" Target="../tags/tag505.xml"/><Relationship Id="rId32" Type="http://schemas.openxmlformats.org/officeDocument/2006/relationships/tags" Target="../tags/tag513.xml"/><Relationship Id="rId37" Type="http://schemas.openxmlformats.org/officeDocument/2006/relationships/tags" Target="../tags/tag518.xml"/><Relationship Id="rId40" Type="http://schemas.openxmlformats.org/officeDocument/2006/relationships/tags" Target="../tags/tag521.xml"/><Relationship Id="rId45" Type="http://schemas.openxmlformats.org/officeDocument/2006/relationships/tags" Target="../tags/tag526.xml"/><Relationship Id="rId5" Type="http://schemas.openxmlformats.org/officeDocument/2006/relationships/tags" Target="../tags/tag486.xml"/><Relationship Id="rId15" Type="http://schemas.openxmlformats.org/officeDocument/2006/relationships/tags" Target="../tags/tag496.xml"/><Relationship Id="rId23" Type="http://schemas.openxmlformats.org/officeDocument/2006/relationships/tags" Target="../tags/tag504.xml"/><Relationship Id="rId28" Type="http://schemas.openxmlformats.org/officeDocument/2006/relationships/tags" Target="../tags/tag509.xml"/><Relationship Id="rId36" Type="http://schemas.openxmlformats.org/officeDocument/2006/relationships/tags" Target="../tags/tag517.xml"/><Relationship Id="rId10" Type="http://schemas.openxmlformats.org/officeDocument/2006/relationships/tags" Target="../tags/tag491.xml"/><Relationship Id="rId19" Type="http://schemas.openxmlformats.org/officeDocument/2006/relationships/tags" Target="../tags/tag500.xml"/><Relationship Id="rId31" Type="http://schemas.openxmlformats.org/officeDocument/2006/relationships/tags" Target="../tags/tag512.xml"/><Relationship Id="rId44" Type="http://schemas.openxmlformats.org/officeDocument/2006/relationships/tags" Target="../tags/tag525.xml"/><Relationship Id="rId4" Type="http://schemas.openxmlformats.org/officeDocument/2006/relationships/tags" Target="../tags/tag485.xml"/><Relationship Id="rId9" Type="http://schemas.openxmlformats.org/officeDocument/2006/relationships/tags" Target="../tags/tag490.xml"/><Relationship Id="rId14" Type="http://schemas.openxmlformats.org/officeDocument/2006/relationships/tags" Target="../tags/tag495.xml"/><Relationship Id="rId22" Type="http://schemas.openxmlformats.org/officeDocument/2006/relationships/tags" Target="../tags/tag503.xml"/><Relationship Id="rId27" Type="http://schemas.openxmlformats.org/officeDocument/2006/relationships/tags" Target="../tags/tag508.xml"/><Relationship Id="rId30" Type="http://schemas.openxmlformats.org/officeDocument/2006/relationships/tags" Target="../tags/tag511.xml"/><Relationship Id="rId35" Type="http://schemas.openxmlformats.org/officeDocument/2006/relationships/tags" Target="../tags/tag516.xml"/><Relationship Id="rId43" Type="http://schemas.openxmlformats.org/officeDocument/2006/relationships/tags" Target="../tags/tag524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tags" Target="../tags/tag534.xml"/><Relationship Id="rId13" Type="http://schemas.openxmlformats.org/officeDocument/2006/relationships/tags" Target="../tags/tag539.xml"/><Relationship Id="rId18" Type="http://schemas.openxmlformats.org/officeDocument/2006/relationships/tags" Target="../tags/tag544.xml"/><Relationship Id="rId26" Type="http://schemas.openxmlformats.org/officeDocument/2006/relationships/tags" Target="../tags/tag552.xml"/><Relationship Id="rId39" Type="http://schemas.openxmlformats.org/officeDocument/2006/relationships/tags" Target="../tags/tag565.xml"/><Relationship Id="rId3" Type="http://schemas.openxmlformats.org/officeDocument/2006/relationships/tags" Target="../tags/tag529.xml"/><Relationship Id="rId21" Type="http://schemas.openxmlformats.org/officeDocument/2006/relationships/tags" Target="../tags/tag547.xml"/><Relationship Id="rId34" Type="http://schemas.openxmlformats.org/officeDocument/2006/relationships/tags" Target="../tags/tag560.xml"/><Relationship Id="rId42" Type="http://schemas.openxmlformats.org/officeDocument/2006/relationships/tags" Target="../tags/tag568.xml"/><Relationship Id="rId47" Type="http://schemas.openxmlformats.org/officeDocument/2006/relationships/notesSlide" Target="../notesSlides/notesSlide25.xml"/><Relationship Id="rId7" Type="http://schemas.openxmlformats.org/officeDocument/2006/relationships/tags" Target="../tags/tag533.xml"/><Relationship Id="rId12" Type="http://schemas.openxmlformats.org/officeDocument/2006/relationships/tags" Target="../tags/tag538.xml"/><Relationship Id="rId17" Type="http://schemas.openxmlformats.org/officeDocument/2006/relationships/tags" Target="../tags/tag543.xml"/><Relationship Id="rId25" Type="http://schemas.openxmlformats.org/officeDocument/2006/relationships/tags" Target="../tags/tag551.xml"/><Relationship Id="rId33" Type="http://schemas.openxmlformats.org/officeDocument/2006/relationships/tags" Target="../tags/tag559.xml"/><Relationship Id="rId38" Type="http://schemas.openxmlformats.org/officeDocument/2006/relationships/tags" Target="../tags/tag564.xml"/><Relationship Id="rId46" Type="http://schemas.openxmlformats.org/officeDocument/2006/relationships/slideLayout" Target="../slideLayouts/slideLayout2.xml"/><Relationship Id="rId2" Type="http://schemas.openxmlformats.org/officeDocument/2006/relationships/tags" Target="../tags/tag528.xml"/><Relationship Id="rId16" Type="http://schemas.openxmlformats.org/officeDocument/2006/relationships/tags" Target="../tags/tag542.xml"/><Relationship Id="rId20" Type="http://schemas.openxmlformats.org/officeDocument/2006/relationships/tags" Target="../tags/tag546.xml"/><Relationship Id="rId29" Type="http://schemas.openxmlformats.org/officeDocument/2006/relationships/tags" Target="../tags/tag555.xml"/><Relationship Id="rId41" Type="http://schemas.openxmlformats.org/officeDocument/2006/relationships/tags" Target="../tags/tag567.xml"/><Relationship Id="rId1" Type="http://schemas.openxmlformats.org/officeDocument/2006/relationships/tags" Target="../tags/tag527.xml"/><Relationship Id="rId6" Type="http://schemas.openxmlformats.org/officeDocument/2006/relationships/tags" Target="../tags/tag532.xml"/><Relationship Id="rId11" Type="http://schemas.openxmlformats.org/officeDocument/2006/relationships/tags" Target="../tags/tag537.xml"/><Relationship Id="rId24" Type="http://schemas.openxmlformats.org/officeDocument/2006/relationships/tags" Target="../tags/tag550.xml"/><Relationship Id="rId32" Type="http://schemas.openxmlformats.org/officeDocument/2006/relationships/tags" Target="../tags/tag558.xml"/><Relationship Id="rId37" Type="http://schemas.openxmlformats.org/officeDocument/2006/relationships/tags" Target="../tags/tag563.xml"/><Relationship Id="rId40" Type="http://schemas.openxmlformats.org/officeDocument/2006/relationships/tags" Target="../tags/tag566.xml"/><Relationship Id="rId45" Type="http://schemas.openxmlformats.org/officeDocument/2006/relationships/tags" Target="../tags/tag571.xml"/><Relationship Id="rId5" Type="http://schemas.openxmlformats.org/officeDocument/2006/relationships/tags" Target="../tags/tag531.xml"/><Relationship Id="rId15" Type="http://schemas.openxmlformats.org/officeDocument/2006/relationships/tags" Target="../tags/tag541.xml"/><Relationship Id="rId23" Type="http://schemas.openxmlformats.org/officeDocument/2006/relationships/tags" Target="../tags/tag549.xml"/><Relationship Id="rId28" Type="http://schemas.openxmlformats.org/officeDocument/2006/relationships/tags" Target="../tags/tag554.xml"/><Relationship Id="rId36" Type="http://schemas.openxmlformats.org/officeDocument/2006/relationships/tags" Target="../tags/tag562.xml"/><Relationship Id="rId10" Type="http://schemas.openxmlformats.org/officeDocument/2006/relationships/tags" Target="../tags/tag536.xml"/><Relationship Id="rId19" Type="http://schemas.openxmlformats.org/officeDocument/2006/relationships/tags" Target="../tags/tag545.xml"/><Relationship Id="rId31" Type="http://schemas.openxmlformats.org/officeDocument/2006/relationships/tags" Target="../tags/tag557.xml"/><Relationship Id="rId44" Type="http://schemas.openxmlformats.org/officeDocument/2006/relationships/tags" Target="../tags/tag570.xml"/><Relationship Id="rId4" Type="http://schemas.openxmlformats.org/officeDocument/2006/relationships/tags" Target="../tags/tag530.xml"/><Relationship Id="rId9" Type="http://schemas.openxmlformats.org/officeDocument/2006/relationships/tags" Target="../tags/tag535.xml"/><Relationship Id="rId14" Type="http://schemas.openxmlformats.org/officeDocument/2006/relationships/tags" Target="../tags/tag540.xml"/><Relationship Id="rId22" Type="http://schemas.openxmlformats.org/officeDocument/2006/relationships/tags" Target="../tags/tag548.xml"/><Relationship Id="rId27" Type="http://schemas.openxmlformats.org/officeDocument/2006/relationships/tags" Target="../tags/tag553.xml"/><Relationship Id="rId30" Type="http://schemas.openxmlformats.org/officeDocument/2006/relationships/tags" Target="../tags/tag556.xml"/><Relationship Id="rId35" Type="http://schemas.openxmlformats.org/officeDocument/2006/relationships/tags" Target="../tags/tag561.xml"/><Relationship Id="rId43" Type="http://schemas.openxmlformats.org/officeDocument/2006/relationships/tags" Target="../tags/tag569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35.xml"/><Relationship Id="rId13" Type="http://schemas.openxmlformats.org/officeDocument/2006/relationships/tags" Target="../tags/tag40.xml"/><Relationship Id="rId18" Type="http://schemas.openxmlformats.org/officeDocument/2006/relationships/tags" Target="../tags/tag45.xml"/><Relationship Id="rId26" Type="http://schemas.openxmlformats.org/officeDocument/2006/relationships/notesSlide" Target="../notesSlides/notesSlide3.xml"/><Relationship Id="rId3" Type="http://schemas.openxmlformats.org/officeDocument/2006/relationships/tags" Target="../tags/tag30.xml"/><Relationship Id="rId21" Type="http://schemas.openxmlformats.org/officeDocument/2006/relationships/tags" Target="../tags/tag48.xml"/><Relationship Id="rId7" Type="http://schemas.openxmlformats.org/officeDocument/2006/relationships/tags" Target="../tags/tag34.xml"/><Relationship Id="rId12" Type="http://schemas.openxmlformats.org/officeDocument/2006/relationships/tags" Target="../tags/tag39.xml"/><Relationship Id="rId17" Type="http://schemas.openxmlformats.org/officeDocument/2006/relationships/tags" Target="../tags/tag44.xml"/><Relationship Id="rId25" Type="http://schemas.openxmlformats.org/officeDocument/2006/relationships/slideLayout" Target="../slideLayouts/slideLayout2.xml"/><Relationship Id="rId2" Type="http://schemas.openxmlformats.org/officeDocument/2006/relationships/tags" Target="../tags/tag29.xml"/><Relationship Id="rId16" Type="http://schemas.openxmlformats.org/officeDocument/2006/relationships/tags" Target="../tags/tag43.xml"/><Relationship Id="rId20" Type="http://schemas.openxmlformats.org/officeDocument/2006/relationships/tags" Target="../tags/tag47.xml"/><Relationship Id="rId1" Type="http://schemas.openxmlformats.org/officeDocument/2006/relationships/tags" Target="../tags/tag28.xml"/><Relationship Id="rId6" Type="http://schemas.openxmlformats.org/officeDocument/2006/relationships/tags" Target="../tags/tag33.xml"/><Relationship Id="rId11" Type="http://schemas.openxmlformats.org/officeDocument/2006/relationships/tags" Target="../tags/tag38.xml"/><Relationship Id="rId24" Type="http://schemas.openxmlformats.org/officeDocument/2006/relationships/tags" Target="../tags/tag51.xml"/><Relationship Id="rId5" Type="http://schemas.openxmlformats.org/officeDocument/2006/relationships/tags" Target="../tags/tag32.xml"/><Relationship Id="rId15" Type="http://schemas.openxmlformats.org/officeDocument/2006/relationships/tags" Target="../tags/tag42.xml"/><Relationship Id="rId23" Type="http://schemas.openxmlformats.org/officeDocument/2006/relationships/tags" Target="../tags/tag50.xml"/><Relationship Id="rId10" Type="http://schemas.openxmlformats.org/officeDocument/2006/relationships/tags" Target="../tags/tag37.xml"/><Relationship Id="rId19" Type="http://schemas.openxmlformats.org/officeDocument/2006/relationships/tags" Target="../tags/tag46.xml"/><Relationship Id="rId4" Type="http://schemas.openxmlformats.org/officeDocument/2006/relationships/tags" Target="../tags/tag31.xml"/><Relationship Id="rId9" Type="http://schemas.openxmlformats.org/officeDocument/2006/relationships/tags" Target="../tags/tag36.xml"/><Relationship Id="rId14" Type="http://schemas.openxmlformats.org/officeDocument/2006/relationships/tags" Target="../tags/tag41.xml"/><Relationship Id="rId22" Type="http://schemas.openxmlformats.org/officeDocument/2006/relationships/tags" Target="../tags/tag49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59.xml"/><Relationship Id="rId13" Type="http://schemas.openxmlformats.org/officeDocument/2006/relationships/tags" Target="../tags/tag64.xml"/><Relationship Id="rId18" Type="http://schemas.openxmlformats.org/officeDocument/2006/relationships/tags" Target="../tags/tag69.xml"/><Relationship Id="rId26" Type="http://schemas.openxmlformats.org/officeDocument/2006/relationships/tags" Target="../tags/tag77.xml"/><Relationship Id="rId3" Type="http://schemas.openxmlformats.org/officeDocument/2006/relationships/tags" Target="../tags/tag54.xml"/><Relationship Id="rId21" Type="http://schemas.openxmlformats.org/officeDocument/2006/relationships/tags" Target="../tags/tag72.xml"/><Relationship Id="rId7" Type="http://schemas.openxmlformats.org/officeDocument/2006/relationships/tags" Target="../tags/tag58.xml"/><Relationship Id="rId12" Type="http://schemas.openxmlformats.org/officeDocument/2006/relationships/tags" Target="../tags/tag63.xml"/><Relationship Id="rId17" Type="http://schemas.openxmlformats.org/officeDocument/2006/relationships/tags" Target="../tags/tag68.xml"/><Relationship Id="rId25" Type="http://schemas.openxmlformats.org/officeDocument/2006/relationships/tags" Target="../tags/tag76.xml"/><Relationship Id="rId2" Type="http://schemas.openxmlformats.org/officeDocument/2006/relationships/tags" Target="../tags/tag53.xml"/><Relationship Id="rId16" Type="http://schemas.openxmlformats.org/officeDocument/2006/relationships/tags" Target="../tags/tag67.xml"/><Relationship Id="rId20" Type="http://schemas.openxmlformats.org/officeDocument/2006/relationships/tags" Target="../tags/tag71.xml"/><Relationship Id="rId29" Type="http://schemas.openxmlformats.org/officeDocument/2006/relationships/notesSlide" Target="../notesSlides/notesSlide4.xml"/><Relationship Id="rId1" Type="http://schemas.openxmlformats.org/officeDocument/2006/relationships/tags" Target="../tags/tag52.xml"/><Relationship Id="rId6" Type="http://schemas.openxmlformats.org/officeDocument/2006/relationships/tags" Target="../tags/tag57.xml"/><Relationship Id="rId11" Type="http://schemas.openxmlformats.org/officeDocument/2006/relationships/tags" Target="../tags/tag62.xml"/><Relationship Id="rId24" Type="http://schemas.openxmlformats.org/officeDocument/2006/relationships/tags" Target="../tags/tag75.xml"/><Relationship Id="rId5" Type="http://schemas.openxmlformats.org/officeDocument/2006/relationships/tags" Target="../tags/tag56.xml"/><Relationship Id="rId15" Type="http://schemas.openxmlformats.org/officeDocument/2006/relationships/tags" Target="../tags/tag66.xml"/><Relationship Id="rId23" Type="http://schemas.openxmlformats.org/officeDocument/2006/relationships/tags" Target="../tags/tag74.xml"/><Relationship Id="rId28" Type="http://schemas.openxmlformats.org/officeDocument/2006/relationships/slideLayout" Target="../slideLayouts/slideLayout2.xml"/><Relationship Id="rId10" Type="http://schemas.openxmlformats.org/officeDocument/2006/relationships/tags" Target="../tags/tag61.xml"/><Relationship Id="rId19" Type="http://schemas.openxmlformats.org/officeDocument/2006/relationships/tags" Target="../tags/tag70.xml"/><Relationship Id="rId4" Type="http://schemas.openxmlformats.org/officeDocument/2006/relationships/tags" Target="../tags/tag55.xml"/><Relationship Id="rId9" Type="http://schemas.openxmlformats.org/officeDocument/2006/relationships/tags" Target="../tags/tag60.xml"/><Relationship Id="rId14" Type="http://schemas.openxmlformats.org/officeDocument/2006/relationships/tags" Target="../tags/tag65.xml"/><Relationship Id="rId22" Type="http://schemas.openxmlformats.org/officeDocument/2006/relationships/tags" Target="../tags/tag73.xml"/><Relationship Id="rId27" Type="http://schemas.openxmlformats.org/officeDocument/2006/relationships/tags" Target="../tags/tag78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86.xml"/><Relationship Id="rId13" Type="http://schemas.openxmlformats.org/officeDocument/2006/relationships/slideLayout" Target="../slideLayouts/slideLayout2.xml"/><Relationship Id="rId3" Type="http://schemas.openxmlformats.org/officeDocument/2006/relationships/tags" Target="../tags/tag81.xml"/><Relationship Id="rId7" Type="http://schemas.openxmlformats.org/officeDocument/2006/relationships/tags" Target="../tags/tag85.xml"/><Relationship Id="rId12" Type="http://schemas.openxmlformats.org/officeDocument/2006/relationships/tags" Target="../tags/tag90.xml"/><Relationship Id="rId2" Type="http://schemas.openxmlformats.org/officeDocument/2006/relationships/tags" Target="../tags/tag80.xml"/><Relationship Id="rId1" Type="http://schemas.openxmlformats.org/officeDocument/2006/relationships/tags" Target="../tags/tag79.xml"/><Relationship Id="rId6" Type="http://schemas.openxmlformats.org/officeDocument/2006/relationships/tags" Target="../tags/tag84.xml"/><Relationship Id="rId11" Type="http://schemas.openxmlformats.org/officeDocument/2006/relationships/tags" Target="../tags/tag89.xml"/><Relationship Id="rId5" Type="http://schemas.openxmlformats.org/officeDocument/2006/relationships/tags" Target="../tags/tag83.xml"/><Relationship Id="rId10" Type="http://schemas.openxmlformats.org/officeDocument/2006/relationships/tags" Target="../tags/tag88.xml"/><Relationship Id="rId4" Type="http://schemas.openxmlformats.org/officeDocument/2006/relationships/tags" Target="../tags/tag82.xml"/><Relationship Id="rId9" Type="http://schemas.openxmlformats.org/officeDocument/2006/relationships/tags" Target="../tags/tag87.xml"/><Relationship Id="rId1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3" Type="http://schemas.openxmlformats.org/officeDocument/2006/relationships/tags" Target="../tags/tag92.xml"/><Relationship Id="rId7" Type="http://schemas.openxmlformats.org/officeDocument/2006/relationships/image" Target="../media/image6.png"/><Relationship Id="rId2" Type="http://schemas.openxmlformats.org/officeDocument/2006/relationships/tags" Target="../tags/tag91.xml"/><Relationship Id="rId1" Type="http://schemas.openxmlformats.org/officeDocument/2006/relationships/vmlDrawing" Target="../drawings/vmlDrawing1.vml"/><Relationship Id="rId6" Type="http://schemas.openxmlformats.org/officeDocument/2006/relationships/notesSlide" Target="../notesSlides/notesSlide7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93.xml"/><Relationship Id="rId9" Type="http://schemas.openxmlformats.org/officeDocument/2006/relationships/image" Target="../media/image5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101.xml"/><Relationship Id="rId13" Type="http://schemas.openxmlformats.org/officeDocument/2006/relationships/tags" Target="../tags/tag106.xml"/><Relationship Id="rId3" Type="http://schemas.openxmlformats.org/officeDocument/2006/relationships/tags" Target="../tags/tag96.xml"/><Relationship Id="rId7" Type="http://schemas.openxmlformats.org/officeDocument/2006/relationships/tags" Target="../tags/tag100.xml"/><Relationship Id="rId12" Type="http://schemas.openxmlformats.org/officeDocument/2006/relationships/tags" Target="../tags/tag105.xml"/><Relationship Id="rId2" Type="http://schemas.openxmlformats.org/officeDocument/2006/relationships/tags" Target="../tags/tag95.xml"/><Relationship Id="rId16" Type="http://schemas.openxmlformats.org/officeDocument/2006/relationships/notesSlide" Target="../notesSlides/notesSlide9.xml"/><Relationship Id="rId1" Type="http://schemas.openxmlformats.org/officeDocument/2006/relationships/tags" Target="../tags/tag94.xml"/><Relationship Id="rId6" Type="http://schemas.openxmlformats.org/officeDocument/2006/relationships/tags" Target="../tags/tag99.xml"/><Relationship Id="rId11" Type="http://schemas.openxmlformats.org/officeDocument/2006/relationships/tags" Target="../tags/tag104.xml"/><Relationship Id="rId5" Type="http://schemas.openxmlformats.org/officeDocument/2006/relationships/tags" Target="../tags/tag98.xml"/><Relationship Id="rId15" Type="http://schemas.openxmlformats.org/officeDocument/2006/relationships/slideLayout" Target="../slideLayouts/slideLayout2.xml"/><Relationship Id="rId10" Type="http://schemas.openxmlformats.org/officeDocument/2006/relationships/tags" Target="../tags/tag103.xml"/><Relationship Id="rId4" Type="http://schemas.openxmlformats.org/officeDocument/2006/relationships/tags" Target="../tags/tag97.xml"/><Relationship Id="rId9" Type="http://schemas.openxmlformats.org/officeDocument/2006/relationships/tags" Target="../tags/tag102.xml"/><Relationship Id="rId14" Type="http://schemas.openxmlformats.org/officeDocument/2006/relationships/tags" Target="../tags/tag10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590800"/>
            <a:ext cx="8305800" cy="1447800"/>
          </a:xfrm>
        </p:spPr>
        <p:txBody>
          <a:bodyPr/>
          <a:lstStyle/>
          <a:p>
            <a:pPr algn="ctr"/>
            <a:r>
              <a:rPr lang="en-US" sz="3200" i="0" dirty="0" smtClean="0"/>
              <a:t>CSE373: </a:t>
            </a:r>
            <a:r>
              <a:rPr lang="en-US" sz="3200" i="0" dirty="0" smtClean="0"/>
              <a:t>Data </a:t>
            </a:r>
            <a:r>
              <a:rPr lang="en-US" sz="3200" i="0" dirty="0" smtClean="0"/>
              <a:t>Structures &amp; Algorithms</a:t>
            </a:r>
            <a:r>
              <a:rPr lang="en-US" sz="3200" i="0" dirty="0" smtClean="0"/>
              <a:t/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</a:t>
            </a:r>
            <a:r>
              <a:rPr lang="en-US" sz="3200" i="0" dirty="0" smtClean="0"/>
              <a:t>5: </a:t>
            </a:r>
            <a:r>
              <a:rPr lang="en-US" sz="3200" i="0" dirty="0" smtClean="0"/>
              <a:t>AVL Trees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572000"/>
            <a:ext cx="6629400" cy="1219200"/>
          </a:xfrm>
        </p:spPr>
        <p:txBody>
          <a:bodyPr/>
          <a:lstStyle/>
          <a:p>
            <a:r>
              <a:rPr lang="en-US" sz="2400" dirty="0" smtClean="0"/>
              <a:t>Dan Grossman</a:t>
            </a:r>
          </a:p>
          <a:p>
            <a:r>
              <a:rPr lang="en-US" sz="2400" dirty="0" smtClean="0"/>
              <a:t>Fall 2013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1298" name="AutoShape 2"/>
          <p:cNvCxnSpPr>
            <a:cxnSpLocks noChangeShapeType="1"/>
            <a:stCxn id="311306" idx="5"/>
            <a:endCxn id="311301" idx="0"/>
          </p:cNvCxnSpPr>
          <p:nvPr>
            <p:custDataLst>
              <p:tags r:id="rId1"/>
            </p:custDataLst>
          </p:nvPr>
        </p:nvCxnSpPr>
        <p:spPr bwMode="auto">
          <a:xfrm>
            <a:off x="3684588" y="2249488"/>
            <a:ext cx="855662" cy="5508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11299" name="Rectangle 3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An AVL Tree</a:t>
            </a:r>
          </a:p>
        </p:txBody>
      </p:sp>
      <p:sp>
        <p:nvSpPr>
          <p:cNvPr id="311300" name="AutoShap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 rot="5400000" flipH="1">
            <a:off x="4333875" y="790575"/>
            <a:ext cx="1790700" cy="2647950"/>
          </a:xfrm>
          <a:custGeom>
            <a:avLst/>
            <a:gdLst>
              <a:gd name="G0" fmla="+- 7575 0 0"/>
              <a:gd name="G1" fmla="+- 21600 0 7575"/>
              <a:gd name="G2" fmla="*/ 7575 1 2"/>
              <a:gd name="G3" fmla="+- 21600 0 G2"/>
              <a:gd name="G4" fmla="+/ 7575 21600 2"/>
              <a:gd name="G5" fmla="+/ G1 0 2"/>
              <a:gd name="G6" fmla="*/ 21600 21600 7575"/>
              <a:gd name="G7" fmla="*/ G6 1 2"/>
              <a:gd name="G8" fmla="+- 21600 0 G7"/>
              <a:gd name="G9" fmla="*/ 21600 1 2"/>
              <a:gd name="G10" fmla="+- 7575 0 G9"/>
              <a:gd name="G11" fmla="?: G10 G8 0"/>
              <a:gd name="G12" fmla="?: G10 G7 21600"/>
              <a:gd name="T0" fmla="*/ 17812 w 21600"/>
              <a:gd name="T1" fmla="*/ 10800 h 21600"/>
              <a:gd name="T2" fmla="*/ 10800 w 21600"/>
              <a:gd name="T3" fmla="*/ 21600 h 21600"/>
              <a:gd name="T4" fmla="*/ 3788 w 21600"/>
              <a:gd name="T5" fmla="*/ 10800 h 21600"/>
              <a:gd name="T6" fmla="*/ 10800 w 21600"/>
              <a:gd name="T7" fmla="*/ 0 h 21600"/>
              <a:gd name="T8" fmla="*/ 5588 w 21600"/>
              <a:gd name="T9" fmla="*/ 5588 h 21600"/>
              <a:gd name="T10" fmla="*/ 16012 w 21600"/>
              <a:gd name="T11" fmla="*/ 1601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7575" y="21600"/>
                </a:lnTo>
                <a:lnTo>
                  <a:pt x="14025" y="21600"/>
                </a:lnTo>
                <a:lnTo>
                  <a:pt x="21600" y="0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rgbClr val="F8F8F8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1301" name="Oval 5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4349750" y="2819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20</a:t>
            </a:r>
          </a:p>
        </p:txBody>
      </p:sp>
      <p:sp>
        <p:nvSpPr>
          <p:cNvPr id="311302" name="Oval 6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2825750" y="3683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9</a:t>
            </a:r>
          </a:p>
        </p:txBody>
      </p:sp>
      <p:sp>
        <p:nvSpPr>
          <p:cNvPr id="311303" name="Oval 7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1758950" y="3683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2</a:t>
            </a:r>
          </a:p>
        </p:txBody>
      </p:sp>
      <p:sp>
        <p:nvSpPr>
          <p:cNvPr id="311304" name="Oval 8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3892550" y="3657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15</a:t>
            </a:r>
          </a:p>
        </p:txBody>
      </p:sp>
      <p:sp>
        <p:nvSpPr>
          <p:cNvPr id="311305" name="Oval 9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2292350" y="2794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5</a:t>
            </a:r>
          </a:p>
        </p:txBody>
      </p:sp>
      <p:sp>
        <p:nvSpPr>
          <p:cNvPr id="311306" name="Oval 10"/>
          <p:cNvSpPr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3359150" y="1905000"/>
            <a:ext cx="381000" cy="3810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10</a:t>
            </a:r>
          </a:p>
        </p:txBody>
      </p:sp>
      <p:cxnSp>
        <p:nvCxnSpPr>
          <p:cNvPr id="311307" name="AutoShape 11"/>
          <p:cNvCxnSpPr>
            <a:cxnSpLocks noChangeShapeType="1"/>
            <a:stCxn id="311306" idx="3"/>
            <a:endCxn id="311305" idx="0"/>
          </p:cNvCxnSpPr>
          <p:nvPr>
            <p:custDataLst>
              <p:tags r:id="rId10"/>
            </p:custDataLst>
          </p:nvPr>
        </p:nvCxnSpPr>
        <p:spPr bwMode="auto">
          <a:xfrm flipH="1">
            <a:off x="2482850" y="22494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11308" name="AutoShape 12"/>
          <p:cNvCxnSpPr>
            <a:cxnSpLocks noChangeShapeType="1"/>
            <a:stCxn id="311301" idx="3"/>
            <a:endCxn id="311304" idx="0"/>
          </p:cNvCxnSpPr>
          <p:nvPr>
            <p:custDataLst>
              <p:tags r:id="rId11"/>
            </p:custDataLst>
          </p:nvPr>
        </p:nvCxnSpPr>
        <p:spPr bwMode="auto">
          <a:xfrm flipH="1">
            <a:off x="4083050" y="3163888"/>
            <a:ext cx="322263" cy="474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11309" name="AutoShape 13"/>
          <p:cNvCxnSpPr>
            <a:cxnSpLocks noChangeShapeType="1"/>
            <a:stCxn id="311305" idx="3"/>
            <a:endCxn id="311303" idx="0"/>
          </p:cNvCxnSpPr>
          <p:nvPr>
            <p:custDataLst>
              <p:tags r:id="rId12"/>
            </p:custDataLst>
          </p:nvPr>
        </p:nvCxnSpPr>
        <p:spPr bwMode="auto">
          <a:xfrm flipH="1">
            <a:off x="1949450" y="31384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11310" name="AutoShape 14"/>
          <p:cNvCxnSpPr>
            <a:cxnSpLocks noChangeShapeType="1"/>
            <a:stCxn id="311305" idx="5"/>
            <a:endCxn id="311302" idx="0"/>
          </p:cNvCxnSpPr>
          <p:nvPr>
            <p:custDataLst>
              <p:tags r:id="rId13"/>
            </p:custDataLst>
          </p:nvPr>
        </p:nvCxnSpPr>
        <p:spPr bwMode="auto">
          <a:xfrm>
            <a:off x="2617788" y="31384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11311" name="Oval 15"/>
          <p:cNvSpPr>
            <a:spLocks noChangeAspect="1" noChangeArrowheads="1"/>
          </p:cNvSpPr>
          <p:nvPr>
            <p:custDataLst>
              <p:tags r:id="rId14"/>
            </p:custDataLst>
          </p:nvPr>
        </p:nvSpPr>
        <p:spPr bwMode="auto">
          <a:xfrm>
            <a:off x="4883150" y="3657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30</a:t>
            </a:r>
          </a:p>
        </p:txBody>
      </p:sp>
      <p:sp>
        <p:nvSpPr>
          <p:cNvPr id="311312" name="Oval 16"/>
          <p:cNvSpPr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4197350" y="4572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17</a:t>
            </a:r>
          </a:p>
        </p:txBody>
      </p:sp>
      <p:sp>
        <p:nvSpPr>
          <p:cNvPr id="311313" name="Oval 17"/>
          <p:cNvSpPr>
            <a:spLocks noChangeAspect="1" noChangeArrowheads="1"/>
          </p:cNvSpPr>
          <p:nvPr>
            <p:custDataLst>
              <p:tags r:id="rId16"/>
            </p:custDataLst>
          </p:nvPr>
        </p:nvSpPr>
        <p:spPr bwMode="auto">
          <a:xfrm>
            <a:off x="2444750" y="4572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7</a:t>
            </a:r>
          </a:p>
        </p:txBody>
      </p:sp>
      <p:cxnSp>
        <p:nvCxnSpPr>
          <p:cNvPr id="311314" name="AutoShape 18"/>
          <p:cNvCxnSpPr>
            <a:cxnSpLocks noChangeShapeType="1"/>
            <a:stCxn id="311302" idx="3"/>
            <a:endCxn id="311313" idx="0"/>
          </p:cNvCxnSpPr>
          <p:nvPr>
            <p:custDataLst>
              <p:tags r:id="rId17"/>
            </p:custDataLst>
          </p:nvPr>
        </p:nvCxnSpPr>
        <p:spPr bwMode="auto">
          <a:xfrm flipH="1">
            <a:off x="2635250" y="4027488"/>
            <a:ext cx="2460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11315" name="AutoShape 19"/>
          <p:cNvCxnSpPr>
            <a:cxnSpLocks noChangeShapeType="1"/>
            <a:stCxn id="311304" idx="5"/>
            <a:endCxn id="311312" idx="0"/>
          </p:cNvCxnSpPr>
          <p:nvPr>
            <p:custDataLst>
              <p:tags r:id="rId18"/>
            </p:custDataLst>
          </p:nvPr>
        </p:nvCxnSpPr>
        <p:spPr bwMode="auto">
          <a:xfrm>
            <a:off x="4217988" y="4002088"/>
            <a:ext cx="169862" cy="5508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11316" name="AutoShape 20"/>
          <p:cNvCxnSpPr>
            <a:cxnSpLocks noChangeShapeType="1"/>
            <a:stCxn id="311301" idx="5"/>
            <a:endCxn id="311311" idx="0"/>
          </p:cNvCxnSpPr>
          <p:nvPr>
            <p:custDataLst>
              <p:tags r:id="rId19"/>
            </p:custDataLst>
          </p:nvPr>
        </p:nvCxnSpPr>
        <p:spPr bwMode="auto">
          <a:xfrm>
            <a:off x="4675188" y="3163888"/>
            <a:ext cx="398462" cy="474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11317" name="Text Box 21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1600200" y="3413125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311318" name="Text Box 22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2286000" y="4251325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311319" name="Text Box 23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4419600" y="4267200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311320" name="Text Box 24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5105400" y="3352800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311321" name="Text Box 25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3740150" y="3352800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311322" name="Text Box 26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3048000" y="3352800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311323" name="Text Box 27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2057400" y="2514600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311324" name="Text Box 28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4648200" y="2514600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311325" name="Text Box 29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3206750" y="1584325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3</a:t>
            </a:r>
          </a:p>
        </p:txBody>
      </p:sp>
      <p:sp>
        <p:nvSpPr>
          <p:cNvPr id="311326" name="Rectangle 30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6553200" y="1638300"/>
            <a:ext cx="914400" cy="457200"/>
          </a:xfrm>
          <a:prstGeom prst="rect">
            <a:avLst/>
          </a:prstGeom>
          <a:solidFill>
            <a:srgbClr val="F8F8F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11327" name="Rectangle 31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6553200" y="2095500"/>
            <a:ext cx="914400" cy="457200"/>
          </a:xfrm>
          <a:prstGeom prst="rect">
            <a:avLst/>
          </a:prstGeom>
          <a:solidFill>
            <a:srgbClr val="F8F8F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0000FF"/>
                </a:solidFill>
              </a:rPr>
              <a:t>3</a:t>
            </a:r>
          </a:p>
        </p:txBody>
      </p:sp>
      <p:sp>
        <p:nvSpPr>
          <p:cNvPr id="311328" name="Rectangle 32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6553200" y="2552700"/>
            <a:ext cx="457200" cy="457200"/>
          </a:xfrm>
          <a:prstGeom prst="rect">
            <a:avLst/>
          </a:prstGeom>
          <a:solidFill>
            <a:srgbClr val="F8F8F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1329" name="Rectangle 33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7010400" y="2552700"/>
            <a:ext cx="457200" cy="457200"/>
          </a:xfrm>
          <a:prstGeom prst="rect">
            <a:avLst/>
          </a:prstGeom>
          <a:solidFill>
            <a:srgbClr val="F8F8F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1330" name="Line 34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 flipH="1">
            <a:off x="6559550" y="28194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1331" name="Line 35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>
            <a:off x="7283450" y="28194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1332" name="Text Box 36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7473950" y="1660525"/>
            <a:ext cx="76815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/>
              <a:t>value</a:t>
            </a:r>
            <a:endParaRPr lang="en-US" sz="2000" dirty="0"/>
          </a:p>
        </p:txBody>
      </p:sp>
      <p:sp>
        <p:nvSpPr>
          <p:cNvPr id="311333" name="Text Box 37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7477125" y="2117725"/>
            <a:ext cx="86754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height</a:t>
            </a:r>
          </a:p>
        </p:txBody>
      </p:sp>
      <p:sp>
        <p:nvSpPr>
          <p:cNvPr id="311334" name="Text Box 38"/>
          <p:cNvSpPr txBox="1"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7473950" y="2574925"/>
            <a:ext cx="10144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children</a:t>
            </a:r>
          </a:p>
        </p:txBody>
      </p:sp>
      <p:sp>
        <p:nvSpPr>
          <p:cNvPr id="311335" name="AutoShape 39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5181600" y="5105400"/>
            <a:ext cx="3048000" cy="68580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dirty="0"/>
              <a:t>Track height at all </a:t>
            </a:r>
            <a:r>
              <a:rPr lang="en-US" sz="2000" dirty="0" smtClean="0"/>
              <a:t>times!</a:t>
            </a:r>
            <a:endParaRPr lang="en-US" sz="2000" dirty="0"/>
          </a:p>
        </p:txBody>
      </p:sp>
      <p:sp>
        <p:nvSpPr>
          <p:cNvPr id="40" name="Rectangle 30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6553200" y="1219200"/>
            <a:ext cx="914400" cy="457200"/>
          </a:xfrm>
          <a:prstGeom prst="rect">
            <a:avLst/>
          </a:prstGeom>
          <a:solidFill>
            <a:srgbClr val="F8F8F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10</a:t>
            </a:r>
          </a:p>
        </p:txBody>
      </p:sp>
      <p:sp>
        <p:nvSpPr>
          <p:cNvPr id="41" name="Text Box 36"/>
          <p:cNvSpPr txBox="1"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7467600" y="1219200"/>
            <a:ext cx="69762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/>
              <a:t> key </a:t>
            </a:r>
            <a:endParaRPr lang="en-US" sz="20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A12F5-03B5-4BEE-BF40-7EC1D15EBEE1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5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85800" y="533400"/>
            <a:ext cx="7772400" cy="685800"/>
          </a:xfrm>
        </p:spPr>
        <p:txBody>
          <a:bodyPr/>
          <a:lstStyle/>
          <a:p>
            <a:r>
              <a:rPr lang="en-US" sz="3600" dirty="0"/>
              <a:t>AVL </a:t>
            </a:r>
            <a:r>
              <a:rPr lang="en-US" sz="3600" dirty="0" smtClean="0"/>
              <a:t>tree operations</a:t>
            </a:r>
            <a:endParaRPr lang="en-US" sz="3600" dirty="0"/>
          </a:p>
        </p:txBody>
      </p:sp>
      <p:sp>
        <p:nvSpPr>
          <p:cNvPr id="36659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711200" y="1466850"/>
            <a:ext cx="7772400" cy="4629150"/>
          </a:xfrm>
        </p:spPr>
        <p:txBody>
          <a:bodyPr/>
          <a:lstStyle/>
          <a:p>
            <a:r>
              <a:rPr lang="en-US" b="1" dirty="0"/>
              <a:t>AVL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find</a:t>
            </a:r>
            <a:r>
              <a:rPr lang="en-US" dirty="0"/>
              <a:t>: </a:t>
            </a:r>
          </a:p>
          <a:p>
            <a:pPr lvl="1"/>
            <a:r>
              <a:rPr lang="en-US" dirty="0" smtClean="0"/>
              <a:t>Same </a:t>
            </a:r>
            <a:r>
              <a:rPr lang="en-US" dirty="0"/>
              <a:t>as BST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find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b="1" dirty="0" smtClean="0"/>
          </a:p>
          <a:p>
            <a:r>
              <a:rPr lang="en-US" b="1" dirty="0" smtClean="0">
                <a:solidFill>
                  <a:schemeClr val="accent2"/>
                </a:solidFill>
              </a:rPr>
              <a:t>AVL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>
                <a:solidFill>
                  <a:schemeClr val="accent2"/>
                </a:solidFill>
              </a:rPr>
              <a:t>: 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First </a:t>
            </a:r>
            <a:r>
              <a:rPr lang="en-US" dirty="0">
                <a:solidFill>
                  <a:schemeClr val="accent2"/>
                </a:solidFill>
              </a:rPr>
              <a:t>BST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>
                <a:solidFill>
                  <a:schemeClr val="accent2"/>
                </a:solidFill>
              </a:rPr>
              <a:t>, </a:t>
            </a:r>
            <a:r>
              <a:rPr lang="en-US" i="1" dirty="0" smtClean="0">
                <a:solidFill>
                  <a:schemeClr val="accent2"/>
                </a:solidFill>
              </a:rPr>
              <a:t>then</a:t>
            </a:r>
            <a:r>
              <a:rPr lang="en-US" dirty="0" smtClean="0">
                <a:solidFill>
                  <a:schemeClr val="accent2"/>
                </a:solidFill>
              </a:rPr>
              <a:t> check balance and potentially “</a:t>
            </a:r>
            <a:r>
              <a:rPr lang="en-US" dirty="0">
                <a:solidFill>
                  <a:schemeClr val="accent2"/>
                </a:solidFill>
              </a:rPr>
              <a:t>fix” the AVL </a:t>
            </a:r>
            <a:r>
              <a:rPr lang="en-US" dirty="0" smtClean="0">
                <a:solidFill>
                  <a:schemeClr val="accent2"/>
                </a:solidFill>
              </a:rPr>
              <a:t>tree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Four different imbalance cases</a:t>
            </a:r>
            <a:endParaRPr lang="en-US" dirty="0">
              <a:solidFill>
                <a:schemeClr val="accent2"/>
              </a:solidFill>
            </a:endParaRPr>
          </a:p>
          <a:p>
            <a:endParaRPr lang="en-US" dirty="0" smtClean="0"/>
          </a:p>
          <a:p>
            <a:r>
              <a:rPr lang="en-US" b="1" dirty="0" smtClean="0"/>
              <a:t>AVL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delete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The “easy way” is lazy deletion</a:t>
            </a:r>
          </a:p>
          <a:p>
            <a:pPr lvl="1"/>
            <a:r>
              <a:rPr lang="en-US" dirty="0" smtClean="0"/>
              <a:t>Otherwise, do the deletion and then have several imbalance cases </a:t>
            </a:r>
            <a:r>
              <a:rPr lang="en-US" dirty="0" smtClean="0"/>
              <a:t>(we will likely skip this but post slides for those interested)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Insert: detect potential imbalance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77200" cy="48006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Insert the new node as in a BST (a new leaf)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For each node on the path from the root to the new leaf, the insertion may (or may not) have changed the node’s height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So after recursive insertion in a </a:t>
            </a:r>
            <a:r>
              <a:rPr lang="en-US" dirty="0" err="1" smtClean="0"/>
              <a:t>subtree</a:t>
            </a:r>
            <a:r>
              <a:rPr lang="en-US" dirty="0" smtClean="0"/>
              <a:t>, detect height imbalance and perform a </a:t>
            </a:r>
            <a:r>
              <a:rPr lang="en-US" i="1" dirty="0" smtClean="0"/>
              <a:t>rotation</a:t>
            </a:r>
            <a:r>
              <a:rPr lang="en-US" dirty="0" smtClean="0"/>
              <a:t> to restore balance at that node</a:t>
            </a:r>
            <a:endParaRPr lang="en-US" sz="1000" dirty="0" smtClean="0"/>
          </a:p>
          <a:p>
            <a:pPr marL="457200" indent="-457200">
              <a:buNone/>
            </a:pPr>
            <a:endParaRPr lang="en-US" sz="1500" dirty="0" smtClean="0"/>
          </a:p>
          <a:p>
            <a:pPr marL="457200" indent="-457200">
              <a:buNone/>
            </a:pPr>
            <a:r>
              <a:rPr lang="en-US" dirty="0" smtClean="0"/>
              <a:t>All the action is in defining the correct rotations to restore balance</a:t>
            </a:r>
            <a:endParaRPr lang="en-US" sz="1000" dirty="0" smtClean="0"/>
          </a:p>
          <a:p>
            <a:pPr marL="457200" indent="-457200">
              <a:buNone/>
            </a:pPr>
            <a:endParaRPr lang="en-US" sz="1500" dirty="0" smtClean="0"/>
          </a:p>
          <a:p>
            <a:pPr marL="457200" indent="-457200">
              <a:buNone/>
            </a:pPr>
            <a:r>
              <a:rPr lang="en-US" dirty="0" smtClean="0"/>
              <a:t>Fact that an implementation can ignore:</a:t>
            </a:r>
          </a:p>
          <a:p>
            <a:pPr marL="857250" lvl="1" indent="-457200"/>
            <a:r>
              <a:rPr lang="en-US" dirty="0" smtClean="0"/>
              <a:t>There must be a deepest element that is imbalanced after the insert (all descendants still balanced)</a:t>
            </a:r>
          </a:p>
          <a:p>
            <a:pPr marL="857250" lvl="1" indent="-457200"/>
            <a:r>
              <a:rPr lang="en-US" dirty="0" smtClean="0"/>
              <a:t>After rebalancing this deepest node, every node is balanced</a:t>
            </a:r>
          </a:p>
          <a:p>
            <a:pPr marL="857250" lvl="1" indent="-457200"/>
            <a:r>
              <a:rPr lang="en-US" dirty="0" smtClean="0"/>
              <a:t>So at most one node needs to be rebalanced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#1: 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85800" y="1295400"/>
            <a:ext cx="30480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Insert(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6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Insert(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Insert(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CC99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b="0" kern="0" dirty="0" smtClean="0"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insertion violates balance property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happens to be at the root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endParaRPr lang="en-US" sz="2000" b="0" kern="0" dirty="0" smtClean="0">
              <a:latin typeface="+mn-lt"/>
            </a:endParaRPr>
          </a:p>
          <a:p>
            <a:pPr marL="342900" indent="-342900">
              <a:spcBef>
                <a:spcPct val="20000"/>
              </a:spcBef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is the only way to fix this? 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Oval 13" descr="50%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7861300" y="1600200"/>
            <a:ext cx="488950" cy="488950"/>
          </a:xfrm>
          <a:prstGeom prst="ellipse">
            <a:avLst/>
          </a:prstGeom>
          <a:pattFill prst="pct50">
            <a:fgClr>
              <a:srgbClr val="0000FF"/>
            </a:fgClr>
            <a:bgClr>
              <a:schemeClr val="bg1"/>
            </a:bgClr>
          </a:pattFill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dirty="0"/>
              <a:t>6</a:t>
            </a:r>
          </a:p>
        </p:txBody>
      </p:sp>
      <p:sp>
        <p:nvSpPr>
          <p:cNvPr id="9" name="Oval 14" descr="50%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7359650" y="2393950"/>
            <a:ext cx="488950" cy="488950"/>
          </a:xfrm>
          <a:prstGeom prst="ellipse">
            <a:avLst/>
          </a:prstGeom>
          <a:pattFill prst="pct50">
            <a:fgClr>
              <a:srgbClr val="008000"/>
            </a:fgClr>
            <a:bgClr>
              <a:schemeClr val="bg1"/>
            </a:bgClr>
          </a:pattFill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/>
              <a:t>3</a:t>
            </a:r>
          </a:p>
        </p:txBody>
      </p:sp>
      <p:sp>
        <p:nvSpPr>
          <p:cNvPr id="10" name="Oval 15" descr="50%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6794500" y="3200400"/>
            <a:ext cx="488950" cy="488950"/>
          </a:xfrm>
          <a:prstGeom prst="ellipse">
            <a:avLst/>
          </a:prstGeom>
          <a:pattFill prst="pct50">
            <a:fgClr>
              <a:srgbClr val="CC9900"/>
            </a:fgClr>
            <a:bgClr>
              <a:srgbClr val="FFFFFF"/>
            </a:bgClr>
          </a:pattFill>
          <a:ln w="3810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dirty="0"/>
              <a:t>1</a:t>
            </a:r>
          </a:p>
        </p:txBody>
      </p:sp>
      <p:cxnSp>
        <p:nvCxnSpPr>
          <p:cNvPr id="11" name="AutoShape 16"/>
          <p:cNvCxnSpPr>
            <a:cxnSpLocks noChangeAspect="1" noChangeShapeType="1"/>
            <a:stCxn id="9" idx="3"/>
            <a:endCxn id="10" idx="0"/>
          </p:cNvCxnSpPr>
          <p:nvPr>
            <p:custDataLst>
              <p:tags r:id="rId5"/>
            </p:custDataLst>
          </p:nvPr>
        </p:nvCxnSpPr>
        <p:spPr bwMode="auto">
          <a:xfrm rot="5400000">
            <a:off x="7040563" y="2809707"/>
            <a:ext cx="389105" cy="39228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" name="AutoShape 17"/>
          <p:cNvCxnSpPr>
            <a:cxnSpLocks noChangeAspect="1" noChangeShapeType="1"/>
            <a:stCxn id="8" idx="3"/>
            <a:endCxn id="9" idx="0"/>
          </p:cNvCxnSpPr>
          <p:nvPr>
            <p:custDataLst>
              <p:tags r:id="rId6"/>
            </p:custDataLst>
          </p:nvPr>
        </p:nvCxnSpPr>
        <p:spPr bwMode="auto">
          <a:xfrm rot="5400000">
            <a:off x="7580313" y="2041357"/>
            <a:ext cx="376405" cy="32878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3" name="Text Box 11"/>
          <p:cNvSpPr txBox="1"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8350250" y="14478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2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14" name="Text Box 11"/>
          <p:cNvSpPr txBox="1"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7785100" y="22098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1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15" name="Text Box 11"/>
          <p:cNvSpPr txBox="1"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7175500" y="29718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0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16" name="Oval 13" descr="50%"/>
          <p:cNvSpPr>
            <a:spLocks noChangeAspect="1" noChangeArrowheads="1"/>
          </p:cNvSpPr>
          <p:nvPr>
            <p:custDataLst>
              <p:tags r:id="rId10"/>
            </p:custDataLst>
          </p:nvPr>
        </p:nvSpPr>
        <p:spPr bwMode="auto">
          <a:xfrm>
            <a:off x="5867400" y="1600200"/>
            <a:ext cx="488950" cy="488950"/>
          </a:xfrm>
          <a:prstGeom prst="ellipse">
            <a:avLst/>
          </a:prstGeom>
          <a:pattFill prst="pct50">
            <a:fgClr>
              <a:srgbClr val="0000FF"/>
            </a:fgClr>
            <a:bgClr>
              <a:schemeClr val="bg1"/>
            </a:bgClr>
          </a:pattFill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dirty="0"/>
              <a:t>6</a:t>
            </a:r>
          </a:p>
        </p:txBody>
      </p:sp>
      <p:sp>
        <p:nvSpPr>
          <p:cNvPr id="17" name="Oval 14" descr="50%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5365750" y="2393950"/>
            <a:ext cx="488950" cy="488950"/>
          </a:xfrm>
          <a:prstGeom prst="ellipse">
            <a:avLst/>
          </a:prstGeom>
          <a:pattFill prst="pct50">
            <a:fgClr>
              <a:srgbClr val="008000"/>
            </a:fgClr>
            <a:bgClr>
              <a:schemeClr val="bg1"/>
            </a:bgClr>
          </a:pattFill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/>
              <a:t>3</a:t>
            </a:r>
          </a:p>
        </p:txBody>
      </p:sp>
      <p:cxnSp>
        <p:nvCxnSpPr>
          <p:cNvPr id="20" name="AutoShape 17"/>
          <p:cNvCxnSpPr>
            <a:cxnSpLocks noChangeAspect="1" noChangeShapeType="1"/>
            <a:stCxn id="16" idx="3"/>
            <a:endCxn id="17" idx="0"/>
          </p:cNvCxnSpPr>
          <p:nvPr>
            <p:custDataLst>
              <p:tags r:id="rId12"/>
            </p:custDataLst>
          </p:nvPr>
        </p:nvCxnSpPr>
        <p:spPr bwMode="auto">
          <a:xfrm rot="5400000">
            <a:off x="5586413" y="2041357"/>
            <a:ext cx="376405" cy="32878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1" name="Text Box 11"/>
          <p:cNvSpPr txBox="1"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6356350" y="14478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1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22" name="Text Box 11"/>
          <p:cNvSpPr txBox="1">
            <a:spLocks noChangeAspect="1" noChangeArrowheads="1"/>
          </p:cNvSpPr>
          <p:nvPr>
            <p:custDataLst>
              <p:tags r:id="rId14"/>
            </p:custDataLst>
          </p:nvPr>
        </p:nvSpPr>
        <p:spPr bwMode="auto">
          <a:xfrm>
            <a:off x="5791200" y="22098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0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24" name="Oval 13" descr="50%"/>
          <p:cNvSpPr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4343400" y="1524000"/>
            <a:ext cx="488950" cy="488950"/>
          </a:xfrm>
          <a:prstGeom prst="ellipse">
            <a:avLst/>
          </a:prstGeom>
          <a:pattFill prst="pct50">
            <a:fgClr>
              <a:srgbClr val="0000FF"/>
            </a:fgClr>
            <a:bgClr>
              <a:schemeClr val="bg1"/>
            </a:bgClr>
          </a:pattFill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dirty="0"/>
              <a:t>6</a:t>
            </a:r>
          </a:p>
        </p:txBody>
      </p:sp>
      <p:sp>
        <p:nvSpPr>
          <p:cNvPr id="25" name="Text Box 11"/>
          <p:cNvSpPr txBox="1">
            <a:spLocks noChangeAspect="1" noChangeArrowheads="1"/>
          </p:cNvSpPr>
          <p:nvPr>
            <p:custDataLst>
              <p:tags r:id="rId16"/>
            </p:custDataLst>
          </p:nvPr>
        </p:nvSpPr>
        <p:spPr bwMode="auto">
          <a:xfrm>
            <a:off x="4832350" y="1371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0</a:t>
            </a:r>
            <a:endParaRPr lang="en-US" sz="20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Fix: Apply “Single Rotation”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1752600"/>
          </a:xfrm>
        </p:spPr>
        <p:txBody>
          <a:bodyPr/>
          <a:lstStyle/>
          <a:p>
            <a:r>
              <a:rPr lang="en-US" i="1" dirty="0" smtClean="0">
                <a:solidFill>
                  <a:schemeClr val="accent2"/>
                </a:solidFill>
              </a:rPr>
              <a:t>Single rotation:</a:t>
            </a:r>
            <a:r>
              <a:rPr lang="en-US" dirty="0" smtClean="0"/>
              <a:t> The basic operation we’ll use to rebalance</a:t>
            </a:r>
          </a:p>
          <a:p>
            <a:pPr lvl="1"/>
            <a:r>
              <a:rPr lang="en-US" dirty="0" smtClean="0"/>
              <a:t>Move child of unbalanced node into parent position</a:t>
            </a:r>
          </a:p>
          <a:p>
            <a:pPr lvl="1"/>
            <a:r>
              <a:rPr lang="en-US" dirty="0" smtClean="0"/>
              <a:t>Parent becomes the “other” child (always okay in a BST!)</a:t>
            </a:r>
          </a:p>
          <a:p>
            <a:pPr lvl="1"/>
            <a:r>
              <a:rPr lang="en-US" dirty="0" smtClean="0"/>
              <a:t>Other </a:t>
            </a:r>
            <a:r>
              <a:rPr lang="en-US" dirty="0" err="1" smtClean="0"/>
              <a:t>subtrees</a:t>
            </a:r>
            <a:r>
              <a:rPr lang="en-US" dirty="0" smtClean="0"/>
              <a:t> move in only way BST allows (next slide)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AutoShape 3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1935162" y="2743200"/>
            <a:ext cx="1341438" cy="2193925"/>
          </a:xfrm>
          <a:custGeom>
            <a:avLst/>
            <a:gdLst>
              <a:gd name="G0" fmla="+- 10539633 0 0"/>
              <a:gd name="G1" fmla="+- 7878576 0 0"/>
              <a:gd name="G2" fmla="+- 10539633 0 7878576"/>
              <a:gd name="G3" fmla="+- 10800 0 0"/>
              <a:gd name="G4" fmla="+- 0 0 10539633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8900 0 0"/>
              <a:gd name="G9" fmla="+- 0 0 7878576"/>
              <a:gd name="G10" fmla="+- 8900 0 2700"/>
              <a:gd name="G11" fmla="cos G10 10539633"/>
              <a:gd name="G12" fmla="sin G10 10539633"/>
              <a:gd name="G13" fmla="cos 13500 10539633"/>
              <a:gd name="G14" fmla="sin 13500 10539633"/>
              <a:gd name="G15" fmla="+- G11 10800 0"/>
              <a:gd name="G16" fmla="+- G12 10800 0"/>
              <a:gd name="G17" fmla="+- G13 10800 0"/>
              <a:gd name="G18" fmla="+- G14 10800 0"/>
              <a:gd name="G19" fmla="*/ 8900 1 2"/>
              <a:gd name="G20" fmla="+- G19 5400 0"/>
              <a:gd name="G21" fmla="cos G20 10539633"/>
              <a:gd name="G22" fmla="sin G20 10539633"/>
              <a:gd name="G23" fmla="+- G21 10800 0"/>
              <a:gd name="G24" fmla="+- G12 G23 G22"/>
              <a:gd name="G25" fmla="+- G22 G23 G11"/>
              <a:gd name="G26" fmla="cos 10800 10539633"/>
              <a:gd name="G27" fmla="sin 10800 10539633"/>
              <a:gd name="G28" fmla="cos 8900 10539633"/>
              <a:gd name="G29" fmla="sin 8900 10539633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7878576"/>
              <a:gd name="G36" fmla="sin G34 7878576"/>
              <a:gd name="G37" fmla="+/ 7878576 10539633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8900 G39"/>
              <a:gd name="G43" fmla="sin 8900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2464 w 21600"/>
              <a:gd name="T5" fmla="*/ 17666 h 21600"/>
              <a:gd name="T6" fmla="*/ 5842 w 21600"/>
              <a:gd name="T7" fmla="*/ 19311 h 21600"/>
              <a:gd name="T8" fmla="*/ 3930 w 21600"/>
              <a:gd name="T9" fmla="*/ 16458 h 21600"/>
              <a:gd name="T10" fmla="*/ -1951 w 21600"/>
              <a:gd name="T11" fmla="*/ 15234 h 21600"/>
              <a:gd name="T12" fmla="*/ 297 w 21600"/>
              <a:gd name="T13" fmla="*/ 10587 h 21600"/>
              <a:gd name="T14" fmla="*/ 4944 w 21600"/>
              <a:gd name="T15" fmla="*/ 12836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2393" y="13723"/>
                </a:moveTo>
                <a:cubicBezTo>
                  <a:pt x="3091" y="15730"/>
                  <a:pt x="4484" y="17421"/>
                  <a:pt x="6320" y="18490"/>
                </a:cubicBezTo>
                <a:lnTo>
                  <a:pt x="5364" y="20132"/>
                </a:lnTo>
                <a:cubicBezTo>
                  <a:pt x="3136" y="18834"/>
                  <a:pt x="1446" y="16783"/>
                  <a:pt x="599" y="14347"/>
                </a:cubicBezTo>
                <a:lnTo>
                  <a:pt x="-1951" y="15234"/>
                </a:lnTo>
                <a:lnTo>
                  <a:pt x="297" y="10587"/>
                </a:lnTo>
                <a:lnTo>
                  <a:pt x="4944" y="12836"/>
                </a:lnTo>
                <a:lnTo>
                  <a:pt x="2393" y="13723"/>
                </a:lnTo>
                <a:close/>
              </a:path>
            </a:pathLst>
          </a:cu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Oval 4" descr="50%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6721475" y="3810000"/>
            <a:ext cx="487363" cy="487363"/>
          </a:xfrm>
          <a:prstGeom prst="ellipse">
            <a:avLst/>
          </a:prstGeom>
          <a:pattFill prst="pct50">
            <a:fgClr>
              <a:srgbClr val="008000"/>
            </a:fgClr>
            <a:bgClr>
              <a:schemeClr val="bg1"/>
            </a:bgClr>
          </a:pattFill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3</a:t>
            </a:r>
          </a:p>
        </p:txBody>
      </p:sp>
      <p:sp>
        <p:nvSpPr>
          <p:cNvPr id="9" name="Oval 5" descr="50%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5867400" y="4876800"/>
            <a:ext cx="488950" cy="487363"/>
          </a:xfrm>
          <a:prstGeom prst="ellipse">
            <a:avLst/>
          </a:prstGeom>
          <a:pattFill prst="pct50">
            <a:fgClr>
              <a:srgbClr val="CC9900"/>
            </a:fgClr>
            <a:bgClr>
              <a:srgbClr val="FFFFFF"/>
            </a:bgClr>
          </a:pattFill>
          <a:ln w="38100">
            <a:solidFill>
              <a:srgbClr val="CC99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1</a:t>
            </a:r>
          </a:p>
        </p:txBody>
      </p:sp>
      <p:sp>
        <p:nvSpPr>
          <p:cNvPr id="10" name="Oval 6" descr="50%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7543800" y="4876800"/>
            <a:ext cx="487363" cy="487363"/>
          </a:xfrm>
          <a:prstGeom prst="ellipse">
            <a:avLst/>
          </a:prstGeom>
          <a:pattFill prst="pct50">
            <a:fgClr>
              <a:srgbClr val="0000FF"/>
            </a:fgClr>
            <a:bgClr>
              <a:schemeClr val="bg1"/>
            </a:bgClr>
          </a:pattFill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6</a:t>
            </a:r>
          </a:p>
        </p:txBody>
      </p:sp>
      <p:cxnSp>
        <p:nvCxnSpPr>
          <p:cNvPr id="11" name="AutoShape 7"/>
          <p:cNvCxnSpPr>
            <a:cxnSpLocks noChangeAspect="1" noChangeShapeType="1"/>
            <a:stCxn id="8" idx="3"/>
            <a:endCxn id="9" idx="0"/>
          </p:cNvCxnSpPr>
          <p:nvPr>
            <p:custDataLst>
              <p:tags r:id="rId5"/>
            </p:custDataLst>
          </p:nvPr>
        </p:nvCxnSpPr>
        <p:spPr bwMode="auto">
          <a:xfrm rot="5400000">
            <a:off x="6126957" y="4210909"/>
            <a:ext cx="650810" cy="68097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" name="AutoShape 8"/>
          <p:cNvCxnSpPr>
            <a:cxnSpLocks noChangeAspect="1" noChangeShapeType="1"/>
            <a:stCxn id="8" idx="5"/>
            <a:endCxn id="10" idx="0"/>
          </p:cNvCxnSpPr>
          <p:nvPr>
            <p:custDataLst>
              <p:tags r:id="rId6"/>
            </p:custDataLst>
          </p:nvPr>
        </p:nvCxnSpPr>
        <p:spPr bwMode="auto">
          <a:xfrm rot="16200000" flipH="1">
            <a:off x="7137068" y="4226386"/>
            <a:ext cx="650810" cy="65001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3" name="Text Box 9"/>
          <p:cNvSpPr txBox="1"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7940675" y="4648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14" name="Text Box 10"/>
          <p:cNvSpPr txBox="1"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5715000" y="4572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15" name="Text Box 11"/>
          <p:cNvSpPr txBox="1"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7088188" y="3505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16" name="AutoShape 12"/>
          <p:cNvSpPr>
            <a:spLocks noChangeAspect="1" noChangeArrowheads="1"/>
          </p:cNvSpPr>
          <p:nvPr>
            <p:custDataLst>
              <p:tags r:id="rId10"/>
            </p:custDataLst>
          </p:nvPr>
        </p:nvSpPr>
        <p:spPr bwMode="auto">
          <a:xfrm>
            <a:off x="4251325" y="4267200"/>
            <a:ext cx="854075" cy="304800"/>
          </a:xfrm>
          <a:prstGeom prst="rightArrow">
            <a:avLst>
              <a:gd name="adj1" fmla="val 50000"/>
              <a:gd name="adj2" fmla="val 70052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Oval 13" descr="50%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3084344" y="3873560"/>
            <a:ext cx="488950" cy="488950"/>
          </a:xfrm>
          <a:prstGeom prst="ellipse">
            <a:avLst/>
          </a:prstGeom>
          <a:pattFill prst="pct50">
            <a:fgClr>
              <a:srgbClr val="0000FF"/>
            </a:fgClr>
            <a:bgClr>
              <a:schemeClr val="bg1"/>
            </a:bgClr>
          </a:pattFill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6</a:t>
            </a:r>
          </a:p>
        </p:txBody>
      </p:sp>
      <p:sp>
        <p:nvSpPr>
          <p:cNvPr id="18" name="Oval 14" descr="50%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2246144" y="4667310"/>
            <a:ext cx="488950" cy="488950"/>
          </a:xfrm>
          <a:prstGeom prst="ellipse">
            <a:avLst/>
          </a:prstGeom>
          <a:pattFill prst="pct50">
            <a:fgClr>
              <a:srgbClr val="008000"/>
            </a:fgClr>
            <a:bgClr>
              <a:schemeClr val="bg1"/>
            </a:bgClr>
          </a:pattFill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3</a:t>
            </a:r>
          </a:p>
        </p:txBody>
      </p:sp>
      <p:cxnSp>
        <p:nvCxnSpPr>
          <p:cNvPr id="20" name="AutoShape 16"/>
          <p:cNvCxnSpPr>
            <a:cxnSpLocks noChangeAspect="1" noChangeShapeType="1"/>
            <a:stCxn id="18" idx="3"/>
          </p:cNvCxnSpPr>
          <p:nvPr>
            <p:custDataLst>
              <p:tags r:id="rId13"/>
            </p:custDataLst>
          </p:nvPr>
        </p:nvCxnSpPr>
        <p:spPr bwMode="auto">
          <a:xfrm rot="5400000">
            <a:off x="1933239" y="5084655"/>
            <a:ext cx="384510" cy="38451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1" name="AutoShape 17"/>
          <p:cNvCxnSpPr>
            <a:cxnSpLocks noChangeAspect="1" noChangeShapeType="1"/>
            <a:stCxn id="17" idx="3"/>
            <a:endCxn id="23" idx="1"/>
          </p:cNvCxnSpPr>
          <p:nvPr>
            <p:custDataLst>
              <p:tags r:id="rId14"/>
            </p:custDataLst>
          </p:nvPr>
        </p:nvCxnSpPr>
        <p:spPr bwMode="auto">
          <a:xfrm rot="5400000">
            <a:off x="2733492" y="4216308"/>
            <a:ext cx="347860" cy="49705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2" name="Text Box 18"/>
          <p:cNvSpPr txBox="1"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2004844" y="527691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23" name="Text Box 19"/>
          <p:cNvSpPr txBox="1">
            <a:spLocks noChangeAspect="1" noChangeArrowheads="1"/>
          </p:cNvSpPr>
          <p:nvPr>
            <p:custDataLst>
              <p:tags r:id="rId16"/>
            </p:custDataLst>
          </p:nvPr>
        </p:nvSpPr>
        <p:spPr bwMode="auto">
          <a:xfrm>
            <a:off x="2658894" y="443871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24" name="Text Box 20"/>
          <p:cNvSpPr txBox="1"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3497094" y="3581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25" name="Text Box 24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304800" y="3048000"/>
            <a:ext cx="3200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0" dirty="0">
                <a:latin typeface="+mn-lt"/>
              </a:rPr>
              <a:t>AVL Property violated </a:t>
            </a:r>
            <a:r>
              <a:rPr lang="en-US" sz="2000" b="0" dirty="0" smtClean="0">
                <a:latin typeface="+mn-lt"/>
              </a:rPr>
              <a:t>here</a:t>
            </a:r>
            <a:endParaRPr lang="en-US" sz="2000" b="0" dirty="0">
              <a:latin typeface="+mn-lt"/>
            </a:endParaRPr>
          </a:p>
        </p:txBody>
      </p:sp>
      <p:sp>
        <p:nvSpPr>
          <p:cNvPr id="26" name="Line 25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2438400" y="3429000"/>
            <a:ext cx="457200" cy="381000"/>
          </a:xfrm>
          <a:prstGeom prst="line">
            <a:avLst/>
          </a:prstGeom>
          <a:noFill/>
          <a:ln w="412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" name="AutoShape 32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2895600" y="5486400"/>
            <a:ext cx="6096000" cy="91440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dirty="0"/>
              <a:t>Intuition: 3 must become </a:t>
            </a:r>
            <a:r>
              <a:rPr lang="en-US" sz="2000" dirty="0" smtClean="0"/>
              <a:t>root</a:t>
            </a:r>
          </a:p>
          <a:p>
            <a:pPr algn="ctr" eaLnBrk="1" hangingPunct="1"/>
            <a:r>
              <a:rPr lang="en-US" sz="2000" dirty="0" smtClean="0"/>
              <a:t>new-parent-height = old-parent-height-before-insert</a:t>
            </a:r>
            <a:endParaRPr lang="en-US" sz="2000" dirty="0"/>
          </a:p>
        </p:txBody>
      </p:sp>
      <p:sp>
        <p:nvSpPr>
          <p:cNvPr id="34" name="Oval 5" descr="50%"/>
          <p:cNvSpPr>
            <a:spLocks noChangeAspect="1" noChangeArrowheads="1"/>
          </p:cNvSpPr>
          <p:nvPr>
            <p:custDataLst>
              <p:tags r:id="rId21"/>
            </p:custDataLst>
          </p:nvPr>
        </p:nvSpPr>
        <p:spPr bwMode="auto">
          <a:xfrm>
            <a:off x="1547644" y="5429310"/>
            <a:ext cx="488950" cy="487363"/>
          </a:xfrm>
          <a:prstGeom prst="ellipse">
            <a:avLst/>
          </a:prstGeom>
          <a:pattFill prst="pct50">
            <a:fgClr>
              <a:srgbClr val="CC9900"/>
            </a:fgClr>
            <a:bgClr>
              <a:srgbClr val="FFFFFF"/>
            </a:bgClr>
          </a:pattFill>
          <a:ln w="38100">
            <a:solidFill>
              <a:srgbClr val="CC99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example generalized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8229600" cy="1447800"/>
          </a:xfrm>
        </p:spPr>
        <p:txBody>
          <a:bodyPr/>
          <a:lstStyle/>
          <a:p>
            <a:r>
              <a:rPr lang="en-US" dirty="0" smtClean="0"/>
              <a:t>Node imbalanced due to insertion </a:t>
            </a:r>
            <a:r>
              <a:rPr lang="en-US" i="1" dirty="0" smtClean="0"/>
              <a:t>somewhere</a:t>
            </a:r>
            <a:r>
              <a:rPr lang="en-US" dirty="0" smtClean="0"/>
              <a:t> in </a:t>
            </a:r>
          </a:p>
          <a:p>
            <a:pPr>
              <a:buNone/>
            </a:pPr>
            <a:r>
              <a:rPr lang="en-US" b="1" dirty="0" smtClean="0"/>
              <a:t>	left-left grandchild </a:t>
            </a:r>
            <a:r>
              <a:rPr lang="en-US" dirty="0" smtClean="0"/>
              <a:t>increasing height</a:t>
            </a:r>
          </a:p>
          <a:p>
            <a:pPr lvl="1"/>
            <a:r>
              <a:rPr lang="en-US" dirty="0" smtClean="0"/>
              <a:t>1 of 4 possible imbalance causes (other three coming)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First we did the insertion, </a:t>
            </a:r>
            <a:r>
              <a:rPr lang="en-US" dirty="0" smtClean="0"/>
              <a:t>which would make </a:t>
            </a:r>
            <a:r>
              <a:rPr lang="en-US" b="1" i="1" dirty="0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dirty="0" smtClean="0"/>
              <a:t>  imbalanced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cxnSp>
        <p:nvCxnSpPr>
          <p:cNvPr id="8" name="AutoShape 3"/>
          <p:cNvCxnSpPr>
            <a:cxnSpLocks noChangeShapeType="1"/>
            <a:stCxn id="9" idx="3"/>
            <a:endCxn id="13" idx="7"/>
          </p:cNvCxnSpPr>
          <p:nvPr>
            <p:custDataLst>
              <p:tags r:id="rId1"/>
            </p:custDataLst>
          </p:nvPr>
        </p:nvCxnSpPr>
        <p:spPr bwMode="auto">
          <a:xfrm rot="5400000">
            <a:off x="2054808" y="3368301"/>
            <a:ext cx="386184" cy="55954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9" name="Oval 4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2438400" y="3162300"/>
            <a:ext cx="609600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b="1" dirty="0"/>
              <a:t>a</a:t>
            </a:r>
          </a:p>
        </p:txBody>
      </p:sp>
      <p:cxnSp>
        <p:nvCxnSpPr>
          <p:cNvPr id="10" name="AutoShape 5"/>
          <p:cNvCxnSpPr>
            <a:cxnSpLocks noChangeShapeType="1"/>
            <a:stCxn id="9" idx="5"/>
            <a:endCxn id="11" idx="0"/>
          </p:cNvCxnSpPr>
          <p:nvPr>
            <p:custDataLst>
              <p:tags r:id="rId3"/>
            </p:custDataLst>
          </p:nvPr>
        </p:nvCxnSpPr>
        <p:spPr bwMode="auto">
          <a:xfrm rot="16200000" flipH="1">
            <a:off x="3063980" y="3349729"/>
            <a:ext cx="450267" cy="6607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1" name="AutoShape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048000" y="3905250"/>
            <a:ext cx="1143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Z</a:t>
            </a:r>
          </a:p>
        </p:txBody>
      </p:sp>
      <p:sp>
        <p:nvSpPr>
          <p:cNvPr id="12" name="AutoShape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854200" y="4362450"/>
            <a:ext cx="889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Y</a:t>
            </a:r>
          </a:p>
        </p:txBody>
      </p:sp>
      <p:sp>
        <p:nvSpPr>
          <p:cNvPr id="13" name="Oval 8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1447800" y="3790950"/>
            <a:ext cx="609600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b</a:t>
            </a:r>
          </a:p>
        </p:txBody>
      </p:sp>
      <p:cxnSp>
        <p:nvCxnSpPr>
          <p:cNvPr id="14" name="AutoShape 9"/>
          <p:cNvCxnSpPr>
            <a:cxnSpLocks noChangeShapeType="1"/>
            <a:stCxn id="13" idx="5"/>
            <a:endCxn id="12" idx="0"/>
          </p:cNvCxnSpPr>
          <p:nvPr>
            <p:custDataLst>
              <p:tags r:id="rId7"/>
            </p:custDataLst>
          </p:nvPr>
        </p:nvCxnSpPr>
        <p:spPr bwMode="auto">
          <a:xfrm rot="16200000" flipH="1">
            <a:off x="1994005" y="4057754"/>
            <a:ext cx="278817" cy="3305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5" name="AutoShape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33400" y="4362450"/>
            <a:ext cx="1143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X</a:t>
            </a:r>
          </a:p>
        </p:txBody>
      </p:sp>
      <p:cxnSp>
        <p:nvCxnSpPr>
          <p:cNvPr id="16" name="AutoShape 11"/>
          <p:cNvCxnSpPr>
            <a:cxnSpLocks noChangeShapeType="1"/>
            <a:stCxn id="13" idx="3"/>
            <a:endCxn id="15" idx="0"/>
          </p:cNvCxnSpPr>
          <p:nvPr>
            <p:custDataLst>
              <p:tags r:id="rId9"/>
            </p:custDataLst>
          </p:nvPr>
        </p:nvCxnSpPr>
        <p:spPr bwMode="auto">
          <a:xfrm rot="5400000">
            <a:off x="1181579" y="4006954"/>
            <a:ext cx="278817" cy="4321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7" name="Text Box 13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58800" y="4038600"/>
            <a:ext cx="431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</a:t>
            </a:r>
          </a:p>
        </p:txBody>
      </p:sp>
      <p:sp>
        <p:nvSpPr>
          <p:cNvPr id="18" name="Text Box 14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438400" y="4098925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rgbClr val="0000FF"/>
                </a:solidFill>
              </a:rPr>
              <a:t>h</a:t>
            </a:r>
          </a:p>
        </p:txBody>
      </p:sp>
      <p:sp>
        <p:nvSpPr>
          <p:cNvPr id="19" name="Text Box 15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733800" y="3717925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rgbClr val="0000FF"/>
                </a:solidFill>
              </a:rPr>
              <a:t>h</a:t>
            </a:r>
          </a:p>
        </p:txBody>
      </p:sp>
      <p:sp>
        <p:nvSpPr>
          <p:cNvPr id="20" name="Text Box 58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1198563" y="3402013"/>
            <a:ext cx="596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solidFill>
                  <a:srgbClr val="0000FF"/>
                </a:solidFill>
              </a:rPr>
              <a:t>h+1</a:t>
            </a:r>
          </a:p>
        </p:txBody>
      </p:sp>
      <p:sp>
        <p:nvSpPr>
          <p:cNvPr id="26" name="Text Box 59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124200" y="3108325"/>
            <a:ext cx="596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rgbClr val="0000FF"/>
                </a:solidFill>
              </a:rPr>
              <a:t>h+2</a:t>
            </a:r>
          </a:p>
        </p:txBody>
      </p:sp>
      <p:cxnSp>
        <p:nvCxnSpPr>
          <p:cNvPr id="27" name="AutoShape 3"/>
          <p:cNvCxnSpPr>
            <a:cxnSpLocks noChangeShapeType="1"/>
          </p:cNvCxnSpPr>
          <p:nvPr>
            <p:custDataLst>
              <p:tags r:id="rId15"/>
            </p:custDataLst>
          </p:nvPr>
        </p:nvCxnSpPr>
        <p:spPr bwMode="auto">
          <a:xfrm rot="5400000">
            <a:off x="2584265" y="2965263"/>
            <a:ext cx="304797" cy="13074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1" name="AutoShape 3"/>
          <p:cNvCxnSpPr>
            <a:cxnSpLocks noChangeShapeType="1"/>
            <a:stCxn id="32" idx="3"/>
            <a:endCxn id="36" idx="7"/>
          </p:cNvCxnSpPr>
          <p:nvPr>
            <p:custDataLst>
              <p:tags r:id="rId16"/>
            </p:custDataLst>
          </p:nvPr>
        </p:nvCxnSpPr>
        <p:spPr bwMode="auto">
          <a:xfrm rot="5400000">
            <a:off x="6398208" y="3444501"/>
            <a:ext cx="386184" cy="55954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2" name="Oval 4"/>
          <p:cNvSpPr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6781800" y="3238500"/>
            <a:ext cx="609600" cy="342900"/>
          </a:xfrm>
          <a:prstGeom prst="ellips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b="1" dirty="0">
                <a:solidFill>
                  <a:srgbClr val="C00000"/>
                </a:solidFill>
              </a:rPr>
              <a:t>a</a:t>
            </a:r>
          </a:p>
        </p:txBody>
      </p:sp>
      <p:cxnSp>
        <p:nvCxnSpPr>
          <p:cNvPr id="33" name="AutoShape 5"/>
          <p:cNvCxnSpPr>
            <a:cxnSpLocks noChangeShapeType="1"/>
            <a:stCxn id="32" idx="5"/>
            <a:endCxn id="34" idx="0"/>
          </p:cNvCxnSpPr>
          <p:nvPr>
            <p:custDataLst>
              <p:tags r:id="rId18"/>
            </p:custDataLst>
          </p:nvPr>
        </p:nvCxnSpPr>
        <p:spPr bwMode="auto">
          <a:xfrm rot="16200000" flipH="1">
            <a:off x="7407380" y="3425929"/>
            <a:ext cx="450267" cy="6607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4" name="AutoShape 6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7391400" y="3981450"/>
            <a:ext cx="1143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Z</a:t>
            </a:r>
          </a:p>
        </p:txBody>
      </p:sp>
      <p:sp>
        <p:nvSpPr>
          <p:cNvPr id="35" name="AutoShape 7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6197600" y="4438650"/>
            <a:ext cx="889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Y</a:t>
            </a:r>
          </a:p>
        </p:txBody>
      </p:sp>
      <p:sp>
        <p:nvSpPr>
          <p:cNvPr id="36" name="Oval 8"/>
          <p:cNvSpPr>
            <a:spLocks noChangeAspect="1" noChangeArrowheads="1"/>
          </p:cNvSpPr>
          <p:nvPr>
            <p:custDataLst>
              <p:tags r:id="rId21"/>
            </p:custDataLst>
          </p:nvPr>
        </p:nvSpPr>
        <p:spPr bwMode="auto">
          <a:xfrm>
            <a:off x="5791200" y="3867150"/>
            <a:ext cx="609600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b</a:t>
            </a:r>
          </a:p>
        </p:txBody>
      </p:sp>
      <p:cxnSp>
        <p:nvCxnSpPr>
          <p:cNvPr id="37" name="AutoShape 9"/>
          <p:cNvCxnSpPr>
            <a:cxnSpLocks noChangeShapeType="1"/>
            <a:stCxn id="36" idx="5"/>
            <a:endCxn id="35" idx="0"/>
          </p:cNvCxnSpPr>
          <p:nvPr>
            <p:custDataLst>
              <p:tags r:id="rId22"/>
            </p:custDataLst>
          </p:nvPr>
        </p:nvCxnSpPr>
        <p:spPr bwMode="auto">
          <a:xfrm rot="16200000" flipH="1">
            <a:off x="6337405" y="4133954"/>
            <a:ext cx="278817" cy="3305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8" name="AutoShape 10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4876800" y="4438650"/>
            <a:ext cx="1143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X</a:t>
            </a:r>
          </a:p>
        </p:txBody>
      </p:sp>
      <p:cxnSp>
        <p:nvCxnSpPr>
          <p:cNvPr id="39" name="AutoShape 11"/>
          <p:cNvCxnSpPr>
            <a:cxnSpLocks noChangeShapeType="1"/>
            <a:stCxn id="36" idx="3"/>
            <a:endCxn id="38" idx="0"/>
          </p:cNvCxnSpPr>
          <p:nvPr>
            <p:custDataLst>
              <p:tags r:id="rId24"/>
            </p:custDataLst>
          </p:nvPr>
        </p:nvCxnSpPr>
        <p:spPr bwMode="auto">
          <a:xfrm rot="5400000">
            <a:off x="5524979" y="4083154"/>
            <a:ext cx="278817" cy="4321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0" name="Text Box 13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4902200" y="4114800"/>
            <a:ext cx="736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chemeClr val="accent2"/>
                </a:solidFill>
              </a:rPr>
              <a:t>h+1</a:t>
            </a:r>
            <a:endParaRPr lang="en-US" sz="2000" b="1" dirty="0">
              <a:solidFill>
                <a:schemeClr val="accent2"/>
              </a:solidFill>
            </a:endParaRPr>
          </a:p>
        </p:txBody>
      </p:sp>
      <p:sp>
        <p:nvSpPr>
          <p:cNvPr id="41" name="Text Box 14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6781800" y="4175125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rgbClr val="0000FF"/>
                </a:solidFill>
              </a:rPr>
              <a:t>h</a:t>
            </a:r>
          </a:p>
        </p:txBody>
      </p:sp>
      <p:sp>
        <p:nvSpPr>
          <p:cNvPr id="42" name="Text Box 15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8077200" y="3794125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rgbClr val="0000FF"/>
                </a:solidFill>
              </a:rPr>
              <a:t>h</a:t>
            </a:r>
          </a:p>
        </p:txBody>
      </p:sp>
      <p:sp>
        <p:nvSpPr>
          <p:cNvPr id="43" name="Text Box 58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5541963" y="3478213"/>
            <a:ext cx="596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rgbClr val="0000FF"/>
                </a:solidFill>
              </a:rPr>
              <a:t>h+2</a:t>
            </a:r>
            <a:endParaRPr lang="en-US" sz="2000" b="1" dirty="0">
              <a:solidFill>
                <a:srgbClr val="0000FF"/>
              </a:solidFill>
            </a:endParaRPr>
          </a:p>
        </p:txBody>
      </p:sp>
      <p:sp>
        <p:nvSpPr>
          <p:cNvPr id="44" name="Text Box 59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7467600" y="3184525"/>
            <a:ext cx="60144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rgbClr val="C00000"/>
                </a:solidFill>
              </a:rPr>
              <a:t>h+3</a:t>
            </a:r>
            <a:endParaRPr lang="en-US" sz="2000" b="1" dirty="0">
              <a:solidFill>
                <a:srgbClr val="C00000"/>
              </a:solidFill>
            </a:endParaRPr>
          </a:p>
        </p:txBody>
      </p:sp>
      <p:cxnSp>
        <p:nvCxnSpPr>
          <p:cNvPr id="45" name="AutoShape 3"/>
          <p:cNvCxnSpPr>
            <a:cxnSpLocks noChangeShapeType="1"/>
          </p:cNvCxnSpPr>
          <p:nvPr>
            <p:custDataLst>
              <p:tags r:id="rId30"/>
            </p:custDataLst>
          </p:nvPr>
        </p:nvCxnSpPr>
        <p:spPr bwMode="auto">
          <a:xfrm rot="5400000">
            <a:off x="6927665" y="3041463"/>
            <a:ext cx="304797" cy="13074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6" name="Oval 17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5486400" y="5467350"/>
            <a:ext cx="304800" cy="171450"/>
          </a:xfrm>
          <a:prstGeom prst="ellipse">
            <a:avLst/>
          </a:prstGeom>
          <a:solidFill>
            <a:srgbClr val="C0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Line 39"/>
          <p:cNvSpPr>
            <a:spLocks noChangeShapeType="1"/>
          </p:cNvSpPr>
          <p:nvPr/>
        </p:nvSpPr>
        <p:spPr bwMode="auto">
          <a:xfrm>
            <a:off x="5638800" y="5314950"/>
            <a:ext cx="0" cy="152400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general left-left 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8229600" cy="1447800"/>
          </a:xfrm>
        </p:spPr>
        <p:txBody>
          <a:bodyPr/>
          <a:lstStyle/>
          <a:p>
            <a:r>
              <a:rPr lang="en-US" dirty="0" smtClean="0"/>
              <a:t>Node imbalanced due to insertion </a:t>
            </a:r>
            <a:r>
              <a:rPr lang="en-US" i="1" dirty="0" smtClean="0"/>
              <a:t>somewhere</a:t>
            </a:r>
            <a:r>
              <a:rPr lang="en-US" dirty="0" smtClean="0"/>
              <a:t> in </a:t>
            </a:r>
          </a:p>
          <a:p>
            <a:pPr>
              <a:buNone/>
            </a:pPr>
            <a:r>
              <a:rPr lang="en-US" b="1" dirty="0" smtClean="0"/>
              <a:t>	left-left grandchild</a:t>
            </a:r>
            <a:endParaRPr lang="en-US" dirty="0" smtClean="0"/>
          </a:p>
          <a:p>
            <a:pPr lvl="1"/>
            <a:r>
              <a:rPr lang="en-US" dirty="0" smtClean="0"/>
              <a:t>1 of 4 possible imbalance causes (other three coming)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So we rotate at </a:t>
            </a:r>
            <a:r>
              <a:rPr lang="en-US" b="1" i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a, </a:t>
            </a:r>
            <a:r>
              <a:rPr lang="en-US" dirty="0" smtClean="0">
                <a:solidFill>
                  <a:schemeClr val="accent2"/>
                </a:solidFill>
                <a:cs typeface="Courier New" pitchFamily="49" charset="0"/>
              </a:rPr>
              <a:t>using BST facts: X &lt; b &lt; Y &lt; a &lt; Z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533400" y="5715000"/>
            <a:ext cx="8229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single rotation restores balance at the node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To same height as before insertion,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so ancestors now balanced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  <p:cxnSp>
        <p:nvCxnSpPr>
          <p:cNvPr id="31" name="AutoShape 3"/>
          <p:cNvCxnSpPr>
            <a:cxnSpLocks noChangeShapeType="1"/>
            <a:stCxn id="32" idx="3"/>
            <a:endCxn id="36" idx="7"/>
          </p:cNvCxnSpPr>
          <p:nvPr>
            <p:custDataLst>
              <p:tags r:id="rId1"/>
            </p:custDataLst>
          </p:nvPr>
        </p:nvCxnSpPr>
        <p:spPr bwMode="auto">
          <a:xfrm rot="5400000">
            <a:off x="1978608" y="3444501"/>
            <a:ext cx="386184" cy="55954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2" name="Oval 4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2362200" y="3238500"/>
            <a:ext cx="609600" cy="342900"/>
          </a:xfrm>
          <a:prstGeom prst="ellips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b="1" dirty="0">
                <a:solidFill>
                  <a:srgbClr val="C00000"/>
                </a:solidFill>
              </a:rPr>
              <a:t>a</a:t>
            </a:r>
          </a:p>
        </p:txBody>
      </p:sp>
      <p:cxnSp>
        <p:nvCxnSpPr>
          <p:cNvPr id="33" name="AutoShape 5"/>
          <p:cNvCxnSpPr>
            <a:cxnSpLocks noChangeShapeType="1"/>
            <a:stCxn id="32" idx="5"/>
            <a:endCxn id="34" idx="0"/>
          </p:cNvCxnSpPr>
          <p:nvPr>
            <p:custDataLst>
              <p:tags r:id="rId3"/>
            </p:custDataLst>
          </p:nvPr>
        </p:nvCxnSpPr>
        <p:spPr bwMode="auto">
          <a:xfrm rot="16200000" flipH="1">
            <a:off x="2987780" y="3425929"/>
            <a:ext cx="450267" cy="6607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4" name="AutoShape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971800" y="3981450"/>
            <a:ext cx="1143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Z</a:t>
            </a:r>
          </a:p>
        </p:txBody>
      </p:sp>
      <p:sp>
        <p:nvSpPr>
          <p:cNvPr id="35" name="AutoShape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778000" y="4438650"/>
            <a:ext cx="889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Y</a:t>
            </a:r>
          </a:p>
        </p:txBody>
      </p:sp>
      <p:sp>
        <p:nvSpPr>
          <p:cNvPr id="36" name="Oval 8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1371600" y="3867150"/>
            <a:ext cx="609600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b</a:t>
            </a:r>
          </a:p>
        </p:txBody>
      </p:sp>
      <p:cxnSp>
        <p:nvCxnSpPr>
          <p:cNvPr id="37" name="AutoShape 9"/>
          <p:cNvCxnSpPr>
            <a:cxnSpLocks noChangeShapeType="1"/>
            <a:stCxn id="36" idx="5"/>
            <a:endCxn id="35" idx="0"/>
          </p:cNvCxnSpPr>
          <p:nvPr>
            <p:custDataLst>
              <p:tags r:id="rId7"/>
            </p:custDataLst>
          </p:nvPr>
        </p:nvCxnSpPr>
        <p:spPr bwMode="auto">
          <a:xfrm rot="16200000" flipH="1">
            <a:off x="1917805" y="4133954"/>
            <a:ext cx="278817" cy="3305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8" name="AutoShape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57200" y="4438650"/>
            <a:ext cx="1143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X</a:t>
            </a:r>
          </a:p>
        </p:txBody>
      </p:sp>
      <p:cxnSp>
        <p:nvCxnSpPr>
          <p:cNvPr id="39" name="AutoShape 11"/>
          <p:cNvCxnSpPr>
            <a:cxnSpLocks noChangeShapeType="1"/>
            <a:stCxn id="36" idx="3"/>
            <a:endCxn id="38" idx="0"/>
          </p:cNvCxnSpPr>
          <p:nvPr>
            <p:custDataLst>
              <p:tags r:id="rId9"/>
            </p:custDataLst>
          </p:nvPr>
        </p:nvCxnSpPr>
        <p:spPr bwMode="auto">
          <a:xfrm rot="5400000">
            <a:off x="1105379" y="4083154"/>
            <a:ext cx="278817" cy="4321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0" name="Text Box 13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82600" y="4114800"/>
            <a:ext cx="736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chemeClr val="accent2"/>
                </a:solidFill>
              </a:rPr>
              <a:t>h+1</a:t>
            </a:r>
            <a:endParaRPr lang="en-US" sz="2000" b="1" dirty="0">
              <a:solidFill>
                <a:schemeClr val="accent2"/>
              </a:solidFill>
            </a:endParaRPr>
          </a:p>
        </p:txBody>
      </p:sp>
      <p:sp>
        <p:nvSpPr>
          <p:cNvPr id="41" name="Text Box 14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362200" y="4175125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rgbClr val="0000FF"/>
                </a:solidFill>
              </a:rPr>
              <a:t>h</a:t>
            </a:r>
          </a:p>
        </p:txBody>
      </p:sp>
      <p:sp>
        <p:nvSpPr>
          <p:cNvPr id="42" name="Text Box 15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657600" y="3794125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rgbClr val="0000FF"/>
                </a:solidFill>
              </a:rPr>
              <a:t>h</a:t>
            </a:r>
          </a:p>
        </p:txBody>
      </p:sp>
      <p:sp>
        <p:nvSpPr>
          <p:cNvPr id="43" name="Text Box 58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1122363" y="3478213"/>
            <a:ext cx="596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rgbClr val="0000FF"/>
                </a:solidFill>
              </a:rPr>
              <a:t>h+2</a:t>
            </a:r>
            <a:endParaRPr lang="en-US" sz="2000" b="1" dirty="0">
              <a:solidFill>
                <a:srgbClr val="0000FF"/>
              </a:solidFill>
            </a:endParaRPr>
          </a:p>
        </p:txBody>
      </p:sp>
      <p:sp>
        <p:nvSpPr>
          <p:cNvPr id="44" name="Text Box 59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048000" y="3184525"/>
            <a:ext cx="60144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rgbClr val="C00000"/>
                </a:solidFill>
              </a:rPr>
              <a:t>h+3</a:t>
            </a:r>
            <a:endParaRPr lang="en-US" sz="2000" b="1" dirty="0">
              <a:solidFill>
                <a:srgbClr val="C00000"/>
              </a:solidFill>
            </a:endParaRPr>
          </a:p>
        </p:txBody>
      </p:sp>
      <p:cxnSp>
        <p:nvCxnSpPr>
          <p:cNvPr id="45" name="AutoShape 3"/>
          <p:cNvCxnSpPr>
            <a:cxnSpLocks noChangeShapeType="1"/>
          </p:cNvCxnSpPr>
          <p:nvPr>
            <p:custDataLst>
              <p:tags r:id="rId15"/>
            </p:custDataLst>
          </p:nvPr>
        </p:nvCxnSpPr>
        <p:spPr bwMode="auto">
          <a:xfrm rot="5400000">
            <a:off x="2508065" y="3041463"/>
            <a:ext cx="304797" cy="13074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6" name="Oval 17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1066800" y="5467350"/>
            <a:ext cx="304800" cy="171450"/>
          </a:xfrm>
          <a:prstGeom prst="ellipse">
            <a:avLst/>
          </a:prstGeom>
          <a:solidFill>
            <a:srgbClr val="C0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Line 39"/>
          <p:cNvSpPr>
            <a:spLocks noChangeShapeType="1"/>
          </p:cNvSpPr>
          <p:nvPr/>
        </p:nvSpPr>
        <p:spPr bwMode="auto">
          <a:xfrm>
            <a:off x="1219200" y="5314950"/>
            <a:ext cx="0" cy="152400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cxnSp>
        <p:nvCxnSpPr>
          <p:cNvPr id="48" name="AutoShape 3"/>
          <p:cNvCxnSpPr>
            <a:cxnSpLocks noChangeShapeType="1"/>
            <a:stCxn id="49" idx="5"/>
            <a:endCxn id="53" idx="0"/>
          </p:cNvCxnSpPr>
          <p:nvPr>
            <p:custDataLst>
              <p:tags r:id="rId17"/>
            </p:custDataLst>
          </p:nvPr>
        </p:nvCxnSpPr>
        <p:spPr bwMode="auto">
          <a:xfrm rot="16200000" flipH="1">
            <a:off x="7321654" y="3511654"/>
            <a:ext cx="278818" cy="317874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9" name="Oval 4"/>
          <p:cNvSpPr>
            <a:spLocks noChangeAspect="1" noChangeArrowheads="1"/>
          </p:cNvSpPr>
          <p:nvPr>
            <p:custDataLst>
              <p:tags r:id="rId18"/>
            </p:custDataLst>
          </p:nvPr>
        </p:nvSpPr>
        <p:spPr bwMode="auto">
          <a:xfrm>
            <a:off x="6781800" y="3238499"/>
            <a:ext cx="609600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b="1" dirty="0" smtClean="0"/>
              <a:t>b</a:t>
            </a:r>
            <a:endParaRPr lang="en-US" b="1" dirty="0"/>
          </a:p>
        </p:txBody>
      </p:sp>
      <p:cxnSp>
        <p:nvCxnSpPr>
          <p:cNvPr id="50" name="AutoShape 5"/>
          <p:cNvCxnSpPr>
            <a:cxnSpLocks noChangeShapeType="1"/>
            <a:stCxn id="53" idx="5"/>
            <a:endCxn id="51" idx="0"/>
          </p:cNvCxnSpPr>
          <p:nvPr>
            <p:custDataLst>
              <p:tags r:id="rId19"/>
            </p:custDataLst>
          </p:nvPr>
        </p:nvCxnSpPr>
        <p:spPr bwMode="auto">
          <a:xfrm rot="16200000" flipH="1">
            <a:off x="7778855" y="4159354"/>
            <a:ext cx="393117" cy="2797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51" name="AutoShape 6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7543800" y="4495800"/>
            <a:ext cx="1143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Z</a:t>
            </a:r>
          </a:p>
        </p:txBody>
      </p:sp>
      <p:sp>
        <p:nvSpPr>
          <p:cNvPr id="52" name="AutoShape 7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6553200" y="4495800"/>
            <a:ext cx="889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Y</a:t>
            </a:r>
          </a:p>
        </p:txBody>
      </p:sp>
      <p:sp>
        <p:nvSpPr>
          <p:cNvPr id="53" name="Oval 8"/>
          <p:cNvSpPr>
            <a:spLocks noChangeAspect="1" noChangeArrowheads="1"/>
          </p:cNvSpPr>
          <p:nvPr>
            <p:custDataLst>
              <p:tags r:id="rId22"/>
            </p:custDataLst>
          </p:nvPr>
        </p:nvSpPr>
        <p:spPr bwMode="auto">
          <a:xfrm>
            <a:off x="7315200" y="3810000"/>
            <a:ext cx="609600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57" name="Text Box 13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5130800" y="4114799"/>
            <a:ext cx="736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chemeClr val="accent2"/>
                </a:solidFill>
              </a:rPr>
              <a:t>h+1</a:t>
            </a:r>
            <a:endParaRPr lang="en-US" sz="2000" b="1" dirty="0">
              <a:solidFill>
                <a:schemeClr val="accent2"/>
              </a:solidFill>
            </a:endParaRPr>
          </a:p>
        </p:txBody>
      </p:sp>
      <p:sp>
        <p:nvSpPr>
          <p:cNvPr id="58" name="Text Box 14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6629400" y="4038600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rgbClr val="0000FF"/>
                </a:solidFill>
              </a:rPr>
              <a:t>h</a:t>
            </a:r>
          </a:p>
        </p:txBody>
      </p:sp>
      <p:sp>
        <p:nvSpPr>
          <p:cNvPr id="59" name="Text Box 15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8208962" y="4175125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rgbClr val="0000FF"/>
                </a:solidFill>
              </a:rPr>
              <a:t>h</a:t>
            </a:r>
          </a:p>
        </p:txBody>
      </p:sp>
      <p:sp>
        <p:nvSpPr>
          <p:cNvPr id="60" name="Text Box 58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7924800" y="3657600"/>
            <a:ext cx="596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rgbClr val="0000FF"/>
                </a:solidFill>
              </a:rPr>
              <a:t>h+1</a:t>
            </a:r>
            <a:endParaRPr lang="en-US" sz="2000" b="1" dirty="0">
              <a:solidFill>
                <a:srgbClr val="0000FF"/>
              </a:solidFill>
            </a:endParaRPr>
          </a:p>
        </p:txBody>
      </p:sp>
      <p:sp>
        <p:nvSpPr>
          <p:cNvPr id="61" name="Text Box 59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7467600" y="3184524"/>
            <a:ext cx="60144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rgbClr val="C00000"/>
                </a:solidFill>
              </a:rPr>
              <a:t>h+2</a:t>
            </a:r>
            <a:endParaRPr lang="en-US" sz="2000" b="1" dirty="0">
              <a:solidFill>
                <a:srgbClr val="C00000"/>
              </a:solidFill>
            </a:endParaRPr>
          </a:p>
        </p:txBody>
      </p:sp>
      <p:cxnSp>
        <p:nvCxnSpPr>
          <p:cNvPr id="62" name="AutoShape 3"/>
          <p:cNvCxnSpPr>
            <a:cxnSpLocks noChangeShapeType="1"/>
          </p:cNvCxnSpPr>
          <p:nvPr>
            <p:custDataLst>
              <p:tags r:id="rId28"/>
            </p:custDataLst>
          </p:nvPr>
        </p:nvCxnSpPr>
        <p:spPr bwMode="auto">
          <a:xfrm rot="5400000">
            <a:off x="6927665" y="3041462"/>
            <a:ext cx="304797" cy="13074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grpSp>
        <p:nvGrpSpPr>
          <p:cNvPr id="74" name="Group 73"/>
          <p:cNvGrpSpPr/>
          <p:nvPr/>
        </p:nvGrpSpPr>
        <p:grpSpPr>
          <a:xfrm>
            <a:off x="5410200" y="4191000"/>
            <a:ext cx="1143000" cy="1238250"/>
            <a:chOff x="5410200" y="4191000"/>
            <a:chExt cx="1143000" cy="1238250"/>
          </a:xfrm>
        </p:grpSpPr>
        <p:sp>
          <p:nvSpPr>
            <p:cNvPr id="55" name="AutoShape 10"/>
            <p:cNvSpPr>
              <a:spLocks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5410200" y="4191000"/>
              <a:ext cx="1143000" cy="89535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X</a:t>
              </a:r>
            </a:p>
          </p:txBody>
        </p:sp>
        <p:sp>
          <p:nvSpPr>
            <p:cNvPr id="63" name="Oval 17"/>
            <p:cNvSpPr>
              <a:spLocks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5486400" y="5257800"/>
              <a:ext cx="304800" cy="171450"/>
            </a:xfrm>
            <a:prstGeom prst="ellipse">
              <a:avLst/>
            </a:prstGeom>
            <a:solidFill>
              <a:srgbClr val="C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" name="Line 39"/>
            <p:cNvSpPr>
              <a:spLocks noChangeShapeType="1"/>
            </p:cNvSpPr>
            <p:nvPr/>
          </p:nvSpPr>
          <p:spPr bwMode="auto">
            <a:xfrm>
              <a:off x="5638800" y="5105400"/>
              <a:ext cx="0" cy="152400"/>
            </a:xfrm>
            <a:prstGeom prst="line">
              <a:avLst/>
            </a:prstGeom>
            <a:noFill/>
            <a:ln w="254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71" name="AutoShape 5"/>
          <p:cNvCxnSpPr>
            <a:cxnSpLocks noChangeShapeType="1"/>
            <a:stCxn id="53" idx="3"/>
            <a:endCxn id="52" idx="0"/>
          </p:cNvCxnSpPr>
          <p:nvPr>
            <p:custDataLst>
              <p:tags r:id="rId29"/>
            </p:custDataLst>
          </p:nvPr>
        </p:nvCxnSpPr>
        <p:spPr bwMode="auto">
          <a:xfrm rot="5400000">
            <a:off x="7004529" y="4095854"/>
            <a:ext cx="393117" cy="4067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5" name="AutoShape 3"/>
          <p:cNvCxnSpPr>
            <a:cxnSpLocks noChangeShapeType="1"/>
            <a:stCxn id="49" idx="3"/>
          </p:cNvCxnSpPr>
          <p:nvPr>
            <p:custDataLst>
              <p:tags r:id="rId30"/>
            </p:custDataLst>
          </p:nvPr>
        </p:nvCxnSpPr>
        <p:spPr bwMode="auto">
          <a:xfrm rot="5400000">
            <a:off x="6115528" y="3435454"/>
            <a:ext cx="659818" cy="851274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77" name="AutoShape 11"/>
          <p:cNvSpPr>
            <a:spLocks noChangeAspect="1" noChangeArrowheads="1"/>
          </p:cNvSpPr>
          <p:nvPr>
            <p:custDataLst>
              <p:tags r:id="rId31"/>
            </p:custDataLst>
          </p:nvPr>
        </p:nvSpPr>
        <p:spPr bwMode="auto">
          <a:xfrm>
            <a:off x="4176712" y="3581400"/>
            <a:ext cx="852488" cy="304800"/>
          </a:xfrm>
          <a:prstGeom prst="rightArrow">
            <a:avLst>
              <a:gd name="adj1" fmla="val 50000"/>
              <a:gd name="adj2" fmla="val 69922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example: </a:t>
            </a:r>
            <a:r>
              <a:rPr lang="en-US" b="1" i="0" dirty="0" smtClean="0">
                <a:latin typeface="Courier New" pitchFamily="49" charset="0"/>
                <a:cs typeface="Courier New" pitchFamily="49" charset="0"/>
              </a:rPr>
              <a:t>insert(16)</a:t>
            </a:r>
            <a:endParaRPr lang="en-US" b="1" i="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4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1854200" y="25527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/>
              <a:t>10</a:t>
            </a:r>
          </a:p>
        </p:txBody>
      </p:sp>
      <p:sp>
        <p:nvSpPr>
          <p:cNvPr id="8" name="Oval 5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762000" y="25527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 smtClean="0"/>
              <a:t> 4</a:t>
            </a:r>
            <a:endParaRPr lang="en-US" dirty="0"/>
          </a:p>
        </p:txBody>
      </p:sp>
      <p:sp>
        <p:nvSpPr>
          <p:cNvPr id="9" name="Oval 6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4165600" y="1885950"/>
            <a:ext cx="508000" cy="285750"/>
          </a:xfrm>
          <a:prstGeom prst="ellips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>
                <a:solidFill>
                  <a:srgbClr val="C00000"/>
                </a:solidFill>
              </a:rPr>
              <a:t>22</a:t>
            </a:r>
          </a:p>
        </p:txBody>
      </p:sp>
      <p:sp>
        <p:nvSpPr>
          <p:cNvPr id="10" name="Oval 7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1473200" y="188595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 smtClean="0"/>
              <a:t> 8</a:t>
            </a:r>
            <a:endParaRPr lang="en-US" dirty="0"/>
          </a:p>
        </p:txBody>
      </p:sp>
      <p:sp>
        <p:nvSpPr>
          <p:cNvPr id="11" name="Oval 8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2794000" y="13716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/>
              <a:t>15</a:t>
            </a:r>
          </a:p>
        </p:txBody>
      </p:sp>
      <p:cxnSp>
        <p:nvCxnSpPr>
          <p:cNvPr id="12" name="AutoShape 9"/>
          <p:cNvCxnSpPr>
            <a:cxnSpLocks noChangeShapeType="1"/>
            <a:stCxn id="11" idx="3"/>
            <a:endCxn id="10" idx="0"/>
          </p:cNvCxnSpPr>
          <p:nvPr>
            <p:custDataLst>
              <p:tags r:id="rId6"/>
            </p:custDataLst>
          </p:nvPr>
        </p:nvCxnSpPr>
        <p:spPr bwMode="auto">
          <a:xfrm flipH="1">
            <a:off x="1727200" y="1635125"/>
            <a:ext cx="1141413" cy="2317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3" name="AutoShape 10"/>
          <p:cNvCxnSpPr>
            <a:cxnSpLocks noChangeShapeType="1"/>
            <a:stCxn id="11" idx="5"/>
            <a:endCxn id="9" idx="0"/>
          </p:cNvCxnSpPr>
          <p:nvPr>
            <p:custDataLst>
              <p:tags r:id="rId7"/>
            </p:custDataLst>
          </p:nvPr>
        </p:nvCxnSpPr>
        <p:spPr bwMode="auto">
          <a:xfrm rot="16200000" flipH="1">
            <a:off x="3688379" y="1154728"/>
            <a:ext cx="270447" cy="119199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4" name="AutoShape 12"/>
          <p:cNvCxnSpPr>
            <a:cxnSpLocks noChangeShapeType="1"/>
            <a:stCxn id="10" idx="3"/>
            <a:endCxn id="8" idx="0"/>
          </p:cNvCxnSpPr>
          <p:nvPr>
            <p:custDataLst>
              <p:tags r:id="rId8"/>
            </p:custDataLst>
          </p:nvPr>
        </p:nvCxnSpPr>
        <p:spPr bwMode="auto">
          <a:xfrm flipH="1">
            <a:off x="1016000" y="2149475"/>
            <a:ext cx="531813" cy="38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5" name="AutoShape 13"/>
          <p:cNvCxnSpPr>
            <a:cxnSpLocks noChangeShapeType="1"/>
            <a:stCxn id="10" idx="5"/>
            <a:endCxn id="7" idx="0"/>
          </p:cNvCxnSpPr>
          <p:nvPr>
            <p:custDataLst>
              <p:tags r:id="rId9"/>
            </p:custDataLst>
          </p:nvPr>
        </p:nvCxnSpPr>
        <p:spPr bwMode="auto">
          <a:xfrm rot="16200000" flipH="1">
            <a:off x="1796079" y="2240578"/>
            <a:ext cx="422847" cy="20139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6" name="Oval 14"/>
          <p:cNvSpPr>
            <a:spLocks noChangeAspect="1" noChangeArrowheads="1"/>
          </p:cNvSpPr>
          <p:nvPr>
            <p:custDataLst>
              <p:tags r:id="rId10"/>
            </p:custDataLst>
          </p:nvPr>
        </p:nvSpPr>
        <p:spPr bwMode="auto">
          <a:xfrm>
            <a:off x="152400" y="321945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 smtClean="0"/>
              <a:t> 3</a:t>
            </a:r>
            <a:endParaRPr lang="en-US" dirty="0"/>
          </a:p>
        </p:txBody>
      </p:sp>
      <p:cxnSp>
        <p:nvCxnSpPr>
          <p:cNvPr id="17" name="AutoShape 15"/>
          <p:cNvCxnSpPr>
            <a:cxnSpLocks noChangeShapeType="1"/>
            <a:stCxn id="8" idx="3"/>
            <a:endCxn id="16" idx="0"/>
          </p:cNvCxnSpPr>
          <p:nvPr>
            <p:custDataLst>
              <p:tags r:id="rId11"/>
            </p:custDataLst>
          </p:nvPr>
        </p:nvCxnSpPr>
        <p:spPr bwMode="auto">
          <a:xfrm flipH="1">
            <a:off x="406400" y="2816225"/>
            <a:ext cx="430213" cy="38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8" name="Oval 16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1270000" y="32004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 smtClean="0"/>
              <a:t> 6</a:t>
            </a:r>
            <a:endParaRPr lang="en-US" dirty="0"/>
          </a:p>
        </p:txBody>
      </p:sp>
      <p:cxnSp>
        <p:nvCxnSpPr>
          <p:cNvPr id="19" name="AutoShape 17"/>
          <p:cNvCxnSpPr>
            <a:cxnSpLocks noChangeShapeType="1"/>
            <a:stCxn id="8" idx="5"/>
            <a:endCxn id="18" idx="0"/>
          </p:cNvCxnSpPr>
          <p:nvPr>
            <p:custDataLst>
              <p:tags r:id="rId13"/>
            </p:custDataLst>
          </p:nvPr>
        </p:nvCxnSpPr>
        <p:spPr bwMode="auto">
          <a:xfrm>
            <a:off x="1195388" y="2816225"/>
            <a:ext cx="328612" cy="3651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0" name="Oval 18"/>
          <p:cNvSpPr>
            <a:spLocks noChangeAspect="1" noChangeArrowheads="1"/>
          </p:cNvSpPr>
          <p:nvPr>
            <p:custDataLst>
              <p:tags r:id="rId14"/>
            </p:custDataLst>
          </p:nvPr>
        </p:nvSpPr>
        <p:spPr bwMode="auto">
          <a:xfrm>
            <a:off x="3479800" y="2551113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/>
              <a:t>19</a:t>
            </a:r>
          </a:p>
        </p:txBody>
      </p:sp>
      <p:cxnSp>
        <p:nvCxnSpPr>
          <p:cNvPr id="21" name="AutoShape 19"/>
          <p:cNvCxnSpPr>
            <a:cxnSpLocks noChangeShapeType="1"/>
            <a:stCxn id="9" idx="3"/>
            <a:endCxn id="20" idx="0"/>
          </p:cNvCxnSpPr>
          <p:nvPr>
            <p:custDataLst>
              <p:tags r:id="rId15"/>
            </p:custDataLst>
          </p:nvPr>
        </p:nvCxnSpPr>
        <p:spPr bwMode="auto">
          <a:xfrm rot="5400000">
            <a:off x="3776268" y="2087386"/>
            <a:ext cx="421260" cy="50619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2" name="AutoShape 22"/>
          <p:cNvCxnSpPr>
            <a:cxnSpLocks noChangeShapeType="1"/>
            <a:stCxn id="20" idx="3"/>
            <a:endCxn id="24" idx="0"/>
          </p:cNvCxnSpPr>
          <p:nvPr>
            <p:custDataLst>
              <p:tags r:id="rId16"/>
            </p:custDataLst>
          </p:nvPr>
        </p:nvCxnSpPr>
        <p:spPr bwMode="auto">
          <a:xfrm rot="5400000">
            <a:off x="3193656" y="2877961"/>
            <a:ext cx="443484" cy="27759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3" name="AutoShape 23"/>
          <p:cNvCxnSpPr>
            <a:cxnSpLocks noChangeShapeType="1"/>
            <a:endCxn id="25" idx="0"/>
          </p:cNvCxnSpPr>
          <p:nvPr>
            <p:custDataLst>
              <p:tags r:id="rId17"/>
            </p:custDataLst>
          </p:nvPr>
        </p:nvCxnSpPr>
        <p:spPr bwMode="auto">
          <a:xfrm rot="16200000" flipH="1">
            <a:off x="3822700" y="2895600"/>
            <a:ext cx="38100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4" name="Oval 24"/>
          <p:cNvSpPr>
            <a:spLocks noChangeAspect="1" noChangeArrowheads="1"/>
          </p:cNvSpPr>
          <p:nvPr>
            <p:custDataLst>
              <p:tags r:id="rId18"/>
            </p:custDataLst>
          </p:nvPr>
        </p:nvSpPr>
        <p:spPr bwMode="auto">
          <a:xfrm>
            <a:off x="3022600" y="32385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/>
              <a:t>17</a:t>
            </a:r>
          </a:p>
        </p:txBody>
      </p:sp>
      <p:sp>
        <p:nvSpPr>
          <p:cNvPr id="25" name="Oval 25"/>
          <p:cNvSpPr>
            <a:spLocks noChangeAspect="1" noChangeArrowheads="1"/>
          </p:cNvSpPr>
          <p:nvPr>
            <p:custDataLst>
              <p:tags r:id="rId19"/>
            </p:custDataLst>
          </p:nvPr>
        </p:nvSpPr>
        <p:spPr bwMode="auto">
          <a:xfrm>
            <a:off x="3911600" y="32385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/>
              <a:t>20</a:t>
            </a:r>
          </a:p>
        </p:txBody>
      </p:sp>
      <p:sp>
        <p:nvSpPr>
          <p:cNvPr id="26" name="Oval 26"/>
          <p:cNvSpPr>
            <a:spLocks noChangeAspect="1" noChangeArrowheads="1"/>
          </p:cNvSpPr>
          <p:nvPr>
            <p:custDataLst>
              <p:tags r:id="rId20"/>
            </p:custDataLst>
          </p:nvPr>
        </p:nvSpPr>
        <p:spPr bwMode="auto">
          <a:xfrm>
            <a:off x="4749800" y="25146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/>
              <a:t>24</a:t>
            </a:r>
          </a:p>
        </p:txBody>
      </p:sp>
      <p:cxnSp>
        <p:nvCxnSpPr>
          <p:cNvPr id="27" name="AutoShape 27"/>
          <p:cNvCxnSpPr>
            <a:cxnSpLocks noChangeShapeType="1"/>
          </p:cNvCxnSpPr>
          <p:nvPr>
            <p:custDataLst>
              <p:tags r:id="rId21"/>
            </p:custDataLst>
          </p:nvPr>
        </p:nvCxnSpPr>
        <p:spPr bwMode="auto">
          <a:xfrm>
            <a:off x="4521200" y="2133600"/>
            <a:ext cx="531813" cy="38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8" name="AutoShape 30"/>
          <p:cNvCxnSpPr>
            <a:cxnSpLocks noChangeShapeType="1"/>
            <a:endCxn id="29" idx="0"/>
          </p:cNvCxnSpPr>
          <p:nvPr>
            <p:custDataLst>
              <p:tags r:id="rId22"/>
            </p:custDataLst>
          </p:nvPr>
        </p:nvCxnSpPr>
        <p:spPr bwMode="auto">
          <a:xfrm flipH="1">
            <a:off x="2921000" y="3505200"/>
            <a:ext cx="304800" cy="247650"/>
          </a:xfrm>
          <a:prstGeom prst="straightConnector1">
            <a:avLst/>
          </a:prstGeom>
          <a:noFill/>
          <a:ln w="9525">
            <a:solidFill>
              <a:srgbClr val="C00000"/>
            </a:solidFill>
            <a:prstDash val="sysDot"/>
            <a:round/>
            <a:headEnd/>
            <a:tailEnd type="triangle" w="med" len="med"/>
          </a:ln>
          <a:effectLst/>
        </p:spPr>
      </p:cxnSp>
      <p:sp>
        <p:nvSpPr>
          <p:cNvPr id="29" name="Oval 31"/>
          <p:cNvSpPr>
            <a:spLocks noChangeAspect="1" noChangeArrowheads="1"/>
          </p:cNvSpPr>
          <p:nvPr>
            <p:custDataLst>
              <p:tags r:id="rId23"/>
            </p:custDataLst>
          </p:nvPr>
        </p:nvSpPr>
        <p:spPr bwMode="auto">
          <a:xfrm>
            <a:off x="2667000" y="3771900"/>
            <a:ext cx="508000" cy="285750"/>
          </a:xfrm>
          <a:prstGeom prst="ellipse">
            <a:avLst/>
          </a:prstGeom>
          <a:noFill/>
          <a:ln w="38100">
            <a:solidFill>
              <a:srgbClr val="C00000"/>
            </a:solidFill>
            <a:prstDash val="sysDot"/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/>
              <a:t>16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example: </a:t>
            </a:r>
            <a:r>
              <a:rPr lang="en-US" b="1" i="0" dirty="0" smtClean="0">
                <a:latin typeface="Courier New" pitchFamily="49" charset="0"/>
                <a:cs typeface="Courier New" pitchFamily="49" charset="0"/>
              </a:rPr>
              <a:t>insert(16)</a:t>
            </a:r>
            <a:endParaRPr lang="en-US" b="1" i="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Oval 4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1854200" y="25527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/>
              <a:t>10</a:t>
            </a:r>
          </a:p>
        </p:txBody>
      </p:sp>
      <p:sp>
        <p:nvSpPr>
          <p:cNvPr id="8" name="Oval 5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762000" y="25527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 smtClean="0"/>
              <a:t> 4</a:t>
            </a:r>
            <a:endParaRPr lang="en-US" dirty="0"/>
          </a:p>
        </p:txBody>
      </p:sp>
      <p:sp>
        <p:nvSpPr>
          <p:cNvPr id="9" name="Oval 6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4165600" y="1885950"/>
            <a:ext cx="508000" cy="285750"/>
          </a:xfrm>
          <a:prstGeom prst="ellips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>
                <a:solidFill>
                  <a:srgbClr val="C00000"/>
                </a:solidFill>
              </a:rPr>
              <a:t>22</a:t>
            </a:r>
          </a:p>
        </p:txBody>
      </p:sp>
      <p:sp>
        <p:nvSpPr>
          <p:cNvPr id="10" name="Oval 7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1473200" y="188595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 smtClean="0"/>
              <a:t> 8</a:t>
            </a:r>
            <a:endParaRPr lang="en-US" dirty="0"/>
          </a:p>
        </p:txBody>
      </p:sp>
      <p:sp>
        <p:nvSpPr>
          <p:cNvPr id="11" name="Oval 8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2794000" y="13716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/>
              <a:t>15</a:t>
            </a:r>
          </a:p>
        </p:txBody>
      </p:sp>
      <p:cxnSp>
        <p:nvCxnSpPr>
          <p:cNvPr id="12" name="AutoShape 9"/>
          <p:cNvCxnSpPr>
            <a:cxnSpLocks noChangeShapeType="1"/>
            <a:stCxn id="11" idx="3"/>
            <a:endCxn id="10" idx="0"/>
          </p:cNvCxnSpPr>
          <p:nvPr>
            <p:custDataLst>
              <p:tags r:id="rId6"/>
            </p:custDataLst>
          </p:nvPr>
        </p:nvCxnSpPr>
        <p:spPr bwMode="auto">
          <a:xfrm flipH="1">
            <a:off x="1727200" y="1635125"/>
            <a:ext cx="1141413" cy="2317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3" name="AutoShape 10"/>
          <p:cNvCxnSpPr>
            <a:cxnSpLocks noChangeShapeType="1"/>
            <a:stCxn id="11" idx="5"/>
            <a:endCxn id="9" idx="0"/>
          </p:cNvCxnSpPr>
          <p:nvPr>
            <p:custDataLst>
              <p:tags r:id="rId7"/>
            </p:custDataLst>
          </p:nvPr>
        </p:nvCxnSpPr>
        <p:spPr bwMode="auto">
          <a:xfrm rot="16200000" flipH="1">
            <a:off x="3688379" y="1154728"/>
            <a:ext cx="270447" cy="119199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4" name="AutoShape 12"/>
          <p:cNvCxnSpPr>
            <a:cxnSpLocks noChangeShapeType="1"/>
            <a:stCxn id="10" idx="3"/>
            <a:endCxn id="8" idx="0"/>
          </p:cNvCxnSpPr>
          <p:nvPr>
            <p:custDataLst>
              <p:tags r:id="rId8"/>
            </p:custDataLst>
          </p:nvPr>
        </p:nvCxnSpPr>
        <p:spPr bwMode="auto">
          <a:xfrm flipH="1">
            <a:off x="1016000" y="2149475"/>
            <a:ext cx="531813" cy="38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5" name="AutoShape 13"/>
          <p:cNvCxnSpPr>
            <a:cxnSpLocks noChangeShapeType="1"/>
            <a:stCxn id="10" idx="5"/>
            <a:endCxn id="7" idx="0"/>
          </p:cNvCxnSpPr>
          <p:nvPr>
            <p:custDataLst>
              <p:tags r:id="rId9"/>
            </p:custDataLst>
          </p:nvPr>
        </p:nvCxnSpPr>
        <p:spPr bwMode="auto">
          <a:xfrm rot="16200000" flipH="1">
            <a:off x="1796079" y="2240578"/>
            <a:ext cx="422847" cy="20139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6" name="Oval 14"/>
          <p:cNvSpPr>
            <a:spLocks noChangeAspect="1" noChangeArrowheads="1"/>
          </p:cNvSpPr>
          <p:nvPr>
            <p:custDataLst>
              <p:tags r:id="rId10"/>
            </p:custDataLst>
          </p:nvPr>
        </p:nvSpPr>
        <p:spPr bwMode="auto">
          <a:xfrm>
            <a:off x="152400" y="321945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 smtClean="0"/>
              <a:t> 3</a:t>
            </a:r>
            <a:endParaRPr lang="en-US" dirty="0"/>
          </a:p>
        </p:txBody>
      </p:sp>
      <p:cxnSp>
        <p:nvCxnSpPr>
          <p:cNvPr id="17" name="AutoShape 15"/>
          <p:cNvCxnSpPr>
            <a:cxnSpLocks noChangeShapeType="1"/>
            <a:stCxn id="8" idx="3"/>
            <a:endCxn id="16" idx="0"/>
          </p:cNvCxnSpPr>
          <p:nvPr>
            <p:custDataLst>
              <p:tags r:id="rId11"/>
            </p:custDataLst>
          </p:nvPr>
        </p:nvCxnSpPr>
        <p:spPr bwMode="auto">
          <a:xfrm flipH="1">
            <a:off x="406400" y="2816225"/>
            <a:ext cx="430213" cy="38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8" name="Oval 16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1270000" y="32004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 smtClean="0"/>
              <a:t> 6</a:t>
            </a:r>
            <a:endParaRPr lang="en-US" dirty="0"/>
          </a:p>
        </p:txBody>
      </p:sp>
      <p:cxnSp>
        <p:nvCxnSpPr>
          <p:cNvPr id="19" name="AutoShape 17"/>
          <p:cNvCxnSpPr>
            <a:cxnSpLocks noChangeShapeType="1"/>
            <a:stCxn id="8" idx="5"/>
            <a:endCxn id="18" idx="0"/>
          </p:cNvCxnSpPr>
          <p:nvPr>
            <p:custDataLst>
              <p:tags r:id="rId13"/>
            </p:custDataLst>
          </p:nvPr>
        </p:nvCxnSpPr>
        <p:spPr bwMode="auto">
          <a:xfrm>
            <a:off x="1195388" y="2816225"/>
            <a:ext cx="328612" cy="3651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0" name="Oval 18"/>
          <p:cNvSpPr>
            <a:spLocks noChangeAspect="1" noChangeArrowheads="1"/>
          </p:cNvSpPr>
          <p:nvPr>
            <p:custDataLst>
              <p:tags r:id="rId14"/>
            </p:custDataLst>
          </p:nvPr>
        </p:nvSpPr>
        <p:spPr bwMode="auto">
          <a:xfrm>
            <a:off x="3479800" y="2551113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/>
              <a:t>19</a:t>
            </a:r>
          </a:p>
        </p:txBody>
      </p:sp>
      <p:cxnSp>
        <p:nvCxnSpPr>
          <p:cNvPr id="21" name="AutoShape 19"/>
          <p:cNvCxnSpPr>
            <a:cxnSpLocks noChangeShapeType="1"/>
            <a:stCxn id="9" idx="3"/>
            <a:endCxn id="20" idx="0"/>
          </p:cNvCxnSpPr>
          <p:nvPr>
            <p:custDataLst>
              <p:tags r:id="rId15"/>
            </p:custDataLst>
          </p:nvPr>
        </p:nvCxnSpPr>
        <p:spPr bwMode="auto">
          <a:xfrm rot="5400000">
            <a:off x="3776268" y="2087386"/>
            <a:ext cx="421260" cy="50619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2" name="AutoShape 22"/>
          <p:cNvCxnSpPr>
            <a:cxnSpLocks noChangeShapeType="1"/>
            <a:stCxn id="20" idx="3"/>
            <a:endCxn id="24" idx="0"/>
          </p:cNvCxnSpPr>
          <p:nvPr>
            <p:custDataLst>
              <p:tags r:id="rId16"/>
            </p:custDataLst>
          </p:nvPr>
        </p:nvCxnSpPr>
        <p:spPr bwMode="auto">
          <a:xfrm rot="5400000">
            <a:off x="3193656" y="2877961"/>
            <a:ext cx="443484" cy="27759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3" name="AutoShape 23"/>
          <p:cNvCxnSpPr>
            <a:cxnSpLocks noChangeShapeType="1"/>
            <a:endCxn id="25" idx="0"/>
          </p:cNvCxnSpPr>
          <p:nvPr>
            <p:custDataLst>
              <p:tags r:id="rId17"/>
            </p:custDataLst>
          </p:nvPr>
        </p:nvCxnSpPr>
        <p:spPr bwMode="auto">
          <a:xfrm rot="16200000" flipH="1">
            <a:off x="3822700" y="2895600"/>
            <a:ext cx="38100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4" name="Oval 24"/>
          <p:cNvSpPr>
            <a:spLocks noChangeAspect="1" noChangeArrowheads="1"/>
          </p:cNvSpPr>
          <p:nvPr>
            <p:custDataLst>
              <p:tags r:id="rId18"/>
            </p:custDataLst>
          </p:nvPr>
        </p:nvSpPr>
        <p:spPr bwMode="auto">
          <a:xfrm>
            <a:off x="3022600" y="32385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/>
              <a:t>17</a:t>
            </a:r>
          </a:p>
        </p:txBody>
      </p:sp>
      <p:sp>
        <p:nvSpPr>
          <p:cNvPr id="25" name="Oval 25"/>
          <p:cNvSpPr>
            <a:spLocks noChangeAspect="1" noChangeArrowheads="1"/>
          </p:cNvSpPr>
          <p:nvPr>
            <p:custDataLst>
              <p:tags r:id="rId19"/>
            </p:custDataLst>
          </p:nvPr>
        </p:nvSpPr>
        <p:spPr bwMode="auto">
          <a:xfrm>
            <a:off x="3911600" y="32385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/>
              <a:t>20</a:t>
            </a:r>
          </a:p>
        </p:txBody>
      </p:sp>
      <p:sp>
        <p:nvSpPr>
          <p:cNvPr id="26" name="Oval 26"/>
          <p:cNvSpPr>
            <a:spLocks noChangeAspect="1" noChangeArrowheads="1"/>
          </p:cNvSpPr>
          <p:nvPr>
            <p:custDataLst>
              <p:tags r:id="rId20"/>
            </p:custDataLst>
          </p:nvPr>
        </p:nvSpPr>
        <p:spPr bwMode="auto">
          <a:xfrm>
            <a:off x="4749800" y="25146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/>
              <a:t>24</a:t>
            </a:r>
          </a:p>
        </p:txBody>
      </p:sp>
      <p:cxnSp>
        <p:nvCxnSpPr>
          <p:cNvPr id="27" name="AutoShape 27"/>
          <p:cNvCxnSpPr>
            <a:cxnSpLocks noChangeShapeType="1"/>
          </p:cNvCxnSpPr>
          <p:nvPr>
            <p:custDataLst>
              <p:tags r:id="rId21"/>
            </p:custDataLst>
          </p:nvPr>
        </p:nvCxnSpPr>
        <p:spPr bwMode="auto">
          <a:xfrm>
            <a:off x="4521200" y="2133600"/>
            <a:ext cx="531813" cy="38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8" name="AutoShape 30"/>
          <p:cNvCxnSpPr>
            <a:cxnSpLocks noChangeShapeType="1"/>
            <a:endCxn id="29" idx="0"/>
          </p:cNvCxnSpPr>
          <p:nvPr>
            <p:custDataLst>
              <p:tags r:id="rId22"/>
            </p:custDataLst>
          </p:nvPr>
        </p:nvCxnSpPr>
        <p:spPr bwMode="auto">
          <a:xfrm flipH="1">
            <a:off x="2921000" y="3505200"/>
            <a:ext cx="304800" cy="247650"/>
          </a:xfrm>
          <a:prstGeom prst="straightConnector1">
            <a:avLst/>
          </a:prstGeom>
          <a:noFill/>
          <a:ln w="9525">
            <a:solidFill>
              <a:srgbClr val="C00000"/>
            </a:solidFill>
            <a:prstDash val="sysDot"/>
            <a:round/>
            <a:headEnd/>
            <a:tailEnd type="triangle" w="med" len="med"/>
          </a:ln>
          <a:effectLst/>
        </p:spPr>
      </p:cxnSp>
      <p:sp>
        <p:nvSpPr>
          <p:cNvPr id="29" name="Oval 31"/>
          <p:cNvSpPr>
            <a:spLocks noChangeAspect="1" noChangeArrowheads="1"/>
          </p:cNvSpPr>
          <p:nvPr>
            <p:custDataLst>
              <p:tags r:id="rId23"/>
            </p:custDataLst>
          </p:nvPr>
        </p:nvSpPr>
        <p:spPr bwMode="auto">
          <a:xfrm>
            <a:off x="2667000" y="3771900"/>
            <a:ext cx="508000" cy="285750"/>
          </a:xfrm>
          <a:prstGeom prst="ellipse">
            <a:avLst/>
          </a:prstGeom>
          <a:noFill/>
          <a:ln w="38100">
            <a:solidFill>
              <a:srgbClr val="C00000"/>
            </a:solidFill>
            <a:prstDash val="sysDot"/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/>
              <a:t>16</a:t>
            </a:r>
          </a:p>
        </p:txBody>
      </p:sp>
      <p:sp>
        <p:nvSpPr>
          <p:cNvPr id="30" name="Oval 4"/>
          <p:cNvSpPr>
            <a:spLocks noChangeAspect="1" noChangeArrowheads="1"/>
          </p:cNvSpPr>
          <p:nvPr>
            <p:custDataLst>
              <p:tags r:id="rId24"/>
            </p:custDataLst>
          </p:nvPr>
        </p:nvSpPr>
        <p:spPr bwMode="auto">
          <a:xfrm>
            <a:off x="4572000" y="512445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/>
              <a:t>10</a:t>
            </a:r>
          </a:p>
        </p:txBody>
      </p:sp>
      <p:sp>
        <p:nvSpPr>
          <p:cNvPr id="31" name="Oval 5"/>
          <p:cNvSpPr>
            <a:spLocks noChangeAspect="1" noChangeArrowheads="1"/>
          </p:cNvSpPr>
          <p:nvPr>
            <p:custDataLst>
              <p:tags r:id="rId25"/>
            </p:custDataLst>
          </p:nvPr>
        </p:nvSpPr>
        <p:spPr bwMode="auto">
          <a:xfrm>
            <a:off x="3479800" y="512445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 smtClean="0"/>
              <a:t> 4</a:t>
            </a:r>
            <a:endParaRPr lang="en-US" dirty="0"/>
          </a:p>
        </p:txBody>
      </p:sp>
      <p:sp>
        <p:nvSpPr>
          <p:cNvPr id="32" name="Oval 7"/>
          <p:cNvSpPr>
            <a:spLocks noChangeAspect="1" noChangeArrowheads="1"/>
          </p:cNvSpPr>
          <p:nvPr>
            <p:custDataLst>
              <p:tags r:id="rId26"/>
            </p:custDataLst>
          </p:nvPr>
        </p:nvSpPr>
        <p:spPr bwMode="auto">
          <a:xfrm>
            <a:off x="4191000" y="44577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 smtClean="0"/>
              <a:t> 8</a:t>
            </a:r>
            <a:endParaRPr lang="en-US" dirty="0"/>
          </a:p>
        </p:txBody>
      </p:sp>
      <p:sp>
        <p:nvSpPr>
          <p:cNvPr id="33" name="Oval 8"/>
          <p:cNvSpPr>
            <a:spLocks noChangeAspect="1" noChangeArrowheads="1"/>
          </p:cNvSpPr>
          <p:nvPr>
            <p:custDataLst>
              <p:tags r:id="rId27"/>
            </p:custDataLst>
          </p:nvPr>
        </p:nvSpPr>
        <p:spPr bwMode="auto">
          <a:xfrm>
            <a:off x="5511800" y="394335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/>
              <a:t>15</a:t>
            </a:r>
          </a:p>
        </p:txBody>
      </p:sp>
      <p:cxnSp>
        <p:nvCxnSpPr>
          <p:cNvPr id="34" name="AutoShape 9"/>
          <p:cNvCxnSpPr>
            <a:cxnSpLocks noChangeShapeType="1"/>
            <a:stCxn id="33" idx="3"/>
            <a:endCxn id="32" idx="0"/>
          </p:cNvCxnSpPr>
          <p:nvPr>
            <p:custDataLst>
              <p:tags r:id="rId28"/>
            </p:custDataLst>
          </p:nvPr>
        </p:nvCxnSpPr>
        <p:spPr bwMode="auto">
          <a:xfrm flipH="1">
            <a:off x="4445000" y="4206875"/>
            <a:ext cx="1141413" cy="2317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5" name="AutoShape 12"/>
          <p:cNvCxnSpPr>
            <a:cxnSpLocks noChangeShapeType="1"/>
            <a:stCxn id="32" idx="3"/>
            <a:endCxn id="31" idx="0"/>
          </p:cNvCxnSpPr>
          <p:nvPr>
            <p:custDataLst>
              <p:tags r:id="rId29"/>
            </p:custDataLst>
          </p:nvPr>
        </p:nvCxnSpPr>
        <p:spPr bwMode="auto">
          <a:xfrm flipH="1">
            <a:off x="3733800" y="4721225"/>
            <a:ext cx="531813" cy="38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6" name="AutoShape 13"/>
          <p:cNvCxnSpPr>
            <a:cxnSpLocks noChangeShapeType="1"/>
            <a:stCxn id="32" idx="5"/>
            <a:endCxn id="30" idx="0"/>
          </p:cNvCxnSpPr>
          <p:nvPr>
            <p:custDataLst>
              <p:tags r:id="rId30"/>
            </p:custDataLst>
          </p:nvPr>
        </p:nvCxnSpPr>
        <p:spPr bwMode="auto">
          <a:xfrm rot="16200000" flipH="1">
            <a:off x="4513879" y="4812328"/>
            <a:ext cx="422847" cy="20139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7" name="Oval 14"/>
          <p:cNvSpPr>
            <a:spLocks noChangeAspect="1" noChangeArrowheads="1"/>
          </p:cNvSpPr>
          <p:nvPr>
            <p:custDataLst>
              <p:tags r:id="rId31"/>
            </p:custDataLst>
          </p:nvPr>
        </p:nvSpPr>
        <p:spPr bwMode="auto">
          <a:xfrm>
            <a:off x="2870200" y="57912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 smtClean="0"/>
              <a:t> 3</a:t>
            </a:r>
            <a:endParaRPr lang="en-US" dirty="0"/>
          </a:p>
        </p:txBody>
      </p:sp>
      <p:cxnSp>
        <p:nvCxnSpPr>
          <p:cNvPr id="38" name="AutoShape 15"/>
          <p:cNvCxnSpPr>
            <a:cxnSpLocks noChangeShapeType="1"/>
            <a:stCxn id="31" idx="3"/>
            <a:endCxn id="37" idx="0"/>
          </p:cNvCxnSpPr>
          <p:nvPr>
            <p:custDataLst>
              <p:tags r:id="rId32"/>
            </p:custDataLst>
          </p:nvPr>
        </p:nvCxnSpPr>
        <p:spPr bwMode="auto">
          <a:xfrm flipH="1">
            <a:off x="3124200" y="5387975"/>
            <a:ext cx="430213" cy="38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9" name="Oval 16"/>
          <p:cNvSpPr>
            <a:spLocks noChangeAspect="1" noChangeArrowheads="1"/>
          </p:cNvSpPr>
          <p:nvPr>
            <p:custDataLst>
              <p:tags r:id="rId33"/>
            </p:custDataLst>
          </p:nvPr>
        </p:nvSpPr>
        <p:spPr bwMode="auto">
          <a:xfrm>
            <a:off x="3987800" y="577215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 smtClean="0"/>
              <a:t> 6</a:t>
            </a:r>
            <a:endParaRPr lang="en-US" dirty="0"/>
          </a:p>
        </p:txBody>
      </p:sp>
      <p:cxnSp>
        <p:nvCxnSpPr>
          <p:cNvPr id="40" name="AutoShape 17"/>
          <p:cNvCxnSpPr>
            <a:cxnSpLocks noChangeShapeType="1"/>
            <a:stCxn id="31" idx="5"/>
            <a:endCxn id="39" idx="0"/>
          </p:cNvCxnSpPr>
          <p:nvPr>
            <p:custDataLst>
              <p:tags r:id="rId34"/>
            </p:custDataLst>
          </p:nvPr>
        </p:nvCxnSpPr>
        <p:spPr bwMode="auto">
          <a:xfrm>
            <a:off x="3913188" y="5387975"/>
            <a:ext cx="328612" cy="3651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2" name="Oval 18"/>
          <p:cNvSpPr>
            <a:spLocks noChangeAspect="1" noChangeArrowheads="1"/>
          </p:cNvSpPr>
          <p:nvPr>
            <p:custDataLst>
              <p:tags r:id="rId35"/>
            </p:custDataLst>
          </p:nvPr>
        </p:nvSpPr>
        <p:spPr bwMode="auto">
          <a:xfrm>
            <a:off x="6527800" y="44958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/>
              <a:t>19</a:t>
            </a:r>
          </a:p>
        </p:txBody>
      </p:sp>
      <p:cxnSp>
        <p:nvCxnSpPr>
          <p:cNvPr id="43" name="AutoShape 22"/>
          <p:cNvCxnSpPr>
            <a:cxnSpLocks noChangeShapeType="1"/>
            <a:stCxn id="42" idx="3"/>
            <a:endCxn id="45" idx="0"/>
          </p:cNvCxnSpPr>
          <p:nvPr>
            <p:custDataLst>
              <p:tags r:id="rId36"/>
            </p:custDataLst>
          </p:nvPr>
        </p:nvCxnSpPr>
        <p:spPr bwMode="auto">
          <a:xfrm rot="5400000">
            <a:off x="6241656" y="4822648"/>
            <a:ext cx="443484" cy="27759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4" name="AutoShape 23"/>
          <p:cNvCxnSpPr>
            <a:cxnSpLocks noChangeShapeType="1"/>
            <a:stCxn id="52" idx="3"/>
            <a:endCxn id="46" idx="0"/>
          </p:cNvCxnSpPr>
          <p:nvPr>
            <p:custDataLst>
              <p:tags r:id="rId37"/>
            </p:custDataLst>
          </p:nvPr>
        </p:nvCxnSpPr>
        <p:spPr bwMode="auto">
          <a:xfrm rot="5400000">
            <a:off x="7134625" y="5410816"/>
            <a:ext cx="384747" cy="22679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5" name="Oval 24"/>
          <p:cNvSpPr>
            <a:spLocks noChangeAspect="1" noChangeArrowheads="1"/>
          </p:cNvSpPr>
          <p:nvPr>
            <p:custDataLst>
              <p:tags r:id="rId38"/>
            </p:custDataLst>
          </p:nvPr>
        </p:nvSpPr>
        <p:spPr bwMode="auto">
          <a:xfrm>
            <a:off x="6070600" y="5183187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/>
              <a:t>17</a:t>
            </a:r>
          </a:p>
        </p:txBody>
      </p:sp>
      <p:sp>
        <p:nvSpPr>
          <p:cNvPr id="46" name="Oval 25"/>
          <p:cNvSpPr>
            <a:spLocks noChangeAspect="1" noChangeArrowheads="1"/>
          </p:cNvSpPr>
          <p:nvPr>
            <p:custDataLst>
              <p:tags r:id="rId39"/>
            </p:custDataLst>
          </p:nvPr>
        </p:nvSpPr>
        <p:spPr bwMode="auto">
          <a:xfrm>
            <a:off x="6959600" y="5716587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/>
              <a:t>20</a:t>
            </a:r>
          </a:p>
        </p:txBody>
      </p:sp>
      <p:cxnSp>
        <p:nvCxnSpPr>
          <p:cNvPr id="47" name="AutoShape 30"/>
          <p:cNvCxnSpPr>
            <a:cxnSpLocks noChangeShapeType="1"/>
            <a:stCxn id="45" idx="3"/>
            <a:endCxn id="48" idx="0"/>
          </p:cNvCxnSpPr>
          <p:nvPr>
            <p:custDataLst>
              <p:tags r:id="rId40"/>
            </p:custDataLst>
          </p:nvPr>
        </p:nvCxnSpPr>
        <p:spPr bwMode="auto">
          <a:xfrm rot="5400000">
            <a:off x="5912250" y="5483841"/>
            <a:ext cx="289497" cy="175995"/>
          </a:xfrm>
          <a:prstGeom prst="straightConnector1">
            <a:avLst/>
          </a:prstGeom>
          <a:noFill/>
          <a:ln w="9525">
            <a:solidFill>
              <a:srgbClr val="C00000"/>
            </a:solidFill>
            <a:prstDash val="sysDot"/>
            <a:round/>
            <a:headEnd/>
            <a:tailEnd type="triangle" w="med" len="med"/>
          </a:ln>
          <a:effectLst/>
        </p:spPr>
      </p:cxnSp>
      <p:sp>
        <p:nvSpPr>
          <p:cNvPr id="48" name="Oval 31"/>
          <p:cNvSpPr>
            <a:spLocks noChangeAspect="1" noChangeArrowheads="1"/>
          </p:cNvSpPr>
          <p:nvPr>
            <p:custDataLst>
              <p:tags r:id="rId41"/>
            </p:custDataLst>
          </p:nvPr>
        </p:nvSpPr>
        <p:spPr bwMode="auto">
          <a:xfrm>
            <a:off x="5715000" y="5716587"/>
            <a:ext cx="508000" cy="285750"/>
          </a:xfrm>
          <a:prstGeom prst="ellipse">
            <a:avLst/>
          </a:prstGeom>
          <a:noFill/>
          <a:ln w="38100">
            <a:solidFill>
              <a:srgbClr val="C00000"/>
            </a:solidFill>
            <a:prstDash val="sysDot"/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/>
              <a:t>16</a:t>
            </a:r>
          </a:p>
        </p:txBody>
      </p:sp>
      <p:cxnSp>
        <p:nvCxnSpPr>
          <p:cNvPr id="49" name="AutoShape 10"/>
          <p:cNvCxnSpPr>
            <a:cxnSpLocks noChangeShapeType="1"/>
            <a:stCxn id="33" idx="5"/>
            <a:endCxn id="42" idx="1"/>
          </p:cNvCxnSpPr>
          <p:nvPr>
            <p:custDataLst>
              <p:tags r:id="rId42"/>
            </p:custDataLst>
          </p:nvPr>
        </p:nvCxnSpPr>
        <p:spPr bwMode="auto">
          <a:xfrm rot="16200000" flipH="1">
            <a:off x="6098603" y="4034055"/>
            <a:ext cx="350394" cy="65679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52" name="Oval 6"/>
          <p:cNvSpPr>
            <a:spLocks noChangeAspect="1" noChangeArrowheads="1"/>
          </p:cNvSpPr>
          <p:nvPr>
            <p:custDataLst>
              <p:tags r:id="rId43"/>
            </p:custDataLst>
          </p:nvPr>
        </p:nvSpPr>
        <p:spPr bwMode="auto">
          <a:xfrm>
            <a:off x="7366000" y="5087937"/>
            <a:ext cx="508000" cy="285750"/>
          </a:xfrm>
          <a:prstGeom prst="ellips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dirty="0">
                <a:solidFill>
                  <a:srgbClr val="C00000"/>
                </a:solidFill>
              </a:rPr>
              <a:t>22</a:t>
            </a:r>
          </a:p>
        </p:txBody>
      </p:sp>
      <p:sp>
        <p:nvSpPr>
          <p:cNvPr id="53" name="Oval 26"/>
          <p:cNvSpPr>
            <a:spLocks noChangeAspect="1" noChangeArrowheads="1"/>
          </p:cNvSpPr>
          <p:nvPr>
            <p:custDataLst>
              <p:tags r:id="rId44"/>
            </p:custDataLst>
          </p:nvPr>
        </p:nvSpPr>
        <p:spPr bwMode="auto">
          <a:xfrm>
            <a:off x="7950200" y="5716587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/>
              <a:t>24</a:t>
            </a:r>
          </a:p>
        </p:txBody>
      </p:sp>
      <p:cxnSp>
        <p:nvCxnSpPr>
          <p:cNvPr id="54" name="AutoShape 27"/>
          <p:cNvCxnSpPr>
            <a:cxnSpLocks noChangeShapeType="1"/>
          </p:cNvCxnSpPr>
          <p:nvPr>
            <p:custDataLst>
              <p:tags r:id="rId45"/>
            </p:custDataLst>
          </p:nvPr>
        </p:nvCxnSpPr>
        <p:spPr bwMode="auto">
          <a:xfrm>
            <a:off x="7721600" y="5335587"/>
            <a:ext cx="531813" cy="38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56" name="AutoShape 10"/>
          <p:cNvCxnSpPr>
            <a:cxnSpLocks noChangeShapeType="1"/>
            <a:stCxn id="42" idx="5"/>
            <a:endCxn id="52" idx="1"/>
          </p:cNvCxnSpPr>
          <p:nvPr>
            <p:custDataLst>
              <p:tags r:id="rId46"/>
            </p:custDataLst>
          </p:nvPr>
        </p:nvCxnSpPr>
        <p:spPr bwMode="auto">
          <a:xfrm rot="16200000" flipH="1">
            <a:off x="7005860" y="4695248"/>
            <a:ext cx="390081" cy="47899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general right-right 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838200"/>
          </a:xfrm>
        </p:spPr>
        <p:txBody>
          <a:bodyPr/>
          <a:lstStyle/>
          <a:p>
            <a:r>
              <a:rPr lang="en-US" dirty="0" smtClean="0"/>
              <a:t>Mirror image to left-left case, so you rotate the other way</a:t>
            </a:r>
          </a:p>
          <a:p>
            <a:pPr lvl="1"/>
            <a:r>
              <a:rPr lang="en-US" dirty="0" smtClean="0"/>
              <a:t>Exact same concept, but need different code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8" name="Oval 4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1600200" y="3238500"/>
            <a:ext cx="609600" cy="342900"/>
          </a:xfrm>
          <a:prstGeom prst="ellips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b="1" dirty="0" smtClean="0">
                <a:solidFill>
                  <a:srgbClr val="C00000"/>
                </a:solidFill>
              </a:rPr>
              <a:t>a</a:t>
            </a:r>
            <a:endParaRPr lang="en-US" b="1" dirty="0">
              <a:solidFill>
                <a:srgbClr val="C00000"/>
              </a:solidFill>
            </a:endParaRPr>
          </a:p>
        </p:txBody>
      </p:sp>
      <p:cxnSp>
        <p:nvCxnSpPr>
          <p:cNvPr id="9" name="AutoShape 5"/>
          <p:cNvCxnSpPr>
            <a:cxnSpLocks noChangeShapeType="1"/>
            <a:stCxn id="8" idx="5"/>
          </p:cNvCxnSpPr>
          <p:nvPr>
            <p:custDataLst>
              <p:tags r:id="rId2"/>
            </p:custDataLst>
          </p:nvPr>
        </p:nvCxnSpPr>
        <p:spPr bwMode="auto">
          <a:xfrm rot="16200000" flipH="1">
            <a:off x="2254355" y="3397354"/>
            <a:ext cx="431219" cy="69887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0" name="AutoShape 6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971800" y="4648200"/>
            <a:ext cx="1143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Z</a:t>
            </a:r>
          </a:p>
        </p:txBody>
      </p:sp>
      <p:sp>
        <p:nvSpPr>
          <p:cNvPr id="11" name="AutoShape 7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905000" y="4648200"/>
            <a:ext cx="889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Y</a:t>
            </a:r>
          </a:p>
        </p:txBody>
      </p:sp>
      <p:cxnSp>
        <p:nvCxnSpPr>
          <p:cNvPr id="13" name="AutoShape 9"/>
          <p:cNvCxnSpPr>
            <a:cxnSpLocks noChangeShapeType="1"/>
            <a:stCxn id="45" idx="3"/>
            <a:endCxn id="11" idx="0"/>
          </p:cNvCxnSpPr>
          <p:nvPr>
            <p:custDataLst>
              <p:tags r:id="rId5"/>
            </p:custDataLst>
          </p:nvPr>
        </p:nvCxnSpPr>
        <p:spPr bwMode="auto">
          <a:xfrm rot="5400000">
            <a:off x="2413479" y="4153004"/>
            <a:ext cx="431217" cy="5591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4" name="AutoShape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57200" y="3829050"/>
            <a:ext cx="1143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X</a:t>
            </a:r>
          </a:p>
        </p:txBody>
      </p:sp>
      <p:cxnSp>
        <p:nvCxnSpPr>
          <p:cNvPr id="15" name="AutoShape 11"/>
          <p:cNvCxnSpPr>
            <a:cxnSpLocks noChangeShapeType="1"/>
            <a:stCxn id="8" idx="3"/>
            <a:endCxn id="14" idx="0"/>
          </p:cNvCxnSpPr>
          <p:nvPr>
            <p:custDataLst>
              <p:tags r:id="rId7"/>
            </p:custDataLst>
          </p:nvPr>
        </p:nvCxnSpPr>
        <p:spPr bwMode="auto">
          <a:xfrm rot="5400000">
            <a:off x="1210154" y="3349729"/>
            <a:ext cx="297867" cy="6607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6" name="Text Box 13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57200" y="3581400"/>
            <a:ext cx="736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chemeClr val="accent2"/>
                </a:solidFill>
              </a:rPr>
              <a:t>h</a:t>
            </a:r>
            <a:endParaRPr lang="en-US" sz="2000" b="1" dirty="0">
              <a:solidFill>
                <a:schemeClr val="accent2"/>
              </a:solidFill>
            </a:endParaRPr>
          </a:p>
        </p:txBody>
      </p:sp>
      <p:sp>
        <p:nvSpPr>
          <p:cNvPr id="17" name="Text Box 14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209800" y="4251325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rgbClr val="0000FF"/>
                </a:solidFill>
              </a:rPr>
              <a:t>h</a:t>
            </a:r>
          </a:p>
        </p:txBody>
      </p:sp>
      <p:sp>
        <p:nvSpPr>
          <p:cNvPr id="18" name="Text Box 15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657600" y="4460875"/>
            <a:ext cx="60144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rgbClr val="0000FF"/>
                </a:solidFill>
              </a:rPr>
              <a:t>h+1</a:t>
            </a:r>
            <a:endParaRPr lang="en-US" sz="2000" b="1" dirty="0">
              <a:solidFill>
                <a:srgbClr val="0000FF"/>
              </a:solidFill>
            </a:endParaRPr>
          </a:p>
        </p:txBody>
      </p:sp>
      <p:sp>
        <p:nvSpPr>
          <p:cNvPr id="20" name="Text Box 59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133600" y="3048000"/>
            <a:ext cx="60144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rgbClr val="C00000"/>
                </a:solidFill>
              </a:rPr>
              <a:t>h+3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42" name="Oval 17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657600" y="5695950"/>
            <a:ext cx="304800" cy="171450"/>
          </a:xfrm>
          <a:prstGeom prst="ellipse">
            <a:avLst/>
          </a:prstGeom>
          <a:solidFill>
            <a:srgbClr val="C0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" name="Line 39"/>
          <p:cNvSpPr>
            <a:spLocks noChangeShapeType="1"/>
          </p:cNvSpPr>
          <p:nvPr/>
        </p:nvSpPr>
        <p:spPr bwMode="auto">
          <a:xfrm>
            <a:off x="3810000" y="5543550"/>
            <a:ext cx="0" cy="152400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" name="Oval 8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2819400" y="3924300"/>
            <a:ext cx="609600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/>
              <a:t>b</a:t>
            </a:r>
          </a:p>
        </p:txBody>
      </p:sp>
      <p:sp>
        <p:nvSpPr>
          <p:cNvPr id="46" name="Text Box 58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2570163" y="3535363"/>
            <a:ext cx="596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rgbClr val="0000FF"/>
                </a:solidFill>
              </a:rPr>
              <a:t>h+2</a:t>
            </a:r>
            <a:endParaRPr lang="en-US" sz="2000" b="1" dirty="0">
              <a:solidFill>
                <a:srgbClr val="0000FF"/>
              </a:solidFill>
            </a:endParaRPr>
          </a:p>
        </p:txBody>
      </p:sp>
      <p:cxnSp>
        <p:nvCxnSpPr>
          <p:cNvPr id="48" name="AutoShape 5"/>
          <p:cNvCxnSpPr>
            <a:cxnSpLocks noChangeShapeType="1"/>
            <a:endCxn id="10" idx="0"/>
          </p:cNvCxnSpPr>
          <p:nvPr>
            <p:custDataLst>
              <p:tags r:id="rId15"/>
            </p:custDataLst>
          </p:nvPr>
        </p:nvCxnSpPr>
        <p:spPr bwMode="auto">
          <a:xfrm rot="16200000" flipH="1">
            <a:off x="3219450" y="4324350"/>
            <a:ext cx="381000" cy="26669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68" name="AutoShape 3"/>
          <p:cNvCxnSpPr>
            <a:cxnSpLocks noChangeShapeType="1"/>
            <a:stCxn id="69" idx="3"/>
            <a:endCxn id="73" idx="7"/>
          </p:cNvCxnSpPr>
          <p:nvPr>
            <p:custDataLst>
              <p:tags r:id="rId16"/>
            </p:custDataLst>
          </p:nvPr>
        </p:nvCxnSpPr>
        <p:spPr bwMode="auto">
          <a:xfrm rot="5400000">
            <a:off x="6626808" y="3673101"/>
            <a:ext cx="386184" cy="55954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69" name="Oval 4"/>
          <p:cNvSpPr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7010400" y="3467100"/>
            <a:ext cx="609600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b="1" dirty="0" smtClean="0"/>
              <a:t>b</a:t>
            </a:r>
            <a:endParaRPr lang="en-US" b="1" dirty="0"/>
          </a:p>
        </p:txBody>
      </p:sp>
      <p:cxnSp>
        <p:nvCxnSpPr>
          <p:cNvPr id="70" name="AutoShape 5"/>
          <p:cNvCxnSpPr>
            <a:cxnSpLocks noChangeShapeType="1"/>
            <a:stCxn id="69" idx="5"/>
            <a:endCxn id="71" idx="0"/>
          </p:cNvCxnSpPr>
          <p:nvPr>
            <p:custDataLst>
              <p:tags r:id="rId18"/>
            </p:custDataLst>
          </p:nvPr>
        </p:nvCxnSpPr>
        <p:spPr bwMode="auto">
          <a:xfrm rot="16200000" flipH="1">
            <a:off x="7635980" y="3654529"/>
            <a:ext cx="450267" cy="6607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71" name="AutoShape 6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7620000" y="4210050"/>
            <a:ext cx="1143000" cy="10477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Z</a:t>
            </a:r>
          </a:p>
        </p:txBody>
      </p:sp>
      <p:sp>
        <p:nvSpPr>
          <p:cNvPr id="72" name="AutoShape 7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6426200" y="4667250"/>
            <a:ext cx="889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Y</a:t>
            </a:r>
          </a:p>
        </p:txBody>
      </p:sp>
      <p:sp>
        <p:nvSpPr>
          <p:cNvPr id="73" name="Oval 8"/>
          <p:cNvSpPr>
            <a:spLocks noChangeAspect="1" noChangeArrowheads="1"/>
          </p:cNvSpPr>
          <p:nvPr>
            <p:custDataLst>
              <p:tags r:id="rId21"/>
            </p:custDataLst>
          </p:nvPr>
        </p:nvSpPr>
        <p:spPr bwMode="auto">
          <a:xfrm>
            <a:off x="6019800" y="4095750"/>
            <a:ext cx="609600" cy="3429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 smtClean="0"/>
              <a:t>a</a:t>
            </a:r>
            <a:endParaRPr lang="en-US" dirty="0"/>
          </a:p>
        </p:txBody>
      </p:sp>
      <p:cxnSp>
        <p:nvCxnSpPr>
          <p:cNvPr id="74" name="AutoShape 9"/>
          <p:cNvCxnSpPr>
            <a:cxnSpLocks noChangeShapeType="1"/>
            <a:stCxn id="73" idx="5"/>
            <a:endCxn id="72" idx="0"/>
          </p:cNvCxnSpPr>
          <p:nvPr>
            <p:custDataLst>
              <p:tags r:id="rId22"/>
            </p:custDataLst>
          </p:nvPr>
        </p:nvCxnSpPr>
        <p:spPr bwMode="auto">
          <a:xfrm rot="16200000" flipH="1">
            <a:off x="6566005" y="4362554"/>
            <a:ext cx="278817" cy="3305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75" name="AutoShape 10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5105400" y="4667250"/>
            <a:ext cx="1143000" cy="89535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X</a:t>
            </a:r>
          </a:p>
        </p:txBody>
      </p:sp>
      <p:cxnSp>
        <p:nvCxnSpPr>
          <p:cNvPr id="76" name="AutoShape 11"/>
          <p:cNvCxnSpPr>
            <a:cxnSpLocks noChangeShapeType="1"/>
            <a:stCxn id="73" idx="3"/>
            <a:endCxn id="75" idx="0"/>
          </p:cNvCxnSpPr>
          <p:nvPr>
            <p:custDataLst>
              <p:tags r:id="rId24"/>
            </p:custDataLst>
          </p:nvPr>
        </p:nvCxnSpPr>
        <p:spPr bwMode="auto">
          <a:xfrm rot="5400000">
            <a:off x="5753579" y="4311754"/>
            <a:ext cx="278817" cy="43217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77" name="Text Box 13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5130800" y="4343400"/>
            <a:ext cx="736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chemeClr val="accent2"/>
                </a:solidFill>
              </a:rPr>
              <a:t>h</a:t>
            </a:r>
            <a:endParaRPr lang="en-US" sz="2000" b="1" dirty="0">
              <a:solidFill>
                <a:schemeClr val="accent2"/>
              </a:solidFill>
            </a:endParaRPr>
          </a:p>
        </p:txBody>
      </p:sp>
      <p:sp>
        <p:nvSpPr>
          <p:cNvPr id="78" name="Text Box 14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7010400" y="4403725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rgbClr val="0000FF"/>
                </a:solidFill>
              </a:rPr>
              <a:t>h</a:t>
            </a:r>
          </a:p>
        </p:txBody>
      </p:sp>
      <p:sp>
        <p:nvSpPr>
          <p:cNvPr id="79" name="Text Box 15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8305800" y="4022725"/>
            <a:ext cx="60144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rgbClr val="0000FF"/>
                </a:solidFill>
              </a:rPr>
              <a:t>h+1</a:t>
            </a:r>
            <a:endParaRPr lang="en-US" sz="2000" b="1" dirty="0">
              <a:solidFill>
                <a:srgbClr val="0000FF"/>
              </a:solidFill>
            </a:endParaRPr>
          </a:p>
        </p:txBody>
      </p:sp>
      <p:sp>
        <p:nvSpPr>
          <p:cNvPr id="80" name="Text Box 58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5770563" y="3706813"/>
            <a:ext cx="596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rgbClr val="0000FF"/>
                </a:solidFill>
              </a:rPr>
              <a:t>h+1</a:t>
            </a:r>
            <a:endParaRPr lang="en-US" sz="2000" b="1" dirty="0">
              <a:solidFill>
                <a:srgbClr val="0000FF"/>
              </a:solidFill>
            </a:endParaRPr>
          </a:p>
        </p:txBody>
      </p:sp>
      <p:sp>
        <p:nvSpPr>
          <p:cNvPr id="81" name="Text Box 59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7696200" y="3413125"/>
            <a:ext cx="60144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rgbClr val="C00000"/>
                </a:solidFill>
              </a:rPr>
              <a:t>h+2</a:t>
            </a:r>
            <a:endParaRPr lang="en-US" sz="2000" b="1" dirty="0">
              <a:solidFill>
                <a:srgbClr val="C00000"/>
              </a:solidFill>
            </a:endParaRPr>
          </a:p>
        </p:txBody>
      </p:sp>
      <p:cxnSp>
        <p:nvCxnSpPr>
          <p:cNvPr id="82" name="AutoShape 3"/>
          <p:cNvCxnSpPr>
            <a:cxnSpLocks noChangeShapeType="1"/>
          </p:cNvCxnSpPr>
          <p:nvPr>
            <p:custDataLst>
              <p:tags r:id="rId30"/>
            </p:custDataLst>
          </p:nvPr>
        </p:nvCxnSpPr>
        <p:spPr bwMode="auto">
          <a:xfrm rot="5400000">
            <a:off x="7156265" y="3270063"/>
            <a:ext cx="304797" cy="13074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85" name="Oval 17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8382000" y="5410200"/>
            <a:ext cx="304800" cy="171450"/>
          </a:xfrm>
          <a:prstGeom prst="ellipse">
            <a:avLst/>
          </a:prstGeom>
          <a:solidFill>
            <a:srgbClr val="C0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6" name="Line 39"/>
          <p:cNvSpPr>
            <a:spLocks noChangeShapeType="1"/>
          </p:cNvSpPr>
          <p:nvPr/>
        </p:nvSpPr>
        <p:spPr bwMode="auto">
          <a:xfrm>
            <a:off x="8534400" y="5257800"/>
            <a:ext cx="0" cy="152400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8" name="AutoShape 11"/>
          <p:cNvSpPr>
            <a:spLocks noChangeAspect="1" noChangeArrowheads="1"/>
          </p:cNvSpPr>
          <p:nvPr>
            <p:custDataLst>
              <p:tags r:id="rId32"/>
            </p:custDataLst>
          </p:nvPr>
        </p:nvSpPr>
        <p:spPr bwMode="auto">
          <a:xfrm>
            <a:off x="4252912" y="3733800"/>
            <a:ext cx="852488" cy="304800"/>
          </a:xfrm>
          <a:prstGeom prst="rightArrow">
            <a:avLst>
              <a:gd name="adj1" fmla="val 50000"/>
              <a:gd name="adj2" fmla="val 69922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D3FB4-0CEE-4CDE-9E9E-CFB7392ADB87}" type="slidenum">
              <a:rPr lang="en-US"/>
              <a:pPr/>
              <a:t>2</a:t>
            </a:fld>
            <a:endParaRPr lang="en-US"/>
          </a:p>
        </p:txBody>
      </p:sp>
      <p:sp>
        <p:nvSpPr>
          <p:cNvPr id="2385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The AVL Tree Data Structure</a:t>
            </a:r>
          </a:p>
        </p:txBody>
      </p:sp>
      <p:sp>
        <p:nvSpPr>
          <p:cNvPr id="238595" name="Oval 3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4876800" y="4800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>
                <a:latin typeface="Times New Roman" pitchFamily="18" charset="0"/>
              </a:rPr>
              <a:t>4</a:t>
            </a:r>
          </a:p>
        </p:txBody>
      </p:sp>
      <p:sp>
        <p:nvSpPr>
          <p:cNvPr id="238596" name="Oval 4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7810500" y="3911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13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38597" name="Oval 5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6743700" y="3911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>
                <a:latin typeface="Times New Roman" pitchFamily="18" charset="0"/>
              </a:rPr>
              <a:t>10</a:t>
            </a:r>
          </a:p>
        </p:txBody>
      </p:sp>
      <p:sp>
        <p:nvSpPr>
          <p:cNvPr id="238598" name="Oval 6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5676900" y="3911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>
                <a:latin typeface="Times New Roman" pitchFamily="18" charset="0"/>
              </a:rPr>
              <a:t>6</a:t>
            </a:r>
          </a:p>
        </p:txBody>
      </p:sp>
      <p:sp>
        <p:nvSpPr>
          <p:cNvPr id="238599" name="Oval 7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4610100" y="3911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>
                <a:latin typeface="Times New Roman" pitchFamily="18" charset="0"/>
              </a:rPr>
              <a:t>2</a:t>
            </a:r>
          </a:p>
        </p:txBody>
      </p:sp>
      <p:sp>
        <p:nvSpPr>
          <p:cNvPr id="238600" name="Oval 8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7277100" y="3022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>
                <a:latin typeface="Times New Roman" pitchFamily="18" charset="0"/>
              </a:rPr>
              <a:t>11</a:t>
            </a:r>
          </a:p>
        </p:txBody>
      </p:sp>
      <p:sp>
        <p:nvSpPr>
          <p:cNvPr id="238601" name="Oval 9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5143500" y="3022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>
                <a:latin typeface="Times New Roman" pitchFamily="18" charset="0"/>
              </a:rPr>
              <a:t>5</a:t>
            </a:r>
          </a:p>
        </p:txBody>
      </p:sp>
      <p:sp>
        <p:nvSpPr>
          <p:cNvPr id="238602" name="Oval 10"/>
          <p:cNvSpPr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6210300" y="2133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>
                <a:latin typeface="Times New Roman" pitchFamily="18" charset="0"/>
              </a:rPr>
              <a:t>8</a:t>
            </a:r>
          </a:p>
        </p:txBody>
      </p:sp>
      <p:cxnSp>
        <p:nvCxnSpPr>
          <p:cNvPr id="238603" name="AutoShape 11"/>
          <p:cNvCxnSpPr>
            <a:cxnSpLocks noChangeShapeType="1"/>
            <a:stCxn id="238602" idx="3"/>
            <a:endCxn id="238601" idx="0"/>
          </p:cNvCxnSpPr>
          <p:nvPr>
            <p:custDataLst>
              <p:tags r:id="rId10"/>
            </p:custDataLst>
          </p:nvPr>
        </p:nvCxnSpPr>
        <p:spPr bwMode="auto">
          <a:xfrm flipH="1">
            <a:off x="5334000" y="2478088"/>
            <a:ext cx="9318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38604" name="AutoShape 12"/>
          <p:cNvCxnSpPr>
            <a:cxnSpLocks noChangeShapeType="1"/>
            <a:stCxn id="238602" idx="5"/>
            <a:endCxn id="238600" idx="0"/>
          </p:cNvCxnSpPr>
          <p:nvPr>
            <p:custDataLst>
              <p:tags r:id="rId11"/>
            </p:custDataLst>
          </p:nvPr>
        </p:nvCxnSpPr>
        <p:spPr bwMode="auto">
          <a:xfrm>
            <a:off x="6535738" y="2478088"/>
            <a:ext cx="9318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38605" name="AutoShape 13"/>
          <p:cNvCxnSpPr>
            <a:cxnSpLocks noChangeShapeType="1"/>
            <a:stCxn id="238600" idx="3"/>
            <a:endCxn id="238597" idx="0"/>
          </p:cNvCxnSpPr>
          <p:nvPr>
            <p:custDataLst>
              <p:tags r:id="rId12"/>
            </p:custDataLst>
          </p:nvPr>
        </p:nvCxnSpPr>
        <p:spPr bwMode="auto">
          <a:xfrm flipH="1">
            <a:off x="6934200" y="33670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38606" name="AutoShape 14"/>
          <p:cNvCxnSpPr>
            <a:cxnSpLocks noChangeShapeType="1"/>
            <a:stCxn id="238600" idx="5"/>
            <a:endCxn id="238596" idx="0"/>
          </p:cNvCxnSpPr>
          <p:nvPr>
            <p:custDataLst>
              <p:tags r:id="rId13"/>
            </p:custDataLst>
          </p:nvPr>
        </p:nvCxnSpPr>
        <p:spPr bwMode="auto">
          <a:xfrm>
            <a:off x="7602538" y="33670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38607" name="AutoShape 15"/>
          <p:cNvCxnSpPr>
            <a:cxnSpLocks noChangeShapeType="1"/>
            <a:stCxn id="238601" idx="3"/>
            <a:endCxn id="238599" idx="0"/>
          </p:cNvCxnSpPr>
          <p:nvPr>
            <p:custDataLst>
              <p:tags r:id="rId14"/>
            </p:custDataLst>
          </p:nvPr>
        </p:nvCxnSpPr>
        <p:spPr bwMode="auto">
          <a:xfrm flipH="1">
            <a:off x="4800600" y="33670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38608" name="AutoShape 16"/>
          <p:cNvCxnSpPr>
            <a:cxnSpLocks noChangeShapeType="1"/>
            <a:stCxn id="238601" idx="5"/>
            <a:endCxn id="238598" idx="0"/>
          </p:cNvCxnSpPr>
          <p:nvPr>
            <p:custDataLst>
              <p:tags r:id="rId15"/>
            </p:custDataLst>
          </p:nvPr>
        </p:nvCxnSpPr>
        <p:spPr bwMode="auto">
          <a:xfrm>
            <a:off x="5468938" y="33670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38609" name="AutoShape 17"/>
          <p:cNvCxnSpPr>
            <a:cxnSpLocks noChangeShapeType="1"/>
            <a:stCxn id="238599" idx="5"/>
            <a:endCxn id="238595" idx="0"/>
          </p:cNvCxnSpPr>
          <p:nvPr>
            <p:custDataLst>
              <p:tags r:id="rId16"/>
            </p:custDataLst>
          </p:nvPr>
        </p:nvCxnSpPr>
        <p:spPr bwMode="auto">
          <a:xfrm>
            <a:off x="4935538" y="42560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38610" name="Oval 18"/>
          <p:cNvSpPr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8077200" y="4800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>
                <a:latin typeface="Times New Roman" pitchFamily="18" charset="0"/>
              </a:rPr>
              <a:t>14</a:t>
            </a:r>
          </a:p>
        </p:txBody>
      </p:sp>
      <p:sp>
        <p:nvSpPr>
          <p:cNvPr id="238611" name="Oval 19"/>
          <p:cNvSpPr>
            <a:spLocks noChangeAspect="1" noChangeArrowheads="1"/>
          </p:cNvSpPr>
          <p:nvPr>
            <p:custDataLst>
              <p:tags r:id="rId18"/>
            </p:custDataLst>
          </p:nvPr>
        </p:nvSpPr>
        <p:spPr bwMode="auto">
          <a:xfrm>
            <a:off x="7467600" y="4800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12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38612" name="Oval 20"/>
          <p:cNvSpPr>
            <a:spLocks noChangeAspect="1" noChangeArrowheads="1"/>
          </p:cNvSpPr>
          <p:nvPr>
            <p:custDataLst>
              <p:tags r:id="rId19"/>
            </p:custDataLst>
          </p:nvPr>
        </p:nvSpPr>
        <p:spPr bwMode="auto">
          <a:xfrm>
            <a:off x="5943600" y="4800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>
                <a:latin typeface="Times New Roman" pitchFamily="18" charset="0"/>
              </a:rPr>
              <a:t>7</a:t>
            </a:r>
          </a:p>
        </p:txBody>
      </p:sp>
      <p:cxnSp>
        <p:nvCxnSpPr>
          <p:cNvPr id="238613" name="AutoShape 21"/>
          <p:cNvCxnSpPr>
            <a:cxnSpLocks noChangeShapeType="1"/>
            <a:stCxn id="238598" idx="5"/>
            <a:endCxn id="238612" idx="0"/>
          </p:cNvCxnSpPr>
          <p:nvPr>
            <p:custDataLst>
              <p:tags r:id="rId20"/>
            </p:custDataLst>
          </p:nvPr>
        </p:nvCxnSpPr>
        <p:spPr bwMode="auto">
          <a:xfrm>
            <a:off x="6002338" y="42560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38614" name="Oval 22"/>
          <p:cNvSpPr>
            <a:spLocks noChangeAspect="1" noChangeArrowheads="1"/>
          </p:cNvSpPr>
          <p:nvPr>
            <p:custDataLst>
              <p:tags r:id="rId21"/>
            </p:custDataLst>
          </p:nvPr>
        </p:nvSpPr>
        <p:spPr bwMode="auto">
          <a:xfrm>
            <a:off x="6477000" y="48006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>
                <a:latin typeface="Times New Roman" pitchFamily="18" charset="0"/>
              </a:rPr>
              <a:t>9</a:t>
            </a:r>
          </a:p>
        </p:txBody>
      </p:sp>
      <p:cxnSp>
        <p:nvCxnSpPr>
          <p:cNvPr id="238615" name="AutoShape 23"/>
          <p:cNvCxnSpPr>
            <a:cxnSpLocks noChangeShapeType="1"/>
            <a:stCxn id="238597" idx="3"/>
            <a:endCxn id="238614" idx="0"/>
          </p:cNvCxnSpPr>
          <p:nvPr>
            <p:custDataLst>
              <p:tags r:id="rId22"/>
            </p:custDataLst>
          </p:nvPr>
        </p:nvCxnSpPr>
        <p:spPr bwMode="auto">
          <a:xfrm flipH="1">
            <a:off x="6667500" y="4256088"/>
            <a:ext cx="1317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38616" name="AutoShape 24"/>
          <p:cNvCxnSpPr>
            <a:cxnSpLocks noChangeShapeType="1"/>
            <a:stCxn id="238596" idx="3"/>
            <a:endCxn id="238611" idx="0"/>
          </p:cNvCxnSpPr>
          <p:nvPr>
            <p:custDataLst>
              <p:tags r:id="rId23"/>
            </p:custDataLst>
          </p:nvPr>
        </p:nvCxnSpPr>
        <p:spPr bwMode="auto">
          <a:xfrm flipH="1">
            <a:off x="7658100" y="4256088"/>
            <a:ext cx="2079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38617" name="AutoShape 25"/>
          <p:cNvCxnSpPr>
            <a:cxnSpLocks noChangeShapeType="1"/>
            <a:stCxn id="238596" idx="5"/>
            <a:endCxn id="238610" idx="0"/>
          </p:cNvCxnSpPr>
          <p:nvPr>
            <p:custDataLst>
              <p:tags r:id="rId24"/>
            </p:custDataLst>
          </p:nvPr>
        </p:nvCxnSpPr>
        <p:spPr bwMode="auto">
          <a:xfrm>
            <a:off x="8135938" y="4256088"/>
            <a:ext cx="1317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38618" name="Rectangle 26"/>
          <p:cNvSpPr>
            <a:spLocks noGrp="1" noChangeArrowheads="1"/>
          </p:cNvSpPr>
          <p:nvPr>
            <p:ph type="body" sz="half" idx="1"/>
            <p:custDataLst>
              <p:tags r:id="rId25"/>
            </p:custDataLst>
          </p:nvPr>
        </p:nvSpPr>
        <p:spPr>
          <a:xfrm>
            <a:off x="304800" y="1371600"/>
            <a:ext cx="4191000" cy="4953000"/>
          </a:xfrm>
        </p:spPr>
        <p:txBody>
          <a:bodyPr/>
          <a:lstStyle/>
          <a:p>
            <a:pPr marL="457200" indent="-457200">
              <a:buFontTx/>
              <a:buNone/>
            </a:pPr>
            <a:r>
              <a:rPr lang="en-US" sz="2000" i="1" dirty="0"/>
              <a:t>Structural properties</a:t>
            </a:r>
          </a:p>
          <a:p>
            <a:pPr marL="838200" lvl="1" indent="-381000">
              <a:buFontTx/>
              <a:buAutoNum type="arabicPeriod"/>
            </a:pPr>
            <a:r>
              <a:rPr lang="en-US" sz="2000" dirty="0"/>
              <a:t>Binary tree property</a:t>
            </a:r>
          </a:p>
          <a:p>
            <a:pPr marL="838200" lvl="1" indent="-381000">
              <a:buFontTx/>
              <a:buAutoNum type="arabicPeriod"/>
            </a:pPr>
            <a:r>
              <a:rPr lang="en-US" sz="2000" dirty="0">
                <a:solidFill>
                  <a:schemeClr val="accent2"/>
                </a:solidFill>
              </a:rPr>
              <a:t>Balance property:</a:t>
            </a:r>
            <a:br>
              <a:rPr lang="en-US" sz="2000" dirty="0">
                <a:solidFill>
                  <a:schemeClr val="accent2"/>
                </a:solidFill>
              </a:rPr>
            </a:br>
            <a:r>
              <a:rPr lang="en-US" sz="2000" dirty="0">
                <a:solidFill>
                  <a:schemeClr val="accent2"/>
                </a:solidFill>
              </a:rPr>
              <a:t>balance of every node is</a:t>
            </a:r>
            <a:br>
              <a:rPr lang="en-US" sz="2000" dirty="0">
                <a:solidFill>
                  <a:schemeClr val="accent2"/>
                </a:solidFill>
              </a:rPr>
            </a:br>
            <a:r>
              <a:rPr lang="en-US" sz="2000" dirty="0">
                <a:solidFill>
                  <a:schemeClr val="accent2"/>
                </a:solidFill>
              </a:rPr>
              <a:t>between -1 and 1</a:t>
            </a:r>
          </a:p>
          <a:p>
            <a:pPr marL="838200" lvl="1" indent="-381000">
              <a:buFontTx/>
              <a:buNone/>
            </a:pPr>
            <a:r>
              <a:rPr lang="en-US" sz="2000" dirty="0"/>
              <a:t>Result:</a:t>
            </a:r>
          </a:p>
          <a:p>
            <a:pPr marL="1257300" lvl="2" indent="-342900">
              <a:buFontTx/>
              <a:buNone/>
            </a:pPr>
            <a:r>
              <a:rPr lang="en-US" b="1" dirty="0" smtClean="0">
                <a:solidFill>
                  <a:schemeClr val="accent2"/>
                </a:solidFill>
              </a:rPr>
              <a:t>Worst-case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>
                <a:solidFill>
                  <a:schemeClr val="accent2"/>
                </a:solidFill>
              </a:rPr>
              <a:t>depth is</a:t>
            </a:r>
            <a:br>
              <a:rPr lang="en-US" dirty="0">
                <a:solidFill>
                  <a:schemeClr val="accent2"/>
                </a:solidFill>
              </a:rPr>
            </a:br>
            <a:r>
              <a:rPr lang="en-US" dirty="0">
                <a:solidFill>
                  <a:schemeClr val="accent2"/>
                </a:solidFill>
                <a:sym typeface="Symbol" pitchFamily="18" charset="2"/>
              </a:rPr>
              <a:t>O(log </a:t>
            </a:r>
            <a:r>
              <a:rPr lang="en-US" i="1" dirty="0">
                <a:solidFill>
                  <a:schemeClr val="accent2"/>
                </a:solidFill>
                <a:sym typeface="Symbol" pitchFamily="18" charset="2"/>
              </a:rPr>
              <a:t>n</a:t>
            </a:r>
            <a:r>
              <a:rPr lang="en-US" dirty="0">
                <a:solidFill>
                  <a:schemeClr val="accent2"/>
                </a:solidFill>
                <a:sym typeface="Symbol" pitchFamily="18" charset="2"/>
              </a:rPr>
              <a:t>)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sym typeface="Symbol" pitchFamily="18" charset="2"/>
              </a:rPr>
              <a:t> </a:t>
            </a:r>
          </a:p>
          <a:p>
            <a:pPr marL="1257300" lvl="2" indent="-342900">
              <a:buFontTx/>
              <a:buNone/>
            </a:pPr>
            <a:endParaRPr lang="en-US" b="1" dirty="0">
              <a:solidFill>
                <a:srgbClr val="FF0000"/>
              </a:solidFill>
              <a:latin typeface="Courier New" pitchFamily="49" charset="0"/>
              <a:sym typeface="Symbol" pitchFamily="18" charset="2"/>
            </a:endParaRPr>
          </a:p>
          <a:p>
            <a:pPr marL="457200" indent="-457200">
              <a:buFontTx/>
              <a:buNone/>
            </a:pPr>
            <a:r>
              <a:rPr lang="en-US" sz="2000" i="1" dirty="0">
                <a:sym typeface="Symbol" pitchFamily="18" charset="2"/>
              </a:rPr>
              <a:t>Ordering property</a:t>
            </a:r>
          </a:p>
          <a:p>
            <a:pPr marL="838200" lvl="1" indent="-381000"/>
            <a:r>
              <a:rPr lang="en-US" sz="2000" dirty="0">
                <a:sym typeface="Symbol" pitchFamily="18" charset="2"/>
              </a:rPr>
              <a:t>Same as for BST</a:t>
            </a:r>
          </a:p>
        </p:txBody>
      </p:sp>
      <p:sp>
        <p:nvSpPr>
          <p:cNvPr id="238619" name="Oval 27"/>
          <p:cNvSpPr>
            <a:spLocks noChangeAspect="1" noChangeArrowheads="1"/>
          </p:cNvSpPr>
          <p:nvPr>
            <p:custDataLst>
              <p:tags r:id="rId26"/>
            </p:custDataLst>
          </p:nvPr>
        </p:nvSpPr>
        <p:spPr bwMode="auto">
          <a:xfrm>
            <a:off x="8305800" y="5715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>
                <a:latin typeface="Times New Roman" pitchFamily="18" charset="0"/>
              </a:rPr>
              <a:t>15</a:t>
            </a:r>
          </a:p>
        </p:txBody>
      </p:sp>
      <p:cxnSp>
        <p:nvCxnSpPr>
          <p:cNvPr id="238620" name="AutoShape 28"/>
          <p:cNvCxnSpPr>
            <a:cxnSpLocks noChangeShapeType="1"/>
            <a:stCxn id="238610" idx="5"/>
            <a:endCxn id="238619" idx="0"/>
          </p:cNvCxnSpPr>
          <p:nvPr>
            <p:custDataLst>
              <p:tags r:id="rId27"/>
            </p:custDataLst>
          </p:nvPr>
        </p:nvCxnSpPr>
        <p:spPr bwMode="auto">
          <a:xfrm>
            <a:off x="8402638" y="5145088"/>
            <a:ext cx="93662" cy="5508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/>
          </a:p>
        </p:txBody>
      </p:sp>
      <p:sp>
        <p:nvSpPr>
          <p:cNvPr id="31" name="Footer Placeholder 3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cases to go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Unfortunately, single rotations are not enough for insertions in the left-right </a:t>
            </a:r>
            <a:r>
              <a:rPr lang="en-US" dirty="0" err="1" smtClean="0"/>
              <a:t>subtree</a:t>
            </a:r>
            <a:r>
              <a:rPr lang="en-US" dirty="0" smtClean="0"/>
              <a:t> or the right-left </a:t>
            </a:r>
            <a:r>
              <a:rPr lang="en-US" dirty="0" err="1" smtClean="0"/>
              <a:t>subtree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Simple example: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(1),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(6),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(3)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First wrong idea:</a:t>
            </a:r>
            <a:r>
              <a:rPr lang="en-US" dirty="0" smtClean="0"/>
              <a:t> single rotation like we did for left-left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AutoShape 11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3821112" y="4660900"/>
            <a:ext cx="852488" cy="304800"/>
          </a:xfrm>
          <a:prstGeom prst="rightArrow">
            <a:avLst>
              <a:gd name="adj1" fmla="val 50000"/>
              <a:gd name="adj2" fmla="val 69922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Oval 13" descr="50%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2209800" y="5410200"/>
            <a:ext cx="487362" cy="485775"/>
          </a:xfrm>
          <a:prstGeom prst="ellipse">
            <a:avLst/>
          </a:prstGeom>
          <a:pattFill prst="pct50">
            <a:fgClr>
              <a:srgbClr val="008000"/>
            </a:fgClr>
            <a:bgClr>
              <a:schemeClr val="bg1"/>
            </a:bgClr>
          </a:pattFill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dirty="0"/>
              <a:t>3</a:t>
            </a:r>
          </a:p>
        </p:txBody>
      </p:sp>
      <p:sp>
        <p:nvSpPr>
          <p:cNvPr id="9" name="Oval 14" descr="50%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2667000" y="4600575"/>
            <a:ext cx="487363" cy="487362"/>
          </a:xfrm>
          <a:prstGeom prst="ellipse">
            <a:avLst/>
          </a:prstGeom>
          <a:pattFill prst="pct50">
            <a:fgClr>
              <a:srgbClr val="0000FF"/>
            </a:fgClr>
            <a:bgClr>
              <a:schemeClr val="bg1"/>
            </a:bgClr>
          </a:pattFill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/>
              <a:t>6</a:t>
            </a:r>
          </a:p>
        </p:txBody>
      </p:sp>
      <p:sp>
        <p:nvSpPr>
          <p:cNvPr id="10" name="Oval 15" descr="50%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1981200" y="3856037"/>
            <a:ext cx="487362" cy="487363"/>
          </a:xfrm>
          <a:prstGeom prst="ellipse">
            <a:avLst/>
          </a:prstGeom>
          <a:pattFill prst="pct50">
            <a:fgClr>
              <a:srgbClr val="CC9900"/>
            </a:fgClr>
            <a:bgClr>
              <a:srgbClr val="FFFFFF"/>
            </a:bgClr>
          </a:pattFill>
          <a:ln w="3810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dirty="0"/>
              <a:t>1</a:t>
            </a:r>
          </a:p>
        </p:txBody>
      </p:sp>
      <p:cxnSp>
        <p:nvCxnSpPr>
          <p:cNvPr id="11" name="AutoShape 16"/>
          <p:cNvCxnSpPr>
            <a:cxnSpLocks noChangeAspect="1" noChangeShapeType="1"/>
            <a:stCxn id="10" idx="5"/>
            <a:endCxn id="9" idx="0"/>
          </p:cNvCxnSpPr>
          <p:nvPr>
            <p:custDataLst>
              <p:tags r:id="rId5"/>
            </p:custDataLst>
          </p:nvPr>
        </p:nvCxnSpPr>
        <p:spPr bwMode="auto">
          <a:xfrm rot="16200000" flipH="1">
            <a:off x="2489661" y="4179554"/>
            <a:ext cx="328548" cy="51349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" name="AutoShape 17"/>
          <p:cNvCxnSpPr>
            <a:cxnSpLocks noChangeAspect="1" noChangeShapeType="1"/>
            <a:stCxn id="9" idx="3"/>
            <a:endCxn id="8" idx="0"/>
          </p:cNvCxnSpPr>
          <p:nvPr>
            <p:custDataLst>
              <p:tags r:id="rId6"/>
            </p:custDataLst>
          </p:nvPr>
        </p:nvCxnSpPr>
        <p:spPr bwMode="auto">
          <a:xfrm rot="5400000">
            <a:off x="2399110" y="5070936"/>
            <a:ext cx="393635" cy="2848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3" name="Text Box 18"/>
          <p:cNvSpPr txBox="1"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2667000" y="52578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14" name="Text Box 19"/>
          <p:cNvSpPr txBox="1"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3124200" y="44196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15" name="Text Box 20"/>
          <p:cNvSpPr txBox="1"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2346325" y="3581400"/>
            <a:ext cx="412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 2</a:t>
            </a:r>
          </a:p>
        </p:txBody>
      </p:sp>
      <p:sp>
        <p:nvSpPr>
          <p:cNvPr id="18" name="AutoShape 29"/>
          <p:cNvSpPr>
            <a:spLocks noChangeAspect="1" noChangeArrowheads="1"/>
          </p:cNvSpPr>
          <p:nvPr>
            <p:custDataLst>
              <p:tags r:id="rId10"/>
            </p:custDataLst>
          </p:nvPr>
        </p:nvSpPr>
        <p:spPr bwMode="auto">
          <a:xfrm flipH="1">
            <a:off x="2057400" y="2533650"/>
            <a:ext cx="1338263" cy="2190750"/>
          </a:xfrm>
          <a:custGeom>
            <a:avLst/>
            <a:gdLst>
              <a:gd name="G0" fmla="+- 10539633 0 0"/>
              <a:gd name="G1" fmla="+- 7878576 0 0"/>
              <a:gd name="G2" fmla="+- 10539633 0 7878576"/>
              <a:gd name="G3" fmla="+- 10800 0 0"/>
              <a:gd name="G4" fmla="+- 0 0 10539633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8900 0 0"/>
              <a:gd name="G9" fmla="+- 0 0 7878576"/>
              <a:gd name="G10" fmla="+- 8900 0 2700"/>
              <a:gd name="G11" fmla="cos G10 10539633"/>
              <a:gd name="G12" fmla="sin G10 10539633"/>
              <a:gd name="G13" fmla="cos 13500 10539633"/>
              <a:gd name="G14" fmla="sin 13500 10539633"/>
              <a:gd name="G15" fmla="+- G11 10800 0"/>
              <a:gd name="G16" fmla="+- G12 10800 0"/>
              <a:gd name="G17" fmla="+- G13 10800 0"/>
              <a:gd name="G18" fmla="+- G14 10800 0"/>
              <a:gd name="G19" fmla="*/ 8900 1 2"/>
              <a:gd name="G20" fmla="+- G19 5400 0"/>
              <a:gd name="G21" fmla="cos G20 10539633"/>
              <a:gd name="G22" fmla="sin G20 10539633"/>
              <a:gd name="G23" fmla="+- G21 10800 0"/>
              <a:gd name="G24" fmla="+- G12 G23 G22"/>
              <a:gd name="G25" fmla="+- G22 G23 G11"/>
              <a:gd name="G26" fmla="cos 10800 10539633"/>
              <a:gd name="G27" fmla="sin 10800 10539633"/>
              <a:gd name="G28" fmla="cos 8900 10539633"/>
              <a:gd name="G29" fmla="sin 8900 10539633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7878576"/>
              <a:gd name="G36" fmla="sin G34 7878576"/>
              <a:gd name="G37" fmla="+/ 7878576 10539633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8900 G39"/>
              <a:gd name="G43" fmla="sin 8900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2464 w 21600"/>
              <a:gd name="T5" fmla="*/ 17666 h 21600"/>
              <a:gd name="T6" fmla="*/ 5842 w 21600"/>
              <a:gd name="T7" fmla="*/ 19311 h 21600"/>
              <a:gd name="T8" fmla="*/ 3930 w 21600"/>
              <a:gd name="T9" fmla="*/ 16458 h 21600"/>
              <a:gd name="T10" fmla="*/ -1951 w 21600"/>
              <a:gd name="T11" fmla="*/ 15234 h 21600"/>
              <a:gd name="T12" fmla="*/ 297 w 21600"/>
              <a:gd name="T13" fmla="*/ 10587 h 21600"/>
              <a:gd name="T14" fmla="*/ 4944 w 21600"/>
              <a:gd name="T15" fmla="*/ 12836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2393" y="13723"/>
                </a:moveTo>
                <a:cubicBezTo>
                  <a:pt x="3091" y="15730"/>
                  <a:pt x="4484" y="17421"/>
                  <a:pt x="6320" y="18490"/>
                </a:cubicBezTo>
                <a:lnTo>
                  <a:pt x="5364" y="20132"/>
                </a:lnTo>
                <a:cubicBezTo>
                  <a:pt x="3136" y="18834"/>
                  <a:pt x="1446" y="16783"/>
                  <a:pt x="599" y="14347"/>
                </a:cubicBezTo>
                <a:lnTo>
                  <a:pt x="-1951" y="15234"/>
                </a:lnTo>
                <a:lnTo>
                  <a:pt x="297" y="10587"/>
                </a:lnTo>
                <a:lnTo>
                  <a:pt x="4944" y="12836"/>
                </a:lnTo>
                <a:lnTo>
                  <a:pt x="2393" y="13723"/>
                </a:lnTo>
                <a:close/>
              </a:path>
            </a:pathLst>
          </a:cu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Oval 13" descr="50%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5975350" y="4191000"/>
            <a:ext cx="488950" cy="488950"/>
          </a:xfrm>
          <a:prstGeom prst="ellipse">
            <a:avLst/>
          </a:prstGeom>
          <a:pattFill prst="pct50">
            <a:fgClr>
              <a:srgbClr val="0000FF"/>
            </a:fgClr>
            <a:bgClr>
              <a:schemeClr val="bg1"/>
            </a:bgClr>
          </a:pattFill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dirty="0"/>
              <a:t>6</a:t>
            </a:r>
          </a:p>
        </p:txBody>
      </p:sp>
      <p:sp>
        <p:nvSpPr>
          <p:cNvPr id="20" name="Oval 15" descr="50%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5029200" y="5181600"/>
            <a:ext cx="488950" cy="488950"/>
          </a:xfrm>
          <a:prstGeom prst="ellipse">
            <a:avLst/>
          </a:prstGeom>
          <a:pattFill prst="pct50">
            <a:fgClr>
              <a:srgbClr val="CC9900"/>
            </a:fgClr>
            <a:bgClr>
              <a:srgbClr val="FFFFFF"/>
            </a:bgClr>
          </a:pattFill>
          <a:ln w="3810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/>
              <a:t>1</a:t>
            </a:r>
          </a:p>
        </p:txBody>
      </p:sp>
      <p:cxnSp>
        <p:nvCxnSpPr>
          <p:cNvPr id="21" name="AutoShape 16"/>
          <p:cNvCxnSpPr>
            <a:cxnSpLocks noChangeAspect="1" noChangeShapeType="1"/>
            <a:endCxn id="20" idx="0"/>
          </p:cNvCxnSpPr>
          <p:nvPr>
            <p:custDataLst>
              <p:tags r:id="rId13"/>
            </p:custDataLst>
          </p:nvPr>
        </p:nvCxnSpPr>
        <p:spPr bwMode="auto">
          <a:xfrm flipH="1">
            <a:off x="5273675" y="4506913"/>
            <a:ext cx="741363" cy="6556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2" name="Oval 22" descr="50%"/>
          <p:cNvSpPr>
            <a:spLocks noChangeAspect="1" noChangeArrowheads="1"/>
          </p:cNvSpPr>
          <p:nvPr>
            <p:custDataLst>
              <p:tags r:id="rId14"/>
            </p:custDataLst>
          </p:nvPr>
        </p:nvSpPr>
        <p:spPr bwMode="auto">
          <a:xfrm>
            <a:off x="7011987" y="5164138"/>
            <a:ext cx="487363" cy="485775"/>
          </a:xfrm>
          <a:prstGeom prst="ellipse">
            <a:avLst/>
          </a:prstGeom>
          <a:pattFill prst="pct50">
            <a:fgClr>
              <a:srgbClr val="008000"/>
            </a:fgClr>
            <a:bgClr>
              <a:schemeClr val="bg1"/>
            </a:bgClr>
          </a:pattFill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/>
              <a:t>3</a:t>
            </a:r>
          </a:p>
        </p:txBody>
      </p:sp>
      <p:cxnSp>
        <p:nvCxnSpPr>
          <p:cNvPr id="23" name="AutoShape 24"/>
          <p:cNvCxnSpPr>
            <a:cxnSpLocks noChangeAspect="1" noChangeShapeType="1"/>
            <a:endCxn id="22" idx="0"/>
          </p:cNvCxnSpPr>
          <p:nvPr>
            <p:custDataLst>
              <p:tags r:id="rId15"/>
            </p:custDataLst>
          </p:nvPr>
        </p:nvCxnSpPr>
        <p:spPr bwMode="auto">
          <a:xfrm>
            <a:off x="6454775" y="4438650"/>
            <a:ext cx="801687" cy="7096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4" name="Text Box 19"/>
          <p:cNvSpPr txBox="1">
            <a:spLocks noChangeAspect="1" noChangeArrowheads="1"/>
          </p:cNvSpPr>
          <p:nvPr>
            <p:custDataLst>
              <p:tags r:id="rId16"/>
            </p:custDataLst>
          </p:nvPr>
        </p:nvSpPr>
        <p:spPr bwMode="auto">
          <a:xfrm>
            <a:off x="6432550" y="38862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25" name="Text Box 18"/>
          <p:cNvSpPr txBox="1"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5518150" y="48768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26" name="Text Box 18"/>
          <p:cNvSpPr txBox="1">
            <a:spLocks noChangeAspect="1" noChangeArrowheads="1"/>
          </p:cNvSpPr>
          <p:nvPr>
            <p:custDataLst>
              <p:tags r:id="rId18"/>
            </p:custDataLst>
          </p:nvPr>
        </p:nvSpPr>
        <p:spPr bwMode="auto">
          <a:xfrm>
            <a:off x="7467600" y="48768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cases to go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Unfortunately, single rotations are not enough for insertions in the left-right </a:t>
            </a:r>
            <a:r>
              <a:rPr lang="en-US" dirty="0" err="1" smtClean="0"/>
              <a:t>subtree</a:t>
            </a:r>
            <a:r>
              <a:rPr lang="en-US" dirty="0" smtClean="0"/>
              <a:t> or the right-left </a:t>
            </a:r>
            <a:r>
              <a:rPr lang="en-US" dirty="0" err="1" smtClean="0"/>
              <a:t>subtree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Simple example: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(1),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(6),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(3)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Second wrong idea:</a:t>
            </a:r>
            <a:r>
              <a:rPr lang="en-US" dirty="0" smtClean="0"/>
              <a:t> single rotation on the child of the unbalanced node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AutoShape 11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4038600" y="4660900"/>
            <a:ext cx="852488" cy="304800"/>
          </a:xfrm>
          <a:prstGeom prst="rightArrow">
            <a:avLst>
              <a:gd name="adj1" fmla="val 50000"/>
              <a:gd name="adj2" fmla="val 69922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Oval 13" descr="50%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2209800" y="5410200"/>
            <a:ext cx="487362" cy="485775"/>
          </a:xfrm>
          <a:prstGeom prst="ellipse">
            <a:avLst/>
          </a:prstGeom>
          <a:pattFill prst="pct50">
            <a:fgClr>
              <a:srgbClr val="008000"/>
            </a:fgClr>
            <a:bgClr>
              <a:schemeClr val="bg1"/>
            </a:bgClr>
          </a:pattFill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dirty="0"/>
              <a:t>3</a:t>
            </a:r>
          </a:p>
        </p:txBody>
      </p:sp>
      <p:sp>
        <p:nvSpPr>
          <p:cNvPr id="9" name="Oval 14" descr="50%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2667000" y="4600575"/>
            <a:ext cx="487363" cy="487362"/>
          </a:xfrm>
          <a:prstGeom prst="ellipse">
            <a:avLst/>
          </a:prstGeom>
          <a:pattFill prst="pct50">
            <a:fgClr>
              <a:srgbClr val="0000FF"/>
            </a:fgClr>
            <a:bgClr>
              <a:schemeClr val="bg1"/>
            </a:bgClr>
          </a:pattFill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/>
              <a:t>6</a:t>
            </a:r>
          </a:p>
        </p:txBody>
      </p:sp>
      <p:sp>
        <p:nvSpPr>
          <p:cNvPr id="10" name="Oval 15" descr="50%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1981200" y="3856037"/>
            <a:ext cx="487362" cy="487363"/>
          </a:xfrm>
          <a:prstGeom prst="ellipse">
            <a:avLst/>
          </a:prstGeom>
          <a:pattFill prst="pct50">
            <a:fgClr>
              <a:srgbClr val="CC9900"/>
            </a:fgClr>
            <a:bgClr>
              <a:srgbClr val="FFFFFF"/>
            </a:bgClr>
          </a:pattFill>
          <a:ln w="3810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dirty="0"/>
              <a:t>1</a:t>
            </a:r>
          </a:p>
        </p:txBody>
      </p:sp>
      <p:cxnSp>
        <p:nvCxnSpPr>
          <p:cNvPr id="11" name="AutoShape 16"/>
          <p:cNvCxnSpPr>
            <a:cxnSpLocks noChangeAspect="1" noChangeShapeType="1"/>
            <a:stCxn id="10" idx="5"/>
            <a:endCxn id="9" idx="0"/>
          </p:cNvCxnSpPr>
          <p:nvPr>
            <p:custDataLst>
              <p:tags r:id="rId5"/>
            </p:custDataLst>
          </p:nvPr>
        </p:nvCxnSpPr>
        <p:spPr bwMode="auto">
          <a:xfrm rot="16200000" flipH="1">
            <a:off x="2489661" y="4179554"/>
            <a:ext cx="328548" cy="51349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" name="AutoShape 17"/>
          <p:cNvCxnSpPr>
            <a:cxnSpLocks noChangeAspect="1" noChangeShapeType="1"/>
            <a:stCxn id="9" idx="3"/>
            <a:endCxn id="8" idx="0"/>
          </p:cNvCxnSpPr>
          <p:nvPr>
            <p:custDataLst>
              <p:tags r:id="rId6"/>
            </p:custDataLst>
          </p:nvPr>
        </p:nvCxnSpPr>
        <p:spPr bwMode="auto">
          <a:xfrm rot="5400000">
            <a:off x="2399110" y="5070936"/>
            <a:ext cx="393635" cy="2848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3" name="Text Box 18"/>
          <p:cNvSpPr txBox="1"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2667000" y="52578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14" name="Text Box 19"/>
          <p:cNvSpPr txBox="1"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3124200" y="44196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15" name="Text Box 20"/>
          <p:cNvSpPr txBox="1"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2346325" y="3581400"/>
            <a:ext cx="412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 2</a:t>
            </a:r>
          </a:p>
        </p:txBody>
      </p:sp>
      <p:sp>
        <p:nvSpPr>
          <p:cNvPr id="27" name="Oval 21" descr="50%"/>
          <p:cNvSpPr>
            <a:spLocks noChangeAspect="1" noChangeArrowheads="1"/>
          </p:cNvSpPr>
          <p:nvPr>
            <p:custDataLst>
              <p:tags r:id="rId10"/>
            </p:custDataLst>
          </p:nvPr>
        </p:nvSpPr>
        <p:spPr bwMode="auto">
          <a:xfrm>
            <a:off x="6477000" y="5486400"/>
            <a:ext cx="487362" cy="487362"/>
          </a:xfrm>
          <a:prstGeom prst="ellipse">
            <a:avLst/>
          </a:prstGeom>
          <a:pattFill prst="pct50">
            <a:fgClr>
              <a:srgbClr val="0000FF"/>
            </a:fgClr>
            <a:bgClr>
              <a:schemeClr val="bg1"/>
            </a:bgClr>
          </a:pattFill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dirty="0"/>
              <a:t>6</a:t>
            </a:r>
          </a:p>
        </p:txBody>
      </p:sp>
      <p:sp>
        <p:nvSpPr>
          <p:cNvPr id="28" name="Oval 22" descr="50%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6019800" y="4648200"/>
            <a:ext cx="487363" cy="485775"/>
          </a:xfrm>
          <a:prstGeom prst="ellipse">
            <a:avLst/>
          </a:prstGeom>
          <a:pattFill prst="pct50">
            <a:fgClr>
              <a:srgbClr val="008000"/>
            </a:fgClr>
            <a:bgClr>
              <a:schemeClr val="bg1"/>
            </a:bgClr>
          </a:pattFill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/>
              <a:t>3</a:t>
            </a:r>
          </a:p>
        </p:txBody>
      </p:sp>
      <p:sp>
        <p:nvSpPr>
          <p:cNvPr id="29" name="Oval 23" descr="50%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5410200" y="3856037"/>
            <a:ext cx="487362" cy="487363"/>
          </a:xfrm>
          <a:prstGeom prst="ellipse">
            <a:avLst/>
          </a:prstGeom>
          <a:pattFill prst="pct50">
            <a:fgClr>
              <a:srgbClr val="CC9900"/>
            </a:fgClr>
            <a:bgClr>
              <a:srgbClr val="FFFFFF"/>
            </a:bgClr>
          </a:pattFill>
          <a:ln w="3810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/>
              <a:t>1</a:t>
            </a:r>
          </a:p>
        </p:txBody>
      </p:sp>
      <p:cxnSp>
        <p:nvCxnSpPr>
          <p:cNvPr id="30" name="AutoShape 24"/>
          <p:cNvCxnSpPr>
            <a:cxnSpLocks noChangeAspect="1" noChangeShapeType="1"/>
            <a:stCxn id="29" idx="5"/>
            <a:endCxn id="28" idx="0"/>
          </p:cNvCxnSpPr>
          <p:nvPr>
            <p:custDataLst>
              <p:tags r:id="rId13"/>
            </p:custDataLst>
          </p:nvPr>
        </p:nvCxnSpPr>
        <p:spPr bwMode="auto">
          <a:xfrm rot="16200000" flipH="1">
            <a:off x="5856749" y="4241466"/>
            <a:ext cx="376173" cy="43729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1" name="AutoShape 25"/>
          <p:cNvCxnSpPr>
            <a:cxnSpLocks noChangeAspect="1" noChangeShapeType="1"/>
            <a:stCxn id="28" idx="5"/>
            <a:endCxn id="27" idx="0"/>
          </p:cNvCxnSpPr>
          <p:nvPr>
            <p:custDataLst>
              <p:tags r:id="rId14"/>
            </p:custDataLst>
          </p:nvPr>
        </p:nvCxnSpPr>
        <p:spPr bwMode="auto">
          <a:xfrm rot="16200000" flipH="1">
            <a:off x="6366453" y="5132171"/>
            <a:ext cx="423565" cy="28489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2" name="Text Box 26"/>
          <p:cNvSpPr txBox="1"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6781800" y="51816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33" name="Text Box 27"/>
          <p:cNvSpPr txBox="1">
            <a:spLocks noChangeAspect="1" noChangeArrowheads="1"/>
          </p:cNvSpPr>
          <p:nvPr>
            <p:custDataLst>
              <p:tags r:id="rId16"/>
            </p:custDataLst>
          </p:nvPr>
        </p:nvSpPr>
        <p:spPr bwMode="auto">
          <a:xfrm>
            <a:off x="6519862" y="4540250"/>
            <a:ext cx="412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 1</a:t>
            </a:r>
          </a:p>
        </p:txBody>
      </p:sp>
      <p:sp>
        <p:nvSpPr>
          <p:cNvPr id="34" name="Text Box 28"/>
          <p:cNvSpPr txBox="1"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5667375" y="3505200"/>
            <a:ext cx="412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 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Sometimes two wrongs make a right </a:t>
            </a:r>
            <a:r>
              <a:rPr lang="en-US" dirty="0" smtClean="0">
                <a:sym typeface="Wingdings" pitchFamily="2" charset="2"/>
              </a:rPr>
              <a:t>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2743200"/>
          </a:xfrm>
        </p:spPr>
        <p:txBody>
          <a:bodyPr/>
          <a:lstStyle/>
          <a:p>
            <a:r>
              <a:rPr lang="en-US" dirty="0" smtClean="0"/>
              <a:t>First idea violated the BST property</a:t>
            </a:r>
          </a:p>
          <a:p>
            <a:r>
              <a:rPr lang="en-US" dirty="0" smtClean="0"/>
              <a:t>Second idea didn’t fix balance</a:t>
            </a:r>
          </a:p>
          <a:p>
            <a:r>
              <a:rPr lang="en-US" dirty="0" smtClean="0"/>
              <a:t>But if we do both single rotations, starting with the second, it works!  (And not just for this example.)</a:t>
            </a:r>
          </a:p>
          <a:p>
            <a:r>
              <a:rPr lang="en-US" dirty="0" smtClean="0"/>
              <a:t>Double rotation: 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Rotate problematic child and grandchild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Then rotate between self and new child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AutoShape 11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2743200" y="5011738"/>
            <a:ext cx="852488" cy="304800"/>
          </a:xfrm>
          <a:prstGeom prst="rightArrow">
            <a:avLst>
              <a:gd name="adj1" fmla="val 50000"/>
              <a:gd name="adj2" fmla="val 69922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Oval 13" descr="50%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1295400" y="5761038"/>
            <a:ext cx="487362" cy="485775"/>
          </a:xfrm>
          <a:prstGeom prst="ellipse">
            <a:avLst/>
          </a:prstGeom>
          <a:pattFill prst="pct50">
            <a:fgClr>
              <a:srgbClr val="008000"/>
            </a:fgClr>
            <a:bgClr>
              <a:schemeClr val="bg1"/>
            </a:bgClr>
          </a:pattFill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dirty="0"/>
              <a:t>3</a:t>
            </a:r>
          </a:p>
        </p:txBody>
      </p:sp>
      <p:sp>
        <p:nvSpPr>
          <p:cNvPr id="9" name="Oval 14" descr="50%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1752600" y="4951413"/>
            <a:ext cx="487363" cy="487362"/>
          </a:xfrm>
          <a:prstGeom prst="ellipse">
            <a:avLst/>
          </a:prstGeom>
          <a:pattFill prst="pct50">
            <a:fgClr>
              <a:srgbClr val="0000FF"/>
            </a:fgClr>
            <a:bgClr>
              <a:schemeClr val="bg1"/>
            </a:bgClr>
          </a:pattFill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/>
              <a:t>6</a:t>
            </a:r>
          </a:p>
        </p:txBody>
      </p:sp>
      <p:sp>
        <p:nvSpPr>
          <p:cNvPr id="10" name="Oval 15" descr="50%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1066800" y="4206875"/>
            <a:ext cx="487362" cy="487363"/>
          </a:xfrm>
          <a:prstGeom prst="ellipse">
            <a:avLst/>
          </a:prstGeom>
          <a:pattFill prst="pct50">
            <a:fgClr>
              <a:srgbClr val="CC9900"/>
            </a:fgClr>
            <a:bgClr>
              <a:srgbClr val="FFFFFF"/>
            </a:bgClr>
          </a:pattFill>
          <a:ln w="3810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dirty="0"/>
              <a:t>1</a:t>
            </a:r>
          </a:p>
        </p:txBody>
      </p:sp>
      <p:cxnSp>
        <p:nvCxnSpPr>
          <p:cNvPr id="11" name="AutoShape 16"/>
          <p:cNvCxnSpPr>
            <a:cxnSpLocks noChangeAspect="1" noChangeShapeType="1"/>
            <a:stCxn id="10" idx="5"/>
            <a:endCxn id="9" idx="0"/>
          </p:cNvCxnSpPr>
          <p:nvPr>
            <p:custDataLst>
              <p:tags r:id="rId5"/>
            </p:custDataLst>
          </p:nvPr>
        </p:nvCxnSpPr>
        <p:spPr bwMode="auto">
          <a:xfrm rot="16200000" flipH="1">
            <a:off x="1575261" y="4530392"/>
            <a:ext cx="328548" cy="51349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" name="AutoShape 17"/>
          <p:cNvCxnSpPr>
            <a:cxnSpLocks noChangeAspect="1" noChangeShapeType="1"/>
            <a:stCxn id="9" idx="3"/>
            <a:endCxn id="8" idx="0"/>
          </p:cNvCxnSpPr>
          <p:nvPr>
            <p:custDataLst>
              <p:tags r:id="rId6"/>
            </p:custDataLst>
          </p:nvPr>
        </p:nvCxnSpPr>
        <p:spPr bwMode="auto">
          <a:xfrm rot="5400000">
            <a:off x="1484710" y="5421774"/>
            <a:ext cx="393635" cy="2848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3" name="Text Box 18"/>
          <p:cNvSpPr txBox="1"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1752600" y="5608638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14" name="Text Box 19"/>
          <p:cNvSpPr txBox="1"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2209800" y="4770438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15" name="Text Box 20"/>
          <p:cNvSpPr txBox="1"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1431925" y="3932238"/>
            <a:ext cx="412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 2</a:t>
            </a:r>
          </a:p>
        </p:txBody>
      </p:sp>
      <p:sp>
        <p:nvSpPr>
          <p:cNvPr id="16" name="Oval 21" descr="50%"/>
          <p:cNvSpPr>
            <a:spLocks noChangeAspect="1" noChangeArrowheads="1"/>
          </p:cNvSpPr>
          <p:nvPr>
            <p:custDataLst>
              <p:tags r:id="rId10"/>
            </p:custDataLst>
          </p:nvPr>
        </p:nvSpPr>
        <p:spPr bwMode="auto">
          <a:xfrm>
            <a:off x="4648200" y="5913438"/>
            <a:ext cx="487362" cy="487362"/>
          </a:xfrm>
          <a:prstGeom prst="ellipse">
            <a:avLst/>
          </a:prstGeom>
          <a:pattFill prst="pct50">
            <a:fgClr>
              <a:srgbClr val="0000FF"/>
            </a:fgClr>
            <a:bgClr>
              <a:schemeClr val="bg1"/>
            </a:bgClr>
          </a:pattFill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dirty="0"/>
              <a:t>6</a:t>
            </a:r>
          </a:p>
        </p:txBody>
      </p:sp>
      <p:sp>
        <p:nvSpPr>
          <p:cNvPr id="17" name="Oval 22" descr="50%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4191000" y="5075238"/>
            <a:ext cx="487363" cy="485775"/>
          </a:xfrm>
          <a:prstGeom prst="ellipse">
            <a:avLst/>
          </a:prstGeom>
          <a:pattFill prst="pct50">
            <a:fgClr>
              <a:srgbClr val="008000"/>
            </a:fgClr>
            <a:bgClr>
              <a:schemeClr val="bg1"/>
            </a:bgClr>
          </a:pattFill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/>
              <a:t>3</a:t>
            </a:r>
          </a:p>
        </p:txBody>
      </p:sp>
      <p:sp>
        <p:nvSpPr>
          <p:cNvPr id="18" name="Oval 23" descr="50%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3581400" y="4283075"/>
            <a:ext cx="487362" cy="487363"/>
          </a:xfrm>
          <a:prstGeom prst="ellipse">
            <a:avLst/>
          </a:prstGeom>
          <a:pattFill prst="pct50">
            <a:fgClr>
              <a:srgbClr val="CC9900"/>
            </a:fgClr>
            <a:bgClr>
              <a:srgbClr val="FFFFFF"/>
            </a:bgClr>
          </a:pattFill>
          <a:ln w="3810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/>
              <a:t>1</a:t>
            </a:r>
          </a:p>
        </p:txBody>
      </p:sp>
      <p:cxnSp>
        <p:nvCxnSpPr>
          <p:cNvPr id="19" name="AutoShape 24"/>
          <p:cNvCxnSpPr>
            <a:cxnSpLocks noChangeAspect="1" noChangeShapeType="1"/>
            <a:stCxn id="18" idx="5"/>
            <a:endCxn id="17" idx="0"/>
          </p:cNvCxnSpPr>
          <p:nvPr>
            <p:custDataLst>
              <p:tags r:id="rId13"/>
            </p:custDataLst>
          </p:nvPr>
        </p:nvCxnSpPr>
        <p:spPr bwMode="auto">
          <a:xfrm rot="16200000" flipH="1">
            <a:off x="4027949" y="4668504"/>
            <a:ext cx="376173" cy="43729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0" name="AutoShape 25"/>
          <p:cNvCxnSpPr>
            <a:cxnSpLocks noChangeAspect="1" noChangeShapeType="1"/>
            <a:stCxn id="17" idx="5"/>
            <a:endCxn id="16" idx="0"/>
          </p:cNvCxnSpPr>
          <p:nvPr>
            <p:custDataLst>
              <p:tags r:id="rId14"/>
            </p:custDataLst>
          </p:nvPr>
        </p:nvCxnSpPr>
        <p:spPr bwMode="auto">
          <a:xfrm rot="16200000" flipH="1">
            <a:off x="4537653" y="5559209"/>
            <a:ext cx="423565" cy="28489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1" name="Text Box 26"/>
          <p:cNvSpPr txBox="1"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4953000" y="5608638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22" name="Text Box 27"/>
          <p:cNvSpPr txBox="1">
            <a:spLocks noChangeAspect="1" noChangeArrowheads="1"/>
          </p:cNvSpPr>
          <p:nvPr>
            <p:custDataLst>
              <p:tags r:id="rId16"/>
            </p:custDataLst>
          </p:nvPr>
        </p:nvSpPr>
        <p:spPr bwMode="auto">
          <a:xfrm>
            <a:off x="4691062" y="4967288"/>
            <a:ext cx="412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 1</a:t>
            </a:r>
          </a:p>
        </p:txBody>
      </p:sp>
      <p:sp>
        <p:nvSpPr>
          <p:cNvPr id="23" name="Text Box 28"/>
          <p:cNvSpPr txBox="1"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3838575" y="3932238"/>
            <a:ext cx="412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 2</a:t>
            </a:r>
          </a:p>
        </p:txBody>
      </p:sp>
      <p:sp>
        <p:nvSpPr>
          <p:cNvPr id="24" name="AutoShape 11"/>
          <p:cNvSpPr>
            <a:spLocks noChangeAspect="1" noChangeArrowheads="1"/>
          </p:cNvSpPr>
          <p:nvPr>
            <p:custDataLst>
              <p:tags r:id="rId18"/>
            </p:custDataLst>
          </p:nvPr>
        </p:nvSpPr>
        <p:spPr bwMode="auto">
          <a:xfrm>
            <a:off x="5319712" y="5029200"/>
            <a:ext cx="852488" cy="304800"/>
          </a:xfrm>
          <a:prstGeom prst="rightArrow">
            <a:avLst>
              <a:gd name="adj1" fmla="val 50000"/>
              <a:gd name="adj2" fmla="val 69922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8" name="AutoShape 6"/>
          <p:cNvCxnSpPr>
            <a:cxnSpLocks noChangeAspect="1" noChangeShapeType="1"/>
            <a:stCxn id="34" idx="3"/>
            <a:endCxn id="33" idx="0"/>
          </p:cNvCxnSpPr>
          <p:nvPr>
            <p:custDataLst>
              <p:tags r:id="rId19"/>
            </p:custDataLst>
          </p:nvPr>
        </p:nvCxnSpPr>
        <p:spPr bwMode="auto">
          <a:xfrm rot="5400000">
            <a:off x="6668014" y="5239327"/>
            <a:ext cx="575965" cy="46745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9" name="AutoShape 7"/>
          <p:cNvCxnSpPr>
            <a:cxnSpLocks noChangeAspect="1" noChangeShapeType="1"/>
            <a:stCxn id="34" idx="5"/>
            <a:endCxn id="35" idx="0"/>
          </p:cNvCxnSpPr>
          <p:nvPr>
            <p:custDataLst>
              <p:tags r:id="rId20"/>
            </p:custDataLst>
          </p:nvPr>
        </p:nvCxnSpPr>
        <p:spPr bwMode="auto">
          <a:xfrm rot="16200000" flipH="1">
            <a:off x="7465003" y="5254408"/>
            <a:ext cx="575965" cy="43729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0" name="Text Box 8"/>
          <p:cNvSpPr txBox="1">
            <a:spLocks noChangeAspect="1" noChangeArrowheads="1"/>
          </p:cNvSpPr>
          <p:nvPr>
            <p:custDataLst>
              <p:tags r:id="rId21"/>
            </p:custDataLst>
          </p:nvPr>
        </p:nvSpPr>
        <p:spPr bwMode="auto">
          <a:xfrm>
            <a:off x="8108950" y="5456237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31" name="Text Box 9"/>
          <p:cNvSpPr txBox="1">
            <a:spLocks noChangeAspect="1" noChangeArrowheads="1"/>
          </p:cNvSpPr>
          <p:nvPr>
            <p:custDataLst>
              <p:tags r:id="rId22"/>
            </p:custDataLst>
          </p:nvPr>
        </p:nvSpPr>
        <p:spPr bwMode="auto">
          <a:xfrm>
            <a:off x="6172200" y="5532437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32" name="Text Box 10"/>
          <p:cNvSpPr txBox="1">
            <a:spLocks noChangeAspect="1" noChangeArrowheads="1"/>
          </p:cNvSpPr>
          <p:nvPr>
            <p:custDataLst>
              <p:tags r:id="rId23"/>
            </p:custDataLst>
          </p:nvPr>
        </p:nvSpPr>
        <p:spPr bwMode="auto">
          <a:xfrm>
            <a:off x="7488238" y="44227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33" name="Oval 23" descr="50%"/>
          <p:cNvSpPr>
            <a:spLocks noChangeAspect="1" noChangeArrowheads="1"/>
          </p:cNvSpPr>
          <p:nvPr>
            <p:custDataLst>
              <p:tags r:id="rId24"/>
            </p:custDataLst>
          </p:nvPr>
        </p:nvSpPr>
        <p:spPr bwMode="auto">
          <a:xfrm>
            <a:off x="6478588" y="5761037"/>
            <a:ext cx="487362" cy="487363"/>
          </a:xfrm>
          <a:prstGeom prst="ellipse">
            <a:avLst/>
          </a:prstGeom>
          <a:pattFill prst="pct50">
            <a:fgClr>
              <a:srgbClr val="CC9900"/>
            </a:fgClr>
            <a:bgClr>
              <a:srgbClr val="FFFFFF"/>
            </a:bgClr>
          </a:pattFill>
          <a:ln w="3810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dirty="0"/>
              <a:t>1</a:t>
            </a:r>
          </a:p>
        </p:txBody>
      </p:sp>
      <p:sp>
        <p:nvSpPr>
          <p:cNvPr id="34" name="Oval 22" descr="50%"/>
          <p:cNvSpPr>
            <a:spLocks noChangeAspect="1" noChangeArrowheads="1"/>
          </p:cNvSpPr>
          <p:nvPr>
            <p:custDataLst>
              <p:tags r:id="rId25"/>
            </p:custDataLst>
          </p:nvPr>
        </p:nvSpPr>
        <p:spPr bwMode="auto">
          <a:xfrm>
            <a:off x="7118350" y="4770437"/>
            <a:ext cx="487363" cy="485775"/>
          </a:xfrm>
          <a:prstGeom prst="ellipse">
            <a:avLst/>
          </a:prstGeom>
          <a:pattFill prst="pct50">
            <a:fgClr>
              <a:srgbClr val="008000"/>
            </a:fgClr>
            <a:bgClr>
              <a:schemeClr val="bg1"/>
            </a:bgClr>
          </a:pattFill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/>
              <a:t>3</a:t>
            </a:r>
          </a:p>
        </p:txBody>
      </p:sp>
      <p:sp>
        <p:nvSpPr>
          <p:cNvPr id="35" name="Oval 21" descr="50%"/>
          <p:cNvSpPr>
            <a:spLocks noChangeAspect="1" noChangeArrowheads="1"/>
          </p:cNvSpPr>
          <p:nvPr>
            <p:custDataLst>
              <p:tags r:id="rId26"/>
            </p:custDataLst>
          </p:nvPr>
        </p:nvSpPr>
        <p:spPr bwMode="auto">
          <a:xfrm>
            <a:off x="7727950" y="5761037"/>
            <a:ext cx="487362" cy="487362"/>
          </a:xfrm>
          <a:prstGeom prst="ellipse">
            <a:avLst/>
          </a:prstGeom>
          <a:pattFill prst="pct50">
            <a:fgClr>
              <a:srgbClr val="0000FF"/>
            </a:fgClr>
            <a:bgClr>
              <a:schemeClr val="bg1"/>
            </a:bgClr>
          </a:pattFill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dirty="0"/>
              <a:t>6</a:t>
            </a:r>
          </a:p>
        </p:txBody>
      </p:sp>
      <p:sp>
        <p:nvSpPr>
          <p:cNvPr id="45" name="AutoShape 32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5029200" y="4038600"/>
            <a:ext cx="3657600" cy="45720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b="0" dirty="0">
                <a:latin typeface="+mn-lt"/>
              </a:rPr>
              <a:t>Intuition: 3 must become root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6" grpId="0" animBg="1"/>
      <p:bldP spid="17" grpId="0" animBg="1"/>
      <p:bldP spid="18" grpId="0" animBg="1"/>
      <p:bldP spid="21" grpId="0"/>
      <p:bldP spid="22" grpId="0"/>
      <p:bldP spid="23" grpId="0"/>
      <p:bldP spid="24" grpId="0" animBg="1"/>
      <p:bldP spid="30" grpId="0"/>
      <p:bldP spid="31" grpId="0"/>
      <p:bldP spid="32" grpId="0"/>
      <p:bldP spid="33" grpId="0" animBg="1"/>
      <p:bldP spid="34" grpId="0" animBg="1"/>
      <p:bldP spid="3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general right-left case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  <p:grpSp>
        <p:nvGrpSpPr>
          <p:cNvPr id="107" name="Group 106"/>
          <p:cNvGrpSpPr/>
          <p:nvPr/>
        </p:nvGrpSpPr>
        <p:grpSpPr>
          <a:xfrm>
            <a:off x="533400" y="1219200"/>
            <a:ext cx="4267200" cy="2619375"/>
            <a:chOff x="533400" y="381000"/>
            <a:chExt cx="4267200" cy="2619375"/>
          </a:xfrm>
        </p:grpSpPr>
        <p:cxnSp>
          <p:nvCxnSpPr>
            <p:cNvPr id="7" name="AutoShape 3"/>
            <p:cNvCxnSpPr>
              <a:cxnSpLocks noChangeShapeType="1"/>
              <a:stCxn id="8" idx="6"/>
              <a:endCxn id="11" idx="1"/>
            </p:cNvCxnSpPr>
            <p:nvPr>
              <p:custDataLst>
                <p:tags r:id="rId47"/>
              </p:custDataLst>
            </p:nvPr>
          </p:nvCxnSpPr>
          <p:spPr bwMode="auto">
            <a:xfrm>
              <a:off x="2351088" y="801688"/>
              <a:ext cx="1086801" cy="341346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8" name="Oval 4"/>
            <p:cNvSpPr>
              <a:spLocks noChangeAspect="1" noChangeArrowheads="1"/>
            </p:cNvSpPr>
            <p:nvPr>
              <p:custDataLst>
                <p:tags r:id="rId48"/>
              </p:custDataLst>
            </p:nvPr>
          </p:nvSpPr>
          <p:spPr bwMode="auto">
            <a:xfrm>
              <a:off x="1773238" y="638175"/>
              <a:ext cx="577850" cy="327025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b="1" dirty="0">
                  <a:solidFill>
                    <a:srgbClr val="C00000"/>
                  </a:solidFill>
                </a:rPr>
                <a:t>a</a:t>
              </a:r>
            </a:p>
          </p:txBody>
        </p:sp>
        <p:cxnSp>
          <p:nvCxnSpPr>
            <p:cNvPr id="9" name="AutoShape 5"/>
            <p:cNvCxnSpPr>
              <a:cxnSpLocks noChangeShapeType="1"/>
              <a:stCxn id="8" idx="2"/>
              <a:endCxn id="10" idx="0"/>
            </p:cNvCxnSpPr>
            <p:nvPr>
              <p:custDataLst>
                <p:tags r:id="rId49"/>
              </p:custDataLst>
            </p:nvPr>
          </p:nvCxnSpPr>
          <p:spPr bwMode="auto">
            <a:xfrm rot="10800000" flipV="1">
              <a:off x="1011238" y="801687"/>
              <a:ext cx="762000" cy="44608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0" name="AutoShape 6"/>
            <p:cNvSpPr>
              <a:spLocks noChangeArrowheads="1"/>
            </p:cNvSpPr>
            <p:nvPr>
              <p:custDataLst>
                <p:tags r:id="rId50"/>
              </p:custDataLst>
            </p:nvPr>
          </p:nvSpPr>
          <p:spPr bwMode="auto">
            <a:xfrm>
              <a:off x="554038" y="1247775"/>
              <a:ext cx="914400" cy="76200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X</a:t>
              </a:r>
            </a:p>
          </p:txBody>
        </p:sp>
        <p:sp>
          <p:nvSpPr>
            <p:cNvPr id="11" name="Oval 7"/>
            <p:cNvSpPr>
              <a:spLocks noChangeAspect="1" noChangeArrowheads="1"/>
            </p:cNvSpPr>
            <p:nvPr>
              <p:custDataLst>
                <p:tags r:id="rId51"/>
              </p:custDataLst>
            </p:nvPr>
          </p:nvSpPr>
          <p:spPr bwMode="auto">
            <a:xfrm>
              <a:off x="3352800" y="1095375"/>
              <a:ext cx="581025" cy="32543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b</a:t>
              </a:r>
            </a:p>
          </p:txBody>
        </p:sp>
        <p:cxnSp>
          <p:nvCxnSpPr>
            <p:cNvPr id="13" name="AutoShape 10"/>
            <p:cNvCxnSpPr>
              <a:cxnSpLocks noChangeShapeType="1"/>
              <a:stCxn id="11" idx="6"/>
              <a:endCxn id="35" idx="0"/>
            </p:cNvCxnSpPr>
            <p:nvPr>
              <p:custDataLst>
                <p:tags r:id="rId52"/>
              </p:custDataLst>
            </p:nvPr>
          </p:nvCxnSpPr>
          <p:spPr bwMode="auto">
            <a:xfrm>
              <a:off x="3933825" y="1258094"/>
              <a:ext cx="409575" cy="44688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4" name="Oval 11"/>
            <p:cNvSpPr>
              <a:spLocks noChangeAspect="1" noChangeArrowheads="1"/>
            </p:cNvSpPr>
            <p:nvPr>
              <p:custDataLst>
                <p:tags r:id="rId53"/>
              </p:custDataLst>
            </p:nvPr>
          </p:nvSpPr>
          <p:spPr bwMode="auto">
            <a:xfrm>
              <a:off x="2476500" y="1501775"/>
              <a:ext cx="579438" cy="327025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c</a:t>
              </a:r>
            </a:p>
          </p:txBody>
        </p:sp>
        <p:cxnSp>
          <p:nvCxnSpPr>
            <p:cNvPr id="15" name="AutoShape 12"/>
            <p:cNvCxnSpPr>
              <a:cxnSpLocks noChangeShapeType="1"/>
              <a:stCxn id="14" idx="3"/>
              <a:endCxn id="24" idx="0"/>
            </p:cNvCxnSpPr>
            <p:nvPr>
              <p:custDataLst>
                <p:tags r:id="rId54"/>
              </p:custDataLst>
            </p:nvPr>
          </p:nvCxnSpPr>
          <p:spPr bwMode="auto">
            <a:xfrm rot="5400000">
              <a:off x="2213996" y="1738613"/>
              <a:ext cx="305067" cy="3896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6" name="AutoShape 13"/>
            <p:cNvCxnSpPr>
              <a:cxnSpLocks noChangeShapeType="1"/>
              <a:stCxn id="14" idx="5"/>
              <a:endCxn id="22" idx="0"/>
            </p:cNvCxnSpPr>
            <p:nvPr>
              <p:custDataLst>
                <p:tags r:id="rId55"/>
              </p:custDataLst>
            </p:nvPr>
          </p:nvCxnSpPr>
          <p:spPr bwMode="auto">
            <a:xfrm rot="16200000" flipH="1">
              <a:off x="2990357" y="1761631"/>
              <a:ext cx="228867" cy="26741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7" name="Text Box 16"/>
            <p:cNvSpPr txBox="1">
              <a:spLocks noChangeArrowheads="1"/>
            </p:cNvSpPr>
            <p:nvPr>
              <p:custDataLst>
                <p:tags r:id="rId56"/>
              </p:custDataLst>
            </p:nvPr>
          </p:nvSpPr>
          <p:spPr bwMode="auto">
            <a:xfrm>
              <a:off x="3276600" y="1765300"/>
              <a:ext cx="536575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h-1</a:t>
              </a:r>
            </a:p>
          </p:txBody>
        </p:sp>
        <p:sp>
          <p:nvSpPr>
            <p:cNvPr id="18" name="Text Box 17"/>
            <p:cNvSpPr txBox="1">
              <a:spLocks noChangeArrowheads="1"/>
            </p:cNvSpPr>
            <p:nvPr>
              <p:custDataLst>
                <p:tags r:id="rId57"/>
              </p:custDataLst>
            </p:nvPr>
          </p:nvSpPr>
          <p:spPr bwMode="auto">
            <a:xfrm>
              <a:off x="4343400" y="1323975"/>
              <a:ext cx="4064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</a:t>
              </a:r>
            </a:p>
          </p:txBody>
        </p:sp>
        <p:sp>
          <p:nvSpPr>
            <p:cNvPr id="19" name="Text Box 19"/>
            <p:cNvSpPr txBox="1">
              <a:spLocks noChangeArrowheads="1"/>
            </p:cNvSpPr>
            <p:nvPr>
              <p:custDataLst>
                <p:tags r:id="rId58"/>
              </p:custDataLst>
            </p:nvPr>
          </p:nvSpPr>
          <p:spPr bwMode="auto">
            <a:xfrm>
              <a:off x="1752600" y="1692275"/>
              <a:ext cx="325438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>
                  <a:solidFill>
                    <a:schemeClr val="accent2"/>
                  </a:solidFill>
                </a:rPr>
                <a:t>h</a:t>
              </a:r>
            </a:p>
          </p:txBody>
        </p:sp>
        <p:cxnSp>
          <p:nvCxnSpPr>
            <p:cNvPr id="20" name="AutoShape 40"/>
            <p:cNvCxnSpPr>
              <a:cxnSpLocks noChangeShapeType="1"/>
              <a:stCxn id="11" idx="2"/>
              <a:endCxn id="14" idx="7"/>
            </p:cNvCxnSpPr>
            <p:nvPr>
              <p:custDataLst>
                <p:tags r:id="rId59"/>
              </p:custDataLst>
            </p:nvPr>
          </p:nvCxnSpPr>
          <p:spPr bwMode="auto">
            <a:xfrm rot="10800000" flipV="1">
              <a:off x="2971082" y="1258093"/>
              <a:ext cx="381719" cy="29157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1" name="Text Box 42"/>
            <p:cNvSpPr txBox="1">
              <a:spLocks noChangeArrowheads="1"/>
            </p:cNvSpPr>
            <p:nvPr>
              <p:custDataLst>
                <p:tags r:id="rId60"/>
              </p:custDataLst>
            </p:nvPr>
          </p:nvSpPr>
          <p:spPr bwMode="auto">
            <a:xfrm>
              <a:off x="533400" y="1019175"/>
              <a:ext cx="325438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>
                  <a:solidFill>
                    <a:schemeClr val="accent2"/>
                  </a:solidFill>
                </a:rPr>
                <a:t>h</a:t>
              </a:r>
            </a:p>
          </p:txBody>
        </p:sp>
        <p:sp>
          <p:nvSpPr>
            <p:cNvPr id="22" name="AutoShape 51"/>
            <p:cNvSpPr>
              <a:spLocks noChangeArrowheads="1"/>
            </p:cNvSpPr>
            <p:nvPr>
              <p:custDataLst>
                <p:tags r:id="rId61"/>
              </p:custDataLst>
            </p:nvPr>
          </p:nvSpPr>
          <p:spPr bwMode="auto">
            <a:xfrm>
              <a:off x="2819400" y="2009775"/>
              <a:ext cx="838200" cy="468312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/>
                <a:t>V</a:t>
              </a:r>
            </a:p>
          </p:txBody>
        </p:sp>
        <p:sp>
          <p:nvSpPr>
            <p:cNvPr id="24" name="AutoShape 53"/>
            <p:cNvSpPr>
              <a:spLocks noChangeArrowheads="1"/>
            </p:cNvSpPr>
            <p:nvPr>
              <p:custDataLst>
                <p:tags r:id="rId62"/>
              </p:custDataLst>
            </p:nvPr>
          </p:nvSpPr>
          <p:spPr bwMode="auto">
            <a:xfrm>
              <a:off x="1676400" y="2085975"/>
              <a:ext cx="990600" cy="581891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U</a:t>
              </a:r>
            </a:p>
          </p:txBody>
        </p:sp>
        <p:sp>
          <p:nvSpPr>
            <p:cNvPr id="25" name="Oval 54"/>
            <p:cNvSpPr>
              <a:spLocks noChangeArrowheads="1"/>
            </p:cNvSpPr>
            <p:nvPr>
              <p:custDataLst>
                <p:tags r:id="rId63"/>
              </p:custDataLst>
            </p:nvPr>
          </p:nvSpPr>
          <p:spPr bwMode="auto">
            <a:xfrm>
              <a:off x="2306281" y="2813339"/>
              <a:ext cx="208319" cy="187036"/>
            </a:xfrm>
            <a:prstGeom prst="ellipse">
              <a:avLst/>
            </a:prstGeom>
            <a:solidFill>
              <a:srgbClr val="C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Line 55"/>
            <p:cNvSpPr>
              <a:spLocks noChangeShapeType="1"/>
            </p:cNvSpPr>
            <p:nvPr>
              <p:custDataLst>
                <p:tags r:id="rId64"/>
              </p:custDataLst>
            </p:nvPr>
          </p:nvSpPr>
          <p:spPr bwMode="auto">
            <a:xfrm>
              <a:off x="2414196" y="2667000"/>
              <a:ext cx="0" cy="166255"/>
            </a:xfrm>
            <a:prstGeom prst="line">
              <a:avLst/>
            </a:prstGeom>
            <a:noFill/>
            <a:ln w="254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Text Box 62"/>
            <p:cNvSpPr txBox="1">
              <a:spLocks noChangeArrowheads="1"/>
            </p:cNvSpPr>
            <p:nvPr>
              <p:custDataLst>
                <p:tags r:id="rId65"/>
              </p:custDataLst>
            </p:nvPr>
          </p:nvSpPr>
          <p:spPr bwMode="auto">
            <a:xfrm>
              <a:off x="2281238" y="1143000"/>
              <a:ext cx="5969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>
                  <a:solidFill>
                    <a:schemeClr val="accent2"/>
                  </a:solidFill>
                </a:rPr>
                <a:t>h+1</a:t>
              </a:r>
            </a:p>
          </p:txBody>
        </p:sp>
        <p:sp>
          <p:nvSpPr>
            <p:cNvPr id="28" name="Text Box 63"/>
            <p:cNvSpPr txBox="1">
              <a:spLocks noChangeArrowheads="1"/>
            </p:cNvSpPr>
            <p:nvPr>
              <p:custDataLst>
                <p:tags r:id="rId66"/>
              </p:custDataLst>
            </p:nvPr>
          </p:nvSpPr>
          <p:spPr bwMode="auto">
            <a:xfrm>
              <a:off x="3754438" y="738188"/>
              <a:ext cx="5969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h+2</a:t>
              </a:r>
            </a:p>
          </p:txBody>
        </p:sp>
        <p:sp>
          <p:nvSpPr>
            <p:cNvPr id="29" name="Text Box 64"/>
            <p:cNvSpPr txBox="1">
              <a:spLocks noChangeArrowheads="1"/>
            </p:cNvSpPr>
            <p:nvPr>
              <p:custDataLst>
                <p:tags r:id="rId67"/>
              </p:custDataLst>
            </p:nvPr>
          </p:nvSpPr>
          <p:spPr bwMode="auto">
            <a:xfrm>
              <a:off x="1246188" y="381000"/>
              <a:ext cx="5969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>
                  <a:solidFill>
                    <a:schemeClr val="accent2"/>
                  </a:solidFill>
                </a:rPr>
                <a:t>h+3</a:t>
              </a:r>
            </a:p>
          </p:txBody>
        </p:sp>
        <p:sp>
          <p:nvSpPr>
            <p:cNvPr id="35" name="AutoShape 6"/>
            <p:cNvSpPr>
              <a:spLocks noChangeArrowheads="1"/>
            </p:cNvSpPr>
            <p:nvPr>
              <p:custDataLst>
                <p:tags r:id="rId68"/>
              </p:custDataLst>
            </p:nvPr>
          </p:nvSpPr>
          <p:spPr bwMode="auto">
            <a:xfrm>
              <a:off x="3886200" y="1704975"/>
              <a:ext cx="914400" cy="76200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 smtClean="0"/>
                <a:t>Z</a:t>
              </a:r>
              <a:endParaRPr lang="en-US" dirty="0"/>
            </a:p>
          </p:txBody>
        </p:sp>
      </p:grpSp>
      <p:sp>
        <p:nvSpPr>
          <p:cNvPr id="37" name="AutoShape 11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 rot="5400000">
            <a:off x="259556" y="3612356"/>
            <a:ext cx="852488" cy="304800"/>
          </a:xfrm>
          <a:prstGeom prst="rightArrow">
            <a:avLst>
              <a:gd name="adj1" fmla="val 50000"/>
              <a:gd name="adj2" fmla="val 69922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8" name="Group 107"/>
          <p:cNvGrpSpPr/>
          <p:nvPr/>
        </p:nvGrpSpPr>
        <p:grpSpPr>
          <a:xfrm>
            <a:off x="304800" y="3885334"/>
            <a:ext cx="4038600" cy="2591666"/>
            <a:chOff x="304800" y="3885334"/>
            <a:chExt cx="4038600" cy="2591666"/>
          </a:xfrm>
        </p:grpSpPr>
        <p:cxnSp>
          <p:nvCxnSpPr>
            <p:cNvPr id="38" name="AutoShape 3"/>
            <p:cNvCxnSpPr>
              <a:cxnSpLocks noChangeShapeType="1"/>
              <a:stCxn id="39" idx="6"/>
              <a:endCxn id="42" idx="0"/>
            </p:cNvCxnSpPr>
            <p:nvPr>
              <p:custDataLst>
                <p:tags r:id="rId25"/>
              </p:custDataLst>
            </p:nvPr>
          </p:nvCxnSpPr>
          <p:spPr bwMode="auto">
            <a:xfrm>
              <a:off x="2122488" y="4306022"/>
              <a:ext cx="606425" cy="293687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9" name="Oval 4"/>
            <p:cNvSpPr>
              <a:spLocks noChangeAspect="1"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1544638" y="4142509"/>
              <a:ext cx="577850" cy="327025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b="1" dirty="0">
                  <a:solidFill>
                    <a:srgbClr val="C00000"/>
                  </a:solidFill>
                </a:rPr>
                <a:t>a</a:t>
              </a:r>
            </a:p>
          </p:txBody>
        </p:sp>
        <p:cxnSp>
          <p:nvCxnSpPr>
            <p:cNvPr id="40" name="AutoShape 5"/>
            <p:cNvCxnSpPr>
              <a:cxnSpLocks noChangeShapeType="1"/>
              <a:stCxn id="39" idx="2"/>
              <a:endCxn id="41" idx="0"/>
            </p:cNvCxnSpPr>
            <p:nvPr>
              <p:custDataLst>
                <p:tags r:id="rId27"/>
              </p:custDataLst>
            </p:nvPr>
          </p:nvCxnSpPr>
          <p:spPr bwMode="auto">
            <a:xfrm rot="10800000" flipV="1">
              <a:off x="782638" y="4306021"/>
              <a:ext cx="762000" cy="44608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41" name="AutoShape 6"/>
            <p:cNvSpPr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325438" y="4752109"/>
              <a:ext cx="914400" cy="76200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X</a:t>
              </a:r>
            </a:p>
          </p:txBody>
        </p:sp>
        <p:sp>
          <p:nvSpPr>
            <p:cNvPr id="42" name="Oval 7"/>
            <p:cNvSpPr>
              <a:spLocks noChangeAspect="1"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2438400" y="4599709"/>
              <a:ext cx="581025" cy="32543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 smtClean="0"/>
                <a:t>c</a:t>
              </a:r>
              <a:endParaRPr lang="en-US" dirty="0"/>
            </a:p>
          </p:txBody>
        </p:sp>
        <p:cxnSp>
          <p:nvCxnSpPr>
            <p:cNvPr id="43" name="AutoShape 10"/>
            <p:cNvCxnSpPr>
              <a:cxnSpLocks noChangeShapeType="1"/>
              <a:stCxn id="42" idx="6"/>
              <a:endCxn id="61" idx="0"/>
            </p:cNvCxnSpPr>
            <p:nvPr>
              <p:custDataLst>
                <p:tags r:id="rId30"/>
              </p:custDataLst>
            </p:nvPr>
          </p:nvCxnSpPr>
          <p:spPr bwMode="auto">
            <a:xfrm>
              <a:off x="3019425" y="4762428"/>
              <a:ext cx="394494" cy="26677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45" name="AutoShape 12"/>
            <p:cNvCxnSpPr>
              <a:cxnSpLocks noChangeShapeType="1"/>
              <a:stCxn id="42" idx="3"/>
              <a:endCxn id="53" idx="0"/>
            </p:cNvCxnSpPr>
            <p:nvPr>
              <p:custDataLst>
                <p:tags r:id="rId31"/>
              </p:custDataLst>
            </p:nvPr>
          </p:nvCxnSpPr>
          <p:spPr bwMode="auto">
            <a:xfrm rot="5400000">
              <a:off x="2181685" y="4791304"/>
              <a:ext cx="255621" cy="42798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46" name="AutoShape 13"/>
            <p:cNvCxnSpPr>
              <a:cxnSpLocks noChangeShapeType="1"/>
              <a:stCxn id="61" idx="3"/>
              <a:endCxn id="52" idx="0"/>
            </p:cNvCxnSpPr>
            <p:nvPr>
              <p:custDataLst>
                <p:tags r:id="rId32"/>
              </p:custDataLst>
            </p:nvPr>
          </p:nvCxnSpPr>
          <p:spPr bwMode="auto">
            <a:xfrm rot="5400000">
              <a:off x="2968491" y="5273543"/>
              <a:ext cx="205776" cy="2753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47" name="Text Box 16"/>
            <p:cNvSpPr txBox="1">
              <a:spLocks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2438400" y="5181600"/>
              <a:ext cx="536575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h-1</a:t>
              </a:r>
            </a:p>
          </p:txBody>
        </p:sp>
        <p:sp>
          <p:nvSpPr>
            <p:cNvPr id="48" name="Text Box 17"/>
            <p:cNvSpPr txBox="1">
              <a:spLocks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3657600" y="4828309"/>
              <a:ext cx="6096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 eaLnBrk="0" hangingPunct="0"/>
              <a:r>
                <a:rPr lang="en-US" sz="2000" b="1" dirty="0" smtClean="0">
                  <a:solidFill>
                    <a:schemeClr val="accent2"/>
                  </a:solidFill>
                </a:rPr>
                <a:t>h+1</a:t>
              </a:r>
              <a:endParaRPr lang="en-US" sz="2000" b="1" dirty="0">
                <a:solidFill>
                  <a:schemeClr val="accent2"/>
                </a:solidFill>
              </a:endParaRPr>
            </a:p>
          </p:txBody>
        </p:sp>
        <p:sp>
          <p:nvSpPr>
            <p:cNvPr id="49" name="Text Box 19"/>
            <p:cNvSpPr txBox="1">
              <a:spLocks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1655762" y="4876800"/>
              <a:ext cx="325438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</a:t>
              </a:r>
            </a:p>
          </p:txBody>
        </p:sp>
        <p:sp>
          <p:nvSpPr>
            <p:cNvPr id="51" name="Text Box 42"/>
            <p:cNvSpPr txBox="1">
              <a:spLocks noChangeArrowheads="1"/>
            </p:cNvSpPr>
            <p:nvPr>
              <p:custDataLst>
                <p:tags r:id="rId36"/>
              </p:custDataLst>
            </p:nvPr>
          </p:nvSpPr>
          <p:spPr bwMode="auto">
            <a:xfrm>
              <a:off x="304800" y="4523509"/>
              <a:ext cx="325438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>
                  <a:solidFill>
                    <a:schemeClr val="accent2"/>
                  </a:solidFill>
                </a:rPr>
                <a:t>h</a:t>
              </a:r>
            </a:p>
          </p:txBody>
        </p:sp>
        <p:sp>
          <p:nvSpPr>
            <p:cNvPr id="52" name="AutoShape 51"/>
            <p:cNvSpPr>
              <a:spLocks noChangeArrowheads="1"/>
            </p:cNvSpPr>
            <p:nvPr>
              <p:custDataLst>
                <p:tags r:id="rId37"/>
              </p:custDataLst>
            </p:nvPr>
          </p:nvSpPr>
          <p:spPr bwMode="auto">
            <a:xfrm>
              <a:off x="2514600" y="5514109"/>
              <a:ext cx="838200" cy="468312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/>
                <a:t>V</a:t>
              </a:r>
            </a:p>
          </p:txBody>
        </p:sp>
        <p:sp>
          <p:nvSpPr>
            <p:cNvPr id="53" name="AutoShape 53"/>
            <p:cNvSpPr>
              <a:spLocks noChangeArrowheads="1"/>
            </p:cNvSpPr>
            <p:nvPr>
              <p:custDataLst>
                <p:tags r:id="rId38"/>
              </p:custDataLst>
            </p:nvPr>
          </p:nvSpPr>
          <p:spPr bwMode="auto">
            <a:xfrm>
              <a:off x="1600200" y="5133109"/>
              <a:ext cx="990600" cy="581891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U</a:t>
              </a:r>
            </a:p>
          </p:txBody>
        </p:sp>
        <p:sp>
          <p:nvSpPr>
            <p:cNvPr id="54" name="Oval 54"/>
            <p:cNvSpPr>
              <a:spLocks noChangeArrowheads="1"/>
            </p:cNvSpPr>
            <p:nvPr>
              <p:custDataLst>
                <p:tags r:id="rId39"/>
              </p:custDataLst>
            </p:nvPr>
          </p:nvSpPr>
          <p:spPr bwMode="auto">
            <a:xfrm>
              <a:off x="1696681" y="5881255"/>
              <a:ext cx="208319" cy="187036"/>
            </a:xfrm>
            <a:prstGeom prst="ellipse">
              <a:avLst/>
            </a:prstGeom>
            <a:solidFill>
              <a:srgbClr val="C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" name="Line 55"/>
            <p:cNvSpPr>
              <a:spLocks noChangeShapeType="1"/>
            </p:cNvSpPr>
            <p:nvPr>
              <p:custDataLst>
                <p:tags r:id="rId40"/>
              </p:custDataLst>
            </p:nvPr>
          </p:nvSpPr>
          <p:spPr bwMode="auto">
            <a:xfrm>
              <a:off x="1800840" y="5715000"/>
              <a:ext cx="0" cy="166255"/>
            </a:xfrm>
            <a:prstGeom prst="line">
              <a:avLst/>
            </a:prstGeom>
            <a:noFill/>
            <a:ln w="254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7" name="Text Box 63"/>
            <p:cNvSpPr txBox="1">
              <a:spLocks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2895600" y="4327525"/>
              <a:ext cx="5969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h+2</a:t>
              </a:r>
            </a:p>
          </p:txBody>
        </p:sp>
        <p:sp>
          <p:nvSpPr>
            <p:cNvPr id="58" name="Text Box 64"/>
            <p:cNvSpPr txBox="1">
              <a:spLocks noChangeArrowheads="1"/>
            </p:cNvSpPr>
            <p:nvPr>
              <p:custDataLst>
                <p:tags r:id="rId42"/>
              </p:custDataLst>
            </p:nvPr>
          </p:nvSpPr>
          <p:spPr bwMode="auto">
            <a:xfrm>
              <a:off x="1017588" y="3885334"/>
              <a:ext cx="5969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>
                  <a:solidFill>
                    <a:schemeClr val="accent2"/>
                  </a:solidFill>
                </a:rPr>
                <a:t>h+3</a:t>
              </a:r>
            </a:p>
          </p:txBody>
        </p:sp>
        <p:sp>
          <p:nvSpPr>
            <p:cNvPr id="59" name="AutoShape 6"/>
            <p:cNvSpPr>
              <a:spLocks noChangeArrowheads="1"/>
            </p:cNvSpPr>
            <p:nvPr>
              <p:custDataLst>
                <p:tags r:id="rId43"/>
              </p:custDataLst>
            </p:nvPr>
          </p:nvSpPr>
          <p:spPr bwMode="auto">
            <a:xfrm>
              <a:off x="3352800" y="5715000"/>
              <a:ext cx="914400" cy="76200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 smtClean="0"/>
                <a:t>Z</a:t>
              </a:r>
              <a:endParaRPr lang="en-US" dirty="0"/>
            </a:p>
          </p:txBody>
        </p:sp>
        <p:sp>
          <p:nvSpPr>
            <p:cNvPr id="61" name="Oval 11"/>
            <p:cNvSpPr>
              <a:spLocks noChangeAspect="1" noChangeArrowheads="1"/>
            </p:cNvSpPr>
            <p:nvPr>
              <p:custDataLst>
                <p:tags r:id="rId44"/>
              </p:custDataLst>
            </p:nvPr>
          </p:nvSpPr>
          <p:spPr bwMode="auto">
            <a:xfrm>
              <a:off x="3124200" y="5029200"/>
              <a:ext cx="579438" cy="327025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 smtClean="0"/>
                <a:t>b</a:t>
              </a:r>
              <a:endParaRPr lang="en-US" dirty="0"/>
            </a:p>
          </p:txBody>
        </p:sp>
        <p:cxnSp>
          <p:nvCxnSpPr>
            <p:cNvPr id="63" name="AutoShape 10"/>
            <p:cNvCxnSpPr>
              <a:cxnSpLocks noChangeShapeType="1"/>
              <a:stCxn id="61" idx="5"/>
              <a:endCxn id="59" idx="0"/>
            </p:cNvCxnSpPr>
            <p:nvPr>
              <p:custDataLst>
                <p:tags r:id="rId45"/>
              </p:custDataLst>
            </p:nvPr>
          </p:nvCxnSpPr>
          <p:spPr bwMode="auto">
            <a:xfrm rot="16200000" flipH="1">
              <a:off x="3511057" y="5416056"/>
              <a:ext cx="406667" cy="19121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9" name="Text Box 17"/>
            <p:cNvSpPr txBox="1">
              <a:spLocks noChangeArrowheads="1"/>
            </p:cNvSpPr>
            <p:nvPr>
              <p:custDataLst>
                <p:tags r:id="rId46"/>
              </p:custDataLst>
            </p:nvPr>
          </p:nvSpPr>
          <p:spPr bwMode="auto">
            <a:xfrm>
              <a:off x="3937000" y="5486400"/>
              <a:ext cx="4064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</a:t>
              </a:r>
            </a:p>
          </p:txBody>
        </p:sp>
      </p:grpSp>
      <p:sp>
        <p:nvSpPr>
          <p:cNvPr id="93" name="AutoShape 11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4114800" y="3962400"/>
            <a:ext cx="852488" cy="304800"/>
          </a:xfrm>
          <a:prstGeom prst="rightArrow">
            <a:avLst>
              <a:gd name="adj1" fmla="val 50000"/>
              <a:gd name="adj2" fmla="val 69922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9" name="Group 108"/>
          <p:cNvGrpSpPr/>
          <p:nvPr/>
        </p:nvGrpSpPr>
        <p:grpSpPr>
          <a:xfrm>
            <a:off x="4876800" y="3505200"/>
            <a:ext cx="4191000" cy="2286000"/>
            <a:chOff x="4876800" y="3505200"/>
            <a:chExt cx="4191000" cy="2286000"/>
          </a:xfrm>
        </p:grpSpPr>
        <p:sp>
          <p:nvSpPr>
            <p:cNvPr id="72" name="Oval 4"/>
            <p:cNvSpPr>
              <a:spLocks noChangeAspect="1"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6813550" y="3733800"/>
              <a:ext cx="577850" cy="327025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b="1" dirty="0" smtClean="0"/>
                <a:t>c</a:t>
              </a:r>
              <a:endParaRPr lang="en-US" b="1" dirty="0"/>
            </a:p>
          </p:txBody>
        </p:sp>
        <p:cxnSp>
          <p:nvCxnSpPr>
            <p:cNvPr id="73" name="AutoShape 5"/>
            <p:cNvCxnSpPr>
              <a:cxnSpLocks noChangeShapeType="1"/>
              <a:stCxn id="72" idx="3"/>
              <a:endCxn id="94" idx="0"/>
            </p:cNvCxnSpPr>
            <p:nvPr>
              <p:custDataLst>
                <p:tags r:id="rId4"/>
              </p:custDataLst>
            </p:nvPr>
          </p:nvCxnSpPr>
          <p:spPr bwMode="auto">
            <a:xfrm rot="5400000">
              <a:off x="6273117" y="3773904"/>
              <a:ext cx="386029" cy="86408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74" name="AutoShape 6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4876800" y="4953000"/>
              <a:ext cx="914400" cy="76200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X</a:t>
              </a:r>
            </a:p>
          </p:txBody>
        </p:sp>
        <p:cxnSp>
          <p:nvCxnSpPr>
            <p:cNvPr id="76" name="AutoShape 10"/>
            <p:cNvCxnSpPr>
              <a:cxnSpLocks noChangeShapeType="1"/>
              <a:stCxn id="72" idx="5"/>
              <a:endCxn id="90" idx="0"/>
            </p:cNvCxnSpPr>
            <p:nvPr>
              <p:custDataLst>
                <p:tags r:id="rId6"/>
              </p:custDataLst>
            </p:nvPr>
          </p:nvCxnSpPr>
          <p:spPr bwMode="auto">
            <a:xfrm rot="16200000" flipH="1">
              <a:off x="7496195" y="3823513"/>
              <a:ext cx="330467" cy="70930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77" name="AutoShape 12"/>
            <p:cNvCxnSpPr>
              <a:cxnSpLocks noChangeShapeType="1"/>
              <a:stCxn id="94" idx="5"/>
              <a:endCxn id="84" idx="0"/>
            </p:cNvCxnSpPr>
            <p:nvPr>
              <p:custDataLst>
                <p:tags r:id="rId7"/>
              </p:custDataLst>
            </p:nvPr>
          </p:nvCxnSpPr>
          <p:spPr bwMode="auto">
            <a:xfrm rot="16200000" flipH="1">
              <a:off x="6315376" y="4600875"/>
              <a:ext cx="200059" cy="35178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78" name="AutoShape 13"/>
            <p:cNvCxnSpPr>
              <a:cxnSpLocks noChangeShapeType="1"/>
              <a:stCxn id="90" idx="3"/>
              <a:endCxn id="83" idx="0"/>
            </p:cNvCxnSpPr>
            <p:nvPr>
              <p:custDataLst>
                <p:tags r:id="rId8"/>
              </p:custDataLst>
            </p:nvPr>
          </p:nvCxnSpPr>
          <p:spPr bwMode="auto">
            <a:xfrm rot="5400000">
              <a:off x="7536883" y="4743751"/>
              <a:ext cx="395555" cy="15311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79" name="Text Box 16"/>
            <p:cNvSpPr txBox="1"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7086600" y="4877666"/>
              <a:ext cx="536575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h-1</a:t>
              </a:r>
            </a:p>
          </p:txBody>
        </p:sp>
        <p:sp>
          <p:nvSpPr>
            <p:cNvPr id="80" name="Text Box 17"/>
            <p:cNvSpPr txBox="1"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8305800" y="4191000"/>
              <a:ext cx="6096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 eaLnBrk="0" hangingPunct="0"/>
              <a:r>
                <a:rPr lang="en-US" sz="2000" b="1" dirty="0" smtClean="0">
                  <a:solidFill>
                    <a:schemeClr val="accent2"/>
                  </a:solidFill>
                </a:rPr>
                <a:t>h+1</a:t>
              </a:r>
              <a:endParaRPr lang="en-US" sz="2000" b="1" dirty="0">
                <a:solidFill>
                  <a:schemeClr val="accent2"/>
                </a:solidFill>
              </a:endParaRPr>
            </a:p>
          </p:txBody>
        </p:sp>
        <p:sp>
          <p:nvSpPr>
            <p:cNvPr id="81" name="Text Box 19"/>
            <p:cNvSpPr txBox="1"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6608762" y="4572000"/>
              <a:ext cx="401638" cy="3977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</a:t>
              </a:r>
            </a:p>
          </p:txBody>
        </p:sp>
        <p:sp>
          <p:nvSpPr>
            <p:cNvPr id="82" name="Text Box 42"/>
            <p:cNvSpPr txBox="1"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5342153" y="4114800"/>
              <a:ext cx="601447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 smtClean="0">
                  <a:solidFill>
                    <a:schemeClr val="accent2"/>
                  </a:solidFill>
                </a:rPr>
                <a:t>h+1</a:t>
              </a:r>
              <a:endParaRPr lang="en-US" sz="2000" b="1" dirty="0">
                <a:solidFill>
                  <a:schemeClr val="accent2"/>
                </a:solidFill>
              </a:endParaRPr>
            </a:p>
          </p:txBody>
        </p:sp>
        <p:sp>
          <p:nvSpPr>
            <p:cNvPr id="83" name="AutoShape 51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7239000" y="5018088"/>
              <a:ext cx="838200" cy="468312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/>
                <a:t>V</a:t>
              </a:r>
            </a:p>
          </p:txBody>
        </p:sp>
        <p:sp>
          <p:nvSpPr>
            <p:cNvPr id="84" name="AutoShape 53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6096000" y="4876800"/>
              <a:ext cx="990600" cy="581891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/>
                <a:t>U</a:t>
              </a:r>
            </a:p>
          </p:txBody>
        </p:sp>
        <p:sp>
          <p:nvSpPr>
            <p:cNvPr id="85" name="Oval 54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6324600" y="5604164"/>
              <a:ext cx="208319" cy="187036"/>
            </a:xfrm>
            <a:prstGeom prst="ellipse">
              <a:avLst/>
            </a:prstGeom>
            <a:solidFill>
              <a:srgbClr val="C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" name="Line 55"/>
            <p:cNvSpPr>
              <a:spLocks noChangeShapeType="1"/>
            </p:cNvSpPr>
            <p:nvPr>
              <p:custDataLst>
                <p:tags r:id="rId16"/>
              </p:custDataLst>
            </p:nvPr>
          </p:nvSpPr>
          <p:spPr bwMode="auto">
            <a:xfrm>
              <a:off x="6428759" y="5437909"/>
              <a:ext cx="0" cy="166255"/>
            </a:xfrm>
            <a:prstGeom prst="line">
              <a:avLst/>
            </a:prstGeom>
            <a:noFill/>
            <a:ln w="254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7" name="Text Box 63"/>
            <p:cNvSpPr txBox="1"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7391400" y="3505200"/>
              <a:ext cx="5969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h+2</a:t>
              </a:r>
            </a:p>
          </p:txBody>
        </p:sp>
        <p:sp>
          <p:nvSpPr>
            <p:cNvPr id="89" name="AutoShape 6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8153400" y="5029200"/>
              <a:ext cx="914400" cy="76200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 smtClean="0"/>
                <a:t>Z</a:t>
              </a:r>
              <a:endParaRPr lang="en-US" dirty="0"/>
            </a:p>
          </p:txBody>
        </p:sp>
        <p:sp>
          <p:nvSpPr>
            <p:cNvPr id="90" name="Oval 11"/>
            <p:cNvSpPr>
              <a:spLocks noChangeAspect="1"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7726362" y="4343400"/>
              <a:ext cx="579438" cy="327025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 smtClean="0"/>
                <a:t>b</a:t>
              </a:r>
              <a:endParaRPr lang="en-US" dirty="0"/>
            </a:p>
          </p:txBody>
        </p:sp>
        <p:cxnSp>
          <p:nvCxnSpPr>
            <p:cNvPr id="91" name="AutoShape 10"/>
            <p:cNvCxnSpPr>
              <a:cxnSpLocks noChangeShapeType="1"/>
              <a:stCxn id="90" idx="5"/>
              <a:endCxn id="89" idx="0"/>
            </p:cNvCxnSpPr>
            <p:nvPr>
              <p:custDataLst>
                <p:tags r:id="rId20"/>
              </p:custDataLst>
            </p:nvPr>
          </p:nvCxnSpPr>
          <p:spPr bwMode="auto">
            <a:xfrm rot="16200000" flipH="1">
              <a:off x="8212438" y="4631037"/>
              <a:ext cx="406667" cy="3896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92" name="Text Box 17"/>
            <p:cNvSpPr txBox="1"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8661400" y="4800600"/>
              <a:ext cx="4064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</a:t>
              </a:r>
            </a:p>
          </p:txBody>
        </p:sp>
        <p:sp>
          <p:nvSpPr>
            <p:cNvPr id="94" name="Oval 7"/>
            <p:cNvSpPr>
              <a:spLocks noChangeAspect="1"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5743575" y="4398962"/>
              <a:ext cx="581025" cy="32543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 smtClean="0"/>
                <a:t>a</a:t>
              </a:r>
              <a:endParaRPr lang="en-US" dirty="0"/>
            </a:p>
          </p:txBody>
        </p:sp>
        <p:cxnSp>
          <p:nvCxnSpPr>
            <p:cNvPr id="99" name="AutoShape 3"/>
            <p:cNvCxnSpPr>
              <a:cxnSpLocks noChangeShapeType="1"/>
              <a:stCxn id="94" idx="3"/>
              <a:endCxn id="74" idx="0"/>
            </p:cNvCxnSpPr>
            <p:nvPr>
              <p:custDataLst>
                <p:tags r:id="rId23"/>
              </p:custDataLst>
            </p:nvPr>
          </p:nvCxnSpPr>
          <p:spPr bwMode="auto">
            <a:xfrm rot="5400000">
              <a:off x="5443203" y="4567538"/>
              <a:ext cx="276259" cy="494664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06" name="Text Box 19"/>
            <p:cNvSpPr txBox="1"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4953000" y="4724400"/>
              <a:ext cx="401638" cy="3977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2"/>
                  </a:solidFill>
                </a:rPr>
                <a:t>h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9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1524000"/>
          </a:xfrm>
        </p:spPr>
        <p:txBody>
          <a:bodyPr/>
          <a:lstStyle/>
          <a:p>
            <a:r>
              <a:rPr lang="en-US" dirty="0" smtClean="0"/>
              <a:t>Like in the left-left and right-right cases, the height of the </a:t>
            </a:r>
            <a:r>
              <a:rPr lang="en-US" dirty="0" err="1" smtClean="0"/>
              <a:t>subtree</a:t>
            </a:r>
            <a:r>
              <a:rPr lang="en-US" dirty="0" smtClean="0"/>
              <a:t> after rebalancing is the same as before the insert</a:t>
            </a:r>
          </a:p>
          <a:p>
            <a:pPr lvl="1"/>
            <a:r>
              <a:rPr lang="en-US" dirty="0" smtClean="0"/>
              <a:t>So no ancestor in the tree will need rebalancing</a:t>
            </a:r>
          </a:p>
          <a:p>
            <a:r>
              <a:rPr lang="en-US" dirty="0" smtClean="0"/>
              <a:t>Does not have to be implemented as two rotations; can just do: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cxnSp>
        <p:nvCxnSpPr>
          <p:cNvPr id="7" name="AutoShape 3"/>
          <p:cNvCxnSpPr>
            <a:cxnSpLocks noChangeShapeType="1"/>
            <a:stCxn id="8" idx="6"/>
            <a:endCxn id="11" idx="1"/>
          </p:cNvCxnSpPr>
          <p:nvPr>
            <p:custDataLst>
              <p:tags r:id="rId1"/>
            </p:custDataLst>
          </p:nvPr>
        </p:nvCxnSpPr>
        <p:spPr bwMode="auto">
          <a:xfrm>
            <a:off x="2046288" y="3135313"/>
            <a:ext cx="1086801" cy="341346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8" name="Oval 4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1468438" y="2971800"/>
            <a:ext cx="577850" cy="327025"/>
          </a:xfrm>
          <a:prstGeom prst="ellips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b="1" dirty="0">
                <a:solidFill>
                  <a:srgbClr val="C00000"/>
                </a:solidFill>
              </a:rPr>
              <a:t>a</a:t>
            </a:r>
          </a:p>
        </p:txBody>
      </p:sp>
      <p:cxnSp>
        <p:nvCxnSpPr>
          <p:cNvPr id="9" name="AutoShape 5"/>
          <p:cNvCxnSpPr>
            <a:cxnSpLocks noChangeShapeType="1"/>
            <a:stCxn id="8" idx="2"/>
            <a:endCxn id="10" idx="0"/>
          </p:cNvCxnSpPr>
          <p:nvPr>
            <p:custDataLst>
              <p:tags r:id="rId3"/>
            </p:custDataLst>
          </p:nvPr>
        </p:nvCxnSpPr>
        <p:spPr bwMode="auto">
          <a:xfrm rot="10800000" flipV="1">
            <a:off x="706438" y="3135312"/>
            <a:ext cx="762000" cy="4460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0" name="AutoShape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49238" y="3581400"/>
            <a:ext cx="914400" cy="76200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X</a:t>
            </a:r>
          </a:p>
        </p:txBody>
      </p:sp>
      <p:sp>
        <p:nvSpPr>
          <p:cNvPr id="11" name="Oval 7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3048000" y="3429000"/>
            <a:ext cx="581025" cy="325438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b</a:t>
            </a:r>
          </a:p>
        </p:txBody>
      </p:sp>
      <p:cxnSp>
        <p:nvCxnSpPr>
          <p:cNvPr id="12" name="AutoShape 10"/>
          <p:cNvCxnSpPr>
            <a:cxnSpLocks noChangeShapeType="1"/>
            <a:stCxn id="11" idx="6"/>
            <a:endCxn id="28" idx="0"/>
          </p:cNvCxnSpPr>
          <p:nvPr>
            <p:custDataLst>
              <p:tags r:id="rId6"/>
            </p:custDataLst>
          </p:nvPr>
        </p:nvCxnSpPr>
        <p:spPr bwMode="auto">
          <a:xfrm>
            <a:off x="3629025" y="3591719"/>
            <a:ext cx="409575" cy="44688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3" name="Oval 11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2171700" y="3835400"/>
            <a:ext cx="579438" cy="327025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c</a:t>
            </a:r>
          </a:p>
        </p:txBody>
      </p:sp>
      <p:cxnSp>
        <p:nvCxnSpPr>
          <p:cNvPr id="14" name="AutoShape 12"/>
          <p:cNvCxnSpPr>
            <a:cxnSpLocks noChangeShapeType="1"/>
            <a:stCxn id="13" idx="3"/>
            <a:endCxn id="22" idx="0"/>
          </p:cNvCxnSpPr>
          <p:nvPr>
            <p:custDataLst>
              <p:tags r:id="rId8"/>
            </p:custDataLst>
          </p:nvPr>
        </p:nvCxnSpPr>
        <p:spPr bwMode="auto">
          <a:xfrm rot="5400000">
            <a:off x="1909196" y="4072238"/>
            <a:ext cx="305067" cy="38965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5" name="AutoShape 13"/>
          <p:cNvCxnSpPr>
            <a:cxnSpLocks noChangeShapeType="1"/>
            <a:stCxn id="13" idx="5"/>
            <a:endCxn id="21" idx="0"/>
          </p:cNvCxnSpPr>
          <p:nvPr>
            <p:custDataLst>
              <p:tags r:id="rId9"/>
            </p:custDataLst>
          </p:nvPr>
        </p:nvCxnSpPr>
        <p:spPr bwMode="auto">
          <a:xfrm rot="16200000" flipH="1">
            <a:off x="2685557" y="4095256"/>
            <a:ext cx="228867" cy="26741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6" name="Text Box 16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971800" y="4098925"/>
            <a:ext cx="536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h-1</a:t>
            </a:r>
          </a:p>
        </p:txBody>
      </p:sp>
      <p:sp>
        <p:nvSpPr>
          <p:cNvPr id="17" name="Text Box 17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038600" y="3657600"/>
            <a:ext cx="406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</a:t>
            </a:r>
          </a:p>
        </p:txBody>
      </p:sp>
      <p:sp>
        <p:nvSpPr>
          <p:cNvPr id="18" name="Text Box 19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1447800" y="4025900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solidFill>
                  <a:schemeClr val="accent2"/>
                </a:solidFill>
              </a:rPr>
              <a:t>h</a:t>
            </a:r>
          </a:p>
        </p:txBody>
      </p:sp>
      <p:cxnSp>
        <p:nvCxnSpPr>
          <p:cNvPr id="19" name="AutoShape 40"/>
          <p:cNvCxnSpPr>
            <a:cxnSpLocks noChangeShapeType="1"/>
            <a:stCxn id="11" idx="2"/>
            <a:endCxn id="13" idx="7"/>
          </p:cNvCxnSpPr>
          <p:nvPr>
            <p:custDataLst>
              <p:tags r:id="rId13"/>
            </p:custDataLst>
          </p:nvPr>
        </p:nvCxnSpPr>
        <p:spPr bwMode="auto">
          <a:xfrm rot="10800000" flipV="1">
            <a:off x="2666282" y="3591718"/>
            <a:ext cx="381719" cy="29157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0" name="Text Box 42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228600" y="3352800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solidFill>
                  <a:schemeClr val="accent2"/>
                </a:solidFill>
              </a:rPr>
              <a:t>h</a:t>
            </a:r>
          </a:p>
        </p:txBody>
      </p:sp>
      <p:sp>
        <p:nvSpPr>
          <p:cNvPr id="21" name="AutoShape 51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2514600" y="4343400"/>
            <a:ext cx="838200" cy="468312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/>
              <a:t>V</a:t>
            </a:r>
          </a:p>
        </p:txBody>
      </p:sp>
      <p:sp>
        <p:nvSpPr>
          <p:cNvPr id="22" name="AutoShape 53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1371600" y="4419600"/>
            <a:ext cx="990600" cy="581891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U</a:t>
            </a:r>
          </a:p>
        </p:txBody>
      </p:sp>
      <p:sp>
        <p:nvSpPr>
          <p:cNvPr id="23" name="Oval 54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2001481" y="5146964"/>
            <a:ext cx="208319" cy="187036"/>
          </a:xfrm>
          <a:prstGeom prst="ellipse">
            <a:avLst/>
          </a:prstGeom>
          <a:solidFill>
            <a:srgbClr val="C0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Line 55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2109396" y="5029200"/>
            <a:ext cx="0" cy="166255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" name="Text Box 62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1976438" y="3476625"/>
            <a:ext cx="596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solidFill>
                  <a:schemeClr val="accent2"/>
                </a:solidFill>
              </a:rPr>
              <a:t>h+1</a:t>
            </a:r>
          </a:p>
        </p:txBody>
      </p:sp>
      <p:sp>
        <p:nvSpPr>
          <p:cNvPr id="26" name="Text Box 63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3449638" y="3071813"/>
            <a:ext cx="596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h+2</a:t>
            </a:r>
          </a:p>
        </p:txBody>
      </p:sp>
      <p:sp>
        <p:nvSpPr>
          <p:cNvPr id="27" name="Text Box 64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941388" y="2714625"/>
            <a:ext cx="596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>
                <a:solidFill>
                  <a:schemeClr val="accent2"/>
                </a:solidFill>
              </a:rPr>
              <a:t>h+3</a:t>
            </a:r>
          </a:p>
        </p:txBody>
      </p:sp>
      <p:sp>
        <p:nvSpPr>
          <p:cNvPr id="28" name="AutoShape 6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3581400" y="4038600"/>
            <a:ext cx="914400" cy="76200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 smtClean="0"/>
              <a:t>Z</a:t>
            </a:r>
            <a:endParaRPr lang="en-US" dirty="0"/>
          </a:p>
        </p:txBody>
      </p:sp>
      <p:sp>
        <p:nvSpPr>
          <p:cNvPr id="29" name="Oval 4"/>
          <p:cNvSpPr>
            <a:spLocks noChangeAspect="1" noChangeArrowheads="1"/>
          </p:cNvSpPr>
          <p:nvPr>
            <p:custDataLst>
              <p:tags r:id="rId23"/>
            </p:custDataLst>
          </p:nvPr>
        </p:nvSpPr>
        <p:spPr bwMode="auto">
          <a:xfrm>
            <a:off x="6813550" y="3048000"/>
            <a:ext cx="577850" cy="327025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b="1" dirty="0" smtClean="0"/>
              <a:t>c</a:t>
            </a:r>
            <a:endParaRPr lang="en-US" b="1" dirty="0"/>
          </a:p>
        </p:txBody>
      </p:sp>
      <p:cxnSp>
        <p:nvCxnSpPr>
          <p:cNvPr id="30" name="AutoShape 5"/>
          <p:cNvCxnSpPr>
            <a:cxnSpLocks noChangeShapeType="1"/>
            <a:stCxn id="29" idx="3"/>
            <a:endCxn id="49" idx="0"/>
          </p:cNvCxnSpPr>
          <p:nvPr>
            <p:custDataLst>
              <p:tags r:id="rId24"/>
            </p:custDataLst>
          </p:nvPr>
        </p:nvCxnSpPr>
        <p:spPr bwMode="auto">
          <a:xfrm rot="5400000">
            <a:off x="6273117" y="3088104"/>
            <a:ext cx="386029" cy="86408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1" name="AutoShape 6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4876800" y="4267200"/>
            <a:ext cx="914400" cy="76200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X</a:t>
            </a:r>
          </a:p>
        </p:txBody>
      </p:sp>
      <p:cxnSp>
        <p:nvCxnSpPr>
          <p:cNvPr id="32" name="AutoShape 10"/>
          <p:cNvCxnSpPr>
            <a:cxnSpLocks noChangeShapeType="1"/>
            <a:stCxn id="29" idx="5"/>
            <a:endCxn id="45" idx="0"/>
          </p:cNvCxnSpPr>
          <p:nvPr>
            <p:custDataLst>
              <p:tags r:id="rId26"/>
            </p:custDataLst>
          </p:nvPr>
        </p:nvCxnSpPr>
        <p:spPr bwMode="auto">
          <a:xfrm rot="16200000" flipH="1">
            <a:off x="7496195" y="3137713"/>
            <a:ext cx="330467" cy="70930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3" name="AutoShape 12"/>
          <p:cNvCxnSpPr>
            <a:cxnSpLocks noChangeShapeType="1"/>
            <a:stCxn id="49" idx="5"/>
            <a:endCxn id="40" idx="0"/>
          </p:cNvCxnSpPr>
          <p:nvPr>
            <p:custDataLst>
              <p:tags r:id="rId27"/>
            </p:custDataLst>
          </p:nvPr>
        </p:nvCxnSpPr>
        <p:spPr bwMode="auto">
          <a:xfrm rot="16200000" flipH="1">
            <a:off x="6315376" y="3915075"/>
            <a:ext cx="200059" cy="35178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4" name="AutoShape 13"/>
          <p:cNvCxnSpPr>
            <a:cxnSpLocks noChangeShapeType="1"/>
            <a:stCxn id="45" idx="3"/>
            <a:endCxn id="39" idx="0"/>
          </p:cNvCxnSpPr>
          <p:nvPr>
            <p:custDataLst>
              <p:tags r:id="rId28"/>
            </p:custDataLst>
          </p:nvPr>
        </p:nvCxnSpPr>
        <p:spPr bwMode="auto">
          <a:xfrm rot="5400000">
            <a:off x="7536883" y="4057951"/>
            <a:ext cx="395555" cy="15311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5" name="Text Box 16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7086600" y="4191866"/>
            <a:ext cx="536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h-1</a:t>
            </a:r>
          </a:p>
        </p:txBody>
      </p:sp>
      <p:sp>
        <p:nvSpPr>
          <p:cNvPr id="36" name="Text Box 17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8305800" y="3505200"/>
            <a:ext cx="609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chemeClr val="accent2"/>
                </a:solidFill>
              </a:rPr>
              <a:t>h+1</a:t>
            </a:r>
            <a:endParaRPr lang="en-US" sz="2000" b="1" dirty="0">
              <a:solidFill>
                <a:schemeClr val="accent2"/>
              </a:solidFill>
            </a:endParaRPr>
          </a:p>
        </p:txBody>
      </p:sp>
      <p:sp>
        <p:nvSpPr>
          <p:cNvPr id="37" name="Text Box 19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6608762" y="3886200"/>
            <a:ext cx="401638" cy="397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</a:t>
            </a:r>
          </a:p>
        </p:txBody>
      </p:sp>
      <p:sp>
        <p:nvSpPr>
          <p:cNvPr id="38" name="Text Box 42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5342153" y="3429000"/>
            <a:ext cx="60144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chemeClr val="accent2"/>
                </a:solidFill>
              </a:rPr>
              <a:t>h+1</a:t>
            </a:r>
            <a:endParaRPr lang="en-US" sz="2000" b="1" dirty="0">
              <a:solidFill>
                <a:schemeClr val="accent2"/>
              </a:solidFill>
            </a:endParaRPr>
          </a:p>
        </p:txBody>
      </p:sp>
      <p:sp>
        <p:nvSpPr>
          <p:cNvPr id="39" name="AutoShape 51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7239000" y="4332288"/>
            <a:ext cx="838200" cy="468312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/>
              <a:t>V</a:t>
            </a:r>
          </a:p>
        </p:txBody>
      </p:sp>
      <p:sp>
        <p:nvSpPr>
          <p:cNvPr id="40" name="AutoShape 53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6096000" y="4191000"/>
            <a:ext cx="990600" cy="581891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/>
              <a:t>U</a:t>
            </a:r>
          </a:p>
        </p:txBody>
      </p:sp>
      <p:sp>
        <p:nvSpPr>
          <p:cNvPr id="41" name="Oval 54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6324600" y="4918364"/>
            <a:ext cx="208319" cy="187036"/>
          </a:xfrm>
          <a:prstGeom prst="ellipse">
            <a:avLst/>
          </a:prstGeom>
          <a:solidFill>
            <a:srgbClr val="C0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" name="Line 55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>
            <a:off x="6428759" y="4752109"/>
            <a:ext cx="0" cy="166255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" name="Text Box 63"/>
          <p:cNvSpPr txBox="1"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7391400" y="2819400"/>
            <a:ext cx="596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h+2</a:t>
            </a:r>
          </a:p>
        </p:txBody>
      </p:sp>
      <p:sp>
        <p:nvSpPr>
          <p:cNvPr id="44" name="AutoShape 6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8153400" y="4343400"/>
            <a:ext cx="914400" cy="76200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 smtClean="0"/>
              <a:t>Z</a:t>
            </a:r>
            <a:endParaRPr lang="en-US" dirty="0"/>
          </a:p>
        </p:txBody>
      </p:sp>
      <p:sp>
        <p:nvSpPr>
          <p:cNvPr id="45" name="Oval 11"/>
          <p:cNvSpPr>
            <a:spLocks noChangeAspect="1" noChangeArrowheads="1"/>
          </p:cNvSpPr>
          <p:nvPr>
            <p:custDataLst>
              <p:tags r:id="rId39"/>
            </p:custDataLst>
          </p:nvPr>
        </p:nvSpPr>
        <p:spPr bwMode="auto">
          <a:xfrm>
            <a:off x="7726362" y="3657600"/>
            <a:ext cx="579438" cy="327025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 smtClean="0"/>
              <a:t>b</a:t>
            </a:r>
            <a:endParaRPr lang="en-US" dirty="0"/>
          </a:p>
        </p:txBody>
      </p:sp>
      <p:cxnSp>
        <p:nvCxnSpPr>
          <p:cNvPr id="46" name="AutoShape 10"/>
          <p:cNvCxnSpPr>
            <a:cxnSpLocks noChangeShapeType="1"/>
            <a:stCxn id="45" idx="5"/>
            <a:endCxn id="44" idx="0"/>
          </p:cNvCxnSpPr>
          <p:nvPr>
            <p:custDataLst>
              <p:tags r:id="rId40"/>
            </p:custDataLst>
          </p:nvPr>
        </p:nvCxnSpPr>
        <p:spPr bwMode="auto">
          <a:xfrm rot="16200000" flipH="1">
            <a:off x="8212438" y="3945237"/>
            <a:ext cx="406667" cy="38965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7" name="Text Box 17"/>
          <p:cNvSpPr txBox="1"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8661400" y="4114800"/>
            <a:ext cx="406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</a:t>
            </a:r>
          </a:p>
        </p:txBody>
      </p:sp>
      <p:sp>
        <p:nvSpPr>
          <p:cNvPr id="48" name="AutoShape 11"/>
          <p:cNvSpPr>
            <a:spLocks noChangeAspect="1" noChangeArrowheads="1"/>
          </p:cNvSpPr>
          <p:nvPr>
            <p:custDataLst>
              <p:tags r:id="rId42"/>
            </p:custDataLst>
          </p:nvPr>
        </p:nvSpPr>
        <p:spPr bwMode="auto">
          <a:xfrm>
            <a:off x="4405312" y="3048000"/>
            <a:ext cx="852488" cy="304800"/>
          </a:xfrm>
          <a:prstGeom prst="rightArrow">
            <a:avLst>
              <a:gd name="adj1" fmla="val 50000"/>
              <a:gd name="adj2" fmla="val 69922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Oval 7"/>
          <p:cNvSpPr>
            <a:spLocks noChangeAspect="1" noChangeArrowheads="1"/>
          </p:cNvSpPr>
          <p:nvPr>
            <p:custDataLst>
              <p:tags r:id="rId43"/>
            </p:custDataLst>
          </p:nvPr>
        </p:nvSpPr>
        <p:spPr bwMode="auto">
          <a:xfrm>
            <a:off x="5743575" y="3713162"/>
            <a:ext cx="581025" cy="325438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 smtClean="0"/>
              <a:t>a</a:t>
            </a:r>
            <a:endParaRPr lang="en-US" dirty="0"/>
          </a:p>
        </p:txBody>
      </p:sp>
      <p:cxnSp>
        <p:nvCxnSpPr>
          <p:cNvPr id="50" name="AutoShape 3"/>
          <p:cNvCxnSpPr>
            <a:cxnSpLocks noChangeShapeType="1"/>
            <a:stCxn id="49" idx="3"/>
            <a:endCxn id="31" idx="0"/>
          </p:cNvCxnSpPr>
          <p:nvPr>
            <p:custDataLst>
              <p:tags r:id="rId44"/>
            </p:custDataLst>
          </p:nvPr>
        </p:nvCxnSpPr>
        <p:spPr bwMode="auto">
          <a:xfrm rot="5400000">
            <a:off x="5443203" y="3881738"/>
            <a:ext cx="276259" cy="494664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51" name="Text Box 19"/>
          <p:cNvSpPr txBox="1"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4953000" y="4038600"/>
            <a:ext cx="401638" cy="397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</a:t>
            </a:r>
          </a:p>
        </p:txBody>
      </p:sp>
      <p:sp>
        <p:nvSpPr>
          <p:cNvPr id="52" name="Content Placeholder 2"/>
          <p:cNvSpPr txBox="1">
            <a:spLocks/>
          </p:cNvSpPr>
          <p:nvPr/>
        </p:nvSpPr>
        <p:spPr bwMode="auto">
          <a:xfrm>
            <a:off x="685800" y="54102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Easier to remember than you may think: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2000" b="0" kern="0" dirty="0" smtClean="0">
                <a:latin typeface="+mn-lt"/>
              </a:rPr>
              <a:t>	Move c to grandparent’s position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2000" b="0" kern="0" dirty="0">
                <a:latin typeface="+mn-lt"/>
              </a:rPr>
              <a:t> </a:t>
            </a:r>
            <a:r>
              <a:rPr lang="en-US" sz="2000" b="0" kern="0" dirty="0" smtClean="0">
                <a:latin typeface="+mn-lt"/>
              </a:rPr>
              <a:t>    Put a, b, X, U, V, and Z in the only legal positions for a BST</a:t>
            </a:r>
            <a:endParaRPr lang="en-US" sz="2000" b="0" kern="0" dirty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last case: left-right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990600"/>
          </a:xfrm>
        </p:spPr>
        <p:txBody>
          <a:bodyPr/>
          <a:lstStyle/>
          <a:p>
            <a:r>
              <a:rPr lang="en-US" dirty="0" smtClean="0"/>
              <a:t>Mirror image of right-left</a:t>
            </a:r>
          </a:p>
          <a:p>
            <a:pPr lvl="1"/>
            <a:r>
              <a:rPr lang="en-US" dirty="0" smtClean="0"/>
              <a:t>Again, no new concepts, only new code to write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9" name="Oval 4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2317750" y="2847975"/>
            <a:ext cx="577850" cy="327025"/>
          </a:xfrm>
          <a:prstGeom prst="ellips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b="1" dirty="0">
                <a:solidFill>
                  <a:srgbClr val="C00000"/>
                </a:solidFill>
              </a:rPr>
              <a:t>a</a:t>
            </a:r>
          </a:p>
        </p:txBody>
      </p:sp>
      <p:cxnSp>
        <p:nvCxnSpPr>
          <p:cNvPr id="10" name="AutoShape 5"/>
          <p:cNvCxnSpPr>
            <a:cxnSpLocks noChangeShapeType="1"/>
            <a:stCxn id="9" idx="3"/>
            <a:endCxn id="31" idx="0"/>
          </p:cNvCxnSpPr>
          <p:nvPr>
            <p:custDataLst>
              <p:tags r:id="rId2"/>
            </p:custDataLst>
          </p:nvPr>
        </p:nvCxnSpPr>
        <p:spPr bwMode="auto">
          <a:xfrm rot="5400000">
            <a:off x="1652698" y="2679324"/>
            <a:ext cx="301892" cy="119746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3" name="AutoShape 10"/>
          <p:cNvCxnSpPr>
            <a:cxnSpLocks noChangeShapeType="1"/>
            <a:stCxn id="9" idx="5"/>
            <a:endCxn id="29" idx="0"/>
          </p:cNvCxnSpPr>
          <p:nvPr>
            <p:custDataLst>
              <p:tags r:id="rId3"/>
            </p:custDataLst>
          </p:nvPr>
        </p:nvCxnSpPr>
        <p:spPr bwMode="auto">
          <a:xfrm rot="16200000" flipH="1">
            <a:off x="2969042" y="2969042"/>
            <a:ext cx="454292" cy="77042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5" name="AutoShape 12"/>
          <p:cNvCxnSpPr>
            <a:cxnSpLocks noChangeShapeType="1"/>
            <a:stCxn id="32" idx="3"/>
            <a:endCxn id="23" idx="0"/>
          </p:cNvCxnSpPr>
          <p:nvPr>
            <p:custDataLst>
              <p:tags r:id="rId4"/>
            </p:custDataLst>
          </p:nvPr>
        </p:nvCxnSpPr>
        <p:spPr bwMode="auto">
          <a:xfrm rot="5400000">
            <a:off x="1702027" y="4177807"/>
            <a:ext cx="254267" cy="22931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6" name="AutoShape 13"/>
          <p:cNvCxnSpPr>
            <a:cxnSpLocks noChangeShapeType="1"/>
            <a:stCxn id="32" idx="5"/>
            <a:endCxn id="22" idx="0"/>
          </p:cNvCxnSpPr>
          <p:nvPr>
            <p:custDataLst>
              <p:tags r:id="rId5"/>
            </p:custDataLst>
          </p:nvPr>
        </p:nvCxnSpPr>
        <p:spPr bwMode="auto">
          <a:xfrm rot="16200000" flipH="1">
            <a:off x="2325854" y="4193021"/>
            <a:ext cx="406935" cy="35155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7" name="Text Box 16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743200" y="4419600"/>
            <a:ext cx="536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h-1</a:t>
            </a:r>
          </a:p>
        </p:txBody>
      </p:sp>
      <p:sp>
        <p:nvSpPr>
          <p:cNvPr id="18" name="Text Box 17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657600" y="3352800"/>
            <a:ext cx="406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</a:t>
            </a:r>
          </a:p>
        </p:txBody>
      </p:sp>
      <p:sp>
        <p:nvSpPr>
          <p:cNvPr id="19" name="Text Box 1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143000" y="4267200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</a:t>
            </a:r>
          </a:p>
        </p:txBody>
      </p:sp>
      <p:cxnSp>
        <p:nvCxnSpPr>
          <p:cNvPr id="20" name="AutoShape 40"/>
          <p:cNvCxnSpPr>
            <a:cxnSpLocks noChangeShapeType="1"/>
            <a:stCxn id="31" idx="5"/>
            <a:endCxn id="32" idx="1"/>
          </p:cNvCxnSpPr>
          <p:nvPr>
            <p:custDataLst>
              <p:tags r:id="rId9"/>
            </p:custDataLst>
          </p:nvPr>
        </p:nvCxnSpPr>
        <p:spPr bwMode="auto">
          <a:xfrm rot="16200000" flipH="1">
            <a:off x="1563421" y="3553693"/>
            <a:ext cx="227313" cy="53348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1" name="Text Box 42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685800" y="4114800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</a:t>
            </a:r>
          </a:p>
        </p:txBody>
      </p:sp>
      <p:sp>
        <p:nvSpPr>
          <p:cNvPr id="22" name="AutoShape 51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286000" y="4572268"/>
            <a:ext cx="838200" cy="468312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/>
              <a:t>V</a:t>
            </a:r>
          </a:p>
        </p:txBody>
      </p:sp>
      <p:sp>
        <p:nvSpPr>
          <p:cNvPr id="23" name="AutoShape 5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1219200" y="4419600"/>
            <a:ext cx="990600" cy="6096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U</a:t>
            </a:r>
          </a:p>
        </p:txBody>
      </p:sp>
      <p:sp>
        <p:nvSpPr>
          <p:cNvPr id="24" name="Oval 5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1849081" y="5146964"/>
            <a:ext cx="208319" cy="187036"/>
          </a:xfrm>
          <a:prstGeom prst="ellipse">
            <a:avLst/>
          </a:prstGeom>
          <a:solidFill>
            <a:srgbClr val="C0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Line 5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1956996" y="5029200"/>
            <a:ext cx="0" cy="166255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" name="Text Box 62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2209800" y="3581400"/>
            <a:ext cx="596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h+1</a:t>
            </a:r>
          </a:p>
        </p:txBody>
      </p:sp>
      <p:sp>
        <p:nvSpPr>
          <p:cNvPr id="27" name="Text Box 63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533400" y="3124200"/>
            <a:ext cx="596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h+2</a:t>
            </a:r>
          </a:p>
        </p:txBody>
      </p:sp>
      <p:sp>
        <p:nvSpPr>
          <p:cNvPr id="28" name="Text Box 64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1676400" y="2590800"/>
            <a:ext cx="596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h+3</a:t>
            </a:r>
          </a:p>
        </p:txBody>
      </p:sp>
      <p:sp>
        <p:nvSpPr>
          <p:cNvPr id="29" name="AutoShape 6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3124200" y="3581400"/>
            <a:ext cx="914400" cy="76200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 smtClean="0"/>
              <a:t>Z</a:t>
            </a:r>
            <a:endParaRPr lang="en-US" dirty="0"/>
          </a:p>
        </p:txBody>
      </p:sp>
      <p:sp>
        <p:nvSpPr>
          <p:cNvPr id="30" name="AutoShape 6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152400" y="4267200"/>
            <a:ext cx="914400" cy="76200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X</a:t>
            </a:r>
          </a:p>
        </p:txBody>
      </p:sp>
      <p:sp>
        <p:nvSpPr>
          <p:cNvPr id="31" name="Oval 7"/>
          <p:cNvSpPr>
            <a:spLocks noChangeAspect="1" noChangeArrowheads="1"/>
          </p:cNvSpPr>
          <p:nvPr>
            <p:custDataLst>
              <p:tags r:id="rId20"/>
            </p:custDataLst>
          </p:nvPr>
        </p:nvSpPr>
        <p:spPr bwMode="auto">
          <a:xfrm>
            <a:off x="914400" y="3429000"/>
            <a:ext cx="581025" cy="325438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/>
              <a:t>b</a:t>
            </a:r>
          </a:p>
        </p:txBody>
      </p:sp>
      <p:sp>
        <p:nvSpPr>
          <p:cNvPr id="32" name="Oval 11"/>
          <p:cNvSpPr>
            <a:spLocks noChangeAspect="1" noChangeArrowheads="1"/>
          </p:cNvSpPr>
          <p:nvPr>
            <p:custDataLst>
              <p:tags r:id="rId21"/>
            </p:custDataLst>
          </p:nvPr>
        </p:nvSpPr>
        <p:spPr bwMode="auto">
          <a:xfrm>
            <a:off x="1858962" y="3886200"/>
            <a:ext cx="579438" cy="327025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/>
              <a:t>c</a:t>
            </a:r>
          </a:p>
        </p:txBody>
      </p:sp>
      <p:cxnSp>
        <p:nvCxnSpPr>
          <p:cNvPr id="36" name="AutoShape 12"/>
          <p:cNvCxnSpPr>
            <a:cxnSpLocks noChangeShapeType="1"/>
            <a:stCxn id="31" idx="3"/>
            <a:endCxn id="30" idx="0"/>
          </p:cNvCxnSpPr>
          <p:nvPr>
            <p:custDataLst>
              <p:tags r:id="rId22"/>
            </p:custDataLst>
          </p:nvPr>
        </p:nvCxnSpPr>
        <p:spPr bwMode="auto">
          <a:xfrm rot="5400000">
            <a:off x="524335" y="3792045"/>
            <a:ext cx="560421" cy="38988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6" name="AutoShape 11"/>
          <p:cNvSpPr>
            <a:spLocks noChangeAspect="1" noChangeArrowheads="1"/>
          </p:cNvSpPr>
          <p:nvPr>
            <p:custDataLst>
              <p:tags r:id="rId23"/>
            </p:custDataLst>
          </p:nvPr>
        </p:nvSpPr>
        <p:spPr bwMode="auto">
          <a:xfrm>
            <a:off x="4267200" y="3048000"/>
            <a:ext cx="852488" cy="304800"/>
          </a:xfrm>
          <a:prstGeom prst="rightArrow">
            <a:avLst>
              <a:gd name="adj1" fmla="val 50000"/>
              <a:gd name="adj2" fmla="val 69922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" name="Oval 4"/>
          <p:cNvSpPr>
            <a:spLocks noChangeAspect="1" noChangeArrowheads="1"/>
          </p:cNvSpPr>
          <p:nvPr>
            <p:custDataLst>
              <p:tags r:id="rId24"/>
            </p:custDataLst>
          </p:nvPr>
        </p:nvSpPr>
        <p:spPr bwMode="auto">
          <a:xfrm>
            <a:off x="6737350" y="3048000"/>
            <a:ext cx="577850" cy="327025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b="1" dirty="0" smtClean="0"/>
              <a:t>c</a:t>
            </a:r>
            <a:endParaRPr lang="en-US" b="1" dirty="0"/>
          </a:p>
        </p:txBody>
      </p:sp>
      <p:cxnSp>
        <p:nvCxnSpPr>
          <p:cNvPr id="51" name="AutoShape 5"/>
          <p:cNvCxnSpPr>
            <a:cxnSpLocks noChangeShapeType="1"/>
            <a:stCxn id="50" idx="3"/>
            <a:endCxn id="70" idx="0"/>
          </p:cNvCxnSpPr>
          <p:nvPr>
            <p:custDataLst>
              <p:tags r:id="rId25"/>
            </p:custDataLst>
          </p:nvPr>
        </p:nvCxnSpPr>
        <p:spPr bwMode="auto">
          <a:xfrm rot="5400000">
            <a:off x="6196917" y="3088104"/>
            <a:ext cx="386029" cy="86408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52" name="AutoShape 6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4800600" y="4267200"/>
            <a:ext cx="914400" cy="76200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X</a:t>
            </a:r>
          </a:p>
        </p:txBody>
      </p:sp>
      <p:cxnSp>
        <p:nvCxnSpPr>
          <p:cNvPr id="53" name="AutoShape 10"/>
          <p:cNvCxnSpPr>
            <a:cxnSpLocks noChangeShapeType="1"/>
            <a:stCxn id="50" idx="5"/>
            <a:endCxn id="66" idx="0"/>
          </p:cNvCxnSpPr>
          <p:nvPr>
            <p:custDataLst>
              <p:tags r:id="rId27"/>
            </p:custDataLst>
          </p:nvPr>
        </p:nvCxnSpPr>
        <p:spPr bwMode="auto">
          <a:xfrm rot="16200000" flipH="1">
            <a:off x="7419995" y="3137713"/>
            <a:ext cx="330467" cy="70930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54" name="AutoShape 12"/>
          <p:cNvCxnSpPr>
            <a:cxnSpLocks noChangeShapeType="1"/>
            <a:stCxn id="70" idx="5"/>
            <a:endCxn id="61" idx="0"/>
          </p:cNvCxnSpPr>
          <p:nvPr>
            <p:custDataLst>
              <p:tags r:id="rId28"/>
            </p:custDataLst>
          </p:nvPr>
        </p:nvCxnSpPr>
        <p:spPr bwMode="auto">
          <a:xfrm rot="16200000" flipH="1">
            <a:off x="6239176" y="3915075"/>
            <a:ext cx="200059" cy="35178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55" name="AutoShape 13"/>
          <p:cNvCxnSpPr>
            <a:cxnSpLocks noChangeShapeType="1"/>
            <a:stCxn id="66" idx="3"/>
            <a:endCxn id="60" idx="0"/>
          </p:cNvCxnSpPr>
          <p:nvPr>
            <p:custDataLst>
              <p:tags r:id="rId29"/>
            </p:custDataLst>
          </p:nvPr>
        </p:nvCxnSpPr>
        <p:spPr bwMode="auto">
          <a:xfrm rot="5400000">
            <a:off x="7460683" y="4057951"/>
            <a:ext cx="395555" cy="15311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56" name="Text Box 16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7010400" y="4191866"/>
            <a:ext cx="536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h-1</a:t>
            </a:r>
          </a:p>
        </p:txBody>
      </p:sp>
      <p:sp>
        <p:nvSpPr>
          <p:cNvPr id="57" name="Text Box 17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8229600" y="3505200"/>
            <a:ext cx="609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chemeClr val="accent2"/>
                </a:solidFill>
              </a:rPr>
              <a:t>h+1</a:t>
            </a:r>
            <a:endParaRPr lang="en-US" sz="2000" b="1" dirty="0">
              <a:solidFill>
                <a:schemeClr val="accent2"/>
              </a:solidFill>
            </a:endParaRPr>
          </a:p>
        </p:txBody>
      </p:sp>
      <p:sp>
        <p:nvSpPr>
          <p:cNvPr id="58" name="Text Box 19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6532562" y="3886200"/>
            <a:ext cx="401638" cy="397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</a:t>
            </a:r>
          </a:p>
        </p:txBody>
      </p:sp>
      <p:sp>
        <p:nvSpPr>
          <p:cNvPr id="59" name="Text Box 42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5265953" y="3429000"/>
            <a:ext cx="60144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chemeClr val="accent2"/>
                </a:solidFill>
              </a:rPr>
              <a:t>h+1</a:t>
            </a:r>
            <a:endParaRPr lang="en-US" sz="2000" b="1" dirty="0">
              <a:solidFill>
                <a:schemeClr val="accent2"/>
              </a:solidFill>
            </a:endParaRPr>
          </a:p>
        </p:txBody>
      </p:sp>
      <p:sp>
        <p:nvSpPr>
          <p:cNvPr id="60" name="AutoShape 51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7162800" y="4332288"/>
            <a:ext cx="838200" cy="468312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/>
              <a:t>V</a:t>
            </a:r>
          </a:p>
        </p:txBody>
      </p:sp>
      <p:sp>
        <p:nvSpPr>
          <p:cNvPr id="61" name="AutoShape 53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6019800" y="4191000"/>
            <a:ext cx="990600" cy="581891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/>
              <a:t>U</a:t>
            </a:r>
          </a:p>
        </p:txBody>
      </p:sp>
      <p:sp>
        <p:nvSpPr>
          <p:cNvPr id="62" name="Oval 54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6248400" y="4918364"/>
            <a:ext cx="208319" cy="187036"/>
          </a:xfrm>
          <a:prstGeom prst="ellipse">
            <a:avLst/>
          </a:prstGeom>
          <a:solidFill>
            <a:srgbClr val="C0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" name="Line 55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>
            <a:off x="6352559" y="4752109"/>
            <a:ext cx="0" cy="166255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4" name="Text Box 63"/>
          <p:cNvSpPr txBox="1"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7315200" y="2819400"/>
            <a:ext cx="596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h+2</a:t>
            </a:r>
          </a:p>
        </p:txBody>
      </p:sp>
      <p:sp>
        <p:nvSpPr>
          <p:cNvPr id="65" name="AutoShape 6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8077200" y="4343400"/>
            <a:ext cx="914400" cy="76200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 smtClean="0"/>
              <a:t>Z</a:t>
            </a:r>
            <a:endParaRPr lang="en-US" dirty="0"/>
          </a:p>
        </p:txBody>
      </p:sp>
      <p:sp>
        <p:nvSpPr>
          <p:cNvPr id="66" name="Oval 11"/>
          <p:cNvSpPr>
            <a:spLocks noChangeAspect="1" noChangeArrowheads="1"/>
          </p:cNvSpPr>
          <p:nvPr>
            <p:custDataLst>
              <p:tags r:id="rId40"/>
            </p:custDataLst>
          </p:nvPr>
        </p:nvSpPr>
        <p:spPr bwMode="auto">
          <a:xfrm>
            <a:off x="7650162" y="3657600"/>
            <a:ext cx="579438" cy="327025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 smtClean="0"/>
              <a:t>a</a:t>
            </a:r>
            <a:endParaRPr lang="en-US" dirty="0"/>
          </a:p>
        </p:txBody>
      </p:sp>
      <p:cxnSp>
        <p:nvCxnSpPr>
          <p:cNvPr id="67" name="AutoShape 10"/>
          <p:cNvCxnSpPr>
            <a:cxnSpLocks noChangeShapeType="1"/>
            <a:stCxn id="66" idx="5"/>
            <a:endCxn id="65" idx="0"/>
          </p:cNvCxnSpPr>
          <p:nvPr>
            <p:custDataLst>
              <p:tags r:id="rId41"/>
            </p:custDataLst>
          </p:nvPr>
        </p:nvCxnSpPr>
        <p:spPr bwMode="auto">
          <a:xfrm rot="16200000" flipH="1">
            <a:off x="8136238" y="3945237"/>
            <a:ext cx="406667" cy="38965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68" name="Text Box 17"/>
          <p:cNvSpPr txBox="1"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8585200" y="4114800"/>
            <a:ext cx="406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</a:t>
            </a:r>
          </a:p>
        </p:txBody>
      </p:sp>
      <p:sp>
        <p:nvSpPr>
          <p:cNvPr id="70" name="Oval 7"/>
          <p:cNvSpPr>
            <a:spLocks noChangeAspect="1" noChangeArrowheads="1"/>
          </p:cNvSpPr>
          <p:nvPr>
            <p:custDataLst>
              <p:tags r:id="rId43"/>
            </p:custDataLst>
          </p:nvPr>
        </p:nvSpPr>
        <p:spPr bwMode="auto">
          <a:xfrm>
            <a:off x="5667375" y="3713162"/>
            <a:ext cx="581025" cy="325438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 smtClean="0"/>
              <a:t>b</a:t>
            </a:r>
            <a:endParaRPr lang="en-US" dirty="0"/>
          </a:p>
        </p:txBody>
      </p:sp>
      <p:cxnSp>
        <p:nvCxnSpPr>
          <p:cNvPr id="71" name="AutoShape 3"/>
          <p:cNvCxnSpPr>
            <a:cxnSpLocks noChangeShapeType="1"/>
            <a:stCxn id="70" idx="3"/>
            <a:endCxn id="52" idx="0"/>
          </p:cNvCxnSpPr>
          <p:nvPr>
            <p:custDataLst>
              <p:tags r:id="rId44"/>
            </p:custDataLst>
          </p:nvPr>
        </p:nvCxnSpPr>
        <p:spPr bwMode="auto">
          <a:xfrm rot="5400000">
            <a:off x="5367003" y="3881738"/>
            <a:ext cx="276259" cy="494664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72" name="Text Box 19"/>
          <p:cNvSpPr txBox="1"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4876800" y="4038600"/>
            <a:ext cx="401638" cy="397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2"/>
                </a:solidFill>
              </a:rPr>
              <a:t>h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50" grpId="0" animBg="1"/>
      <p:bldP spid="52" grpId="0" animBg="1"/>
      <p:bldP spid="56" grpId="0"/>
      <p:bldP spid="57" grpId="0"/>
      <p:bldP spid="58" grpId="0"/>
      <p:bldP spid="59" grpId="0"/>
      <p:bldP spid="60" grpId="0" animBg="1"/>
      <p:bldP spid="61" grpId="0" animBg="1"/>
      <p:bldP spid="62" grpId="0" animBg="1"/>
      <p:bldP spid="63" grpId="0" animBg="1"/>
      <p:bldP spid="64" grpId="0"/>
      <p:bldP spid="65" grpId="0" animBg="1"/>
      <p:bldP spid="66" grpId="0" animBg="1"/>
      <p:bldP spid="68" grpId="0"/>
      <p:bldP spid="70" grpId="0" animBg="1"/>
      <p:bldP spid="7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Insert, summarized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Insert as in a BST</a:t>
            </a:r>
          </a:p>
          <a:p>
            <a:endParaRPr lang="en-US" sz="1000" dirty="0" smtClean="0"/>
          </a:p>
          <a:p>
            <a:r>
              <a:rPr lang="en-US" dirty="0" smtClean="0"/>
              <a:t>Check back up path for imbalance, which will be 1 of 4 cases:</a:t>
            </a:r>
          </a:p>
          <a:p>
            <a:pPr lvl="1"/>
            <a:r>
              <a:rPr lang="en-US" dirty="0"/>
              <a:t>N</a:t>
            </a:r>
            <a:r>
              <a:rPr lang="en-US" dirty="0" smtClean="0"/>
              <a:t>ode’s left-left grandchild is too tall</a:t>
            </a:r>
          </a:p>
          <a:p>
            <a:pPr lvl="1"/>
            <a:r>
              <a:rPr lang="en-US" dirty="0" smtClean="0"/>
              <a:t>Node’s left-right grandchild is too tall</a:t>
            </a:r>
          </a:p>
          <a:p>
            <a:pPr lvl="1"/>
            <a:r>
              <a:rPr lang="en-US" dirty="0" smtClean="0"/>
              <a:t>Node’s right-left grandchild is too tall</a:t>
            </a:r>
          </a:p>
          <a:p>
            <a:pPr lvl="1"/>
            <a:r>
              <a:rPr lang="en-US" dirty="0" smtClean="0"/>
              <a:t>Node’s right-right grandchild is too tall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Only one case occurs because tree was balanced before insert</a:t>
            </a:r>
          </a:p>
          <a:p>
            <a:endParaRPr lang="en-US" sz="1000" dirty="0" smtClean="0"/>
          </a:p>
          <a:p>
            <a:r>
              <a:rPr lang="en-US" dirty="0" smtClean="0"/>
              <a:t>After the appropriate single or double rotation, the smallest-unbalanced </a:t>
            </a:r>
            <a:r>
              <a:rPr lang="en-US" dirty="0" err="1" smtClean="0"/>
              <a:t>subtree</a:t>
            </a:r>
            <a:r>
              <a:rPr lang="en-US" dirty="0" smtClean="0"/>
              <a:t> has the same height as before the insertion</a:t>
            </a:r>
          </a:p>
          <a:p>
            <a:pPr lvl="1"/>
            <a:r>
              <a:rPr lang="en-US" dirty="0" smtClean="0"/>
              <a:t>So all ancestors are now balanced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efficiency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800600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Worst-case complexity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find</a:t>
            </a:r>
            <a:r>
              <a:rPr lang="en-US" dirty="0" smtClean="0"/>
              <a:t>: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Tree is balanced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Worst-case complexity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: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Tree starts balanced</a:t>
            </a:r>
          </a:p>
          <a:p>
            <a:pPr lvl="1"/>
            <a:r>
              <a:rPr lang="en-US" dirty="0" smtClean="0"/>
              <a:t>A rotation is </a:t>
            </a:r>
            <a:r>
              <a:rPr lang="en-US" i="1" dirty="0" smtClean="0"/>
              <a:t>O</a:t>
            </a:r>
            <a:r>
              <a:rPr lang="en-US" dirty="0" smtClean="0"/>
              <a:t>(1) and there’s an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 path to root</a:t>
            </a:r>
          </a:p>
          <a:p>
            <a:pPr lvl="1"/>
            <a:r>
              <a:rPr lang="en-US" dirty="0" smtClean="0"/>
              <a:t>(Same complexity even without one-rotation-is-enough fact)</a:t>
            </a:r>
          </a:p>
          <a:p>
            <a:pPr lvl="1"/>
            <a:r>
              <a:rPr lang="en-US" dirty="0" smtClean="0"/>
              <a:t>Tree ends balanced</a:t>
            </a:r>
          </a:p>
          <a:p>
            <a:endParaRPr lang="en-US" dirty="0" smtClean="0"/>
          </a:p>
          <a:p>
            <a:r>
              <a:rPr lang="en-US" dirty="0" smtClean="0"/>
              <a:t>Worst-case complexity of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buildTree</a:t>
            </a:r>
            <a:r>
              <a:rPr lang="en-US" dirty="0" smtClean="0"/>
              <a:t>: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Takes </a:t>
            </a:r>
            <a:r>
              <a:rPr lang="en-US" dirty="0" smtClean="0"/>
              <a:t>some more rotation action to handle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delete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Pros and Cons of AVL Trees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A12F5-03B5-4BEE-BF40-7EC1D15EBEE1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533400" y="1295400"/>
            <a:ext cx="831850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/>
            <a:r>
              <a:rPr lang="en-US" sz="2000" b="0" dirty="0">
                <a:latin typeface="+mj-lt"/>
              </a:rPr>
              <a:t>Arguments for AVL trees:</a:t>
            </a:r>
          </a:p>
          <a:p>
            <a:pPr marL="457200" indent="-457200"/>
            <a:endParaRPr lang="en-US" sz="2000" b="0" dirty="0">
              <a:latin typeface="+mj-lt"/>
            </a:endParaRPr>
          </a:p>
          <a:p>
            <a:pPr marL="457200" indent="-457200">
              <a:buFontTx/>
              <a:buAutoNum type="arabicPeriod"/>
            </a:pPr>
            <a:r>
              <a:rPr lang="en-US" sz="2000" b="0" dirty="0" smtClean="0">
                <a:latin typeface="+mj-lt"/>
              </a:rPr>
              <a:t>All operations logarithmic worst-case because trees </a:t>
            </a:r>
            <a:r>
              <a:rPr lang="en-US" sz="2000" b="0" dirty="0">
                <a:latin typeface="+mj-lt"/>
              </a:rPr>
              <a:t>are </a:t>
            </a:r>
            <a:r>
              <a:rPr lang="en-US" sz="2000" b="0" i="1" dirty="0">
                <a:latin typeface="+mj-lt"/>
              </a:rPr>
              <a:t>always</a:t>
            </a:r>
            <a:r>
              <a:rPr lang="en-US" sz="2000" b="0" dirty="0">
                <a:latin typeface="+mj-lt"/>
              </a:rPr>
              <a:t> </a:t>
            </a:r>
            <a:r>
              <a:rPr lang="en-US" sz="2000" b="0" dirty="0" smtClean="0">
                <a:latin typeface="+mj-lt"/>
              </a:rPr>
              <a:t> balanced</a:t>
            </a:r>
            <a:endParaRPr lang="en-US" sz="2000" b="0" dirty="0">
              <a:latin typeface="+mj-lt"/>
            </a:endParaRPr>
          </a:p>
          <a:p>
            <a:pPr marL="457200" indent="-457200">
              <a:buFontTx/>
              <a:buAutoNum type="arabicPeriod"/>
            </a:pPr>
            <a:r>
              <a:rPr lang="en-US" sz="2000" b="0" dirty="0" smtClean="0">
                <a:latin typeface="+mj-lt"/>
              </a:rPr>
              <a:t>Height </a:t>
            </a:r>
            <a:r>
              <a:rPr lang="en-US" sz="2000" b="0" dirty="0">
                <a:latin typeface="+mj-lt"/>
              </a:rPr>
              <a:t>balancing adds no more than a constant factor to the speed of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sz="2000" b="0" dirty="0" smtClean="0">
                <a:latin typeface="+mj-lt"/>
              </a:rPr>
              <a:t> and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delete</a:t>
            </a:r>
            <a:endParaRPr lang="en-US" sz="2000" b="0" dirty="0">
              <a:latin typeface="+mj-lt"/>
            </a:endParaRPr>
          </a:p>
          <a:p>
            <a:pPr marL="457200" indent="-457200"/>
            <a:endParaRPr lang="en-US" sz="2000" b="0" dirty="0">
              <a:latin typeface="+mj-lt"/>
            </a:endParaRPr>
          </a:p>
          <a:p>
            <a:pPr marL="457200" indent="-457200"/>
            <a:r>
              <a:rPr lang="en-US" sz="2000" b="0" dirty="0">
                <a:latin typeface="+mj-lt"/>
              </a:rPr>
              <a:t>Arguments against </a:t>
            </a:r>
            <a:r>
              <a:rPr lang="en-US" sz="2000" b="0" dirty="0" smtClean="0">
                <a:latin typeface="+mj-lt"/>
              </a:rPr>
              <a:t>AVL </a:t>
            </a:r>
            <a:r>
              <a:rPr lang="en-US" sz="2000" b="0" dirty="0">
                <a:latin typeface="+mj-lt"/>
              </a:rPr>
              <a:t>trees</a:t>
            </a:r>
            <a:r>
              <a:rPr lang="en-US" sz="2000" b="0" dirty="0" smtClean="0">
                <a:latin typeface="+mj-lt"/>
              </a:rPr>
              <a:t>:</a:t>
            </a:r>
          </a:p>
          <a:p>
            <a:pPr marL="457200" indent="-457200"/>
            <a:endParaRPr lang="en-US" sz="2000" b="0" dirty="0">
              <a:latin typeface="+mj-lt"/>
            </a:endParaRPr>
          </a:p>
          <a:p>
            <a:pPr marL="457200" indent="-457200">
              <a:buFontTx/>
              <a:buAutoNum type="arabicPeriod"/>
            </a:pPr>
            <a:r>
              <a:rPr lang="en-US" sz="2000" b="0" dirty="0">
                <a:latin typeface="+mj-lt"/>
              </a:rPr>
              <a:t>Difficult to program &amp; </a:t>
            </a:r>
            <a:r>
              <a:rPr lang="en-US" sz="2000" b="0" dirty="0" smtClean="0">
                <a:latin typeface="+mj-lt"/>
              </a:rPr>
              <a:t>debug [but done once in a library!]</a:t>
            </a:r>
            <a:endParaRPr lang="en-US" sz="2000" b="0" dirty="0" smtClean="0">
              <a:latin typeface="+mj-lt"/>
            </a:endParaRPr>
          </a:p>
          <a:p>
            <a:pPr marL="457200" indent="-457200">
              <a:buFontTx/>
              <a:buAutoNum type="arabicPeriod"/>
            </a:pPr>
            <a:r>
              <a:rPr lang="en-US" sz="2000" b="0" dirty="0" smtClean="0">
                <a:latin typeface="+mj-lt"/>
              </a:rPr>
              <a:t>More </a:t>
            </a:r>
            <a:r>
              <a:rPr lang="en-US" sz="2000" b="0" dirty="0">
                <a:latin typeface="+mj-lt"/>
              </a:rPr>
              <a:t>space for height </a:t>
            </a:r>
            <a:r>
              <a:rPr lang="en-US" sz="2000" b="0" dirty="0" smtClean="0">
                <a:latin typeface="+mj-lt"/>
              </a:rPr>
              <a:t>field</a:t>
            </a:r>
            <a:endParaRPr lang="en-US" sz="2000" b="0" dirty="0">
              <a:latin typeface="+mj-lt"/>
            </a:endParaRPr>
          </a:p>
          <a:p>
            <a:pPr marL="457200" indent="-457200">
              <a:buFontTx/>
              <a:buAutoNum type="arabicPeriod"/>
            </a:pPr>
            <a:r>
              <a:rPr lang="en-US" sz="2000" b="0" dirty="0">
                <a:latin typeface="+mj-lt"/>
              </a:rPr>
              <a:t>Asymptotically faster but rebalancing </a:t>
            </a:r>
            <a:r>
              <a:rPr lang="en-US" sz="2000" b="0" dirty="0" smtClean="0">
                <a:latin typeface="+mj-lt"/>
              </a:rPr>
              <a:t>takes a little time</a:t>
            </a:r>
            <a:endParaRPr lang="en-US" sz="2000" b="0" dirty="0">
              <a:latin typeface="+mj-lt"/>
            </a:endParaRPr>
          </a:p>
          <a:p>
            <a:pPr marL="457200" indent="-457200">
              <a:buFontTx/>
              <a:buAutoNum type="arabicPeriod"/>
            </a:pPr>
            <a:r>
              <a:rPr lang="en-US" sz="2000" b="0" dirty="0">
                <a:latin typeface="+mj-lt"/>
              </a:rPr>
              <a:t>Most large searches are done in </a:t>
            </a:r>
            <a:r>
              <a:rPr lang="en-US" sz="2000" b="0" dirty="0" smtClean="0">
                <a:latin typeface="+mj-lt"/>
              </a:rPr>
              <a:t>database-like </a:t>
            </a:r>
            <a:r>
              <a:rPr lang="en-US" sz="2000" b="0" dirty="0">
                <a:latin typeface="+mj-lt"/>
              </a:rPr>
              <a:t>systems on disk and use other structures (e.g</a:t>
            </a:r>
            <a:r>
              <a:rPr lang="en-US" sz="2000" b="0" dirty="0" smtClean="0">
                <a:latin typeface="+mj-lt"/>
              </a:rPr>
              <a:t>., </a:t>
            </a:r>
            <a:r>
              <a:rPr lang="en-US" sz="2000" b="0" i="1" dirty="0" smtClean="0">
                <a:latin typeface="+mj-lt"/>
              </a:rPr>
              <a:t>B</a:t>
            </a:r>
            <a:r>
              <a:rPr lang="en-US" sz="2000" b="0" dirty="0" smtClean="0">
                <a:latin typeface="+mj-lt"/>
              </a:rPr>
              <a:t>-trees, </a:t>
            </a:r>
            <a:r>
              <a:rPr lang="en-US" sz="2000" b="0" dirty="0" smtClean="0">
                <a:latin typeface="+mj-lt"/>
              </a:rPr>
              <a:t>a </a:t>
            </a:r>
            <a:r>
              <a:rPr lang="en-US" sz="2000" b="0" dirty="0" smtClean="0">
                <a:latin typeface="+mj-lt"/>
              </a:rPr>
              <a:t>data </a:t>
            </a:r>
            <a:r>
              <a:rPr lang="en-US" sz="2000" b="0" dirty="0" smtClean="0">
                <a:latin typeface="+mj-lt"/>
              </a:rPr>
              <a:t>structure in the text)</a:t>
            </a:r>
            <a:endParaRPr lang="en-US" sz="2000" b="0" dirty="0" smtClean="0">
              <a:latin typeface="+mj-lt"/>
            </a:endParaRPr>
          </a:p>
          <a:p>
            <a:pPr marL="457200" indent="-457200">
              <a:buFontTx/>
              <a:buAutoNum type="arabicPeriod"/>
            </a:pPr>
            <a:r>
              <a:rPr lang="en-US" sz="2000" b="0" dirty="0" smtClean="0">
                <a:latin typeface="+mj-lt"/>
              </a:rPr>
              <a:t>If </a:t>
            </a:r>
            <a:r>
              <a:rPr lang="en-US" sz="2000" b="0" i="1" dirty="0" smtClean="0">
                <a:latin typeface="+mj-lt"/>
              </a:rPr>
              <a:t>amortized</a:t>
            </a:r>
            <a:r>
              <a:rPr lang="en-US" sz="2000" b="0" dirty="0" smtClean="0">
                <a:latin typeface="+mj-lt"/>
              </a:rPr>
              <a:t> (later, I promise) logarithmic time is enough, use splay trees </a:t>
            </a:r>
            <a:r>
              <a:rPr lang="en-US" sz="2000" b="0" dirty="0" smtClean="0">
                <a:latin typeface="+mj-lt"/>
              </a:rPr>
              <a:t>(also in the </a:t>
            </a:r>
            <a:r>
              <a:rPr lang="en-US" sz="2000" b="0" dirty="0" smtClean="0">
                <a:latin typeface="+mj-lt"/>
              </a:rPr>
              <a:t>text)</a:t>
            </a:r>
            <a:endParaRPr lang="en-US" sz="2000" b="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292123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395" name="Oval 3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6451600" y="37719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/>
              <a:t>11</a:t>
            </a:r>
          </a:p>
        </p:txBody>
      </p:sp>
      <p:sp>
        <p:nvSpPr>
          <p:cNvPr id="315397" name="Oval 5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1981200" y="375285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1</a:t>
            </a:r>
          </a:p>
        </p:txBody>
      </p:sp>
      <p:sp>
        <p:nvSpPr>
          <p:cNvPr id="315398" name="Oval 6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5740400" y="310515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8</a:t>
            </a:r>
          </a:p>
        </p:txBody>
      </p:sp>
      <p:sp>
        <p:nvSpPr>
          <p:cNvPr id="315399" name="Oval 7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2895600" y="310515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4</a:t>
            </a:r>
          </a:p>
        </p:txBody>
      </p:sp>
      <p:sp>
        <p:nvSpPr>
          <p:cNvPr id="315400" name="Oval 8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4318000" y="24384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6</a:t>
            </a:r>
          </a:p>
        </p:txBody>
      </p:sp>
      <p:cxnSp>
        <p:nvCxnSpPr>
          <p:cNvPr id="315401" name="AutoShape 9"/>
          <p:cNvCxnSpPr>
            <a:cxnSpLocks noChangeShapeType="1"/>
            <a:stCxn id="315400" idx="3"/>
            <a:endCxn id="315399" idx="0"/>
          </p:cNvCxnSpPr>
          <p:nvPr>
            <p:custDataLst>
              <p:tags r:id="rId6"/>
            </p:custDataLst>
          </p:nvPr>
        </p:nvCxnSpPr>
        <p:spPr bwMode="auto">
          <a:xfrm flipH="1">
            <a:off x="3149600" y="2701925"/>
            <a:ext cx="1243013" cy="38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15402" name="AutoShape 10"/>
          <p:cNvCxnSpPr>
            <a:cxnSpLocks noChangeShapeType="1"/>
            <a:stCxn id="315400" idx="5"/>
            <a:endCxn id="315398" idx="0"/>
          </p:cNvCxnSpPr>
          <p:nvPr>
            <p:custDataLst>
              <p:tags r:id="rId7"/>
            </p:custDataLst>
          </p:nvPr>
        </p:nvCxnSpPr>
        <p:spPr bwMode="auto">
          <a:xfrm>
            <a:off x="4751388" y="2701925"/>
            <a:ext cx="1243012" cy="38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15404" name="AutoShape 12"/>
          <p:cNvCxnSpPr>
            <a:cxnSpLocks noChangeShapeType="1"/>
            <a:stCxn id="315398" idx="5"/>
            <a:endCxn id="315395" idx="0"/>
          </p:cNvCxnSpPr>
          <p:nvPr>
            <p:custDataLst>
              <p:tags r:id="rId8"/>
            </p:custDataLst>
          </p:nvPr>
        </p:nvCxnSpPr>
        <p:spPr bwMode="auto">
          <a:xfrm>
            <a:off x="6173788" y="3368675"/>
            <a:ext cx="531812" cy="38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15405" name="AutoShape 13"/>
          <p:cNvCxnSpPr>
            <a:cxnSpLocks noChangeShapeType="1"/>
            <a:stCxn id="315399" idx="3"/>
            <a:endCxn id="315397" idx="0"/>
          </p:cNvCxnSpPr>
          <p:nvPr>
            <p:custDataLst>
              <p:tags r:id="rId9"/>
            </p:custDataLst>
          </p:nvPr>
        </p:nvCxnSpPr>
        <p:spPr bwMode="auto">
          <a:xfrm flipH="1">
            <a:off x="2235200" y="3368675"/>
            <a:ext cx="735013" cy="3651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15436" name="Oval 44"/>
          <p:cNvSpPr>
            <a:spLocks noChangeAspect="1" noChangeArrowheads="1"/>
          </p:cNvSpPr>
          <p:nvPr>
            <p:custDataLst>
              <p:tags r:id="rId10"/>
            </p:custDataLst>
          </p:nvPr>
        </p:nvSpPr>
        <p:spPr bwMode="auto">
          <a:xfrm>
            <a:off x="5537200" y="4498975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/>
              <a:t>10</a:t>
            </a:r>
          </a:p>
        </p:txBody>
      </p:sp>
      <p:cxnSp>
        <p:nvCxnSpPr>
          <p:cNvPr id="315437" name="AutoShape 45"/>
          <p:cNvCxnSpPr>
            <a:cxnSpLocks noChangeShapeType="1"/>
            <a:stCxn id="315395" idx="3"/>
          </p:cNvCxnSpPr>
          <p:nvPr>
            <p:custDataLst>
              <p:tags r:id="rId11"/>
            </p:custDataLst>
          </p:nvPr>
        </p:nvCxnSpPr>
        <p:spPr bwMode="auto">
          <a:xfrm flipH="1">
            <a:off x="5867400" y="4035425"/>
            <a:ext cx="658813" cy="4445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15438" name="Oval 46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7264400" y="44958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12</a:t>
            </a:r>
          </a:p>
        </p:txBody>
      </p:sp>
      <p:cxnSp>
        <p:nvCxnSpPr>
          <p:cNvPr id="315439" name="AutoShape 47"/>
          <p:cNvCxnSpPr>
            <a:cxnSpLocks noChangeShapeType="1"/>
            <a:stCxn id="315395" idx="5"/>
            <a:endCxn id="315438" idx="1"/>
          </p:cNvCxnSpPr>
          <p:nvPr>
            <p:custDataLst>
              <p:tags r:id="rId13"/>
            </p:custDataLst>
          </p:nvPr>
        </p:nvCxnSpPr>
        <p:spPr bwMode="auto">
          <a:xfrm rot="16200000" flipH="1">
            <a:off x="6851078" y="4049930"/>
            <a:ext cx="521844" cy="45359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15440" name="Oval 48"/>
          <p:cNvSpPr>
            <a:spLocks noChangeAspect="1" noChangeArrowheads="1"/>
          </p:cNvSpPr>
          <p:nvPr>
            <p:custDataLst>
              <p:tags r:id="rId14"/>
            </p:custDataLst>
          </p:nvPr>
        </p:nvSpPr>
        <p:spPr bwMode="auto">
          <a:xfrm>
            <a:off x="4851400" y="381635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/>
              <a:t>7</a:t>
            </a:r>
          </a:p>
        </p:txBody>
      </p:sp>
      <p:cxnSp>
        <p:nvCxnSpPr>
          <p:cNvPr id="315441" name="AutoShape 49"/>
          <p:cNvCxnSpPr>
            <a:cxnSpLocks noChangeShapeType="1"/>
          </p:cNvCxnSpPr>
          <p:nvPr>
            <p:custDataLst>
              <p:tags r:id="rId15"/>
            </p:custDataLst>
          </p:nvPr>
        </p:nvCxnSpPr>
        <p:spPr bwMode="auto">
          <a:xfrm flipH="1">
            <a:off x="5181600" y="3352800"/>
            <a:ext cx="658813" cy="4445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8" name="Text Box 26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2590800" y="3657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0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19" name="Text Box 26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181600" y="4419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0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20" name="Text Box 26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7772400" y="4400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0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21" name="Text Box 26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4419600" y="37338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0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22" name="Text Box 26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3505200" y="3048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1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23" name="Text Box 26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7086600" y="37338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1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24" name="Text Box 26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6324600" y="3048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2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25" name="Text Box 26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4953000" y="2362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3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26" name="Rectangle 2"/>
          <p:cNvSpPr>
            <a:spLocks noGrp="1" noChangeArrowheads="1"/>
          </p:cNvSpPr>
          <p:nvPr>
            <p:ph type="title"/>
            <p:custDataLst>
              <p:tags r:id="rId24"/>
            </p:custDataLst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/>
              <a:t>An AVL tree?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407" name="Oval 15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2844800" y="40767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/>
              <a:t>3</a:t>
            </a:r>
          </a:p>
        </p:txBody>
      </p:sp>
      <p:sp>
        <p:nvSpPr>
          <p:cNvPr id="315408" name="Oval 16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6604000" y="34671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/>
              <a:t>11</a:t>
            </a:r>
          </a:p>
        </p:txBody>
      </p:sp>
      <p:sp>
        <p:nvSpPr>
          <p:cNvPr id="315409" name="Oval 17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5181600" y="34671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7</a:t>
            </a:r>
          </a:p>
        </p:txBody>
      </p:sp>
      <p:sp>
        <p:nvSpPr>
          <p:cNvPr id="315410" name="Oval 18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2133600" y="344805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/>
              <a:t>1</a:t>
            </a:r>
          </a:p>
        </p:txBody>
      </p:sp>
      <p:sp>
        <p:nvSpPr>
          <p:cNvPr id="315411" name="Oval 19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5892800" y="280035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/>
              <a:t>8</a:t>
            </a:r>
          </a:p>
        </p:txBody>
      </p:sp>
      <p:sp>
        <p:nvSpPr>
          <p:cNvPr id="315412" name="Oval 20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3048000" y="280035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/>
              <a:t>4</a:t>
            </a:r>
          </a:p>
        </p:txBody>
      </p:sp>
      <p:sp>
        <p:nvSpPr>
          <p:cNvPr id="315413" name="Oval 21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4470400" y="21336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dirty="0"/>
              <a:t>6</a:t>
            </a:r>
          </a:p>
        </p:txBody>
      </p:sp>
      <p:cxnSp>
        <p:nvCxnSpPr>
          <p:cNvPr id="315414" name="AutoShape 22"/>
          <p:cNvCxnSpPr>
            <a:cxnSpLocks noChangeShapeType="1"/>
            <a:stCxn id="315413" idx="3"/>
            <a:endCxn id="315412" idx="0"/>
          </p:cNvCxnSpPr>
          <p:nvPr>
            <p:custDataLst>
              <p:tags r:id="rId8"/>
            </p:custDataLst>
          </p:nvPr>
        </p:nvCxnSpPr>
        <p:spPr bwMode="auto">
          <a:xfrm flipH="1">
            <a:off x="3302000" y="2397125"/>
            <a:ext cx="1243013" cy="38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15415" name="AutoShape 23"/>
          <p:cNvCxnSpPr>
            <a:cxnSpLocks noChangeShapeType="1"/>
            <a:stCxn id="315413" idx="5"/>
            <a:endCxn id="315411" idx="0"/>
          </p:cNvCxnSpPr>
          <p:nvPr>
            <p:custDataLst>
              <p:tags r:id="rId9"/>
            </p:custDataLst>
          </p:nvPr>
        </p:nvCxnSpPr>
        <p:spPr bwMode="auto">
          <a:xfrm>
            <a:off x="4903788" y="2397125"/>
            <a:ext cx="1243013" cy="38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15416" name="AutoShape 24"/>
          <p:cNvCxnSpPr>
            <a:cxnSpLocks noChangeShapeType="1"/>
            <a:stCxn id="315411" idx="3"/>
            <a:endCxn id="315409" idx="0"/>
          </p:cNvCxnSpPr>
          <p:nvPr>
            <p:custDataLst>
              <p:tags r:id="rId10"/>
            </p:custDataLst>
          </p:nvPr>
        </p:nvCxnSpPr>
        <p:spPr bwMode="auto">
          <a:xfrm flipH="1">
            <a:off x="5435600" y="3063875"/>
            <a:ext cx="531813" cy="38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15417" name="AutoShape 25"/>
          <p:cNvCxnSpPr>
            <a:cxnSpLocks noChangeShapeType="1"/>
            <a:stCxn id="315411" idx="5"/>
            <a:endCxn id="315408" idx="0"/>
          </p:cNvCxnSpPr>
          <p:nvPr>
            <p:custDataLst>
              <p:tags r:id="rId11"/>
            </p:custDataLst>
          </p:nvPr>
        </p:nvCxnSpPr>
        <p:spPr bwMode="auto">
          <a:xfrm>
            <a:off x="6326188" y="3063875"/>
            <a:ext cx="531813" cy="384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15418" name="AutoShape 26"/>
          <p:cNvCxnSpPr>
            <a:cxnSpLocks noChangeShapeType="1"/>
            <a:stCxn id="315412" idx="3"/>
            <a:endCxn id="315410" idx="0"/>
          </p:cNvCxnSpPr>
          <p:nvPr>
            <p:custDataLst>
              <p:tags r:id="rId12"/>
            </p:custDataLst>
          </p:nvPr>
        </p:nvCxnSpPr>
        <p:spPr bwMode="auto">
          <a:xfrm flipH="1">
            <a:off x="2387600" y="3063875"/>
            <a:ext cx="735013" cy="3651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15419" name="AutoShape 27"/>
          <p:cNvCxnSpPr>
            <a:cxnSpLocks noChangeShapeType="1"/>
            <a:stCxn id="315410" idx="5"/>
            <a:endCxn id="315407" idx="0"/>
          </p:cNvCxnSpPr>
          <p:nvPr>
            <p:custDataLst>
              <p:tags r:id="rId13"/>
            </p:custDataLst>
          </p:nvPr>
        </p:nvCxnSpPr>
        <p:spPr bwMode="auto">
          <a:xfrm>
            <a:off x="2566988" y="3711575"/>
            <a:ext cx="531813" cy="346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15420" name="Oval 28"/>
          <p:cNvSpPr>
            <a:spLocks noChangeAspect="1" noChangeArrowheads="1"/>
          </p:cNvSpPr>
          <p:nvPr>
            <p:custDataLst>
              <p:tags r:id="rId14"/>
            </p:custDataLst>
          </p:nvPr>
        </p:nvSpPr>
        <p:spPr bwMode="auto">
          <a:xfrm>
            <a:off x="2336800" y="476250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/>
              <a:t>2</a:t>
            </a:r>
          </a:p>
        </p:txBody>
      </p:sp>
      <p:cxnSp>
        <p:nvCxnSpPr>
          <p:cNvPr id="315421" name="AutoShape 29"/>
          <p:cNvCxnSpPr>
            <a:cxnSpLocks noChangeShapeType="1"/>
            <a:stCxn id="315407" idx="4"/>
            <a:endCxn id="315420" idx="7"/>
          </p:cNvCxnSpPr>
          <p:nvPr>
            <p:custDataLst>
              <p:tags r:id="rId15"/>
            </p:custDataLst>
          </p:nvPr>
        </p:nvCxnSpPr>
        <p:spPr bwMode="auto">
          <a:xfrm flipH="1">
            <a:off x="2770188" y="4381500"/>
            <a:ext cx="328613" cy="4032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15426" name="Oval 34"/>
          <p:cNvSpPr>
            <a:spLocks noChangeAspect="1" noChangeArrowheads="1"/>
          </p:cNvSpPr>
          <p:nvPr>
            <p:custDataLst>
              <p:tags r:id="rId16"/>
            </p:custDataLst>
          </p:nvPr>
        </p:nvSpPr>
        <p:spPr bwMode="auto">
          <a:xfrm>
            <a:off x="3759200" y="3448050"/>
            <a:ext cx="508000" cy="2857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/>
              <a:t>5</a:t>
            </a:r>
          </a:p>
        </p:txBody>
      </p:sp>
      <p:cxnSp>
        <p:nvCxnSpPr>
          <p:cNvPr id="315427" name="AutoShape 35"/>
          <p:cNvCxnSpPr>
            <a:cxnSpLocks noChangeShapeType="1"/>
            <a:stCxn id="315412" idx="5"/>
            <a:endCxn id="315426" idx="0"/>
          </p:cNvCxnSpPr>
          <p:nvPr>
            <p:custDataLst>
              <p:tags r:id="rId17"/>
            </p:custDataLst>
          </p:nvPr>
        </p:nvCxnSpPr>
        <p:spPr bwMode="auto">
          <a:xfrm rot="16200000" flipH="1">
            <a:off x="3545504" y="2980353"/>
            <a:ext cx="403797" cy="53159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1" name="Text Box 26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1905000" y="4724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0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22" name="Text Box 26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4267200" y="3429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0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23" name="Text Box 26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4868694" y="3429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0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24" name="Text Box 26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7162800" y="3429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0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25" name="Text Box 26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3429000" y="40386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1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26" name="Text Box 26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6553200" y="2743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1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27" name="Text Box 26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1752600" y="33528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C00000"/>
                </a:solidFill>
              </a:rPr>
              <a:t>2</a:t>
            </a:r>
            <a:endParaRPr lang="en-US" sz="2000" dirty="0">
              <a:solidFill>
                <a:srgbClr val="C00000"/>
              </a:solidFill>
            </a:endParaRPr>
          </a:p>
        </p:txBody>
      </p:sp>
      <p:sp>
        <p:nvSpPr>
          <p:cNvPr id="28" name="Text Box 26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2658894" y="2743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C00000"/>
                </a:solidFill>
              </a:rPr>
              <a:t>3</a:t>
            </a:r>
            <a:endParaRPr lang="en-US" sz="2000" dirty="0">
              <a:solidFill>
                <a:srgbClr val="C00000"/>
              </a:solidFill>
            </a:endParaRPr>
          </a:p>
        </p:txBody>
      </p:sp>
      <p:sp>
        <p:nvSpPr>
          <p:cNvPr id="29" name="Text Box 26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4114800" y="20574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C00000"/>
                </a:solidFill>
              </a:rPr>
              <a:t>4</a:t>
            </a:r>
            <a:endParaRPr lang="en-US" sz="2000" dirty="0">
              <a:solidFill>
                <a:srgbClr val="C00000"/>
              </a:solidFill>
            </a:endParaRPr>
          </a:p>
        </p:txBody>
      </p:sp>
      <p:sp>
        <p:nvSpPr>
          <p:cNvPr id="30" name="Rectangle 2"/>
          <p:cNvSpPr>
            <a:spLocks noGrp="1" noChangeArrowheads="1"/>
          </p:cNvSpPr>
          <p:nvPr>
            <p:ph type="title"/>
            <p:custDataLst>
              <p:tags r:id="rId27"/>
            </p:custDataLst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/>
              <a:t>An AVL tree?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DD2F6-3B76-4D96-B13E-A1E5B35CCEAE}" type="slidenum">
              <a:rPr lang="en-US"/>
              <a:pPr/>
              <a:t>5</a:t>
            </a:fld>
            <a:endParaRPr lang="en-US"/>
          </a:p>
        </p:txBody>
      </p:sp>
      <p:sp>
        <p:nvSpPr>
          <p:cNvPr id="4249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The shallowness bound</a:t>
            </a:r>
            <a:endParaRPr lang="en-US" dirty="0"/>
          </a:p>
        </p:txBody>
      </p:sp>
      <p:sp>
        <p:nvSpPr>
          <p:cNvPr id="42496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533400" y="1524000"/>
            <a:ext cx="7924800" cy="4800600"/>
          </a:xfrm>
        </p:spPr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en-US" dirty="0" smtClean="0"/>
              <a:t>Let</a:t>
            </a:r>
            <a:r>
              <a:rPr lang="en-US" i="1" dirty="0" smtClean="0"/>
              <a:t> S</a:t>
            </a:r>
            <a:r>
              <a:rPr lang="en-US" dirty="0" smtClean="0"/>
              <a:t>(</a:t>
            </a:r>
            <a:r>
              <a:rPr lang="en-US" i="1" dirty="0" smtClean="0"/>
              <a:t>h</a:t>
            </a:r>
            <a:r>
              <a:rPr lang="en-US" dirty="0"/>
              <a:t>) </a:t>
            </a:r>
            <a:r>
              <a:rPr lang="en-US" dirty="0" smtClean="0"/>
              <a:t>= the </a:t>
            </a:r>
            <a:r>
              <a:rPr lang="en-US" dirty="0"/>
              <a:t>minimum number of nodes in an AVL tree of height </a:t>
            </a:r>
            <a:r>
              <a:rPr lang="en-US" i="1" dirty="0" smtClean="0"/>
              <a:t>h</a:t>
            </a: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If we can prove that </a:t>
            </a:r>
            <a:r>
              <a:rPr lang="en-US" i="1" dirty="0" smtClean="0"/>
              <a:t>S(h)</a:t>
            </a:r>
            <a:r>
              <a:rPr lang="en-US" dirty="0" smtClean="0"/>
              <a:t> grows exponentially in </a:t>
            </a:r>
            <a:r>
              <a:rPr lang="en-US" i="1" dirty="0" smtClean="0"/>
              <a:t>h</a:t>
            </a:r>
            <a:r>
              <a:rPr lang="en-US" dirty="0" smtClean="0"/>
              <a:t>, then a tree with </a:t>
            </a:r>
            <a:r>
              <a:rPr lang="en-US" i="1" dirty="0" smtClean="0"/>
              <a:t>n</a:t>
            </a:r>
            <a:r>
              <a:rPr lang="en-US" dirty="0" smtClean="0"/>
              <a:t> nodes has a logarithmic height</a:t>
            </a:r>
            <a:endParaRPr lang="en-US" dirty="0"/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Step 1: Define </a:t>
            </a:r>
            <a:r>
              <a:rPr lang="en-US" i="1" dirty="0" smtClean="0"/>
              <a:t>S</a:t>
            </a:r>
            <a:r>
              <a:rPr lang="en-US" dirty="0" smtClean="0"/>
              <a:t>(</a:t>
            </a:r>
            <a:r>
              <a:rPr lang="en-US" i="1" dirty="0" smtClean="0"/>
              <a:t>h</a:t>
            </a:r>
            <a:r>
              <a:rPr lang="en-US" dirty="0" smtClean="0"/>
              <a:t>) inductively using AVL property</a:t>
            </a:r>
          </a:p>
          <a:p>
            <a:pPr lvl="1">
              <a:lnSpc>
                <a:spcPct val="90000"/>
              </a:lnSpc>
            </a:pPr>
            <a:r>
              <a:rPr lang="en-US" i="1" dirty="0" smtClean="0"/>
              <a:t>S</a:t>
            </a:r>
            <a:r>
              <a:rPr lang="en-US" dirty="0" smtClean="0"/>
              <a:t>(-1)=0, </a:t>
            </a:r>
            <a:r>
              <a:rPr lang="en-US" i="1" dirty="0" smtClean="0"/>
              <a:t>S</a:t>
            </a:r>
            <a:r>
              <a:rPr lang="en-US" dirty="0" smtClean="0"/>
              <a:t>(0)=1, </a:t>
            </a:r>
            <a:r>
              <a:rPr lang="en-US" i="1" dirty="0" smtClean="0"/>
              <a:t>S</a:t>
            </a:r>
            <a:r>
              <a:rPr lang="en-US" dirty="0" smtClean="0"/>
              <a:t>(1)=2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i="1" dirty="0" smtClean="0"/>
              <a:t>For h</a:t>
            </a:r>
            <a:r>
              <a:rPr lang="en-US" i="1" dirty="0" smtClean="0">
                <a:sym typeface="Symbol"/>
              </a:rPr>
              <a:t> 1, S(h) = 1+S(h-1)+S(h-2)</a:t>
            </a:r>
            <a:endParaRPr lang="en-US" dirty="0"/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Step 2: Show this recurrence grows really fast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Can </a:t>
            </a:r>
            <a:r>
              <a:rPr lang="en-US" dirty="0" smtClean="0"/>
              <a:t>prove for all </a:t>
            </a:r>
            <a:r>
              <a:rPr lang="en-US" i="1" dirty="0" smtClean="0"/>
              <a:t>h</a:t>
            </a:r>
            <a:r>
              <a:rPr lang="en-US" dirty="0" smtClean="0"/>
              <a:t>,  </a:t>
            </a:r>
            <a:r>
              <a:rPr lang="en-US" i="1" dirty="0" smtClean="0"/>
              <a:t>S</a:t>
            </a:r>
            <a:r>
              <a:rPr lang="en-US" dirty="0" smtClean="0"/>
              <a:t>(</a:t>
            </a:r>
            <a:r>
              <a:rPr lang="en-US" i="1" dirty="0" smtClean="0"/>
              <a:t>h</a:t>
            </a:r>
            <a:r>
              <a:rPr lang="en-US" dirty="0" smtClean="0"/>
              <a:t>) &gt; </a:t>
            </a:r>
            <a:r>
              <a:rPr lang="en-US" dirty="0" smtClean="0">
                <a:sym typeface="Symbol" pitchFamily="18" charset="2"/>
              </a:rPr>
              <a:t></a:t>
            </a:r>
            <a:r>
              <a:rPr lang="en-US" b="1" i="1" baseline="30000" dirty="0" smtClean="0">
                <a:sym typeface="Symbol" pitchFamily="18" charset="2"/>
              </a:rPr>
              <a:t>h</a:t>
            </a:r>
            <a:r>
              <a:rPr lang="en-US" dirty="0" smtClean="0">
                <a:sym typeface="Symbol" pitchFamily="18" charset="2"/>
              </a:rPr>
              <a:t> – 1 where</a:t>
            </a:r>
          </a:p>
          <a:p>
            <a:pPr lvl="1">
              <a:lnSpc>
                <a:spcPct val="90000"/>
              </a:lnSpc>
              <a:buNone/>
            </a:pPr>
            <a:r>
              <a:rPr lang="en-US" dirty="0" smtClean="0">
                <a:sym typeface="Symbol" pitchFamily="18" charset="2"/>
              </a:rPr>
              <a:t>	 </a:t>
            </a:r>
            <a:r>
              <a:rPr lang="en-US" dirty="0">
                <a:sym typeface="Symbol" pitchFamily="18" charset="2"/>
              </a:rPr>
              <a:t>is the golden ratio, (1+5)/</a:t>
            </a:r>
            <a:r>
              <a:rPr lang="en-US" dirty="0" smtClean="0">
                <a:sym typeface="Symbol" pitchFamily="18" charset="2"/>
              </a:rPr>
              <a:t>2, about 1.62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sym typeface="Symbol" pitchFamily="18" charset="2"/>
              </a:rPr>
              <a:t>Growing faster than 1.6</a:t>
            </a:r>
            <a:r>
              <a:rPr lang="en-US" b="1" i="1" baseline="30000" dirty="0" smtClean="0">
                <a:sym typeface="Symbol" pitchFamily="18" charset="2"/>
              </a:rPr>
              <a:t>h</a:t>
            </a:r>
            <a:r>
              <a:rPr lang="en-US" dirty="0" smtClean="0">
                <a:sym typeface="Symbol" pitchFamily="18" charset="2"/>
              </a:rPr>
              <a:t> is “plenty exponential</a:t>
            </a:r>
            <a:r>
              <a:rPr lang="en-US" dirty="0" smtClean="0">
                <a:sym typeface="Symbol" pitchFamily="18" charset="2"/>
              </a:rPr>
              <a:t>”</a:t>
            </a:r>
          </a:p>
          <a:p>
            <a:pPr lvl="2">
              <a:lnSpc>
                <a:spcPct val="90000"/>
              </a:lnSpc>
            </a:pPr>
            <a:r>
              <a:rPr lang="en-US" dirty="0" smtClean="0">
                <a:sym typeface="Symbol" pitchFamily="18" charset="2"/>
              </a:rPr>
              <a:t>It does not grow faster than 2</a:t>
            </a:r>
            <a:r>
              <a:rPr lang="en-US" b="1" i="1" baseline="30000" dirty="0" smtClean="0">
                <a:sym typeface="Symbol" pitchFamily="18" charset="2"/>
              </a:rPr>
              <a:t>h</a:t>
            </a:r>
            <a:endParaRPr lang="en-US" dirty="0">
              <a:sym typeface="Symbol" pitchFamily="18" charset="2"/>
            </a:endParaRPr>
          </a:p>
        </p:txBody>
      </p:sp>
      <p:sp>
        <p:nvSpPr>
          <p:cNvPr id="424964" name="AutoShap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7696200" y="3846512"/>
            <a:ext cx="838200" cy="725488"/>
          </a:xfrm>
          <a:prstGeom prst="triangle">
            <a:avLst>
              <a:gd name="adj" fmla="val 5000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4965" name="AutoShap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477000" y="3846512"/>
            <a:ext cx="838200" cy="609600"/>
          </a:xfrm>
          <a:prstGeom prst="triangle">
            <a:avLst>
              <a:gd name="adj" fmla="val 5000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4966" name="Line 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 flipV="1">
            <a:off x="6858000" y="3429000"/>
            <a:ext cx="533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4967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391400" y="3236912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4968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H="1" flipV="1">
            <a:off x="7696200" y="34290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4969" name="Text Box 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8153400" y="3541712"/>
            <a:ext cx="5508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i="1">
                <a:solidFill>
                  <a:schemeClr val="accent2"/>
                </a:solidFill>
                <a:latin typeface="Arial" charset="0"/>
              </a:rPr>
              <a:t>h</a:t>
            </a:r>
            <a:r>
              <a:rPr lang="en-US" sz="2000">
                <a:solidFill>
                  <a:schemeClr val="accent2"/>
                </a:solidFill>
                <a:latin typeface="Arial" charset="0"/>
              </a:rPr>
              <a:t>-1</a:t>
            </a:r>
          </a:p>
        </p:txBody>
      </p:sp>
      <p:sp>
        <p:nvSpPr>
          <p:cNvPr id="424970" name="Text Box 10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324600" y="3525837"/>
            <a:ext cx="5508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i="1">
                <a:solidFill>
                  <a:schemeClr val="accent2"/>
                </a:solidFill>
                <a:latin typeface="Arial" charset="0"/>
              </a:rPr>
              <a:t>h</a:t>
            </a:r>
            <a:r>
              <a:rPr lang="en-US" sz="2000">
                <a:solidFill>
                  <a:schemeClr val="accent2"/>
                </a:solidFill>
                <a:latin typeface="Arial" charset="0"/>
              </a:rPr>
              <a:t>-2</a:t>
            </a:r>
          </a:p>
        </p:txBody>
      </p:sp>
      <p:sp>
        <p:nvSpPr>
          <p:cNvPr id="424971" name="Text Box 1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620000" y="2855912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i="1">
                <a:solidFill>
                  <a:schemeClr val="accent2"/>
                </a:solidFill>
                <a:latin typeface="Arial" charset="0"/>
              </a:rPr>
              <a:t>h</a:t>
            </a:r>
          </a:p>
        </p:txBody>
      </p:sp>
      <p:sp>
        <p:nvSpPr>
          <p:cNvPr id="424973" name="Text Box 13" hidden="1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048000" y="0"/>
            <a:ext cx="411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>
                <a:solidFill>
                  <a:schemeClr val="accent1"/>
                </a:solidFill>
              </a:rPr>
              <a:t>Proving O(log n) depth bound</a:t>
            </a:r>
          </a:p>
        </p:txBody>
      </p:sp>
      <p:sp>
        <p:nvSpPr>
          <p:cNvPr id="424974" name="Text Box 14" hidden="1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81000" y="4038600"/>
            <a:ext cx="411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>
                <a:solidFill>
                  <a:schemeClr val="accent1"/>
                </a:solidFill>
              </a:rPr>
              <a:t>= </a:t>
            </a:r>
            <a:r>
              <a:rPr lang="en-US" i="1">
                <a:solidFill>
                  <a:schemeClr val="accent1"/>
                </a:solidFill>
              </a:rPr>
              <a:t>m</a:t>
            </a:r>
            <a:r>
              <a:rPr lang="en-US">
                <a:solidFill>
                  <a:schemeClr val="accent1"/>
                </a:solidFill>
              </a:rPr>
              <a:t>(h-1) + </a:t>
            </a:r>
            <a:r>
              <a:rPr lang="en-US" i="1">
                <a:solidFill>
                  <a:schemeClr val="accent1"/>
                </a:solidFill>
              </a:rPr>
              <a:t>m</a:t>
            </a:r>
            <a:r>
              <a:rPr lang="en-US">
                <a:solidFill>
                  <a:schemeClr val="accent1"/>
                </a:solidFill>
              </a:rPr>
              <a:t>(h-2) + 1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Before we prove 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2057400"/>
          </a:xfrm>
        </p:spPr>
        <p:txBody>
          <a:bodyPr/>
          <a:lstStyle/>
          <a:p>
            <a:r>
              <a:rPr lang="en-US" dirty="0" smtClean="0"/>
              <a:t>Good intuition from plots comparing:</a:t>
            </a:r>
          </a:p>
          <a:p>
            <a:pPr lvl="1"/>
            <a:r>
              <a:rPr lang="en-US" i="1" dirty="0" smtClean="0"/>
              <a:t>S</a:t>
            </a:r>
            <a:r>
              <a:rPr lang="en-US" dirty="0" smtClean="0"/>
              <a:t>(</a:t>
            </a:r>
            <a:r>
              <a:rPr lang="en-US" i="1" dirty="0" smtClean="0"/>
              <a:t>h</a:t>
            </a:r>
            <a:r>
              <a:rPr lang="en-US" dirty="0" smtClean="0"/>
              <a:t>) computed directly from the definition</a:t>
            </a:r>
          </a:p>
          <a:p>
            <a:pPr lvl="1"/>
            <a:r>
              <a:rPr lang="en-US" dirty="0" smtClean="0">
                <a:sym typeface="Symbol" pitchFamily="18" charset="2"/>
              </a:rPr>
              <a:t>((1+5)/2)</a:t>
            </a:r>
            <a:r>
              <a:rPr lang="en-US" baseline="30000" dirty="0" smtClean="0">
                <a:sym typeface="Symbol" pitchFamily="18" charset="2"/>
              </a:rPr>
              <a:t> </a:t>
            </a:r>
            <a:r>
              <a:rPr lang="en-US" b="1" i="1" baseline="30000" dirty="0" smtClean="0">
                <a:sym typeface="Symbol" pitchFamily="18" charset="2"/>
              </a:rPr>
              <a:t>h</a:t>
            </a:r>
          </a:p>
          <a:p>
            <a:r>
              <a:rPr lang="en-US" i="1" dirty="0" smtClean="0">
                <a:sym typeface="Symbol" pitchFamily="18" charset="2"/>
              </a:rPr>
              <a:t>S</a:t>
            </a:r>
            <a:r>
              <a:rPr lang="en-US" dirty="0" smtClean="0">
                <a:sym typeface="Symbol" pitchFamily="18" charset="2"/>
              </a:rPr>
              <a:t>(</a:t>
            </a:r>
            <a:r>
              <a:rPr lang="en-US" i="1" dirty="0" smtClean="0">
                <a:sym typeface="Symbol" pitchFamily="18" charset="2"/>
              </a:rPr>
              <a:t>h</a:t>
            </a:r>
            <a:r>
              <a:rPr lang="en-US" dirty="0" smtClean="0">
                <a:sym typeface="Symbol" pitchFamily="18" charset="2"/>
              </a:rPr>
              <a:t>) is always bigger, up to trees with huge numbers of nodes</a:t>
            </a:r>
          </a:p>
          <a:p>
            <a:pPr lvl="1"/>
            <a:r>
              <a:rPr lang="en-US" dirty="0" smtClean="0">
                <a:sym typeface="Symbol" pitchFamily="18" charset="2"/>
              </a:rPr>
              <a:t>Graphs aren’t proofs, so let’s prove it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3632200"/>
            <a:ext cx="4191000" cy="2523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75200" y="3633042"/>
            <a:ext cx="4216400" cy="25391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8D3B9-7679-40E8-A71E-F35D48B4E1BE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428034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Golden Ratio</a:t>
            </a:r>
          </a:p>
        </p:txBody>
      </p:sp>
      <p:pic>
        <p:nvPicPr>
          <p:cNvPr id="428037" name="Picture 5" descr="Golden_ratio_line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096000" y="609600"/>
            <a:ext cx="2571750" cy="1485900"/>
          </a:xfrm>
          <a:prstGeom prst="rect">
            <a:avLst/>
          </a:prstGeom>
          <a:noFill/>
        </p:spPr>
      </p:pic>
      <p:graphicFrame>
        <p:nvGraphicFramePr>
          <p:cNvPr id="428040" name="Object 8"/>
          <p:cNvGraphicFramePr>
            <a:graphicFrameLocks noChangeAspect="1"/>
          </p:cNvGraphicFramePr>
          <p:nvPr>
            <p:custDataLst>
              <p:tags r:id="rId4"/>
            </p:custDataLst>
          </p:nvPr>
        </p:nvGraphicFramePr>
        <p:xfrm>
          <a:off x="3124200" y="1143000"/>
          <a:ext cx="2292350" cy="92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1" name="Equation" r:id="rId8" imgW="1066680" imgH="431640" progId="Equation.3">
                  <p:embed/>
                </p:oleObj>
              </mc:Choice>
              <mc:Fallback>
                <p:oleObj name="Equation" r:id="rId8" imgW="1066680" imgH="4316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1143000"/>
                        <a:ext cx="2292350" cy="927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533400" y="1981200"/>
            <a:ext cx="8077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This is a special number</a:t>
            </a:r>
          </a:p>
          <a:p>
            <a:pPr marL="285750" indent="-285750">
              <a:spcBef>
                <a:spcPct val="20000"/>
              </a:spcBef>
              <a:buFont typeface="Arial" pitchFamily="34" charset="0"/>
              <a:buChar char="•"/>
            </a:pPr>
            <a:endParaRPr kumimoji="0" lang="en-US" sz="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285750" indent="-28575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Aside: Since the Renaissance, many artists and architects have proportioned their work (e.g.,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length:height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) to approximate the </a:t>
            </a:r>
            <a:r>
              <a:rPr kumimoji="0" lang="en-US" sz="200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golden ratio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: If 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(</a:t>
            </a:r>
            <a:r>
              <a:rPr kumimoji="0" lang="en-US" sz="200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a+b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)/a</a:t>
            </a:r>
            <a:r>
              <a:rPr kumimoji="0" lang="en-US" sz="200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 = a/b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, then </a:t>
            </a:r>
            <a:r>
              <a:rPr kumimoji="0" lang="en-US" sz="200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a 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</a:t>
            </a:r>
            <a:r>
              <a:rPr lang="en-US" sz="2000" kern="0" dirty="0" smtClean="0">
                <a:latin typeface="Courier New" pitchFamily="49" charset="0"/>
                <a:cs typeface="Courier New" pitchFamily="49" charset="0"/>
              </a:rPr>
              <a:t>b</a:t>
            </a:r>
          </a:p>
          <a:p>
            <a:pPr marL="285750" indent="-285750">
              <a:spcBef>
                <a:spcPct val="20000"/>
              </a:spcBef>
              <a:buFont typeface="Arial" pitchFamily="34" charset="0"/>
              <a:buChar char="•"/>
            </a:pPr>
            <a:endParaRPr kumimoji="0" lang="en-US" sz="1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285750" indent="-28575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0" kern="0" dirty="0" smtClean="0">
                <a:latin typeface="+mn-lt"/>
              </a:rPr>
              <a:t>We will need one special arithmetic fact about </a:t>
            </a:r>
            <a:r>
              <a:rPr lang="en-US" sz="2000" dirty="0" smtClean="0">
                <a:sym typeface="Symbol" pitchFamily="18" charset="2"/>
              </a:rPr>
              <a:t> </a:t>
            </a:r>
            <a:r>
              <a:rPr lang="en-US" sz="2000" b="0" kern="0" dirty="0" smtClean="0">
                <a:latin typeface="+mn-lt"/>
              </a:rPr>
              <a:t>:</a:t>
            </a:r>
          </a:p>
          <a:p>
            <a:pPr marL="285750" indent="-285750">
              <a:spcBef>
                <a:spcPct val="20000"/>
              </a:spcBef>
            </a:pPr>
            <a:r>
              <a:rPr lang="en-US" sz="2000" b="0" kern="0" dirty="0" smtClean="0">
                <a:solidFill>
                  <a:schemeClr val="accent2"/>
                </a:solidFill>
                <a:latin typeface="+mn-lt"/>
                <a:cs typeface="Courier New" pitchFamily="49" charset="0"/>
                <a:sym typeface="Symbol" pitchFamily="18" charset="2"/>
              </a:rPr>
              <a:t>		         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</a:t>
            </a:r>
            <a:r>
              <a:rPr lang="en-US" sz="2000" baseline="30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2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			</a:t>
            </a:r>
            <a:endParaRPr kumimoji="0" lang="en-US" sz="2000" i="0" u="none" strike="noStrike" kern="0" cap="none" spc="0" normalizeH="0" baseline="30000" noProof="0" dirty="0" smtClean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2286000" y="4038600"/>
            <a:ext cx="50292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85750" indent="-285750">
              <a:spcBef>
                <a:spcPts val="0"/>
              </a:spcBef>
            </a:pP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	= ((1+5</a:t>
            </a:r>
            <a:r>
              <a:rPr lang="en-US" sz="2000" baseline="30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1/2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)/2)</a:t>
            </a:r>
            <a:r>
              <a:rPr lang="en-US" sz="2000" baseline="30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2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  </a:t>
            </a:r>
          </a:p>
          <a:p>
            <a:pPr marL="285750" indent="-285750">
              <a:spcBef>
                <a:spcPts val="400"/>
              </a:spcBef>
            </a:pP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  = (1 + 2*5</a:t>
            </a:r>
            <a:r>
              <a:rPr lang="en-US" sz="2000" baseline="30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1/2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 + 5)/4 </a:t>
            </a:r>
          </a:p>
          <a:p>
            <a:pPr marL="285750" indent="-285750">
              <a:spcBef>
                <a:spcPts val="400"/>
              </a:spcBef>
            </a:pP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  = (6 + 2*5</a:t>
            </a:r>
            <a:r>
              <a:rPr lang="en-US" sz="2000" baseline="30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1/2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)/4 </a:t>
            </a:r>
          </a:p>
          <a:p>
            <a:pPr marL="285750" indent="-285750">
              <a:spcBef>
                <a:spcPts val="400"/>
              </a:spcBef>
            </a:pPr>
            <a:r>
              <a:rPr kumimoji="0" lang="en-US" sz="200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  <a:sym typeface="Symbol" pitchFamily="18" charset="2"/>
              </a:rPr>
              <a:t>	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(3 + 5</a:t>
            </a:r>
            <a:r>
              <a:rPr lang="en-US" sz="2000" baseline="30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1/2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)/2 </a:t>
            </a:r>
          </a:p>
          <a:p>
            <a:pPr marL="285750" indent="-285750">
              <a:spcBef>
                <a:spcPts val="400"/>
              </a:spcBef>
            </a:pP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  = 1 + (1 + 5</a:t>
            </a:r>
            <a:r>
              <a:rPr lang="en-US" sz="2000" baseline="30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1/2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)/2</a:t>
            </a:r>
          </a:p>
          <a:p>
            <a:pPr marL="285750" indent="-285750">
              <a:spcBef>
                <a:spcPts val="400"/>
              </a:spcBef>
            </a:pP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 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=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1 + </a:t>
            </a:r>
            <a:endParaRPr kumimoji="0" lang="en-US" sz="2000" i="0" u="none" strike="noStrike" kern="0" cap="none" spc="0" normalizeH="0" baseline="30000" noProof="0" dirty="0" smtClean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proof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1534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Theorem: For all </a:t>
            </a:r>
            <a:r>
              <a:rPr lang="en-US" i="1" dirty="0" smtClean="0"/>
              <a:t>h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 0, </a:t>
            </a:r>
            <a:r>
              <a:rPr lang="en-US" i="1" dirty="0" smtClean="0">
                <a:solidFill>
                  <a:schemeClr val="accent2"/>
                </a:solidFill>
              </a:rPr>
              <a:t>S</a:t>
            </a:r>
            <a:r>
              <a:rPr lang="en-US" dirty="0" smtClean="0">
                <a:solidFill>
                  <a:schemeClr val="accent2"/>
                </a:solidFill>
              </a:rPr>
              <a:t>(</a:t>
            </a:r>
            <a:r>
              <a:rPr lang="en-US" i="1" dirty="0" smtClean="0">
                <a:solidFill>
                  <a:schemeClr val="accent2"/>
                </a:solidFill>
              </a:rPr>
              <a:t>h</a:t>
            </a:r>
            <a:r>
              <a:rPr lang="en-US" dirty="0" smtClean="0">
                <a:solidFill>
                  <a:schemeClr val="accent2"/>
                </a:solidFill>
              </a:rPr>
              <a:t>) &gt; </a:t>
            </a:r>
            <a:r>
              <a:rPr lang="en-US" dirty="0" smtClean="0">
                <a:solidFill>
                  <a:schemeClr val="accent2"/>
                </a:solidFill>
                <a:sym typeface="Symbol" pitchFamily="18" charset="2"/>
              </a:rPr>
              <a:t></a:t>
            </a:r>
            <a:r>
              <a:rPr lang="en-US" b="1" i="1" baseline="30000" dirty="0" smtClean="0">
                <a:solidFill>
                  <a:schemeClr val="accent2"/>
                </a:solidFill>
                <a:sym typeface="Symbol" pitchFamily="18" charset="2"/>
              </a:rPr>
              <a:t>h</a:t>
            </a:r>
            <a:r>
              <a:rPr lang="en-US" dirty="0" smtClean="0">
                <a:solidFill>
                  <a:schemeClr val="accent2"/>
                </a:solidFill>
                <a:sym typeface="Symbol" pitchFamily="18" charset="2"/>
              </a:rPr>
              <a:t> – 1 </a:t>
            </a:r>
          </a:p>
          <a:p>
            <a:pPr>
              <a:buNone/>
            </a:pPr>
            <a:r>
              <a:rPr lang="en-US" dirty="0" smtClean="0">
                <a:sym typeface="Symbol" pitchFamily="18" charset="2"/>
              </a:rPr>
              <a:t>Proof: By induction on </a:t>
            </a:r>
            <a:r>
              <a:rPr lang="en-US" i="1" dirty="0" smtClean="0">
                <a:sym typeface="Symbol" pitchFamily="18" charset="2"/>
              </a:rPr>
              <a:t>h</a:t>
            </a:r>
          </a:p>
          <a:p>
            <a:pPr>
              <a:buNone/>
            </a:pPr>
            <a:r>
              <a:rPr lang="en-US" dirty="0" smtClean="0">
                <a:sym typeface="Symbol" pitchFamily="18" charset="2"/>
              </a:rPr>
              <a:t>Base cases:</a:t>
            </a:r>
          </a:p>
          <a:p>
            <a:pPr lvl="1">
              <a:buNone/>
            </a:pPr>
            <a:r>
              <a:rPr lang="en-US" i="1" dirty="0" smtClean="0">
                <a:sym typeface="Symbol" pitchFamily="18" charset="2"/>
              </a:rPr>
              <a:t>S</a:t>
            </a:r>
            <a:r>
              <a:rPr lang="en-US" dirty="0" smtClean="0">
                <a:sym typeface="Symbol" pitchFamily="18" charset="2"/>
              </a:rPr>
              <a:t>(0) = 1 &gt; </a:t>
            </a:r>
            <a:r>
              <a:rPr lang="en-US" i="1" baseline="30000" dirty="0" smtClean="0">
                <a:sym typeface="Symbol" pitchFamily="18" charset="2"/>
              </a:rPr>
              <a:t>0</a:t>
            </a:r>
            <a:r>
              <a:rPr lang="en-US" dirty="0" smtClean="0">
                <a:sym typeface="Symbol" pitchFamily="18" charset="2"/>
              </a:rPr>
              <a:t> – 1 = 0		 </a:t>
            </a:r>
            <a:r>
              <a:rPr lang="en-US" i="1" dirty="0" smtClean="0">
                <a:sym typeface="Symbol" pitchFamily="18" charset="2"/>
              </a:rPr>
              <a:t>S</a:t>
            </a:r>
            <a:r>
              <a:rPr lang="en-US" dirty="0" smtClean="0">
                <a:sym typeface="Symbol" pitchFamily="18" charset="2"/>
              </a:rPr>
              <a:t>(1) = 2 &gt; </a:t>
            </a:r>
            <a:r>
              <a:rPr lang="en-US" i="1" baseline="30000" dirty="0" smtClean="0">
                <a:sym typeface="Symbol" pitchFamily="18" charset="2"/>
              </a:rPr>
              <a:t>1</a:t>
            </a:r>
            <a:r>
              <a:rPr lang="en-US" dirty="0" smtClean="0">
                <a:sym typeface="Symbol" pitchFamily="18" charset="2"/>
              </a:rPr>
              <a:t> – 1  0.62</a:t>
            </a:r>
          </a:p>
          <a:p>
            <a:pPr>
              <a:buNone/>
            </a:pPr>
            <a:r>
              <a:rPr lang="en-US" dirty="0" smtClean="0">
                <a:sym typeface="Symbol" pitchFamily="18" charset="2"/>
              </a:rPr>
              <a:t>Inductive case (</a:t>
            </a:r>
            <a:r>
              <a:rPr lang="en-US" i="1" dirty="0" smtClean="0">
                <a:sym typeface="Symbol" pitchFamily="18" charset="2"/>
              </a:rPr>
              <a:t>k</a:t>
            </a:r>
            <a:r>
              <a:rPr lang="en-US" dirty="0" smtClean="0">
                <a:sym typeface="Symbol" pitchFamily="18" charset="2"/>
              </a:rPr>
              <a:t> &gt; 1): </a:t>
            </a:r>
          </a:p>
          <a:p>
            <a:pPr>
              <a:buNone/>
            </a:pPr>
            <a:r>
              <a:rPr lang="en-US" dirty="0" smtClean="0">
                <a:sym typeface="Symbol" pitchFamily="18" charset="2"/>
              </a:rPr>
              <a:t>	Show </a:t>
            </a:r>
            <a:r>
              <a:rPr lang="en-US" i="1" dirty="0" smtClean="0"/>
              <a:t>S</a:t>
            </a:r>
            <a:r>
              <a:rPr lang="en-US" dirty="0" smtClean="0"/>
              <a:t>(</a:t>
            </a:r>
            <a:r>
              <a:rPr lang="en-US" i="1" dirty="0" smtClean="0"/>
              <a:t>k+1</a:t>
            </a:r>
            <a:r>
              <a:rPr lang="en-US" dirty="0" smtClean="0"/>
              <a:t>) &gt; </a:t>
            </a:r>
            <a:r>
              <a:rPr lang="en-US" dirty="0" smtClean="0">
                <a:sym typeface="Symbol" pitchFamily="18" charset="2"/>
              </a:rPr>
              <a:t></a:t>
            </a:r>
            <a:r>
              <a:rPr lang="en-US" i="1" baseline="30000" dirty="0" smtClean="0">
                <a:sym typeface="Symbol" pitchFamily="18" charset="2"/>
              </a:rPr>
              <a:t>k+1</a:t>
            </a:r>
            <a:r>
              <a:rPr lang="en-US" dirty="0" smtClean="0">
                <a:sym typeface="Symbol" pitchFamily="18" charset="2"/>
              </a:rPr>
              <a:t> – 1 assuming </a:t>
            </a:r>
            <a:r>
              <a:rPr lang="en-US" i="1" dirty="0" smtClean="0"/>
              <a:t>S</a:t>
            </a:r>
            <a:r>
              <a:rPr lang="en-US" dirty="0" smtClean="0"/>
              <a:t>(</a:t>
            </a:r>
            <a:r>
              <a:rPr lang="en-US" i="1" dirty="0" smtClean="0"/>
              <a:t>k</a:t>
            </a:r>
            <a:r>
              <a:rPr lang="en-US" dirty="0" smtClean="0"/>
              <a:t>) &gt; </a:t>
            </a:r>
            <a:r>
              <a:rPr lang="en-US" dirty="0" smtClean="0">
                <a:sym typeface="Symbol" pitchFamily="18" charset="2"/>
              </a:rPr>
              <a:t></a:t>
            </a:r>
            <a:r>
              <a:rPr lang="en-US" i="1" baseline="30000" dirty="0" smtClean="0">
                <a:sym typeface="Symbol" pitchFamily="18" charset="2"/>
              </a:rPr>
              <a:t>k</a:t>
            </a:r>
            <a:r>
              <a:rPr lang="en-US" dirty="0" smtClean="0">
                <a:sym typeface="Symbol" pitchFamily="18" charset="2"/>
              </a:rPr>
              <a:t> – 1 and </a:t>
            </a:r>
            <a:r>
              <a:rPr lang="en-US" i="1" dirty="0" smtClean="0"/>
              <a:t>S</a:t>
            </a:r>
            <a:r>
              <a:rPr lang="en-US" dirty="0" smtClean="0"/>
              <a:t>(</a:t>
            </a:r>
            <a:r>
              <a:rPr lang="en-US" i="1" dirty="0" smtClean="0"/>
              <a:t>k-1</a:t>
            </a:r>
            <a:r>
              <a:rPr lang="en-US" dirty="0" smtClean="0"/>
              <a:t>) &gt; </a:t>
            </a:r>
            <a:r>
              <a:rPr lang="en-US" dirty="0" smtClean="0">
                <a:sym typeface="Symbol" pitchFamily="18" charset="2"/>
              </a:rPr>
              <a:t></a:t>
            </a:r>
            <a:r>
              <a:rPr lang="en-US" i="1" baseline="30000" dirty="0" smtClean="0">
                <a:sym typeface="Symbol" pitchFamily="18" charset="2"/>
              </a:rPr>
              <a:t>k-1</a:t>
            </a:r>
            <a:r>
              <a:rPr lang="en-US" dirty="0" smtClean="0">
                <a:sym typeface="Symbol" pitchFamily="18" charset="2"/>
              </a:rPr>
              <a:t> – 1</a:t>
            </a:r>
          </a:p>
          <a:p>
            <a:pPr>
              <a:buNone/>
            </a:pPr>
            <a:endParaRPr lang="en-US" sz="1000" dirty="0" smtClean="0">
              <a:sym typeface="Symbol" pitchFamily="18" charset="2"/>
            </a:endParaRPr>
          </a:p>
          <a:p>
            <a:pPr>
              <a:buNone/>
            </a:pPr>
            <a:r>
              <a:rPr lang="en-US" dirty="0" smtClean="0">
                <a:sym typeface="Symbol" pitchFamily="18" charset="2"/>
              </a:rPr>
              <a:t>	</a:t>
            </a:r>
            <a:r>
              <a:rPr lang="en-US" b="1" i="1" dirty="0" smtClean="0">
                <a:solidFill>
                  <a:schemeClr val="accent2"/>
                </a:solidFill>
                <a:sym typeface="Symbol" pitchFamily="18" charset="2"/>
              </a:rPr>
              <a:t>S</a:t>
            </a:r>
            <a:r>
              <a:rPr lang="en-US" b="1" dirty="0" smtClean="0">
                <a:solidFill>
                  <a:schemeClr val="accent2"/>
                </a:solidFill>
                <a:sym typeface="Symbol" pitchFamily="18" charset="2"/>
              </a:rPr>
              <a:t>(</a:t>
            </a:r>
            <a:r>
              <a:rPr lang="en-US" b="1" i="1" dirty="0" smtClean="0">
                <a:solidFill>
                  <a:schemeClr val="accent2"/>
                </a:solidFill>
                <a:sym typeface="Symbol" pitchFamily="18" charset="2"/>
              </a:rPr>
              <a:t>k</a:t>
            </a:r>
            <a:r>
              <a:rPr lang="en-US" b="1" dirty="0" smtClean="0">
                <a:solidFill>
                  <a:schemeClr val="accent2"/>
                </a:solidFill>
                <a:sym typeface="Symbol" pitchFamily="18" charset="2"/>
              </a:rPr>
              <a:t>+1)</a:t>
            </a:r>
            <a:r>
              <a:rPr lang="en-US" dirty="0" smtClean="0">
                <a:sym typeface="Symbol" pitchFamily="18" charset="2"/>
              </a:rPr>
              <a:t> = 1 + </a:t>
            </a:r>
            <a:r>
              <a:rPr lang="en-US" i="1" dirty="0" smtClean="0">
                <a:sym typeface="Symbol" pitchFamily="18" charset="2"/>
              </a:rPr>
              <a:t>S</a:t>
            </a:r>
            <a:r>
              <a:rPr lang="en-US" dirty="0" smtClean="0">
                <a:sym typeface="Symbol" pitchFamily="18" charset="2"/>
              </a:rPr>
              <a:t>(</a:t>
            </a:r>
            <a:r>
              <a:rPr lang="en-US" i="1" dirty="0" smtClean="0">
                <a:sym typeface="Symbol" pitchFamily="18" charset="2"/>
              </a:rPr>
              <a:t>k</a:t>
            </a:r>
            <a:r>
              <a:rPr lang="en-US" dirty="0" smtClean="0">
                <a:sym typeface="Symbol" pitchFamily="18" charset="2"/>
              </a:rPr>
              <a:t>) + </a:t>
            </a:r>
            <a:r>
              <a:rPr lang="en-US" i="1" dirty="0" smtClean="0">
                <a:sym typeface="Symbol" pitchFamily="18" charset="2"/>
              </a:rPr>
              <a:t>S</a:t>
            </a:r>
            <a:r>
              <a:rPr lang="en-US" dirty="0" smtClean="0">
                <a:sym typeface="Symbol" pitchFamily="18" charset="2"/>
              </a:rPr>
              <a:t>(</a:t>
            </a:r>
            <a:r>
              <a:rPr lang="en-US" i="1" dirty="0" smtClean="0">
                <a:sym typeface="Symbol" pitchFamily="18" charset="2"/>
              </a:rPr>
              <a:t>k</a:t>
            </a:r>
            <a:r>
              <a:rPr lang="en-US" dirty="0" smtClean="0">
                <a:sym typeface="Symbol" pitchFamily="18" charset="2"/>
              </a:rPr>
              <a:t>-1)	by definition of </a:t>
            </a:r>
            <a:r>
              <a:rPr lang="en-US" i="1" dirty="0" smtClean="0">
                <a:sym typeface="Symbol" pitchFamily="18" charset="2"/>
              </a:rPr>
              <a:t>S</a:t>
            </a:r>
          </a:p>
          <a:p>
            <a:pPr>
              <a:buNone/>
            </a:pPr>
            <a:r>
              <a:rPr lang="en-US" dirty="0" smtClean="0">
                <a:sym typeface="Symbol" pitchFamily="18" charset="2"/>
              </a:rPr>
              <a:t>		    </a:t>
            </a:r>
            <a:r>
              <a:rPr lang="en-US" b="1" dirty="0" smtClean="0">
                <a:solidFill>
                  <a:schemeClr val="accent2"/>
                </a:solidFill>
                <a:sym typeface="Symbol" pitchFamily="18" charset="2"/>
              </a:rPr>
              <a:t>&gt;</a:t>
            </a:r>
            <a:r>
              <a:rPr lang="en-US" dirty="0" smtClean="0">
                <a:sym typeface="Symbol" pitchFamily="18" charset="2"/>
              </a:rPr>
              <a:t> 1 + </a:t>
            </a:r>
            <a:r>
              <a:rPr lang="en-US" i="1" baseline="30000" dirty="0" smtClean="0">
                <a:sym typeface="Symbol" pitchFamily="18" charset="2"/>
              </a:rPr>
              <a:t>k</a:t>
            </a:r>
            <a:r>
              <a:rPr lang="en-US" dirty="0" smtClean="0">
                <a:sym typeface="Symbol" pitchFamily="18" charset="2"/>
              </a:rPr>
              <a:t> – 1 + </a:t>
            </a:r>
            <a:r>
              <a:rPr lang="en-US" i="1" baseline="30000" dirty="0" smtClean="0">
                <a:sym typeface="Symbol" pitchFamily="18" charset="2"/>
              </a:rPr>
              <a:t>k-1</a:t>
            </a:r>
            <a:r>
              <a:rPr lang="en-US" dirty="0" smtClean="0">
                <a:sym typeface="Symbol" pitchFamily="18" charset="2"/>
              </a:rPr>
              <a:t> – 1	by induction</a:t>
            </a:r>
          </a:p>
          <a:p>
            <a:pPr>
              <a:buNone/>
            </a:pPr>
            <a:r>
              <a:rPr lang="en-US" dirty="0" smtClean="0">
                <a:sym typeface="Symbol" pitchFamily="18" charset="2"/>
              </a:rPr>
              <a:t>                 = </a:t>
            </a:r>
            <a:r>
              <a:rPr lang="en-US" i="1" baseline="30000" dirty="0" smtClean="0">
                <a:sym typeface="Symbol" pitchFamily="18" charset="2"/>
              </a:rPr>
              <a:t>k</a:t>
            </a:r>
            <a:r>
              <a:rPr lang="en-US" dirty="0" smtClean="0">
                <a:sym typeface="Symbol" pitchFamily="18" charset="2"/>
              </a:rPr>
              <a:t> + </a:t>
            </a:r>
            <a:r>
              <a:rPr lang="en-US" i="1" baseline="30000" dirty="0" smtClean="0">
                <a:sym typeface="Symbol" pitchFamily="18" charset="2"/>
              </a:rPr>
              <a:t>k-1</a:t>
            </a:r>
            <a:r>
              <a:rPr lang="en-US" dirty="0" smtClean="0">
                <a:sym typeface="Symbol" pitchFamily="18" charset="2"/>
              </a:rPr>
              <a:t> – 1              by arithmetic (1-1=0)</a:t>
            </a:r>
          </a:p>
          <a:p>
            <a:pPr>
              <a:buNone/>
            </a:pPr>
            <a:r>
              <a:rPr lang="en-US" dirty="0" smtClean="0">
                <a:sym typeface="Symbol" pitchFamily="18" charset="2"/>
              </a:rPr>
              <a:t>                 = </a:t>
            </a:r>
            <a:r>
              <a:rPr lang="en-US" i="1" baseline="30000" dirty="0" smtClean="0">
                <a:sym typeface="Symbol" pitchFamily="18" charset="2"/>
              </a:rPr>
              <a:t>k-1</a:t>
            </a:r>
            <a:r>
              <a:rPr lang="en-US" dirty="0" smtClean="0">
                <a:sym typeface="Symbol" pitchFamily="18" charset="2"/>
              </a:rPr>
              <a:t> ( + 1) – 1	by arithmetic (factor </a:t>
            </a:r>
            <a:r>
              <a:rPr lang="en-US" i="1" baseline="30000" dirty="0" smtClean="0">
                <a:sym typeface="Symbol" pitchFamily="18" charset="2"/>
              </a:rPr>
              <a:t>k-1</a:t>
            </a:r>
            <a:r>
              <a:rPr lang="en-US" dirty="0" smtClean="0">
                <a:sym typeface="Symbol" pitchFamily="18" charset="2"/>
              </a:rPr>
              <a:t> )</a:t>
            </a:r>
          </a:p>
          <a:p>
            <a:pPr>
              <a:buNone/>
            </a:pPr>
            <a:r>
              <a:rPr lang="en-US" dirty="0" smtClean="0">
                <a:sym typeface="Symbol" pitchFamily="18" charset="2"/>
              </a:rPr>
              <a:t>	            = </a:t>
            </a:r>
            <a:r>
              <a:rPr lang="en-US" i="1" baseline="30000" dirty="0" smtClean="0">
                <a:sym typeface="Symbol" pitchFamily="18" charset="2"/>
              </a:rPr>
              <a:t>k-1</a:t>
            </a:r>
            <a:r>
              <a:rPr lang="en-US" dirty="0" smtClean="0">
                <a:sym typeface="Symbol" pitchFamily="18" charset="2"/>
              </a:rPr>
              <a:t> </a:t>
            </a:r>
            <a:r>
              <a:rPr lang="en-US" i="1" baseline="30000" dirty="0" smtClean="0">
                <a:sym typeface="Symbol" pitchFamily="18" charset="2"/>
              </a:rPr>
              <a:t>2 </a:t>
            </a:r>
            <a:r>
              <a:rPr lang="en-US" dirty="0" smtClean="0">
                <a:sym typeface="Symbol" pitchFamily="18" charset="2"/>
              </a:rPr>
              <a:t>– 1                 by special property of </a:t>
            </a:r>
          </a:p>
          <a:p>
            <a:pPr>
              <a:buNone/>
            </a:pPr>
            <a:r>
              <a:rPr lang="en-US" dirty="0" smtClean="0">
                <a:sym typeface="Symbol" pitchFamily="18" charset="2"/>
              </a:rPr>
              <a:t>                 = </a:t>
            </a:r>
            <a:r>
              <a:rPr lang="en-US" b="1" dirty="0" smtClean="0">
                <a:solidFill>
                  <a:schemeClr val="accent2"/>
                </a:solidFill>
                <a:sym typeface="Symbol" pitchFamily="18" charset="2"/>
              </a:rPr>
              <a:t></a:t>
            </a:r>
            <a:r>
              <a:rPr lang="en-US" b="1" i="1" baseline="30000" dirty="0" smtClean="0">
                <a:solidFill>
                  <a:schemeClr val="accent2"/>
                </a:solidFill>
                <a:sym typeface="Symbol" pitchFamily="18" charset="2"/>
              </a:rPr>
              <a:t>k+1</a:t>
            </a:r>
            <a:r>
              <a:rPr lang="en-US" b="1" dirty="0" smtClean="0">
                <a:solidFill>
                  <a:schemeClr val="accent2"/>
                </a:solidFill>
                <a:sym typeface="Symbol" pitchFamily="18" charset="2"/>
              </a:rPr>
              <a:t> – 1 </a:t>
            </a:r>
            <a:r>
              <a:rPr lang="en-US" dirty="0" smtClean="0">
                <a:sym typeface="Symbol" pitchFamily="18" charset="2"/>
              </a:rPr>
              <a:t>                   by arithmetic (add exponents)</a:t>
            </a:r>
          </a:p>
          <a:p>
            <a:pPr>
              <a:buNone/>
            </a:pPr>
            <a:r>
              <a:rPr lang="en-US" dirty="0" smtClean="0">
                <a:sym typeface="Symbol" pitchFamily="18" charset="2"/>
              </a:rPr>
              <a:t> </a:t>
            </a:r>
          </a:p>
          <a:p>
            <a:pPr>
              <a:buNone/>
            </a:pPr>
            <a:endParaRPr lang="en-US" dirty="0" smtClean="0">
              <a:sym typeface="Symbol" pitchFamily="18" charset="2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419600" y="646093"/>
            <a:ext cx="444224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1">
              <a:lnSpc>
                <a:spcPct val="90000"/>
              </a:lnSpc>
            </a:pPr>
            <a:r>
              <a:rPr lang="en-US" sz="2000" b="0" i="1" dirty="0" smtClean="0">
                <a:latin typeface="+mn-lt"/>
              </a:rPr>
              <a:t>S</a:t>
            </a:r>
            <a:r>
              <a:rPr lang="en-US" sz="2000" b="0" dirty="0" smtClean="0">
                <a:latin typeface="+mn-lt"/>
              </a:rPr>
              <a:t>(-1)=0, </a:t>
            </a:r>
            <a:r>
              <a:rPr lang="en-US" sz="2000" b="0" i="1" dirty="0" smtClean="0">
                <a:latin typeface="+mn-lt"/>
              </a:rPr>
              <a:t>S</a:t>
            </a:r>
            <a:r>
              <a:rPr lang="en-US" sz="2000" b="0" dirty="0" smtClean="0">
                <a:latin typeface="+mn-lt"/>
              </a:rPr>
              <a:t>(0)=1, </a:t>
            </a:r>
            <a:r>
              <a:rPr lang="en-US" sz="2000" b="0" i="1" dirty="0" smtClean="0">
                <a:latin typeface="+mn-lt"/>
              </a:rPr>
              <a:t>S</a:t>
            </a:r>
            <a:r>
              <a:rPr lang="en-US" sz="2000" b="0" dirty="0" smtClean="0">
                <a:latin typeface="+mn-lt"/>
              </a:rPr>
              <a:t>(1)=2</a:t>
            </a:r>
          </a:p>
          <a:p>
            <a:pPr lvl="1">
              <a:lnSpc>
                <a:spcPct val="90000"/>
              </a:lnSpc>
            </a:pPr>
            <a:r>
              <a:rPr lang="en-US" sz="2000" b="0" i="1" dirty="0" smtClean="0">
                <a:latin typeface="+mn-lt"/>
              </a:rPr>
              <a:t>For h</a:t>
            </a:r>
            <a:r>
              <a:rPr lang="en-US" sz="2000" b="0" i="1" dirty="0" smtClean="0">
                <a:latin typeface="+mn-lt"/>
                <a:sym typeface="Symbol"/>
              </a:rPr>
              <a:t> 1, S(h) = 1+S(h-1)+S(h-2)</a:t>
            </a:r>
            <a:endParaRPr lang="en-US" sz="2000" b="0" dirty="0" smtClean="0">
              <a:latin typeface="+mn-lt"/>
            </a:endParaRPr>
          </a:p>
          <a:p>
            <a:endParaRPr lang="en-US" sz="2000" b="0" dirty="0" err="1" smtClean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 news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2286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Proof means that if we have an AVL tree, then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find</a:t>
            </a:r>
            <a:r>
              <a:rPr lang="en-US" dirty="0" smtClean="0"/>
              <a:t> is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Recall logarithms of different bases &gt; 1 differ by only a constant factor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But as we insert and delete elements, we need to: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Track balance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Detect imbalance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Restore balance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8" name="Oval 4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6096000" y="4902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sz="2000" dirty="0"/>
              <a:t>9</a:t>
            </a:r>
          </a:p>
        </p:txBody>
      </p:sp>
      <p:sp>
        <p:nvSpPr>
          <p:cNvPr id="9" name="Oval 5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5029200" y="4902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sz="2000" dirty="0"/>
              <a:t>2</a:t>
            </a:r>
          </a:p>
        </p:txBody>
      </p:sp>
      <p:sp>
        <p:nvSpPr>
          <p:cNvPr id="11" name="Oval 7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5562600" y="4013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sz="2000" dirty="0"/>
              <a:t>5</a:t>
            </a:r>
          </a:p>
        </p:txBody>
      </p:sp>
      <p:sp>
        <p:nvSpPr>
          <p:cNvPr id="12" name="Oval 8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6629400" y="3124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sz="2000" dirty="0"/>
              <a:t>10</a:t>
            </a:r>
          </a:p>
        </p:txBody>
      </p:sp>
      <p:cxnSp>
        <p:nvCxnSpPr>
          <p:cNvPr id="13" name="AutoShape 9"/>
          <p:cNvCxnSpPr>
            <a:cxnSpLocks noChangeShapeType="1"/>
            <a:stCxn id="12" idx="3"/>
            <a:endCxn id="11" idx="0"/>
          </p:cNvCxnSpPr>
          <p:nvPr>
            <p:custDataLst>
              <p:tags r:id="rId5"/>
            </p:custDataLst>
          </p:nvPr>
        </p:nvCxnSpPr>
        <p:spPr bwMode="auto">
          <a:xfrm rot="5400000">
            <a:off x="5937250" y="3265254"/>
            <a:ext cx="563796" cy="932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4" name="AutoShape 10"/>
          <p:cNvCxnSpPr>
            <a:cxnSpLocks noChangeShapeType="1"/>
            <a:stCxn id="12" idx="5"/>
          </p:cNvCxnSpPr>
          <p:nvPr>
            <p:custDataLst>
              <p:tags r:id="rId6"/>
            </p:custDataLst>
          </p:nvPr>
        </p:nvCxnSpPr>
        <p:spPr bwMode="auto">
          <a:xfrm rot="16200000" flipH="1">
            <a:off x="7157804" y="3246204"/>
            <a:ext cx="563796" cy="9701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5" name="AutoShape 11"/>
          <p:cNvCxnSpPr>
            <a:cxnSpLocks noChangeShapeType="1"/>
          </p:cNvCxnSpPr>
          <p:nvPr>
            <p:custDataLst>
              <p:tags r:id="rId7"/>
            </p:custDataLst>
          </p:nvPr>
        </p:nvCxnSpPr>
        <p:spPr bwMode="auto">
          <a:xfrm rot="16200000" flipH="1">
            <a:off x="7971374" y="4453474"/>
            <a:ext cx="563796" cy="33365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6" name="AutoShape 12"/>
          <p:cNvCxnSpPr>
            <a:cxnSpLocks noChangeShapeType="1"/>
            <a:stCxn id="11" idx="3"/>
            <a:endCxn id="9" idx="0"/>
          </p:cNvCxnSpPr>
          <p:nvPr>
            <p:custDataLst>
              <p:tags r:id="rId8"/>
            </p:custDataLst>
          </p:nvPr>
        </p:nvCxnSpPr>
        <p:spPr bwMode="auto">
          <a:xfrm flipH="1">
            <a:off x="5219700" y="4357688"/>
            <a:ext cx="3984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7" name="AutoShape 13"/>
          <p:cNvCxnSpPr>
            <a:cxnSpLocks noChangeShapeType="1"/>
            <a:stCxn id="11" idx="5"/>
            <a:endCxn id="8" idx="0"/>
          </p:cNvCxnSpPr>
          <p:nvPr>
            <p:custDataLst>
              <p:tags r:id="rId9"/>
            </p:custDataLst>
          </p:nvPr>
        </p:nvCxnSpPr>
        <p:spPr bwMode="auto">
          <a:xfrm>
            <a:off x="5888038" y="4357688"/>
            <a:ext cx="398462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8" name="Oval 16"/>
          <p:cNvSpPr>
            <a:spLocks noChangeAspect="1" noChangeArrowheads="1"/>
          </p:cNvSpPr>
          <p:nvPr>
            <p:custDataLst>
              <p:tags r:id="rId10"/>
            </p:custDataLst>
          </p:nvPr>
        </p:nvSpPr>
        <p:spPr bwMode="auto">
          <a:xfrm>
            <a:off x="5715000" y="57912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sz="2000" dirty="0" smtClean="0"/>
              <a:t>7</a:t>
            </a:r>
            <a:endParaRPr lang="en-US" sz="2000" dirty="0"/>
          </a:p>
        </p:txBody>
      </p:sp>
      <p:cxnSp>
        <p:nvCxnSpPr>
          <p:cNvPr id="19" name="AutoShape 17"/>
          <p:cNvCxnSpPr>
            <a:cxnSpLocks noChangeShapeType="1"/>
            <a:stCxn id="8" idx="3"/>
            <a:endCxn id="18" idx="0"/>
          </p:cNvCxnSpPr>
          <p:nvPr>
            <p:custDataLst>
              <p:tags r:id="rId11"/>
            </p:custDataLst>
          </p:nvPr>
        </p:nvCxnSpPr>
        <p:spPr bwMode="auto">
          <a:xfrm flipH="1">
            <a:off x="5905500" y="5246688"/>
            <a:ext cx="246063" cy="5254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0" name="Text Box 27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762000" y="5257800"/>
            <a:ext cx="3744936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 b="0" dirty="0">
                <a:latin typeface="+mj-lt"/>
              </a:rPr>
              <a:t>Is this AVL tree balanced?</a:t>
            </a:r>
          </a:p>
          <a:p>
            <a:pPr algn="l"/>
            <a:r>
              <a:rPr lang="en-US" sz="2000" b="0" dirty="0">
                <a:latin typeface="+mj-lt"/>
              </a:rPr>
              <a:t>How about after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insert(30)</a:t>
            </a:r>
            <a:r>
              <a:rPr lang="en-US" sz="2000" b="0" dirty="0">
                <a:latin typeface="+mj-lt"/>
              </a:rPr>
              <a:t>?</a:t>
            </a:r>
          </a:p>
        </p:txBody>
      </p:sp>
      <p:sp>
        <p:nvSpPr>
          <p:cNvPr id="26" name="Oval 8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7848600" y="39624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sz="2000" dirty="0" smtClean="0"/>
              <a:t>15</a:t>
            </a:r>
            <a:endParaRPr lang="en-US" sz="2000" dirty="0"/>
          </a:p>
        </p:txBody>
      </p:sp>
      <p:sp>
        <p:nvSpPr>
          <p:cNvPr id="27" name="Oval 8"/>
          <p:cNvSpPr>
            <a:spLocks noChangeAspect="1" noChangeArrowheads="1"/>
          </p:cNvSpPr>
          <p:nvPr>
            <p:custDataLst>
              <p:tags r:id="rId14"/>
            </p:custDataLst>
          </p:nvPr>
        </p:nvSpPr>
        <p:spPr bwMode="auto">
          <a:xfrm>
            <a:off x="8305800" y="48768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/>
            <a:r>
              <a:rPr lang="en-US" sz="2000" dirty="0" smtClean="0"/>
              <a:t>20</a:t>
            </a:r>
            <a:endParaRPr lang="en-US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000" b="0" dirty="0" err="1" smtClean="0">
            <a:latin typeface="+mn-lt"/>
          </a:defRPr>
        </a:defPPr>
      </a:lstStyle>
    </a:tx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32868</TotalTime>
  <Words>2027</Words>
  <Application>Microsoft Office PowerPoint</Application>
  <PresentationFormat>On-screen Show (4:3)</PresentationFormat>
  <Paragraphs>666</Paragraphs>
  <Slides>28</Slides>
  <Notes>28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0" baseType="lpstr">
      <vt:lpstr>dan_design_template</vt:lpstr>
      <vt:lpstr>Equation</vt:lpstr>
      <vt:lpstr>CSE373: Data Structures &amp; Algorithms  Lecture 5: AVL Trees</vt:lpstr>
      <vt:lpstr>The AVL Tree Data Structure</vt:lpstr>
      <vt:lpstr>An AVL tree?</vt:lpstr>
      <vt:lpstr>An AVL tree?</vt:lpstr>
      <vt:lpstr>The shallowness bound</vt:lpstr>
      <vt:lpstr>Before we prove it</vt:lpstr>
      <vt:lpstr>The Golden Ratio</vt:lpstr>
      <vt:lpstr>The proof</vt:lpstr>
      <vt:lpstr>Good news</vt:lpstr>
      <vt:lpstr>An AVL Tree</vt:lpstr>
      <vt:lpstr>AVL tree operations</vt:lpstr>
      <vt:lpstr>Insert: detect potential imbalance</vt:lpstr>
      <vt:lpstr>Case #1: Example</vt:lpstr>
      <vt:lpstr>Fix: Apply “Single Rotation”</vt:lpstr>
      <vt:lpstr>The example generalized</vt:lpstr>
      <vt:lpstr>The general left-left case</vt:lpstr>
      <vt:lpstr>Another example: insert(16)</vt:lpstr>
      <vt:lpstr>Another example: insert(16)</vt:lpstr>
      <vt:lpstr>The general right-right case</vt:lpstr>
      <vt:lpstr>Two cases to go</vt:lpstr>
      <vt:lpstr>Two cases to go</vt:lpstr>
      <vt:lpstr>Sometimes two wrongs make a right </vt:lpstr>
      <vt:lpstr>The general right-left case</vt:lpstr>
      <vt:lpstr>Comments</vt:lpstr>
      <vt:lpstr>The last case: left-right</vt:lpstr>
      <vt:lpstr>Insert, summarized</vt:lpstr>
      <vt:lpstr>Now efficiency</vt:lpstr>
      <vt:lpstr>Pros and Cons of AVL Trees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cse</cp:lastModifiedBy>
  <cp:revision>1478</cp:revision>
  <dcterms:created xsi:type="dcterms:W3CDTF">2009-03-13T20:43:19Z</dcterms:created>
  <dcterms:modified xsi:type="dcterms:W3CDTF">2013-10-01T21:18:35Z</dcterms:modified>
</cp:coreProperties>
</file>