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0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3" r:id="rId6"/>
    <p:sldId id="264" r:id="rId7"/>
    <p:sldId id="261" r:id="rId8"/>
    <p:sldId id="265" r:id="rId9"/>
    <p:sldId id="266" r:id="rId10"/>
    <p:sldId id="269" r:id="rId11"/>
    <p:sldId id="270" r:id="rId12"/>
    <p:sldId id="272" r:id="rId13"/>
    <p:sldId id="273" r:id="rId14"/>
    <p:sldId id="275" r:id="rId15"/>
    <p:sldId id="276" r:id="rId16"/>
    <p:sldId id="277" r:id="rId17"/>
    <p:sldId id="278" r:id="rId18"/>
    <p:sldId id="280" r:id="rId19"/>
    <p:sldId id="281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notesSlide" Target="../notesSlides/notesSlide11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</a:t>
            </a:r>
            <a:r>
              <a:rPr lang="en-US" sz="3200" i="0" dirty="0" smtClean="0"/>
              <a:t>Data </a:t>
            </a:r>
            <a:r>
              <a:rPr lang="en-US" sz="3200" i="0" dirty="0" smtClean="0"/>
              <a:t>Structures &amp;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6: </a:t>
            </a:r>
            <a:r>
              <a:rPr lang="en-US" sz="3200" i="0" dirty="0" smtClean="0"/>
              <a:t>Priority Queues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the 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6482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15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625600" y="40767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352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8796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>
            <a:off x="26685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4732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20589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42672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3400" y="33909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not a heap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572000" y="33147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a </a:t>
            </a:r>
            <a:r>
              <a:rPr lang="en-US" sz="2000" dirty="0">
                <a:latin typeface="+mn-lt"/>
              </a:rPr>
              <a:t>heap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Where is the highest-priority item?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height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heap with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: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7507287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6208712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78486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71628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6589712" y="3770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57912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68183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64008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59801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5626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5735637" y="406400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6084887" y="406400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6573837" y="40640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6883400" y="406400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5964237" y="35306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6502400" y="35306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7335837" y="35306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7800975" y="353060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6381750" y="294005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7151687" y="294005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4343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1. 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6858000" y="262731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Restore </a:t>
            </a:r>
            <a:r>
              <a:rPr lang="en-US" dirty="0"/>
              <a:t>the 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/>
              <a:t>When 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complete</a:t>
            </a:r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Restore the Heap Property</a:t>
            </a:r>
            <a:endParaRPr lang="en-US" dirty="0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2502634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2488347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600200" y="4236184"/>
            <a:ext cx="6607899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down: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with </a:t>
            </a:r>
            <a:r>
              <a:rPr lang="en-US" sz="2000" b="0" dirty="0" smtClean="0">
                <a:latin typeface="Arial" charset="0"/>
              </a:rPr>
              <a:t>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Swap with lesser child </a:t>
            </a:r>
            <a:r>
              <a:rPr lang="en-US" sz="2000" b="0" dirty="0">
                <a:latin typeface="Arial" charset="0"/>
              </a:rPr>
              <a:t>and go down one level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>
                <a:latin typeface="Arial" charset="0"/>
                <a:sym typeface="Symbol" pitchFamily="18" charset="2"/>
              </a:rPr>
              <a:t> item or reached a leaf node</a:t>
            </a:r>
            <a:endParaRPr lang="en-US" sz="2000" b="0" dirty="0">
              <a:latin typeface="Arial" charset="0"/>
            </a:endParaRPr>
          </a:p>
          <a:p>
            <a:pPr eaLnBrk="0" hangingPunct="0"/>
            <a:endParaRPr lang="en-US" sz="2000" b="0" dirty="0" smtClean="0">
              <a:latin typeface="Arial" charset="0"/>
            </a:endParaRPr>
          </a:p>
          <a:p>
            <a:pPr eaLnBrk="0" hangingPunct="0"/>
            <a:r>
              <a:rPr lang="en-US" sz="2000" b="0" dirty="0" smtClean="0">
                <a:latin typeface="Arial" charset="0"/>
              </a:rPr>
              <a:t>Why is this correct?  What </a:t>
            </a:r>
            <a:r>
              <a:rPr lang="en-US" sz="2000" b="0" dirty="0">
                <a:latin typeface="Arial" charset="0"/>
              </a:rPr>
              <a:t>is the run time?</a:t>
            </a: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1492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3310672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3310672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2777272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2167672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1873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1797784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17215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3310672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3310672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2777272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2167672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1873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2026384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30153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3624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3309084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3309084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3309084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2775684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2775684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2775684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2775684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2166084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2166084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1872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15691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1873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time is </a:t>
            </a:r>
            <a:r>
              <a:rPr lang="en-US" i="1" dirty="0" smtClean="0"/>
              <a:t>O</a:t>
            </a:r>
            <a:r>
              <a:rPr lang="en-US" dirty="0" smtClean="0"/>
              <a:t>(height </a:t>
            </a:r>
            <a:r>
              <a:rPr lang="en-US" dirty="0"/>
              <a:t>of heap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heap is a complete binary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 smtClean="0"/>
              <a:t>Height </a:t>
            </a:r>
            <a:r>
              <a:rPr lang="en-US" dirty="0"/>
              <a:t>of a complete binary tree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nodes?</a:t>
            </a:r>
          </a:p>
          <a:p>
            <a:pPr lvl="1"/>
            <a:r>
              <a:rPr lang="en-US" dirty="0" smtClean="0">
                <a:sym typeface="Symbol" pitchFamily="18" charset="2"/>
              </a:rPr>
              <a:t>height = </a:t>
            </a:r>
            <a:r>
              <a:rPr lang="en-US" b="1" dirty="0" smtClean="0">
                <a:sym typeface="Symbol"/>
              </a:rPr>
              <a:t>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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Run </a:t>
            </a:r>
            <a:r>
              <a:rPr lang="en-US" dirty="0"/>
              <a:t>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eleteMin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correct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Maintain </a:t>
            </a:r>
            <a:r>
              <a:rPr lang="en-US" dirty="0"/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/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the heap property</a:t>
            </a:r>
            <a:endParaRPr lang="en-US" dirty="0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24526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3590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15240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34401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31226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2828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3438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31226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31226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31226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25892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25892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25892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25892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19796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19796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1685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752600" y="4200525"/>
            <a:ext cx="5739328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larger, </a:t>
            </a:r>
            <a:r>
              <a:rPr lang="en-US" sz="2000" b="0" dirty="0" smtClean="0">
                <a:latin typeface="Arial" charset="0"/>
              </a:rPr>
              <a:t>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 item 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  <a:p>
            <a:pPr eaLnBrk="0" hangingPunct="0"/>
            <a:endParaRPr lang="en-US" sz="2000" b="0" dirty="0">
              <a:latin typeface="Arial" charset="0"/>
            </a:endParaRPr>
          </a:p>
          <a:p>
            <a:pPr eaLnBrk="0" hangingPunct="0"/>
            <a:r>
              <a:rPr lang="en-US" sz="2000" b="0" dirty="0">
                <a:latin typeface="Arial" charset="0"/>
              </a:rPr>
              <a:t>Why is this correct?  What is the run time?</a:t>
            </a: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36131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3667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31321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3209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24479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15335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18383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1685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</a:t>
            </a:r>
            <a:r>
              <a:rPr lang="en-US" dirty="0"/>
              <a:t>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, worst-case time proportional to tree height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needs the “last used” complete-tree position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needs the “next to use” complete-tree position</a:t>
            </a:r>
          </a:p>
          <a:p>
            <a:pPr lvl="1"/>
            <a:r>
              <a:rPr lang="en-US" dirty="0" smtClean="0"/>
              <a:t>If “keep a reference to there”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have to adjust that reference: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in worst case</a:t>
            </a:r>
          </a:p>
          <a:p>
            <a:pPr lvl="1"/>
            <a:r>
              <a:rPr lang="en-US" dirty="0" smtClean="0"/>
              <a:t>Could calculate how to find it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from the root given the size of the heap</a:t>
            </a:r>
          </a:p>
          <a:p>
            <a:pPr lvl="2"/>
            <a:r>
              <a:rPr lang="en-US" dirty="0" smtClean="0"/>
              <a:t>But it’s not easy</a:t>
            </a:r>
          </a:p>
          <a:p>
            <a:pPr lvl="2"/>
            <a:r>
              <a:rPr lang="en-US" dirty="0" smtClean="0"/>
              <a:t>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always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promised </a:t>
            </a:r>
            <a:r>
              <a:rPr lang="en-US" i="1" dirty="0" smtClean="0"/>
              <a:t>O</a:t>
            </a:r>
            <a:r>
              <a:rPr lang="en-US" dirty="0" smtClean="0"/>
              <a:t>(1) on average (assuming random arrival of items)</a:t>
            </a:r>
          </a:p>
          <a:p>
            <a:pPr lvl="2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There’s a “trick”: don’t represent complete trees with explicit edges!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ADT: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Chapter 6</a:t>
            </a:r>
          </a:p>
          <a:p>
            <a:pPr lvl="1"/>
            <a:r>
              <a:rPr lang="en-US" dirty="0" smtClean="0"/>
              <a:t>Nice </a:t>
            </a:r>
            <a:r>
              <a:rPr lang="en-US" dirty="0" smtClean="0"/>
              <a:t>to see a new and surprising data </a:t>
            </a:r>
            <a:r>
              <a:rPr lang="en-US" dirty="0" smtClean="0"/>
              <a:t>structure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/>
              <a:t>compare-able data</a:t>
            </a:r>
          </a:p>
          <a:p>
            <a:pPr lvl="1"/>
            <a:r>
              <a:rPr lang="en-US" dirty="0" smtClean="0"/>
              <a:t>Like dictionaries and unlike </a:t>
            </a:r>
            <a:r>
              <a:rPr lang="en-US" dirty="0" smtClean="0"/>
              <a:t>stacks and </a:t>
            </a:r>
            <a:r>
              <a:rPr lang="en-US" dirty="0" smtClean="0"/>
              <a:t>queues, </a:t>
            </a:r>
            <a:r>
              <a:rPr lang="en-US" dirty="0" smtClean="0"/>
              <a:t>need to </a:t>
            </a:r>
            <a:r>
              <a:rPr lang="en-US" i="1" dirty="0" smtClean="0"/>
              <a:t>compare items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2"/>
            <a:r>
              <a:rPr lang="en-US" dirty="0"/>
              <a:t>Meaning of the ordering can depend on your data</a:t>
            </a:r>
          </a:p>
          <a:p>
            <a:pPr lvl="2"/>
            <a:r>
              <a:rPr lang="en-US" dirty="0"/>
              <a:t>Many data structures </a:t>
            </a:r>
            <a:r>
              <a:rPr lang="en-US" dirty="0" smtClean="0"/>
              <a:t>require </a:t>
            </a:r>
            <a:r>
              <a:rPr lang="en-US" dirty="0"/>
              <a:t>this: dictionaries, sorting</a:t>
            </a:r>
          </a:p>
          <a:p>
            <a:pPr lvl="1"/>
            <a:r>
              <a:rPr lang="en-US" dirty="0" smtClean="0"/>
              <a:t>Integers are comparable, so will use them in examples</a:t>
            </a:r>
          </a:p>
          <a:p>
            <a:pPr lvl="2"/>
            <a:r>
              <a:rPr lang="en-US" dirty="0" smtClean="0"/>
              <a:t>But the priority queue ADT is much more general</a:t>
            </a:r>
          </a:p>
          <a:p>
            <a:pPr lvl="2"/>
            <a:r>
              <a:rPr lang="en-US" dirty="0" smtClean="0"/>
              <a:t>Typically two fields, </a:t>
            </a:r>
            <a:r>
              <a:rPr lang="en-US" dirty="0"/>
              <a:t>the </a:t>
            </a:r>
            <a:r>
              <a:rPr lang="en-US" i="1" dirty="0">
                <a:solidFill>
                  <a:schemeClr val="accent6"/>
                </a:solidFill>
              </a:rPr>
              <a:t>priority </a:t>
            </a:r>
            <a:r>
              <a:rPr lang="en-US" dirty="0"/>
              <a:t>and the </a:t>
            </a:r>
            <a:r>
              <a:rPr lang="en-US" i="1" dirty="0">
                <a:solidFill>
                  <a:schemeClr val="accent6"/>
                </a:solidFill>
              </a:rPr>
              <a:t>data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dirty="0" smtClean="0"/>
              <a:t>Each item has a “priority”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lvl="1"/>
            <a:r>
              <a:rPr lang="en-US" dirty="0" smtClean="0"/>
              <a:t>(Just a </a:t>
            </a:r>
            <a:r>
              <a:rPr lang="en-US" dirty="0" smtClean="0"/>
              <a:t>convention, think “first is best”)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property: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 (lowest priority value)</a:t>
            </a:r>
          </a:p>
          <a:p>
            <a:pPr lvl="1"/>
            <a:r>
              <a:rPr lang="en-US" dirty="0" smtClean="0"/>
              <a:t>Can resolve ties arbitrarily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0" y="2963862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 6        2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 15 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23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20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x1</a:t>
            </a:r>
            <a:r>
              <a:rPr lang="en-US" dirty="0" smtClean="0"/>
              <a:t> with priority </a:t>
            </a:r>
            <a:r>
              <a:rPr lang="en-US" i="1" dirty="0" smtClean="0"/>
              <a:t>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x2</a:t>
            </a:r>
            <a:r>
              <a:rPr lang="en-US" dirty="0" smtClean="0"/>
              <a:t> with priority </a:t>
            </a:r>
            <a:r>
              <a:rPr lang="en-US" i="1" dirty="0" smtClean="0"/>
              <a:t>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x3</a:t>
            </a:r>
            <a:r>
              <a:rPr lang="en-US" dirty="0" smtClean="0"/>
              <a:t> with priority </a:t>
            </a:r>
            <a:r>
              <a:rPr lang="en-US" i="1" dirty="0" smtClean="0"/>
              <a:t>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x4</a:t>
            </a:r>
            <a:r>
              <a:rPr lang="en-US" dirty="0" smtClean="0"/>
              <a:t> with priority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x5</a:t>
            </a:r>
            <a:r>
              <a:rPr lang="en-US" dirty="0" smtClean="0"/>
              <a:t> with priority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Analogy: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the whole point is to use priorities instead of FIFO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Like all good ADTs, the priority queue arises often</a:t>
            </a:r>
          </a:p>
          <a:p>
            <a:pPr lvl="1"/>
            <a:r>
              <a:rPr lang="en-US" dirty="0" smtClean="0"/>
              <a:t>Sometimes blatant, sometimes less obvious</a:t>
            </a:r>
          </a:p>
          <a:p>
            <a:pPr lvl="1"/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“critical” before “interactive” before “compute-intensive”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Maybe let users set priority level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Treat 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print jobs in order of decreasing length?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most frequent symbols for data compression (cf. CSE143)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Sort (first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all, then 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Much like </a:t>
            </a:r>
            <a:r>
              <a:rPr lang="en-US" dirty="0" smtClean="0"/>
              <a:t>Homework </a:t>
            </a:r>
            <a:r>
              <a:rPr lang="en-US" dirty="0" smtClean="0"/>
              <a:t>1 uses a stack to implement reverse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“Greedy” algorithms</a:t>
            </a:r>
          </a:p>
          <a:p>
            <a:pPr lvl="1"/>
            <a:r>
              <a:rPr lang="en-US" dirty="0" smtClean="0"/>
              <a:t>May </a:t>
            </a:r>
            <a:r>
              <a:rPr lang="en-US" dirty="0" smtClean="0"/>
              <a:t>see an example when we study graphs in a few weeks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Discrete event simulation (system simulation, virtual worlds, …)</a:t>
            </a:r>
          </a:p>
          <a:p>
            <a:pPr lvl="1"/>
            <a:r>
              <a:rPr lang="en-US" dirty="0" smtClean="0"/>
              <a:t>Each event </a:t>
            </a:r>
            <a:r>
              <a:rPr lang="en-US" i="1" dirty="0" smtClean="0"/>
              <a:t>e</a:t>
            </a:r>
            <a:r>
              <a:rPr lang="en-US" dirty="0" smtClean="0"/>
              <a:t> happens at some time </a:t>
            </a:r>
            <a:r>
              <a:rPr lang="en-US" i="1" dirty="0" smtClean="0"/>
              <a:t>t</a:t>
            </a:r>
            <a:r>
              <a:rPr lang="en-US" dirty="0" smtClean="0"/>
              <a:t>, updating system state and generating new events </a:t>
            </a:r>
            <a:r>
              <a:rPr lang="en-US" i="1" dirty="0" smtClean="0"/>
              <a:t>e1</a:t>
            </a:r>
            <a:r>
              <a:rPr lang="en-US" dirty="0" smtClean="0"/>
              <a:t>, …, </a:t>
            </a:r>
            <a:r>
              <a:rPr lang="en-US" i="1" dirty="0" smtClean="0"/>
              <a:t>en</a:t>
            </a:r>
            <a:r>
              <a:rPr lang="en-US" dirty="0" smtClean="0"/>
              <a:t> at times </a:t>
            </a:r>
            <a:r>
              <a:rPr lang="en-US" i="1" dirty="0" smtClean="0"/>
              <a:t>t</a:t>
            </a:r>
            <a:r>
              <a:rPr lang="en-US" dirty="0" smtClean="0"/>
              <a:t>+</a:t>
            </a:r>
            <a:r>
              <a:rPr lang="en-US" i="1" dirty="0" smtClean="0"/>
              <a:t>t1</a:t>
            </a:r>
            <a:r>
              <a:rPr lang="en-US" dirty="0" smtClean="0"/>
              <a:t>, …, </a:t>
            </a:r>
            <a:r>
              <a:rPr lang="en-US" i="1" dirty="0" err="1" smtClean="0"/>
              <a:t>t</a:t>
            </a:r>
            <a:r>
              <a:rPr lang="en-US" dirty="0" err="1" smtClean="0"/>
              <a:t>+</a:t>
            </a:r>
            <a:r>
              <a:rPr lang="en-US" i="1" dirty="0" err="1" smtClean="0"/>
              <a:t>tn</a:t>
            </a:r>
            <a:endParaRPr lang="en-US" i="1" dirty="0" smtClean="0"/>
          </a:p>
          <a:p>
            <a:pPr lvl="1"/>
            <a:r>
              <a:rPr lang="en-US" dirty="0" smtClean="0"/>
              <a:t>Naïve approach: advance “clock” by 1 unit at a time and process any events that happen then</a:t>
            </a:r>
          </a:p>
          <a:p>
            <a:pPr lvl="1"/>
            <a:r>
              <a:rPr lang="en-US" dirty="0" smtClean="0"/>
              <a:t>Better:</a:t>
            </a:r>
          </a:p>
          <a:p>
            <a:pPr lvl="2"/>
            <a:r>
              <a:rPr lang="en-US" i="1" dirty="0" smtClean="0"/>
              <a:t>Pending events</a:t>
            </a:r>
            <a:r>
              <a:rPr lang="en-US" dirty="0" smtClean="0"/>
              <a:t> in a priority queue (priority = event time)</a:t>
            </a:r>
          </a:p>
          <a:p>
            <a:pPr lvl="2"/>
            <a:r>
              <a:rPr lang="en-US" dirty="0" smtClean="0"/>
              <a:t>Repeatedly: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new events</a:t>
            </a:r>
          </a:p>
          <a:p>
            <a:pPr lvl="2"/>
            <a:r>
              <a:rPr lang="en-US" dirty="0" smtClean="0"/>
              <a:t>Effectively “set clock ahead to next event”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good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Will show an efficient, non-obvious data structure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    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circular array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</a:t>
            </a:r>
            <a:r>
              <a:rPr lang="en-US" dirty="0" smtClean="0"/>
              <a:t>tree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tree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 good data structure!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         add at end          </a:t>
            </a:r>
            <a:r>
              <a:rPr lang="en-US" i="1" dirty="0" smtClean="0"/>
              <a:t>O</a:t>
            </a:r>
            <a:r>
              <a:rPr lang="en-US" dirty="0" smtClean="0"/>
              <a:t>(1)     	search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     add at front         </a:t>
            </a:r>
            <a:r>
              <a:rPr lang="en-US" i="1" dirty="0" smtClean="0"/>
              <a:t>O</a:t>
            </a:r>
            <a:r>
              <a:rPr lang="en-US" dirty="0" smtClean="0"/>
              <a:t>(1)     	search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circular array   search / shift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</a:t>
            </a:r>
            <a:r>
              <a:rPr lang="en-US" sz="1000" dirty="0" smtClean="0"/>
              <a:t> </a:t>
            </a:r>
            <a:r>
              <a:rPr lang="en-US" dirty="0" smtClean="0"/>
              <a:t>move front         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	 </a:t>
            </a:r>
            <a:r>
              <a:rPr lang="en-US" dirty="0"/>
              <a:t> </a:t>
            </a:r>
            <a:r>
              <a:rPr lang="en-US" dirty="0" smtClean="0"/>
              <a:t>       put </a:t>
            </a:r>
            <a:r>
              <a:rPr lang="en-US" dirty="0"/>
              <a:t>in right place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smtClean="0"/>
              <a:t>       </a:t>
            </a:r>
            <a:r>
              <a:rPr lang="en-US" sz="1000" dirty="0" smtClean="0"/>
              <a:t> </a:t>
            </a:r>
            <a:r>
              <a:rPr lang="en-US" dirty="0" smtClean="0"/>
              <a:t>remove at front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      put in right place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leftmost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tree</a:t>
            </a:r>
            <a:r>
              <a:rPr lang="en-US" dirty="0"/>
              <a:t> </a:t>
            </a:r>
            <a:r>
              <a:rPr lang="en-US" dirty="0" smtClean="0"/>
              <a:t>                    put </a:t>
            </a:r>
            <a:r>
              <a:rPr lang="en-US" dirty="0"/>
              <a:t>in right place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/>
              <a:t>n</a:t>
            </a:r>
            <a:r>
              <a:rPr lang="en-US" dirty="0"/>
              <a:t>)	leftmost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/>
              <a:t>n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/>
              <a:t>If</a:t>
            </a:r>
            <a:r>
              <a:rPr lang="en-US" dirty="0" smtClean="0"/>
              <a:t> priorities are random, binary search tree will likely do better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on </a:t>
            </a:r>
            <a:r>
              <a:rPr lang="en-US" i="1" dirty="0" smtClean="0"/>
              <a:t>average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One more idea: if priorities are 0, 1, …, </a:t>
            </a:r>
            <a:r>
              <a:rPr lang="en-US" i="1" dirty="0"/>
              <a:t>k</a:t>
            </a:r>
            <a:r>
              <a:rPr lang="en-US" dirty="0"/>
              <a:t> can use array of  lists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add to front of list 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[priority]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remove from lowest non-empty list </a:t>
            </a:r>
            <a:r>
              <a:rPr lang="en-US" i="1" dirty="0"/>
              <a:t>O(k)</a:t>
            </a:r>
          </a:p>
          <a:p>
            <a:endParaRPr lang="en-US" sz="1000" dirty="0" smtClean="0"/>
          </a:p>
          <a:p>
            <a:r>
              <a:rPr lang="en-US" dirty="0" smtClean="0"/>
              <a:t>We are about to see a data structure called a “binary heap”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  <a:r>
              <a:rPr lang="en-US" i="1" dirty="0" smtClean="0"/>
              <a:t>worst-case</a:t>
            </a:r>
          </a:p>
          <a:p>
            <a:pPr lvl="2"/>
            <a:r>
              <a:rPr lang="en-US" dirty="0" smtClean="0"/>
              <a:t>Possible because we don’t support unneeded operations; no need to maintain a full sort</a:t>
            </a:r>
          </a:p>
          <a:p>
            <a:pPr lvl="1"/>
            <a:r>
              <a:rPr lang="en-US" i="1" dirty="0" smtClean="0"/>
              <a:t>Very</a:t>
            </a:r>
            <a:r>
              <a:rPr lang="en-US" dirty="0" smtClean="0"/>
              <a:t> good constant factors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items arrive in random order,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(1) on </a:t>
            </a:r>
            <a:r>
              <a:rPr lang="en-US" i="1" dirty="0" smtClean="0"/>
              <a:t>average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22718</TotalTime>
  <Words>1421</Words>
  <Application>Microsoft Office PowerPoint</Application>
  <PresentationFormat>On-screen Show (4:3)</PresentationFormat>
  <Paragraphs>397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CSE373: Data Structures &amp; Algorithms  Lecture 6: Priority Queues</vt:lpstr>
      <vt:lpstr>A new ADT: Priority Queue</vt:lpstr>
      <vt:lpstr>Priorities</vt:lpstr>
      <vt:lpstr>Example</vt:lpstr>
      <vt:lpstr>Applications</vt:lpstr>
      <vt:lpstr>More applications</vt:lpstr>
      <vt:lpstr>Finding a good data structure</vt:lpstr>
      <vt:lpstr>Need a good data structure!</vt:lpstr>
      <vt:lpstr>More on possibilities</vt:lpstr>
      <vt:lpstr>Our data structure</vt:lpstr>
      <vt:lpstr>Operations: basic idea</vt:lpstr>
      <vt:lpstr>DeleteMin</vt:lpstr>
      <vt:lpstr>2. Restore the Structure Property</vt:lpstr>
      <vt:lpstr>3. Restore the Heap Property</vt:lpstr>
      <vt:lpstr>DeleteMin: Run Time Analysis</vt:lpstr>
      <vt:lpstr>Insert</vt:lpstr>
      <vt:lpstr>Insert: Maintain the Structure Property</vt:lpstr>
      <vt:lpstr>Maintain the heap property</vt:lpstr>
      <vt:lpstr>Insert: Run Time Analysis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1051</cp:revision>
  <dcterms:created xsi:type="dcterms:W3CDTF">2009-03-13T20:43:19Z</dcterms:created>
  <dcterms:modified xsi:type="dcterms:W3CDTF">2013-10-07T17:16:31Z</dcterms:modified>
</cp:coreProperties>
</file>