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正文级别 1</a:t>
            </a:r>
            <a:endParaRPr sz="32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正文级别 2</a:t>
            </a:r>
            <a:endParaRPr sz="32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正文级别 3</a:t>
            </a:r>
            <a:endParaRPr sz="32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正文级别 4</a:t>
            </a:r>
            <a:endParaRPr sz="32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正文级别 5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标题文本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正文级别 1</a:t>
            </a:r>
            <a:endParaRPr sz="20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正文级别 2</a:t>
            </a:r>
            <a:endParaRPr sz="20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正文级别 3</a:t>
            </a:r>
            <a:endParaRPr sz="20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正文级别 4</a:t>
            </a:r>
            <a:endParaRPr sz="20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正文级别 5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正文级别 1</a:t>
            </a:r>
            <a:endParaRPr sz="2800"/>
          </a:p>
          <a:p>
            <a:pPr lvl="1">
              <a:defRPr sz="1800"/>
            </a:pPr>
            <a:r>
              <a:rPr sz="2800"/>
              <a:t>正文级别 2</a:t>
            </a:r>
            <a:endParaRPr sz="2800"/>
          </a:p>
          <a:p>
            <a:pPr lvl="2">
              <a:defRPr sz="1800"/>
            </a:pPr>
            <a:r>
              <a:rPr sz="2800"/>
              <a:t>正文级别 3</a:t>
            </a:r>
            <a:endParaRPr sz="2800"/>
          </a:p>
          <a:p>
            <a:pPr lvl="3">
              <a:defRPr sz="1800"/>
            </a:pPr>
            <a:r>
              <a:rPr sz="2800"/>
              <a:t>正文级别 4</a:t>
            </a:r>
            <a:endParaRPr sz="2800"/>
          </a:p>
          <a:p>
            <a:pPr lvl="4">
              <a:defRPr sz="1800"/>
            </a:pPr>
            <a:r>
              <a:rPr sz="2800"/>
              <a:t>正文级别 5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 lvl="0">
              <a:defRPr b="0" sz="1800"/>
            </a:pPr>
            <a:r>
              <a:rPr b="1" sz="2400"/>
              <a:t>正文级别 1</a:t>
            </a:r>
            <a:endParaRPr b="1" sz="2400"/>
          </a:p>
          <a:p>
            <a:pPr lvl="1">
              <a:defRPr b="0" sz="1800"/>
            </a:pPr>
            <a:r>
              <a:rPr b="1" sz="2400"/>
              <a:t>正文级别 2</a:t>
            </a:r>
            <a:endParaRPr b="1" sz="2400"/>
          </a:p>
          <a:p>
            <a:pPr lvl="2">
              <a:defRPr b="0" sz="1800"/>
            </a:pPr>
            <a:r>
              <a:rPr b="1" sz="2400"/>
              <a:t>正文级别 3</a:t>
            </a:r>
            <a:endParaRPr b="1" sz="2400"/>
          </a:p>
          <a:p>
            <a:pPr lvl="3">
              <a:defRPr b="0" sz="1800"/>
            </a:pPr>
            <a:r>
              <a:rPr b="1" sz="2400"/>
              <a:t>正文级别 4</a:t>
            </a:r>
            <a:endParaRPr b="1" sz="2400"/>
          </a:p>
          <a:p>
            <a:pPr lvl="4">
              <a:defRPr b="0" sz="1800"/>
            </a:pPr>
            <a:r>
              <a:rPr b="1" sz="2400"/>
              <a:t>正文级别 5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标题文本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标题文本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正文级别 1</a:t>
            </a:r>
            <a:endParaRPr sz="1400"/>
          </a:p>
          <a:p>
            <a:pPr lvl="1">
              <a:defRPr sz="1800"/>
            </a:pPr>
            <a:r>
              <a:rPr sz="1400"/>
              <a:t>正文级别 2</a:t>
            </a:r>
            <a:endParaRPr sz="1400"/>
          </a:p>
          <a:p>
            <a:pPr lvl="2">
              <a:defRPr sz="1800"/>
            </a:pPr>
            <a:r>
              <a:rPr sz="1400"/>
              <a:t>正文级别 3</a:t>
            </a:r>
            <a:endParaRPr sz="1400"/>
          </a:p>
          <a:p>
            <a:pPr lvl="3">
              <a:defRPr sz="1800"/>
            </a:pPr>
            <a:r>
              <a:rPr sz="1400"/>
              <a:t>正文级别 4</a:t>
            </a:r>
            <a:endParaRPr sz="1400"/>
          </a:p>
          <a:p>
            <a:pPr lvl="4">
              <a:defRPr sz="1800"/>
            </a:pPr>
            <a:r>
              <a:rPr sz="1400"/>
              <a:t>正文级别 5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标题文本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正文级别 1</a:t>
            </a:r>
            <a:endParaRPr sz="3200"/>
          </a:p>
          <a:p>
            <a:pPr lvl="1">
              <a:defRPr sz="1800"/>
            </a:pPr>
            <a:r>
              <a:rPr sz="3200"/>
              <a:t>正文级别 2</a:t>
            </a:r>
            <a:endParaRPr sz="3200"/>
          </a:p>
          <a:p>
            <a:pPr lvl="2">
              <a:defRPr sz="1800"/>
            </a:pPr>
            <a:r>
              <a:rPr sz="3200"/>
              <a:t>正文级别 3</a:t>
            </a:r>
            <a:endParaRPr sz="3200"/>
          </a:p>
          <a:p>
            <a:pPr lvl="3">
              <a:defRPr sz="1800"/>
            </a:pPr>
            <a:r>
              <a:rPr sz="3200"/>
              <a:t>正文级别 4</a:t>
            </a:r>
            <a:endParaRPr sz="3200"/>
          </a:p>
          <a:p>
            <a:pPr lvl="4">
              <a:defRPr sz="1800"/>
            </a:pPr>
            <a:r>
              <a:rPr sz="3200"/>
              <a:t>正文级别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CSE 373 Optional Section	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Led by Yuanwei, Luyi</a:t>
            </a:r>
            <a:endParaRPr sz="3200">
              <a:solidFill>
                <a:srgbClr val="888888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Apr 10 2014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How to analyze the code?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xfrm>
            <a:off x="457200" y="1600200"/>
            <a:ext cx="8229600" cy="2785379"/>
          </a:xfrm>
          <a:prstGeom prst="rect">
            <a:avLst/>
          </a:prstGeom>
        </p:spPr>
        <p:txBody>
          <a:bodyPr/>
          <a:lstStyle/>
          <a:p>
            <a:pPr lvl="0" marL="0" indent="0">
              <a:spcBef>
                <a:spcPts val="600"/>
              </a:spcBef>
              <a:buSzTx/>
              <a:buNone/>
              <a:defRPr sz="1800"/>
            </a:pPr>
            <a:r>
              <a:rPr sz="2500"/>
              <a:t>Consecutive statements 						   Sum of times </a:t>
            </a:r>
            <a:endParaRPr sz="2500"/>
          </a:p>
          <a:p>
            <a:pPr lvl="0" marL="0" indent="0">
              <a:spcBef>
                <a:spcPts val="600"/>
              </a:spcBef>
              <a:buSzTx/>
              <a:buNone/>
              <a:defRPr sz="1800"/>
            </a:pPr>
            <a:r>
              <a:rPr sz="2500"/>
              <a:t>Conditionals 			    Time of test plus slower branch </a:t>
            </a:r>
            <a:endParaRPr sz="2500"/>
          </a:p>
          <a:p>
            <a:pPr lvl="0" marL="0" indent="0">
              <a:spcBef>
                <a:spcPts val="600"/>
              </a:spcBef>
              <a:buSzTx/>
              <a:buNone/>
              <a:defRPr sz="1800"/>
            </a:pPr>
            <a:r>
              <a:rPr sz="2500"/>
              <a:t>Loops 										       Sum of iterations </a:t>
            </a:r>
            <a:endParaRPr sz="2500"/>
          </a:p>
          <a:p>
            <a:pPr lvl="0" marL="0" indent="0">
              <a:spcBef>
                <a:spcPts val="600"/>
              </a:spcBef>
              <a:buSzTx/>
              <a:buNone/>
              <a:defRPr sz="1800"/>
            </a:pPr>
            <a:r>
              <a:rPr sz="2500"/>
              <a:t>Calls 										    Time of call’s body </a:t>
            </a:r>
            <a:endParaRPr sz="2500"/>
          </a:p>
          <a:p>
            <a:pPr lvl="0" marL="0" indent="0">
              <a:spcBef>
                <a:spcPts val="600"/>
              </a:spcBef>
              <a:buSzTx/>
              <a:buNone/>
              <a:defRPr sz="1800"/>
            </a:pPr>
            <a:r>
              <a:rPr sz="2500"/>
              <a:t>Recursion 						  Solve recurrence equation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Examples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xfrm>
            <a:off x="457200" y="1600200"/>
            <a:ext cx="3311529" cy="4525963"/>
          </a:xfrm>
          <a:prstGeom prst="rect">
            <a:avLst/>
          </a:prstGeom>
        </p:spPr>
        <p:txBody>
          <a:bodyPr/>
          <a:lstStyle/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1.int sunny (int n) {                       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if (n &lt; 10)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	return n - 1;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else {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	return sunny (n / 2);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}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}</a:t>
            </a:r>
            <a:endParaRPr sz="1746"/>
          </a:p>
          <a:p>
            <a:pPr lvl="0" marL="0" indent="0" defTabSz="443484">
              <a:lnSpc>
                <a:spcPct val="90000"/>
              </a:lnSpc>
              <a:buSzTx/>
              <a:buNone/>
              <a:defRPr sz="1800"/>
            </a:pP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2.int funny (int n, int sum) {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for (int k = 0; k &lt; n * n; ++k)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	 for (int j = 0; j &lt; k; j++)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		sum++;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return sum;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}</a:t>
            </a:r>
            <a:r>
              <a:rPr sz="1746"/>
              <a:t> </a:t>
            </a:r>
          </a:p>
        </p:txBody>
      </p:sp>
      <p:sp>
        <p:nvSpPr>
          <p:cNvPr id="93" name="Shape 93"/>
          <p:cNvSpPr/>
          <p:nvPr/>
        </p:nvSpPr>
        <p:spPr>
          <a:xfrm>
            <a:off x="4762679" y="1600200"/>
            <a:ext cx="4146637" cy="2491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3.int happy (int n, int sum) { </a:t>
            </a:r>
          </a:p>
          <a:p>
            <a:pPr lvl="0"/>
            <a:r>
              <a:t>	for (int k = n; k &gt; 0; k = k - 1) { </a:t>
            </a:r>
          </a:p>
          <a:p>
            <a:pPr lvl="0"/>
            <a:r>
              <a:t>		for (int i = 0; i &lt; k; i++) </a:t>
            </a:r>
          </a:p>
          <a:p>
            <a:pPr lvl="0"/>
            <a:r>
              <a:t>			sum++; </a:t>
            </a:r>
          </a:p>
          <a:p>
            <a:pPr lvl="0"/>
            <a:r>
              <a:t>		for (int j = n; j &gt; 0; j--) </a:t>
            </a:r>
          </a:p>
          <a:p>
            <a:pPr lvl="0"/>
            <a:r>
              <a:t>			sum++; </a:t>
            </a:r>
          </a:p>
          <a:p>
            <a:pPr lvl="0"/>
            <a:r>
              <a:t>	} </a:t>
            </a:r>
          </a:p>
          <a:p>
            <a:pPr lvl="0"/>
            <a:r>
              <a:t>	return sum; </a:t>
            </a:r>
          </a:p>
          <a:p>
            <a:pPr lvl="0"/>
            <a:r>
              <a:t>}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Examples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xfrm>
            <a:off x="457200" y="1600200"/>
            <a:ext cx="3311529" cy="4525963"/>
          </a:xfrm>
          <a:prstGeom prst="rect">
            <a:avLst/>
          </a:prstGeom>
        </p:spPr>
        <p:txBody>
          <a:bodyPr/>
          <a:lstStyle/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1.int sunny (int n) {                       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if (n &lt; 10)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	return n - 1;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else {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	return sunny (n / 2);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}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}</a:t>
            </a:r>
            <a:endParaRPr sz="1746"/>
          </a:p>
          <a:p>
            <a:pPr lvl="0" marL="0" indent="0" defTabSz="443484">
              <a:lnSpc>
                <a:spcPct val="90000"/>
              </a:lnSpc>
              <a:buSzTx/>
              <a:buNone/>
              <a:defRPr sz="1800"/>
            </a:pP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2.int funny (int n, int sum) {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for (int k = 0; k &lt; n * n; ++k)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	 for (int j = 0; j &lt; k; j++)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		sum++;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	return sum; </a:t>
            </a:r>
            <a:endParaRPr sz="1746"/>
          </a:p>
          <a:p>
            <a:pPr lvl="0" marL="0" indent="0" defTabSz="443484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1746"/>
              <a:t>}</a:t>
            </a:r>
            <a:r>
              <a:rPr sz="1746"/>
              <a:t> </a:t>
            </a:r>
          </a:p>
        </p:txBody>
      </p:sp>
      <p:sp>
        <p:nvSpPr>
          <p:cNvPr id="97" name="Shape 97"/>
          <p:cNvSpPr/>
          <p:nvPr/>
        </p:nvSpPr>
        <p:spPr>
          <a:xfrm>
            <a:off x="4762679" y="1600200"/>
            <a:ext cx="4146637" cy="462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t>3.int happy (int n, int sum) { </a:t>
            </a:r>
          </a:p>
          <a:p>
            <a:pPr lvl="0"/>
            <a:r>
              <a:t>	for (int k = n; k &gt; 0; k = k - 1) { </a:t>
            </a:r>
          </a:p>
          <a:p>
            <a:pPr lvl="0"/>
            <a:r>
              <a:t>		for (int i = 0; i &lt; k; i++) </a:t>
            </a:r>
          </a:p>
          <a:p>
            <a:pPr lvl="0"/>
            <a:r>
              <a:t>			sum++; </a:t>
            </a:r>
          </a:p>
          <a:p>
            <a:pPr lvl="0"/>
            <a:r>
              <a:t>		for (int j = n; j &gt; 0; j--) </a:t>
            </a:r>
          </a:p>
          <a:p>
            <a:pPr lvl="0"/>
            <a:r>
              <a:t>			sum++; </a:t>
            </a:r>
          </a:p>
          <a:p>
            <a:pPr lvl="0"/>
            <a:r>
              <a:t>	} </a:t>
            </a:r>
          </a:p>
          <a:p>
            <a:pPr lvl="0"/>
            <a:r>
              <a:t>	return sum; </a:t>
            </a:r>
          </a:p>
          <a:p>
            <a:pPr lvl="0"/>
            <a:r>
              <a:t>}</a:t>
            </a:r>
          </a:p>
          <a:p>
            <a:pPr lvl="0"/>
          </a:p>
          <a:p>
            <a:pPr lvl="0"/>
            <a:r>
              <a:rPr>
                <a:solidFill>
                  <a:srgbClr val="FF2600"/>
                </a:solidFill>
              </a:rPr>
              <a:t>Answer:</a:t>
            </a:r>
            <a:endParaRPr>
              <a:solidFill>
                <a:srgbClr val="FF2600"/>
              </a:solidFill>
            </a:endParaRPr>
          </a:p>
          <a:p>
            <a:pPr lvl="0"/>
          </a:p>
          <a:p>
            <a:pPr lvl="0" marL="240631" indent="-240631">
              <a:buSzPct val="100000"/>
              <a:buAutoNum type="arabicPeriod" startAt="1"/>
            </a:pPr>
            <a:r>
              <a:rPr>
                <a:solidFill>
                  <a:srgbClr val="FF2600"/>
                </a:solidFill>
              </a:rPr>
              <a:t>O(logn)</a:t>
            </a:r>
            <a:endParaRPr>
              <a:solidFill>
                <a:srgbClr val="FF2600"/>
              </a:solidFill>
            </a:endParaRPr>
          </a:p>
          <a:p>
            <a:pPr lvl="0"/>
            <a:endParaRPr>
              <a:solidFill>
                <a:srgbClr val="FF2600"/>
              </a:solidFill>
            </a:endParaRPr>
          </a:p>
          <a:p>
            <a:pPr lvl="0" marL="240631" indent="-240631">
              <a:buSzPct val="100000"/>
              <a:buAutoNum type="arabicPeriod" startAt="2"/>
            </a:pPr>
            <a:r>
              <a:rPr>
                <a:solidFill>
                  <a:srgbClr val="FF2600"/>
                </a:solidFill>
              </a:rPr>
              <a:t>O(n^4)</a:t>
            </a:r>
            <a:endParaRPr>
              <a:solidFill>
                <a:srgbClr val="FF2600"/>
              </a:solidFill>
            </a:endParaRPr>
          </a:p>
          <a:p>
            <a:pPr lvl="0"/>
            <a:endParaRPr>
              <a:solidFill>
                <a:srgbClr val="FF2600"/>
              </a:solidFill>
            </a:endParaRPr>
          </a:p>
          <a:p>
            <a:pPr lvl="0" marL="240631" indent="-240631">
              <a:buSzPct val="100000"/>
              <a:buAutoNum type="arabicPeriod" startAt="3"/>
            </a:pPr>
            <a:r>
              <a:rPr>
                <a:solidFill>
                  <a:srgbClr val="FF2600"/>
                </a:solidFill>
              </a:rPr>
              <a:t>O(n^2)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Today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Proof by Induction</a:t>
            </a:r>
            <a:endParaRPr sz="3200"/>
          </a:p>
          <a:p>
            <a:pPr lvl="0">
              <a:defRPr sz="1800"/>
            </a:pPr>
            <a:r>
              <a:rPr sz="3200"/>
              <a:t>Big-Oh</a:t>
            </a:r>
            <a:endParaRPr sz="3200"/>
          </a:p>
          <a:p>
            <a:pPr lvl="0">
              <a:defRPr sz="1800"/>
            </a:pPr>
            <a:r>
              <a:rPr sz="3200"/>
              <a:t>Algorithm Analysis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Proof by Induction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marL="0" indent="0" defTabSz="429768">
              <a:lnSpc>
                <a:spcPct val="90000"/>
              </a:lnSpc>
              <a:buSzTx/>
              <a:buNone/>
              <a:defRPr sz="1800"/>
            </a:pPr>
            <a:r>
              <a:rPr b="1" sz="3008">
                <a:solidFill>
                  <a:srgbClr val="FF0000"/>
                </a:solidFill>
              </a:rPr>
              <a:t>Base Case:</a:t>
            </a:r>
            <a:endParaRPr b="1" sz="3008">
              <a:solidFill>
                <a:srgbClr val="FF0000"/>
              </a:solidFill>
            </a:endParaRPr>
          </a:p>
          <a:p>
            <a:pPr lvl="0" marL="0" indent="0" defTabSz="429768">
              <a:lnSpc>
                <a:spcPct val="90000"/>
              </a:lnSpc>
              <a:buSzTx/>
              <a:buNone/>
              <a:defRPr sz="1800"/>
            </a:pPr>
            <a:r>
              <a:rPr sz="3008"/>
              <a:t>1.Prove P(0) (sometimes P(1))</a:t>
            </a:r>
            <a:endParaRPr sz="3008"/>
          </a:p>
          <a:p>
            <a:pPr lvl="0" marL="0" indent="0" defTabSz="429768">
              <a:lnSpc>
                <a:spcPct val="90000"/>
              </a:lnSpc>
              <a:buSzTx/>
              <a:buNone/>
              <a:defRPr sz="1800"/>
            </a:pPr>
            <a:r>
              <a:rPr b="1" sz="3008">
                <a:solidFill>
                  <a:srgbClr val="FF0000"/>
                </a:solidFill>
              </a:rPr>
              <a:t>Inductive Hypothesis:</a:t>
            </a:r>
            <a:endParaRPr b="1" sz="3008">
              <a:solidFill>
                <a:srgbClr val="FF0000"/>
              </a:solidFill>
            </a:endParaRPr>
          </a:p>
          <a:p>
            <a:pPr lvl="0" marL="0" indent="0" defTabSz="429768">
              <a:lnSpc>
                <a:spcPct val="90000"/>
              </a:lnSpc>
              <a:buSzTx/>
              <a:buNone/>
              <a:defRPr sz="1800"/>
            </a:pPr>
            <a:r>
              <a:rPr b="1" sz="3008">
                <a:solidFill>
                  <a:srgbClr val="FF0000"/>
                </a:solidFill>
              </a:rPr>
              <a:t>    </a:t>
            </a:r>
            <a:r>
              <a:rPr sz="3008"/>
              <a:t>2.Let k be an arbitrary integer ≥ 0</a:t>
            </a:r>
            <a:endParaRPr sz="3008"/>
          </a:p>
          <a:p>
            <a:pPr lvl="0" marL="0" indent="0" defTabSz="429768">
              <a:lnSpc>
                <a:spcPct val="90000"/>
              </a:lnSpc>
              <a:buSzTx/>
              <a:buNone/>
              <a:defRPr sz="1800"/>
            </a:pPr>
            <a:r>
              <a:rPr sz="3008"/>
              <a:t>	3.Assume that P(k) is true</a:t>
            </a:r>
            <a:endParaRPr sz="3008"/>
          </a:p>
          <a:p>
            <a:pPr lvl="0" marL="0" indent="0" defTabSz="429768">
              <a:lnSpc>
                <a:spcPct val="90000"/>
              </a:lnSpc>
              <a:buSzTx/>
              <a:buNone/>
              <a:defRPr sz="1800"/>
            </a:pPr>
            <a:r>
              <a:rPr sz="3008"/>
              <a:t>	</a:t>
            </a:r>
            <a:r>
              <a:rPr b="1" sz="3008">
                <a:solidFill>
                  <a:srgbClr val="FF0000"/>
                </a:solidFill>
              </a:rPr>
              <a:t>Inductive Step</a:t>
            </a:r>
            <a:endParaRPr b="1" sz="3008">
              <a:solidFill>
                <a:srgbClr val="FF0000"/>
              </a:solidFill>
            </a:endParaRPr>
          </a:p>
          <a:p>
            <a:pPr lvl="0" marL="0" indent="0" defTabSz="429768">
              <a:lnSpc>
                <a:spcPct val="90000"/>
              </a:lnSpc>
              <a:buSzTx/>
              <a:buNone/>
              <a:defRPr sz="1800"/>
            </a:pPr>
            <a:r>
              <a:rPr sz="3008"/>
              <a:t>	4. have P(k) is true, Prove P(k+1) is true</a:t>
            </a:r>
            <a:endParaRPr sz="3008"/>
          </a:p>
          <a:p>
            <a:pPr lvl="0" marL="0" indent="0" defTabSz="429768">
              <a:lnSpc>
                <a:spcPct val="90000"/>
              </a:lnSpc>
              <a:buSzTx/>
              <a:buNone/>
              <a:defRPr sz="1800"/>
            </a:pPr>
            <a:r>
              <a:rPr sz="3008">
                <a:solidFill>
                  <a:srgbClr val="FF2600"/>
                </a:solidFill>
              </a:rPr>
              <a:t>Conclusion:</a:t>
            </a:r>
            <a:endParaRPr sz="3008">
              <a:solidFill>
                <a:srgbClr val="FF2600"/>
              </a:solidFill>
            </a:endParaRPr>
          </a:p>
          <a:p>
            <a:pPr lvl="0" marL="0" indent="0" defTabSz="429768">
              <a:lnSpc>
                <a:spcPct val="90000"/>
              </a:lnSpc>
              <a:buSzTx/>
              <a:buNone/>
              <a:defRPr sz="1800"/>
            </a:pPr>
            <a:r>
              <a:rPr sz="3008"/>
              <a:t>5. P(n) is true for n &gt;= 0(or 1…)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9" name="Shape 59"/>
          <p:cNvSpPr/>
          <p:nvPr/>
        </p:nvSpPr>
        <p:spPr>
          <a:xfrm>
            <a:off x="2457267" y="635063"/>
            <a:ext cx="3934388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400"/>
            </a:lvl1pPr>
          </a:lstStyle>
          <a:p>
            <a:pPr lvl="0">
              <a:defRPr sz="1800"/>
            </a:pPr>
            <a:r>
              <a:rPr sz="4400"/>
              <a:t>Examples</a:t>
            </a:r>
          </a:p>
        </p:txBody>
      </p:sp>
      <p:sp>
        <p:nvSpPr>
          <p:cNvPr id="60" name="Shape 60"/>
          <p:cNvSpPr/>
          <p:nvPr/>
        </p:nvSpPr>
        <p:spPr>
          <a:xfrm>
            <a:off x="6498471" y="1945879"/>
            <a:ext cx="336838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800"/>
              <a:t>for</a:t>
            </a:r>
            <a:r>
              <a:rPr sz="2800"/>
              <a:t> </a:t>
            </a:r>
            <a:r>
              <a:rPr sz="2800"/>
              <a:t>all</a:t>
            </a:r>
            <a:r>
              <a:rPr sz="2800"/>
              <a:t> </a:t>
            </a:r>
            <a:r>
              <a:rPr sz="2800"/>
              <a:t>n≥1</a:t>
            </a:r>
            <a:r>
              <a:rPr sz="2800"/>
              <a:t> </a:t>
            </a:r>
          </a:p>
        </p:txBody>
      </p:sp>
      <p:sp>
        <p:nvSpPr>
          <p:cNvPr id="61" name="Shape 61"/>
          <p:cNvSpPr/>
          <p:nvPr/>
        </p:nvSpPr>
        <p:spPr>
          <a:xfrm>
            <a:off x="3364072" y="4915579"/>
            <a:ext cx="274530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800"/>
              <a:t>where</a:t>
            </a:r>
            <a:r>
              <a:t>  </a:t>
            </a:r>
          </a:p>
        </p:txBody>
      </p:sp>
      <p:pic>
        <p:nvPicPr>
          <p:cNvPr id="62" name="image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34679" y="5021760"/>
            <a:ext cx="819621" cy="388384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image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0504" y="4738341"/>
            <a:ext cx="2222171" cy="89962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image3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0504" y="1527175"/>
            <a:ext cx="5491163" cy="1751014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/>
          <p:nvPr/>
        </p:nvSpPr>
        <p:spPr>
          <a:xfrm>
            <a:off x="840504" y="4246798"/>
            <a:ext cx="311650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 lvl="0">
              <a:defRPr sz="1800"/>
            </a:pPr>
            <a:r>
              <a:rPr sz="2800"/>
              <a:t>Extra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Logarithms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log in CS means log base of 2</a:t>
            </a:r>
            <a:endParaRPr sz="3200"/>
          </a:p>
          <a:p>
            <a:pPr lvl="0">
              <a:defRPr sz="1800"/>
            </a:pPr>
            <a:r>
              <a:rPr sz="3200"/>
              <a:t>log grows very slowly</a:t>
            </a:r>
            <a:endParaRPr sz="3200"/>
          </a:p>
          <a:p>
            <a:pPr lvl="0">
              <a:defRPr sz="1800"/>
            </a:pPr>
            <a:r>
              <a:rPr sz="3200"/>
              <a:t>logAB=logA+logB;</a:t>
            </a:r>
            <a:r>
              <a:rPr sz="3200"/>
              <a:t> </a:t>
            </a:r>
            <a:r>
              <a:rPr sz="3200"/>
              <a:t>log(A/B)=logA-logB</a:t>
            </a:r>
            <a:endParaRPr sz="3200"/>
          </a:p>
          <a:p>
            <a:pPr lvl="0">
              <a:defRPr sz="1800"/>
            </a:pPr>
            <a:r>
              <a:rPr sz="3200"/>
              <a:t>log(N</a:t>
            </a:r>
            <a:r>
              <a:rPr baseline="30000" sz="3200"/>
              <a:t>k</a:t>
            </a:r>
            <a:r>
              <a:rPr sz="3200"/>
              <a:t>)= k log N </a:t>
            </a:r>
            <a:endParaRPr sz="32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Eg. Log(A</a:t>
            </a:r>
            <a:r>
              <a:rPr baseline="30000" sz="2800"/>
              <a:t>2</a:t>
            </a:r>
            <a:r>
              <a:rPr sz="2800"/>
              <a:t>) = log(A*A) = log A + log A = 2log A</a:t>
            </a:r>
            <a:endParaRPr baseline="30000" sz="2800"/>
          </a:p>
          <a:p>
            <a:pPr lvl="1" marL="342900" indent="-342900">
              <a:spcBef>
                <a:spcPts val="600"/>
              </a:spcBef>
              <a:buChar char="•"/>
              <a:defRPr sz="1800"/>
            </a:pPr>
            <a:r>
              <a:rPr sz="2800"/>
              <a:t>distinguish</a:t>
            </a:r>
            <a:r>
              <a:rPr sz="2800"/>
              <a:t> </a:t>
            </a:r>
            <a:r>
              <a:rPr sz="2800"/>
              <a:t>log(log x) and log</a:t>
            </a:r>
            <a:r>
              <a:rPr baseline="30000" sz="2800"/>
              <a:t>2</a:t>
            </a:r>
            <a:r>
              <a:rPr sz="2800"/>
              <a:t>x   --(log x)(log x)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Big-Oh 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200"/>
              <a:t>We only look at worst case</a:t>
            </a:r>
            <a:endParaRPr sz="2200"/>
          </a:p>
          <a:p>
            <a:pPr lvl="0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200"/>
              <a:t>Big input</a:t>
            </a:r>
            <a:endParaRPr sz="2200"/>
          </a:p>
          <a:p>
            <a:pPr lvl="0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200"/>
              <a:t>Ignore constant factor and lower order terms</a:t>
            </a:r>
            <a:endParaRPr sz="2200"/>
          </a:p>
          <a:p>
            <a:pPr lvl="1" marL="742950" indent="-285750">
              <a:lnSpc>
                <a:spcPct val="80000"/>
              </a:lnSpc>
              <a:spcBef>
                <a:spcPts val="400"/>
              </a:spcBef>
              <a:defRPr sz="1800"/>
            </a:pPr>
            <a:r>
              <a:rPr sz="1900"/>
              <a:t>Why?</a:t>
            </a:r>
            <a:endParaRPr sz="1900"/>
          </a:p>
          <a:p>
            <a:pPr lvl="0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200"/>
              <a:t>Definition: </a:t>
            </a:r>
            <a:endParaRPr sz="2200"/>
          </a:p>
          <a:p>
            <a:pPr lvl="0"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200"/>
              <a:t>	</a:t>
            </a:r>
            <a:r>
              <a:rPr i="1" sz="2200"/>
              <a:t>g(n) is in O( f(n) ) if there exist constants </a:t>
            </a:r>
            <a:endParaRPr sz="2200"/>
          </a:p>
          <a:p>
            <a:pPr lvl="0"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i="1" sz="2200"/>
              <a:t>	c and n0</a:t>
            </a:r>
            <a:endParaRPr sz="2200"/>
          </a:p>
          <a:p>
            <a:pPr lvl="0"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i="1" sz="2200"/>
              <a:t>	such that g(n) £ c f(n) for all n ³ n0</a:t>
            </a:r>
            <a:endParaRPr sz="2200"/>
          </a:p>
          <a:p>
            <a:pPr lvl="0"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endParaRPr i="1" sz="2200"/>
          </a:p>
          <a:p>
            <a:pPr lvl="0">
              <a:lnSpc>
                <a:spcPct val="80000"/>
              </a:lnSpc>
              <a:spcBef>
                <a:spcPts val="500"/>
              </a:spcBef>
              <a:defRPr sz="1800"/>
            </a:pPr>
            <a:r>
              <a:rPr sz="2200"/>
              <a:t>Also lower bound and tight bound</a:t>
            </a:r>
            <a:endParaRPr sz="2200"/>
          </a:p>
          <a:p>
            <a:pPr lvl="0"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200"/>
              <a:t>We use O on a function f(n) (for example n</a:t>
            </a:r>
            <a:r>
              <a:rPr baseline="30000" sz="2200"/>
              <a:t>2</a:t>
            </a:r>
            <a:r>
              <a:rPr sz="2200"/>
              <a:t>) to mean the </a:t>
            </a:r>
            <a:r>
              <a:rPr sz="2200">
                <a:solidFill>
                  <a:srgbClr val="FF0000"/>
                </a:solidFill>
              </a:rPr>
              <a:t>set of </a:t>
            </a:r>
            <a:endParaRPr sz="2200"/>
          </a:p>
          <a:p>
            <a:pPr lvl="0"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FF0000"/>
                </a:solidFill>
              </a:rPr>
              <a:t>functions</a:t>
            </a:r>
            <a:r>
              <a:rPr sz="2200"/>
              <a:t> with asymptotic behavior </a:t>
            </a:r>
            <a:r>
              <a:rPr sz="2200">
                <a:solidFill>
                  <a:srgbClr val="0000FF"/>
                </a:solidFill>
              </a:rPr>
              <a:t>less than or equal to </a:t>
            </a:r>
            <a:r>
              <a:rPr sz="2200"/>
              <a:t>f(n) </a:t>
            </a:r>
          </a:p>
        </p:txBody>
      </p:sp>
      <p:sp>
        <p:nvSpPr>
          <p:cNvPr id="72" name="Shape 72"/>
          <p:cNvSpPr/>
          <p:nvPr/>
        </p:nvSpPr>
        <p:spPr>
          <a:xfrm>
            <a:off x="869706" y="3243083"/>
            <a:ext cx="5521949" cy="1091920"/>
          </a:xfrm>
          <a:prstGeom prst="rect">
            <a:avLst/>
          </a:prstGeom>
          <a:ln w="28575">
            <a:solidFill/>
          </a:ln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Big-Oh Practice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xfrm>
            <a:off x="457200" y="13970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Prove</a:t>
            </a:r>
            <a:r>
              <a:rPr sz="3200"/>
              <a:t> </a:t>
            </a:r>
            <a:r>
              <a:rPr sz="3200"/>
              <a:t>that</a:t>
            </a:r>
            <a:r>
              <a:rPr sz="3200"/>
              <a:t> </a:t>
            </a:r>
            <a:r>
              <a:rPr sz="3200"/>
              <a:t>5n</a:t>
            </a:r>
            <a:r>
              <a:rPr baseline="30000" sz="3200"/>
              <a:t>2</a:t>
            </a:r>
            <a:r>
              <a:rPr sz="3200"/>
              <a:t>+3n</a:t>
            </a:r>
            <a:r>
              <a:rPr sz="3200"/>
              <a:t> </a:t>
            </a:r>
            <a:r>
              <a:rPr sz="3200"/>
              <a:t>is</a:t>
            </a:r>
            <a:r>
              <a:rPr sz="3200"/>
              <a:t> </a:t>
            </a:r>
            <a:r>
              <a:rPr sz="3200"/>
              <a:t>O(n</a:t>
            </a:r>
            <a:r>
              <a:rPr baseline="30000" sz="3200"/>
              <a:t>2</a:t>
            </a:r>
            <a:r>
              <a:rPr sz="3200"/>
              <a:t>)</a:t>
            </a:r>
            <a:endParaRPr sz="32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Key point</a:t>
            </a:r>
            <a:endParaRPr sz="2800"/>
          </a:p>
          <a:p>
            <a:pPr lvl="1" marL="0" indent="457200">
              <a:spcBef>
                <a:spcPts val="600"/>
              </a:spcBef>
              <a:buSzTx/>
              <a:buNone/>
              <a:defRPr sz="1800"/>
            </a:pPr>
            <a:r>
              <a:rPr sz="2800"/>
              <a:t>	Find constant c and n</a:t>
            </a:r>
            <a:r>
              <a:rPr baseline="-25000" sz="2800"/>
              <a:t>0</a:t>
            </a:r>
            <a:endParaRPr baseline="-25000" sz="2800"/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Big-Oh Practice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xfrm>
            <a:off x="457200" y="13970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Prove</a:t>
            </a:r>
            <a:r>
              <a:rPr sz="3200"/>
              <a:t> </a:t>
            </a:r>
            <a:r>
              <a:rPr sz="3200"/>
              <a:t>that</a:t>
            </a:r>
            <a:r>
              <a:rPr sz="3200"/>
              <a:t> </a:t>
            </a:r>
            <a:r>
              <a:rPr sz="3200"/>
              <a:t>5n</a:t>
            </a:r>
            <a:r>
              <a:rPr baseline="30000" sz="3200"/>
              <a:t>2</a:t>
            </a:r>
            <a:r>
              <a:rPr sz="3200"/>
              <a:t>+3n</a:t>
            </a:r>
            <a:r>
              <a:rPr sz="3200"/>
              <a:t> </a:t>
            </a:r>
            <a:r>
              <a:rPr sz="3200"/>
              <a:t>is</a:t>
            </a:r>
            <a:r>
              <a:rPr sz="3200"/>
              <a:t> </a:t>
            </a:r>
            <a:r>
              <a:rPr sz="3200"/>
              <a:t>O(n</a:t>
            </a:r>
            <a:r>
              <a:rPr baseline="30000" sz="3200"/>
              <a:t>2</a:t>
            </a:r>
            <a:r>
              <a:rPr sz="3200"/>
              <a:t>)</a:t>
            </a:r>
            <a:endParaRPr sz="32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Key point</a:t>
            </a:r>
            <a:endParaRPr sz="2800"/>
          </a:p>
          <a:p>
            <a:pPr lvl="1" marL="0" indent="457200">
              <a:spcBef>
                <a:spcPts val="600"/>
              </a:spcBef>
              <a:buSzTx/>
              <a:buNone/>
              <a:defRPr sz="1800"/>
            </a:pPr>
            <a:r>
              <a:rPr sz="2800"/>
              <a:t>	Find constant c and n</a:t>
            </a:r>
            <a:r>
              <a:rPr baseline="-25000" sz="2800"/>
              <a:t>0</a:t>
            </a:r>
            <a:endParaRPr baseline="-25000" sz="2800"/>
          </a:p>
          <a:p>
            <a:pPr lvl="1" marL="0" indent="457200">
              <a:spcBef>
                <a:spcPts val="600"/>
              </a:spcBef>
              <a:buSzTx/>
              <a:buNone/>
              <a:defRPr sz="1800"/>
            </a:pPr>
            <a:r>
              <a:rPr baseline="-25000" sz="2800">
                <a:solidFill>
                  <a:srgbClr val="FF2600"/>
                </a:solidFill>
              </a:rPr>
              <a:t>Possible c and n0:</a:t>
            </a:r>
            <a:endParaRPr baseline="-25000" sz="2800">
              <a:solidFill>
                <a:srgbClr val="FF2600"/>
              </a:solidFill>
            </a:endParaRPr>
          </a:p>
          <a:p>
            <a:pPr lvl="1" marL="0" indent="457200">
              <a:spcBef>
                <a:spcPts val="600"/>
              </a:spcBef>
              <a:buSzTx/>
              <a:buNone/>
              <a:defRPr sz="1800"/>
            </a:pPr>
            <a:r>
              <a:rPr baseline="-25000" sz="2800">
                <a:solidFill>
                  <a:srgbClr val="FF2600"/>
                </a:solidFill>
              </a:rPr>
              <a:t>       c = 8 and n0 = 1</a:t>
            </a:r>
            <a:endParaRPr baseline="-25000" sz="2800">
              <a:solidFill>
                <a:srgbClr val="FF2600"/>
              </a:solidFill>
            </a:endParaRPr>
          </a:p>
          <a:p>
            <a:pPr lvl="1" marL="0" indent="457200">
              <a:spcBef>
                <a:spcPts val="600"/>
              </a:spcBef>
              <a:buSzTx/>
              <a:buNone/>
              <a:defRPr sz="1800"/>
            </a:pPr>
            <a:r>
              <a:rPr baseline="-25000" sz="2800">
                <a:solidFill>
                  <a:srgbClr val="FF2600"/>
                </a:solidFill>
              </a:rPr>
              <a:t>       c = 6 and n0 = 3</a:t>
            </a:r>
            <a:endParaRPr baseline="-25000" sz="2800">
              <a:solidFill>
                <a:srgbClr val="FF2600"/>
              </a:solidFill>
            </a:endParaRPr>
          </a:p>
          <a:p>
            <a:pPr lvl="1" marL="0" indent="457200">
              <a:spcBef>
                <a:spcPts val="600"/>
              </a:spcBef>
              <a:buSzTx/>
              <a:buNone/>
              <a:defRPr sz="1800"/>
            </a:pPr>
            <a:r>
              <a:rPr baseline="-25000" sz="2800">
                <a:solidFill>
                  <a:srgbClr val="FF2600"/>
                </a:solidFill>
              </a:rPr>
              <a:t>       …</a:t>
            </a:r>
            <a:endParaRPr baseline="-25000" sz="2800">
              <a:solidFill>
                <a:srgbClr val="FF2600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Math Related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xfrm>
            <a:off x="457200" y="1600200"/>
            <a:ext cx="8229600" cy="5085066"/>
          </a:xfrm>
          <a:prstGeom prst="rect">
            <a:avLst/>
          </a:prstGeom>
        </p:spPr>
        <p:txBody>
          <a:bodyPr/>
          <a:lstStyle/>
          <a:p>
            <a:pPr lvl="0" marL="267890" indent="-267890">
              <a:spcBef>
                <a:spcPts val="600"/>
              </a:spcBef>
              <a:defRPr sz="1800"/>
            </a:pPr>
            <a:r>
              <a:rPr sz="2500"/>
              <a:t>Series</a:t>
            </a:r>
            <a:endParaRPr sz="2500"/>
          </a:p>
          <a:p>
            <a:pPr lvl="0">
              <a:defRPr sz="1800"/>
            </a:pPr>
            <a:endParaRPr sz="2500"/>
          </a:p>
          <a:p>
            <a:pPr lvl="0">
              <a:defRPr sz="1800"/>
            </a:pPr>
            <a:endParaRPr sz="2500"/>
          </a:p>
          <a:p>
            <a:pPr lvl="1" marL="742950" indent="-285750">
              <a:spcBef>
                <a:spcPts val="600"/>
              </a:spcBef>
              <a:defRPr sz="1800"/>
            </a:pP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endParaRPr sz="20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Very useful for runtime analysis</a:t>
            </a:r>
            <a:endParaRPr sz="28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On your textbook, p4</a:t>
            </a:r>
          </a:p>
        </p:txBody>
      </p:sp>
      <p:pic>
        <p:nvPicPr>
          <p:cNvPr id="82" name="image4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0768" y="3216584"/>
            <a:ext cx="3900838" cy="8308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image5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20768" y="4072692"/>
            <a:ext cx="4729130" cy="789744"/>
          </a:xfrm>
          <a:prstGeom prst="rect">
            <a:avLst/>
          </a:prstGeom>
          <a:ln w="12700">
            <a:miter lim="400000"/>
          </a:ln>
        </p:spPr>
      </p:pic>
      <p:pic>
        <p:nvPicPr>
          <p:cNvPr id="84" name="image6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20768" y="2397419"/>
            <a:ext cx="4045728" cy="750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85" name="image7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41068" y="4072692"/>
            <a:ext cx="623318" cy="6626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image8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266494" y="3230236"/>
            <a:ext cx="531550" cy="6685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