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2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2" r:id="rId3"/>
    <p:sldId id="257" r:id="rId4"/>
    <p:sldId id="267" r:id="rId5"/>
    <p:sldId id="266" r:id="rId6"/>
    <p:sldId id="271" r:id="rId7"/>
    <p:sldId id="268" r:id="rId8"/>
    <p:sldId id="269" r:id="rId9"/>
    <p:sldId id="289" r:id="rId10"/>
    <p:sldId id="270" r:id="rId11"/>
    <p:sldId id="272" r:id="rId12"/>
    <p:sldId id="290" r:id="rId13"/>
    <p:sldId id="273" r:id="rId14"/>
    <p:sldId id="274" r:id="rId15"/>
    <p:sldId id="275" r:id="rId16"/>
    <p:sldId id="291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04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C21D8-2FFA-4588-9929-8032AA922D9F}" type="datetimeFigureOut">
              <a:rPr lang="en-US" smtClean="0"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043DD-AB86-4EE7-9D0E-788BD7E2D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237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9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20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" Type="http://schemas.openxmlformats.org/officeDocument/2006/relationships/tags" Target="../tags/tag11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20" Type="http://schemas.openxmlformats.org/officeDocument/2006/relationships/tags" Target="../tags/tag32.xml"/><Relationship Id="rId21" Type="http://schemas.openxmlformats.org/officeDocument/2006/relationships/tags" Target="../tags/tag33.xml"/><Relationship Id="rId22" Type="http://schemas.openxmlformats.org/officeDocument/2006/relationships/tags" Target="../tags/tag34.xml"/><Relationship Id="rId23" Type="http://schemas.openxmlformats.org/officeDocument/2006/relationships/tags" Target="../tags/tag35.xml"/><Relationship Id="rId24" Type="http://schemas.openxmlformats.org/officeDocument/2006/relationships/tags" Target="../tags/tag36.xml"/><Relationship Id="rId25" Type="http://schemas.openxmlformats.org/officeDocument/2006/relationships/tags" Target="../tags/tag37.xml"/><Relationship Id="rId26" Type="http://schemas.openxmlformats.org/officeDocument/2006/relationships/tags" Target="../tags/tag38.xml"/><Relationship Id="rId27" Type="http://schemas.openxmlformats.org/officeDocument/2006/relationships/tags" Target="../tags/tag39.xml"/><Relationship Id="rId28" Type="http://schemas.openxmlformats.org/officeDocument/2006/relationships/tags" Target="../tags/tag40.xml"/><Relationship Id="rId29" Type="http://schemas.openxmlformats.org/officeDocument/2006/relationships/tags" Target="../tags/tag41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1.xml"/><Relationship Id="rId10" Type="http://schemas.openxmlformats.org/officeDocument/2006/relationships/tags" Target="../tags/tag22.xml"/><Relationship Id="rId11" Type="http://schemas.openxmlformats.org/officeDocument/2006/relationships/tags" Target="../tags/tag23.xml"/><Relationship Id="rId12" Type="http://schemas.openxmlformats.org/officeDocument/2006/relationships/tags" Target="../tags/tag24.xml"/><Relationship Id="rId13" Type="http://schemas.openxmlformats.org/officeDocument/2006/relationships/tags" Target="../tags/tag25.xml"/><Relationship Id="rId14" Type="http://schemas.openxmlformats.org/officeDocument/2006/relationships/tags" Target="../tags/tag26.xml"/><Relationship Id="rId15" Type="http://schemas.openxmlformats.org/officeDocument/2006/relationships/tags" Target="../tags/tag27.xml"/><Relationship Id="rId16" Type="http://schemas.openxmlformats.org/officeDocument/2006/relationships/tags" Target="../tags/tag28.xml"/><Relationship Id="rId17" Type="http://schemas.openxmlformats.org/officeDocument/2006/relationships/tags" Target="../tags/tag29.xml"/><Relationship Id="rId18" Type="http://schemas.openxmlformats.org/officeDocument/2006/relationships/tags" Target="../tags/tag30.xml"/><Relationship Id="rId19" Type="http://schemas.openxmlformats.org/officeDocument/2006/relationships/tags" Target="../tags/tag31.xml"/><Relationship Id="rId1" Type="http://schemas.openxmlformats.org/officeDocument/2006/relationships/tags" Target="../tags/tag13.xml"/><Relationship Id="rId2" Type="http://schemas.openxmlformats.org/officeDocument/2006/relationships/tags" Target="../tags/tag14.xml"/><Relationship Id="rId3" Type="http://schemas.openxmlformats.org/officeDocument/2006/relationships/tags" Target="../tags/tag15.xml"/><Relationship Id="rId4" Type="http://schemas.openxmlformats.org/officeDocument/2006/relationships/tags" Target="../tags/tag16.xml"/><Relationship Id="rId5" Type="http://schemas.openxmlformats.org/officeDocument/2006/relationships/tags" Target="../tags/tag17.xml"/><Relationship Id="rId6" Type="http://schemas.openxmlformats.org/officeDocument/2006/relationships/tags" Target="../tags/tag18.xml"/><Relationship Id="rId7" Type="http://schemas.openxmlformats.org/officeDocument/2006/relationships/tags" Target="../tags/tag19.xml"/><Relationship Id="rId8" Type="http://schemas.openxmlformats.org/officeDocument/2006/relationships/tags" Target="../tags/tag20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20" Type="http://schemas.openxmlformats.org/officeDocument/2006/relationships/tags" Target="../tags/tag61.xml"/><Relationship Id="rId21" Type="http://schemas.openxmlformats.org/officeDocument/2006/relationships/tags" Target="../tags/tag62.xml"/><Relationship Id="rId22" Type="http://schemas.openxmlformats.org/officeDocument/2006/relationships/tags" Target="../tags/tag63.xml"/><Relationship Id="rId23" Type="http://schemas.openxmlformats.org/officeDocument/2006/relationships/tags" Target="../tags/tag64.xml"/><Relationship Id="rId24" Type="http://schemas.openxmlformats.org/officeDocument/2006/relationships/tags" Target="../tags/tag65.xml"/><Relationship Id="rId25" Type="http://schemas.openxmlformats.org/officeDocument/2006/relationships/tags" Target="../tags/tag66.xml"/><Relationship Id="rId26" Type="http://schemas.openxmlformats.org/officeDocument/2006/relationships/tags" Target="../tags/tag67.xml"/><Relationship Id="rId27" Type="http://schemas.openxmlformats.org/officeDocument/2006/relationships/tags" Target="../tags/tag68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22.xml"/><Relationship Id="rId10" Type="http://schemas.openxmlformats.org/officeDocument/2006/relationships/tags" Target="../tags/tag51.xml"/><Relationship Id="rId11" Type="http://schemas.openxmlformats.org/officeDocument/2006/relationships/tags" Target="../tags/tag52.xml"/><Relationship Id="rId12" Type="http://schemas.openxmlformats.org/officeDocument/2006/relationships/tags" Target="../tags/tag53.xml"/><Relationship Id="rId13" Type="http://schemas.openxmlformats.org/officeDocument/2006/relationships/tags" Target="../tags/tag54.xml"/><Relationship Id="rId14" Type="http://schemas.openxmlformats.org/officeDocument/2006/relationships/tags" Target="../tags/tag55.xml"/><Relationship Id="rId15" Type="http://schemas.openxmlformats.org/officeDocument/2006/relationships/tags" Target="../tags/tag56.xml"/><Relationship Id="rId16" Type="http://schemas.openxmlformats.org/officeDocument/2006/relationships/tags" Target="../tags/tag57.xml"/><Relationship Id="rId17" Type="http://schemas.openxmlformats.org/officeDocument/2006/relationships/tags" Target="../tags/tag58.xml"/><Relationship Id="rId18" Type="http://schemas.openxmlformats.org/officeDocument/2006/relationships/tags" Target="../tags/tag59.xml"/><Relationship Id="rId19" Type="http://schemas.openxmlformats.org/officeDocument/2006/relationships/tags" Target="../tags/tag60.xml"/><Relationship Id="rId1" Type="http://schemas.openxmlformats.org/officeDocument/2006/relationships/tags" Target="../tags/tag42.xml"/><Relationship Id="rId2" Type="http://schemas.openxmlformats.org/officeDocument/2006/relationships/tags" Target="../tags/tag43.xml"/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tags" Target="../tags/tag48.xml"/><Relationship Id="rId8" Type="http://schemas.openxmlformats.org/officeDocument/2006/relationships/tags" Target="../tags/tag4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79.xml"/><Relationship Id="rId12" Type="http://schemas.openxmlformats.org/officeDocument/2006/relationships/tags" Target="../tags/tag80.xml"/><Relationship Id="rId13" Type="http://schemas.openxmlformats.org/officeDocument/2006/relationships/tags" Target="../tags/tag8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4.xml"/><Relationship Id="rId1" Type="http://schemas.openxmlformats.org/officeDocument/2006/relationships/tags" Target="../tags/tag69.xml"/><Relationship Id="rId2" Type="http://schemas.openxmlformats.org/officeDocument/2006/relationships/tags" Target="../tags/tag70.xml"/><Relationship Id="rId3" Type="http://schemas.openxmlformats.org/officeDocument/2006/relationships/tags" Target="../tags/tag71.xml"/><Relationship Id="rId4" Type="http://schemas.openxmlformats.org/officeDocument/2006/relationships/tags" Target="../tags/tag72.xml"/><Relationship Id="rId5" Type="http://schemas.openxmlformats.org/officeDocument/2006/relationships/tags" Target="../tags/tag73.xml"/><Relationship Id="rId6" Type="http://schemas.openxmlformats.org/officeDocument/2006/relationships/tags" Target="../tags/tag74.xml"/><Relationship Id="rId7" Type="http://schemas.openxmlformats.org/officeDocument/2006/relationships/tags" Target="../tags/tag75.xml"/><Relationship Id="rId8" Type="http://schemas.openxmlformats.org/officeDocument/2006/relationships/tags" Target="../tags/tag76.xml"/><Relationship Id="rId9" Type="http://schemas.openxmlformats.org/officeDocument/2006/relationships/tags" Target="../tags/tag77.xml"/><Relationship Id="rId10" Type="http://schemas.openxmlformats.org/officeDocument/2006/relationships/tags" Target="../tags/tag7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0" Type="http://schemas.openxmlformats.org/officeDocument/2006/relationships/image" Target="../media/image10.jpeg"/><Relationship Id="rId11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jpeg"/><Relationship Id="rId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ctr"/>
            <a:r>
              <a:rPr lang="en-US" sz="3000" i="0" dirty="0" smtClean="0"/>
              <a:t>CSE373: Data Structures and Algorithms</a:t>
            </a:r>
            <a:br>
              <a:rPr lang="en-US" sz="30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1: Introduction; ADTs; Stacks/Queues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1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homeworks</a:t>
            </a:r>
            <a:r>
              <a:rPr lang="en-US" dirty="0" smtClean="0"/>
              <a:t> (60%)</a:t>
            </a:r>
          </a:p>
          <a:p>
            <a:pPr lvl="1"/>
            <a:r>
              <a:rPr lang="en-US" dirty="0" smtClean="0"/>
              <a:t>Most involve programming, but also written questions</a:t>
            </a:r>
          </a:p>
          <a:p>
            <a:pPr lvl="1"/>
            <a:r>
              <a:rPr lang="en-US" dirty="0" smtClean="0"/>
              <a:t>Higher-level concepts than “just code it up”</a:t>
            </a:r>
          </a:p>
          <a:p>
            <a:pPr lvl="1"/>
            <a:r>
              <a:rPr lang="en-US" dirty="0" smtClean="0"/>
              <a:t>First programming assignment due week from Wednesday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Midterm Wednesday May 7, in class </a:t>
            </a:r>
            <a:r>
              <a:rPr lang="en-US" dirty="0"/>
              <a:t>(</a:t>
            </a:r>
            <a:r>
              <a:rPr lang="en-US" dirty="0" smtClean="0"/>
              <a:t>15%)</a:t>
            </a:r>
          </a:p>
          <a:p>
            <a:r>
              <a:rPr lang="en-US" dirty="0" smtClean="0"/>
              <a:t>Final exam: Tuesday June 10, </a:t>
            </a:r>
            <a:r>
              <a:rPr lang="en-US" dirty="0"/>
              <a:t>2:30-4:20PM (</a:t>
            </a:r>
            <a:r>
              <a:rPr lang="en-US" dirty="0" smtClean="0"/>
              <a:t>25%)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and 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course policy very carefully</a:t>
            </a:r>
          </a:p>
          <a:p>
            <a:pPr lvl="1"/>
            <a:r>
              <a:rPr lang="en-US" dirty="0" smtClean="0"/>
              <a:t>Explains quite clearly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 on your part</a:t>
            </a:r>
          </a:p>
          <a:p>
            <a:pPr lvl="1"/>
            <a:r>
              <a:rPr lang="en-US" dirty="0" smtClean="0"/>
              <a:t>When it happens, when you submit, not when asked</a:t>
            </a:r>
          </a:p>
          <a:p>
            <a:endParaRPr lang="en-US" dirty="0" smtClean="0"/>
          </a:p>
          <a:p>
            <a:r>
              <a:rPr lang="en-US" dirty="0" smtClean="0"/>
              <a:t>I take academic integrity extremely seriously</a:t>
            </a:r>
          </a:p>
          <a:p>
            <a:pPr lvl="1"/>
            <a:r>
              <a:rPr lang="en-US" dirty="0" smtClean="0"/>
              <a:t>I offer great trust but with little sympathy for violations</a:t>
            </a:r>
          </a:p>
          <a:p>
            <a:pPr lvl="1"/>
            <a:r>
              <a:rPr lang="en-US" dirty="0" smtClean="0"/>
              <a:t>Honest work is a vital feature of a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You are expected to do your own work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Exceptions (group work), if any, will be clearly announced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Sharing </a:t>
            </a:r>
            <a:r>
              <a:rPr lang="en-US" altLang="en-US" dirty="0"/>
              <a:t>solutions, doing work </a:t>
            </a:r>
            <a:r>
              <a:rPr lang="en-US" altLang="en-US" dirty="0" smtClean="0"/>
              <a:t>for, </a:t>
            </a:r>
            <a:r>
              <a:rPr lang="en-US" altLang="en-US" dirty="0"/>
              <a:t>or accepting work from others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Referring </a:t>
            </a:r>
            <a:r>
              <a:rPr lang="en-US" altLang="en-US" dirty="0"/>
              <a:t>to solutions from this or other courses from previous quarters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But you can learn from each other: see the policy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49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on how to succeed in 373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Get to class on time!</a:t>
            </a:r>
          </a:p>
          <a:p>
            <a:pPr lvl="1"/>
            <a:r>
              <a:rPr lang="en-US" dirty="0" smtClean="0"/>
              <a:t>I will start and end promptly</a:t>
            </a:r>
          </a:p>
          <a:p>
            <a:pPr lvl="1"/>
            <a:r>
              <a:rPr lang="en-US" dirty="0" smtClean="0"/>
              <a:t>First 2 minutes are </a:t>
            </a:r>
            <a:r>
              <a:rPr lang="en-US" i="1" dirty="0" smtClean="0"/>
              <a:t>much</a:t>
            </a:r>
            <a:r>
              <a:rPr lang="en-US" dirty="0" smtClean="0"/>
              <a:t> more important than last 2!</a:t>
            </a:r>
          </a:p>
          <a:p>
            <a:pPr lvl="1"/>
            <a:r>
              <a:rPr lang="en-US" dirty="0" smtClean="0"/>
              <a:t>Midterms will prove beyond any doubt you are able to do so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Learn this stuff</a:t>
            </a:r>
          </a:p>
          <a:p>
            <a:pPr lvl="1"/>
            <a:r>
              <a:rPr lang="en-US" dirty="0" smtClean="0"/>
              <a:t>It is at the absolute core of computing and software</a:t>
            </a:r>
          </a:p>
          <a:p>
            <a:pPr lvl="1"/>
            <a:r>
              <a:rPr lang="en-US" dirty="0" smtClean="0"/>
              <a:t>Falling behind only makes more work for you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Do the work and try hard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stuff is powerful and fascinating, so have fun with it!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mechanics:  Did I forget anything?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What this course is about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Start </a:t>
            </a:r>
            <a:r>
              <a:rPr lang="en-US" i="1" dirty="0"/>
              <a:t>abstract data types</a:t>
            </a:r>
            <a:r>
              <a:rPr lang="en-US" dirty="0"/>
              <a:t> (ADTs), </a:t>
            </a:r>
            <a:r>
              <a:rPr lang="en-US" i="1" dirty="0"/>
              <a:t>stacks</a:t>
            </a:r>
            <a:r>
              <a:rPr lang="en-US" dirty="0"/>
              <a:t>, and </a:t>
            </a:r>
            <a:r>
              <a:rPr lang="en-US" i="1" dirty="0"/>
              <a:t>queues</a:t>
            </a:r>
          </a:p>
          <a:p>
            <a:pPr lvl="1"/>
            <a:r>
              <a:rPr lang="en-US" dirty="0"/>
              <a:t>Largely review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course will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Introduction to Parallelism and Concurrency</a:t>
            </a: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Prerequisite is </a:t>
            </a:r>
            <a:r>
              <a:rPr lang="en-US" altLang="en-US" dirty="0" smtClean="0"/>
              <a:t>CSE143</a:t>
            </a:r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Topics you should have a basic understanding of:</a:t>
            </a:r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Variables, conditionals, loops, </a:t>
            </a:r>
            <a:r>
              <a:rPr lang="en-US" altLang="en-US" dirty="0" smtClean="0"/>
              <a:t>methods, </a:t>
            </a:r>
            <a:r>
              <a:rPr lang="en-US" altLang="en-US" dirty="0"/>
              <a:t>fundamentals of defining classes and inheritance, arrays, single linked lists, simple binary trees, recursion, some sorting and searching algorithms, basic algorithm analysis (e.g., </a:t>
            </a:r>
            <a:r>
              <a:rPr lang="en-US" altLang="en-US" i="1" dirty="0"/>
              <a:t>O</a:t>
            </a:r>
            <a:r>
              <a:rPr lang="en-US" altLang="en-US" dirty="0"/>
              <a:t>(n) </a:t>
            </a:r>
            <a:r>
              <a:rPr lang="en-US" altLang="en-US" dirty="0" err="1"/>
              <a:t>vs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(n</a:t>
            </a:r>
            <a:r>
              <a:rPr lang="en-US" altLang="en-US" baseline="30000" dirty="0"/>
              <a:t>2</a:t>
            </a:r>
            <a:r>
              <a:rPr lang="en-US" altLang="en-US" dirty="0"/>
              <a:t>) and similar things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We can fill in gaps as needed, but if any topics are new, plan on some extra studying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085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their </a:t>
            </a:r>
            <a:r>
              <a:rPr lang="en-US" dirty="0" smtClean="0">
                <a:solidFill>
                  <a:schemeClr val="accent2"/>
                </a:solidFill>
              </a:rPr>
              <a:t>trade-offs</a:t>
            </a:r>
          </a:p>
          <a:p>
            <a:pPr lvl="1"/>
            <a:r>
              <a:rPr lang="en-US" dirty="0" smtClean="0"/>
              <a:t>Rigorously </a:t>
            </a:r>
            <a:r>
              <a:rPr lang="en-US" dirty="0" smtClean="0">
                <a:solidFill>
                  <a:schemeClr val="accent2"/>
                </a:solidFill>
              </a:rPr>
              <a:t>analyze</a:t>
            </a:r>
            <a:r>
              <a:rPr lang="en-US" dirty="0" smtClean="0"/>
              <a:t> the algorithms that use them (math!)</a:t>
            </a:r>
          </a:p>
          <a:p>
            <a:pPr lvl="1"/>
            <a:r>
              <a:rPr lang="en-US" dirty="0" smtClean="0"/>
              <a:t>Learn how to </a:t>
            </a:r>
            <a:r>
              <a:rPr lang="en-US" dirty="0" smtClean="0">
                <a:solidFill>
                  <a:schemeClr val="accent2"/>
                </a:solidFill>
              </a:rPr>
              <a:t>pick</a:t>
            </a:r>
            <a:r>
              <a:rPr lang="en-US" dirty="0" smtClean="0"/>
              <a:t> “the right thing for the job”</a:t>
            </a:r>
          </a:p>
          <a:p>
            <a:pPr lvl="1"/>
            <a:r>
              <a:rPr lang="en-US" altLang="en-US" dirty="0"/>
              <a:t>More thorough and rigorous take on topics introduced in </a:t>
            </a:r>
            <a:br>
              <a:rPr lang="en-US" altLang="en-US" dirty="0"/>
            </a:br>
            <a:r>
              <a:rPr lang="en-US" altLang="en-US" dirty="0" smtClean="0"/>
              <a:t>CSE143 </a:t>
            </a:r>
            <a:r>
              <a:rPr lang="en-US" altLang="en-US" dirty="0"/>
              <a:t>(plus more new topics)</a:t>
            </a:r>
          </a:p>
          <a:p>
            <a:endParaRPr lang="en-US" dirty="0"/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mix of “theory” and “engineering” at the core of computer science</a:t>
            </a:r>
          </a:p>
          <a:p>
            <a:pPr lvl="1"/>
            <a:endParaRPr lang="en-US" dirty="0"/>
          </a:p>
          <a:p>
            <a:r>
              <a:rPr lang="en-US" dirty="0" smtClean="0"/>
              <a:t>More programming experience (as a way to learn)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You will learn the key abstractions used almost every day in just about anything related to computing and software.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/>
              <a:t>d</a:t>
            </a:r>
            <a:r>
              <a:rPr lang="en-US" dirty="0" smtClean="0"/>
              <a:t>ata structure is a (often </a:t>
            </a:r>
            <a:r>
              <a:rPr lang="en-US" i="1" dirty="0" smtClean="0"/>
              <a:t>non-obvious</a:t>
            </a:r>
            <a:r>
              <a:rPr lang="en-US" dirty="0" smtClean="0"/>
              <a:t>) way to organize information to enable </a:t>
            </a:r>
            <a:r>
              <a:rPr lang="en-US" i="1" dirty="0" smtClean="0">
                <a:solidFill>
                  <a:schemeClr val="accent2"/>
                </a:solidFill>
              </a:rPr>
              <a:t>efficient</a:t>
            </a:r>
            <a:r>
              <a:rPr lang="en-US" dirty="0" smtClean="0"/>
              <a:t> computation over that information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 data structure supports certain </a:t>
            </a:r>
            <a:r>
              <a:rPr lang="en-US" i="1" dirty="0" smtClean="0"/>
              <a:t>operations</a:t>
            </a:r>
            <a:r>
              <a:rPr lang="en-US" dirty="0" smtClean="0"/>
              <a:t>, each with a:</a:t>
            </a:r>
          </a:p>
          <a:p>
            <a:pPr lvl="1"/>
            <a:r>
              <a:rPr lang="en-US" dirty="0" smtClean="0"/>
              <a:t>Meaning: what does the operation do/return</a:t>
            </a:r>
          </a:p>
          <a:p>
            <a:pPr lvl="1"/>
            <a:r>
              <a:rPr lang="en-US" dirty="0" smtClean="0"/>
              <a:t>Performance: how efficient is the operation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b="1" i="1" dirty="0" smtClean="0"/>
              <a:t>List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b="1" i="1" dirty="0" smtClean="0"/>
              <a:t>Stack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140 students registered and 140+ on the wait list!</a:t>
            </a:r>
            <a:endParaRPr lang="en-US" dirty="0"/>
          </a:p>
          <a:p>
            <a:r>
              <a:rPr lang="en-US" dirty="0" smtClean="0"/>
              <a:t>If you’re thinking of dropping the course please decide </a:t>
            </a:r>
            <a:r>
              <a:rPr lang="en-US" i="1" dirty="0" smtClean="0">
                <a:solidFill>
                  <a:srgbClr val="0000FF"/>
                </a:solidFill>
              </a:rPr>
              <a:t>soon</a:t>
            </a:r>
            <a:r>
              <a:rPr lang="en-US" i="1" dirty="0" smtClean="0"/>
              <a:t>!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Wait listed students</a:t>
            </a:r>
          </a:p>
          <a:p>
            <a:r>
              <a:rPr lang="en-US" dirty="0" smtClean="0"/>
              <a:t>If you don’t absolutely have to take the course this quarter, it’s unlikely you’ll get in.</a:t>
            </a:r>
          </a:p>
          <a:p>
            <a:r>
              <a:rPr lang="en-US" dirty="0" smtClean="0"/>
              <a:t>If you think you absolutely have to take the course this quarter, speak to the </a:t>
            </a:r>
            <a:r>
              <a:rPr lang="en-US" dirty="0" smtClean="0">
                <a:solidFill>
                  <a:srgbClr val="0000FF"/>
                </a:solidFill>
              </a:rPr>
              <a:t>CSE undergraduate advisors</a:t>
            </a:r>
            <a:r>
              <a:rPr lang="en-US" dirty="0" smtClean="0"/>
              <a:t>. They will decide who gets added to the course.</a:t>
            </a:r>
          </a:p>
          <a:p>
            <a:r>
              <a:rPr lang="en-US" dirty="0" smtClean="0"/>
              <a:t>UW Employees, Auditors, etc.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I will not make individual decisions about registration!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034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data structure strives to provide many useful, efficient operations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there are unavoidable trade-offs:</a:t>
            </a:r>
          </a:p>
          <a:p>
            <a:pPr lvl="1"/>
            <a:r>
              <a:rPr lang="en-US" dirty="0" smtClean="0"/>
              <a:t>Time vs. space</a:t>
            </a:r>
          </a:p>
          <a:p>
            <a:pPr lvl="1"/>
            <a:r>
              <a:rPr lang="en-US" dirty="0" smtClean="0"/>
              <a:t>One operation more efficient if another less efficient</a:t>
            </a:r>
          </a:p>
          <a:p>
            <a:pPr lvl="1"/>
            <a:r>
              <a:rPr lang="en-US" dirty="0" smtClean="0"/>
              <a:t>Generality vs. simplicity vs. performance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ask ourselves questions like:</a:t>
            </a:r>
          </a:p>
          <a:p>
            <a:pPr lvl="1"/>
            <a:r>
              <a:rPr lang="en-US" dirty="0" smtClean="0"/>
              <a:t>Does this support the operations I need efficiently?</a:t>
            </a:r>
          </a:p>
          <a:p>
            <a:pPr lvl="1"/>
            <a:r>
              <a:rPr lang="en-US" dirty="0" smtClean="0"/>
              <a:t>Will it be easy to use (and reuse), implement, and debug?</a:t>
            </a:r>
          </a:p>
          <a:p>
            <a:pPr lvl="1"/>
            <a:r>
              <a:rPr lang="en-US" dirty="0" smtClean="0"/>
              <a:t>What assumptions am I making about how my software will be used? (E.g., more lookups or more inserts?)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“thing” with set of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Not concerned with implementation details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 smtClean="0"/>
              <a:t>A high level, language-independent description of a step-by-step process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/>
              <a:t>A specific organization of data and family of algorithms for implementing an ADT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Stack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ADT</a:t>
            </a:r>
            <a:r>
              <a:rPr lang="en-US" dirty="0" smtClean="0"/>
              <a:t> supports operations: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: have there been same number of pops as pushes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: takes an item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: raises an error if empty, else returns most-recently pushed item not yet returned by a pop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dirty="0" smtClean="0">
                <a:cs typeface="Courier New" pitchFamily="49" charset="0"/>
              </a:rPr>
              <a:t>(possibly more operations)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Stack </a:t>
            </a:r>
            <a:r>
              <a:rPr lang="en-US" dirty="0" smtClean="0">
                <a:solidFill>
                  <a:schemeClr val="accent2"/>
                </a:solidFill>
              </a:rPr>
              <a:t>data structure</a:t>
            </a:r>
            <a:r>
              <a:rPr lang="en-US" dirty="0" smtClean="0"/>
              <a:t> could use a linked-list or an array or something else, and associated </a:t>
            </a:r>
            <a:r>
              <a:rPr lang="en-US" dirty="0" smtClean="0">
                <a:solidFill>
                  <a:schemeClr val="accent2"/>
                </a:solidFill>
              </a:rPr>
              <a:t>algorithms</a:t>
            </a:r>
            <a:r>
              <a:rPr lang="en-US" dirty="0" smtClean="0"/>
              <a:t> for the operations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 is in the library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java.util.Stack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Stack ADT is a useful abstraction because:</a:t>
            </a:r>
          </a:p>
          <a:p>
            <a:r>
              <a:rPr lang="en-US" dirty="0" smtClean="0"/>
              <a:t>It arises </a:t>
            </a:r>
            <a:r>
              <a:rPr lang="en-US" dirty="0" smtClean="0">
                <a:solidFill>
                  <a:schemeClr val="accent2"/>
                </a:solidFill>
              </a:rPr>
              <a:t>all the time</a:t>
            </a:r>
            <a:r>
              <a:rPr lang="en-US" dirty="0" smtClean="0"/>
              <a:t> in programming (e.g., see Weiss 3.6.3)</a:t>
            </a:r>
          </a:p>
          <a:p>
            <a:pPr lvl="1"/>
            <a:r>
              <a:rPr lang="en-US" dirty="0" smtClean="0"/>
              <a:t>Recursive function calls</a:t>
            </a:r>
          </a:p>
          <a:p>
            <a:pPr lvl="1"/>
            <a:r>
              <a:rPr lang="en-US" dirty="0" smtClean="0"/>
              <a:t>Balancing symbols in programming (parentheses)</a:t>
            </a:r>
          </a:p>
          <a:p>
            <a:pPr lvl="1"/>
            <a:r>
              <a:rPr lang="en-US" dirty="0" smtClean="0"/>
              <a:t>Evaluating postfix notation: 3 4 + 5 * </a:t>
            </a:r>
          </a:p>
          <a:p>
            <a:pPr lvl="1"/>
            <a:r>
              <a:rPr lang="en-US" dirty="0" smtClean="0"/>
              <a:t>Clever: Infix ((3+4) * 5) to postfix conversion (see text)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code up a </a:t>
            </a:r>
            <a:r>
              <a:rPr lang="en-US" dirty="0" smtClean="0">
                <a:solidFill>
                  <a:schemeClr val="accent2"/>
                </a:solidFill>
              </a:rPr>
              <a:t>reusable library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in high-level terms</a:t>
            </a:r>
          </a:p>
          <a:p>
            <a:pPr lvl="1"/>
            <a:r>
              <a:rPr lang="en-US" dirty="0" smtClean="0"/>
              <a:t>“Use a stack and push numbers, popping for operators…”</a:t>
            </a:r>
          </a:p>
          <a:p>
            <a:pPr lvl="1"/>
            <a:r>
              <a:rPr lang="en-US" dirty="0" smtClean="0"/>
              <a:t>Rather than, “create an array and keep indices to the…”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Just like a stack except:</a:t>
            </a:r>
          </a:p>
          <a:p>
            <a:pPr lvl="1"/>
            <a:r>
              <a:rPr lang="en-US" dirty="0" smtClean="0"/>
              <a:t>Stack: LIFO (last-in-first-out)</a:t>
            </a:r>
          </a:p>
          <a:p>
            <a:pPr lvl="1"/>
            <a:r>
              <a:rPr lang="en-US" dirty="0" smtClean="0"/>
              <a:t>Queue: FIFO (first-in-first-out)</a:t>
            </a:r>
          </a:p>
          <a:p>
            <a:endParaRPr lang="en-US" sz="1000" dirty="0" smtClean="0"/>
          </a:p>
          <a:p>
            <a:r>
              <a:rPr lang="en-US" dirty="0" smtClean="0"/>
              <a:t>Just as useful and ubiquitous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2362200"/>
            <a:ext cx="5027063" cy="1143000"/>
            <a:chOff x="3190875" y="2362200"/>
            <a:chExt cx="5027062" cy="1143000"/>
          </a:xfrm>
        </p:grpSpPr>
        <p:sp>
          <p:nvSpPr>
            <p:cNvPr id="7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14875" y="2362200"/>
              <a:ext cx="1981200" cy="1143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F E D C B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648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1875" y="2605088"/>
              <a:ext cx="10967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>
                  <a:solidFill>
                    <a:schemeClr val="accent2"/>
                  </a:solidFill>
                </a:rPr>
                <a:t>enqueue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696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56388" y="2590800"/>
              <a:ext cx="10967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dequeue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90875" y="2705100"/>
              <a:ext cx="4240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815263" y="2705100"/>
              <a:ext cx="402674" cy="46166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15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1" y="3886200"/>
            <a:ext cx="740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Back</a:t>
            </a:r>
            <a:endParaRPr lang="en-US" altLang="en-US" dirty="0"/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54752" y="3886200"/>
            <a:ext cx="81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Front</a:t>
            </a:r>
          </a:p>
        </p:txBody>
      </p:sp>
      <p:cxnSp>
        <p:nvCxnSpPr>
          <p:cNvPr id="17" name="Straight Arrow Connector 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94188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6624639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Circular Array Queue Data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572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Q[back] = x;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 = (back + 1) % size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0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8"/>
            <a:ext cx="46482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Q[front];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(front + 1) %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size;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85800" y="1219200"/>
            <a:ext cx="7772400" cy="1238310"/>
            <a:chOff x="685800" y="1143000"/>
            <a:chExt cx="7772400" cy="123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85800" y="1143000"/>
              <a:ext cx="77724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14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19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24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29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3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8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53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257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67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77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81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91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38200" y="1219200"/>
              <a:ext cx="5265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Q: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592095" y="1219200"/>
              <a:ext cx="327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1219200"/>
              <a:ext cx="10113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size - 1</a:t>
              </a:r>
            </a:p>
          </p:txBody>
        </p:sp>
        <p:cxnSp>
          <p:nvCxnSpPr>
            <p:cNvPr id="34" name="AutoShape 29"/>
            <p:cNvCxnSpPr>
              <a:cxnSpLocks noChangeShapeType="1"/>
              <a:endCxn id="18" idx="2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3886200" y="19050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0"/>
            <p:cNvCxnSpPr>
              <a:cxnSpLocks noChangeShapeType="1"/>
              <a:endCxn id="23" idx="2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5403850" y="19050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" name="Text Box 2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76600" y="1981200"/>
              <a:ext cx="6978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2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59918" y="1962090"/>
              <a:ext cx="7264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5257800" y="2667000"/>
            <a:ext cx="3581400" cy="3581400"/>
          </a:xfrm>
        </p:spPr>
        <p:txBody>
          <a:bodyPr/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 </a:t>
            </a:r>
            <a:r>
              <a:rPr lang="en-US" b="1" i="1" dirty="0" smtClean="0"/>
              <a:t>array</a:t>
            </a:r>
            <a:r>
              <a:rPr lang="en-US" dirty="0" smtClean="0"/>
              <a:t> is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Queue Data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752600" y="1295400"/>
            <a:ext cx="5334000" cy="1143000"/>
            <a:chOff x="1752600" y="1295400"/>
            <a:chExt cx="5334000" cy="1143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1905000" y="1371602"/>
              <a:ext cx="4800600" cy="977901"/>
              <a:chOff x="1200" y="1190"/>
              <a:chExt cx="3024" cy="616"/>
            </a:xfrm>
          </p:grpSpPr>
          <p:sp>
            <p:nvSpPr>
              <p:cNvPr id="8" name="Rectangle 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" name="AutoShape 9"/>
              <p:cNvCxnSpPr>
                <a:cxnSpLocks noChangeShapeType="1"/>
                <a:stCxn id="10" idx="3"/>
                <a:endCxn id="11" idx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" name="AutoShape 13"/>
              <p:cNvCxnSpPr>
                <a:cxnSpLocks noChangeShapeType="1"/>
                <a:stCxn id="13" idx="3"/>
                <a:endCxn id="15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2" name="AutoShape 17"/>
              <p:cNvCxnSpPr>
                <a:cxnSpLocks noChangeShapeType="1"/>
                <a:stCxn id="17" idx="3"/>
                <a:endCxn id="19" idx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Rectangle 1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" name="AutoShape 21"/>
              <p:cNvCxnSpPr>
                <a:cxnSpLocks noChangeShapeType="1"/>
                <a:stCxn id="21" idx="3"/>
                <a:endCxn id="23" idx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00" y="1554"/>
                <a:ext cx="4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8" idx="0"/>
                <a:endCxn id="8" idx="2"/>
              </p:cNvCxnSpPr>
              <p:nvPr>
                <p:custDataLst>
                  <p:tags r:id="rId26"/>
                </p:custDataLst>
              </p:nvPr>
            </p:nvCxnSpPr>
            <p:spPr bwMode="auto">
              <a:xfrm flipV="1">
                <a:off x="1420" y="1382"/>
                <a:ext cx="20" cy="1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29" idx="0"/>
                <a:endCxn id="23" idx="2"/>
              </p:cNvCxnSpPr>
              <p:nvPr>
                <p:custDataLst>
                  <p:tags r:id="rId27"/>
                </p:custDataLst>
              </p:nvPr>
            </p:nvCxnSpPr>
            <p:spPr bwMode="auto">
              <a:xfrm flipV="1">
                <a:off x="3925" y="1382"/>
                <a:ext cx="11" cy="1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495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new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back = </a:t>
            </a:r>
            <a:r>
              <a:rPr lang="en-US" sz="2000" kern="0" dirty="0" err="1" smtClean="0">
                <a:latin typeface="Courier New" pitchFamily="49" charset="0"/>
              </a:rPr>
              <a:t>back.next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4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8"/>
            <a:ext cx="44958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front.item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front.next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5334000" y="2667000"/>
            <a:ext cx="3581400" cy="3581400"/>
          </a:xfrm>
        </p:spPr>
        <p:txBody>
          <a:bodyPr/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</a:t>
            </a:r>
            <a:r>
              <a:rPr lang="en-US" b="1" i="1" dirty="0" smtClean="0"/>
              <a:t>list</a:t>
            </a:r>
            <a:r>
              <a:rPr lang="en-US" dirty="0" smtClean="0"/>
              <a:t> be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Array vs.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3962400"/>
          </a:xfrm>
        </p:spPr>
        <p:txBody>
          <a:bodyPr numCol="2"/>
          <a:lstStyle/>
          <a:p>
            <a:pPr>
              <a:buNone/>
            </a:pPr>
            <a:r>
              <a:rPr lang="en-US" dirty="0" smtClean="0"/>
              <a:t>Array: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May waste unneeded space or run out of space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Space per element excellent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Operations very simple / fast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Constant-time access to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For operation </a:t>
            </a:r>
            <a:r>
              <a:rPr lang="en-US" dirty="0" err="1" smtClean="0"/>
              <a:t>insertAtPosition</a:t>
            </a:r>
            <a:r>
              <a:rPr lang="en-US" dirty="0" smtClean="0"/>
              <a:t>, must shift all later elements</a:t>
            </a:r>
          </a:p>
          <a:p>
            <a:pPr lvl="1">
              <a:buFont typeface="Arial" pitchFamily="34" charset="0"/>
              <a:buChar char="–"/>
            </a:pPr>
            <a:r>
              <a:rPr lang="en-US" dirty="0" smtClean="0"/>
              <a:t>Not in Queue ADT</a:t>
            </a:r>
          </a:p>
          <a:p>
            <a:pPr lvl="0">
              <a:buNone/>
              <a:defRPr/>
            </a:pPr>
            <a:r>
              <a:rPr lang="en-US" dirty="0"/>
              <a:t>List: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/>
              <a:t>Always just enough space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/>
              <a:t>But more space per element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/>
              <a:t>Operations very simple / fast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/>
              <a:t>No constant-time access to </a:t>
            </a:r>
            <a:r>
              <a:rPr lang="en-US" dirty="0" err="1"/>
              <a:t>k</a:t>
            </a:r>
            <a:r>
              <a:rPr lang="en-US" baseline="30000" dirty="0" err="1"/>
              <a:t>th</a:t>
            </a:r>
            <a:r>
              <a:rPr lang="en-US" dirty="0"/>
              <a:t> element</a:t>
            </a:r>
          </a:p>
          <a:p>
            <a:pPr lvl="0">
              <a:buFont typeface="Arial" pitchFamily="34" charset="0"/>
              <a:buChar char="–"/>
              <a:defRPr/>
            </a:pPr>
            <a:endParaRPr lang="en-US" dirty="0"/>
          </a:p>
          <a:p>
            <a:pPr lvl="0">
              <a:buFont typeface="Arial" pitchFamily="34" charset="0"/>
              <a:buChar char="–"/>
              <a:defRPr/>
            </a:pPr>
            <a:endParaRPr lang="en-US" sz="1400" dirty="0"/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/>
              <a:t>For operation </a:t>
            </a:r>
            <a:r>
              <a:rPr lang="en-US" dirty="0" err="1"/>
              <a:t>insertAtPosition</a:t>
            </a:r>
            <a:r>
              <a:rPr lang="en-US" dirty="0"/>
              <a:t> must traverse all earlier elements</a:t>
            </a:r>
          </a:p>
          <a:p>
            <a:pPr marL="800100" lvl="1" indent="-342900">
              <a:buFont typeface="Arial" pitchFamily="34" charset="0"/>
              <a:buChar char="–"/>
            </a:pPr>
            <a:r>
              <a:rPr lang="en-US" dirty="0"/>
              <a:t>Not in Queue </a:t>
            </a:r>
            <a:r>
              <a:rPr lang="en-US" dirty="0" smtClean="0"/>
              <a:t>ADT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5638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stuff you should know after being awakened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dark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push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also be implemented with an array or a linked list</a:t>
            </a:r>
          </a:p>
          <a:p>
            <a:pPr lvl="1"/>
            <a:r>
              <a:rPr lang="en-US" dirty="0" smtClean="0"/>
              <a:t>This is Homework 1 (</a:t>
            </a:r>
            <a:r>
              <a:rPr lang="en-US" dirty="0" smtClean="0">
                <a:solidFill>
                  <a:srgbClr val="0000FF"/>
                </a:solidFill>
              </a:rPr>
              <a:t>which is posted</a:t>
            </a:r>
            <a:r>
              <a:rPr lang="en-US" dirty="0" smtClean="0"/>
              <a:t>)!</a:t>
            </a:r>
          </a:p>
          <a:p>
            <a:pPr lvl="1"/>
            <a:r>
              <a:rPr lang="en-US" dirty="0" smtClean="0"/>
              <a:t>Like queues, type of elements is irrelevant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267200" y="1219200"/>
            <a:ext cx="1295400" cy="2590800"/>
            <a:chOff x="1248" y="720"/>
            <a:chExt cx="816" cy="163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680" y="960"/>
              <a:ext cx="384" cy="1392"/>
              <a:chOff x="1536" y="1225"/>
              <a:chExt cx="768" cy="1271"/>
            </a:xfrm>
          </p:grpSpPr>
          <p:sp>
            <p:nvSpPr>
              <p:cNvPr id="12" name="Rectangle 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48" y="720"/>
              <a:ext cx="2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A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76" y="1324"/>
              <a:ext cx="233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1" name="Freeform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77002" y="1219201"/>
            <a:ext cx="2305051" cy="2605088"/>
            <a:chOff x="2640" y="686"/>
            <a:chExt cx="1452" cy="1641"/>
          </a:xfrm>
        </p:grpSpPr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640" y="926"/>
              <a:ext cx="384" cy="1392"/>
              <a:chOff x="1536" y="1225"/>
              <a:chExt cx="768" cy="1271"/>
            </a:xfrm>
          </p:grpSpPr>
          <p:sp>
            <p:nvSpPr>
              <p:cNvPr id="19" name="Rectangle 1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65" y="686"/>
              <a:ext cx="8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 D C B A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1144"/>
              <a:ext cx="209" cy="1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8" name="Freeform 17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91200" y="2644775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We have 10 weeks to learn </a:t>
            </a:r>
            <a:r>
              <a:rPr lang="en-US" i="1" dirty="0" smtClean="0"/>
              <a:t>fundamental data structures and algorithms for organizing and processing information</a:t>
            </a:r>
          </a:p>
          <a:p>
            <a:pPr lvl="1"/>
            <a:r>
              <a:rPr lang="en-US" dirty="0" smtClean="0"/>
              <a:t>“Classic” data structures / algorithms </a:t>
            </a:r>
            <a:endParaRPr lang="en-US" dirty="0"/>
          </a:p>
          <a:p>
            <a:pPr lvl="1"/>
            <a:r>
              <a:rPr lang="en-US" dirty="0" smtClean="0"/>
              <a:t>How to </a:t>
            </a:r>
            <a:r>
              <a:rPr lang="en-US" dirty="0"/>
              <a:t>rigorously analyze their </a:t>
            </a:r>
            <a:r>
              <a:rPr lang="en-US" dirty="0" smtClean="0"/>
              <a:t>efficiency </a:t>
            </a:r>
          </a:p>
          <a:p>
            <a:pPr lvl="1"/>
            <a:r>
              <a:rPr lang="en-US" dirty="0" smtClean="0"/>
              <a:t>How to decide when to use them</a:t>
            </a:r>
          </a:p>
          <a:p>
            <a:pPr lvl="1"/>
            <a:r>
              <a:rPr lang="en-US" dirty="0" smtClean="0"/>
              <a:t>Queues, dictionaries, graphs, sorting, etc.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Today in class:</a:t>
            </a:r>
          </a:p>
          <a:p>
            <a:r>
              <a:rPr lang="en-US" dirty="0" smtClean="0"/>
              <a:t>Introductions and course mechanics</a:t>
            </a:r>
          </a:p>
          <a:p>
            <a:r>
              <a:rPr lang="en-US" dirty="0" smtClean="0"/>
              <a:t>What this course is about</a:t>
            </a:r>
          </a:p>
          <a:p>
            <a:r>
              <a:rPr lang="en-US" dirty="0" smtClean="0"/>
              <a:t>Start </a:t>
            </a:r>
            <a:r>
              <a:rPr lang="en-US" i="1" dirty="0" smtClean="0"/>
              <a:t>abstract </a:t>
            </a:r>
            <a:r>
              <a:rPr lang="en-US" i="1" dirty="0"/>
              <a:t>d</a:t>
            </a:r>
            <a:r>
              <a:rPr lang="en-US" i="1" dirty="0" smtClean="0"/>
              <a:t>ata </a:t>
            </a:r>
            <a:r>
              <a:rPr lang="en-US" i="1" dirty="0"/>
              <a:t>t</a:t>
            </a:r>
            <a:r>
              <a:rPr lang="en-US" i="1" dirty="0" smtClean="0"/>
              <a:t>ypes</a:t>
            </a:r>
            <a:r>
              <a:rPr lang="en-US" dirty="0" smtClean="0"/>
              <a:t> (ADTs), </a:t>
            </a:r>
            <a:r>
              <a:rPr lang="en-US" i="1" dirty="0" smtClean="0"/>
              <a:t>stacks</a:t>
            </a:r>
            <a:r>
              <a:rPr lang="en-US" dirty="0" smtClean="0"/>
              <a:t>, and </a:t>
            </a:r>
            <a:r>
              <a:rPr lang="en-US" i="1" dirty="0" smtClean="0"/>
              <a:t>queues</a:t>
            </a:r>
          </a:p>
          <a:p>
            <a:pPr lvl="1"/>
            <a:r>
              <a:rPr lang="en-US" dirty="0" smtClean="0"/>
              <a:t>Largely review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next 24-48 hours:</a:t>
            </a:r>
          </a:p>
          <a:p>
            <a:r>
              <a:rPr lang="en-US" dirty="0" smtClean="0"/>
              <a:t>Adjust class email-list settings</a:t>
            </a:r>
          </a:p>
          <a:p>
            <a:r>
              <a:rPr lang="en-US" dirty="0" smtClean="0"/>
              <a:t>Read all course policies</a:t>
            </a:r>
          </a:p>
          <a:p>
            <a:r>
              <a:rPr lang="en-US" dirty="0" smtClean="0"/>
              <a:t>Read</a:t>
            </a:r>
            <a:r>
              <a:rPr lang="en-US" dirty="0"/>
              <a:t> </a:t>
            </a:r>
            <a:r>
              <a:rPr lang="en-US" dirty="0" smtClean="0"/>
              <a:t>Chapters 3.1, 3.6 and 3.7 of Weiss book</a:t>
            </a:r>
          </a:p>
          <a:p>
            <a:pPr lvl="1"/>
            <a:r>
              <a:rPr lang="en-US" dirty="0" smtClean="0"/>
              <a:t>Relevant to Homework 1, </a:t>
            </a:r>
            <a:r>
              <a:rPr lang="en-US" dirty="0" smtClean="0">
                <a:solidFill>
                  <a:schemeClr val="accent2"/>
                </a:solidFill>
              </a:rPr>
              <a:t>due next week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Set up your Java environment for Homework 1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http://courses.cs.washington.edu/courses/cse373/</a:t>
            </a:r>
            <a:r>
              <a:rPr lang="en-US" dirty="0" smtClean="0">
                <a:solidFill>
                  <a:schemeClr val="accent2"/>
                </a:solidFill>
              </a:rPr>
              <a:t>14sp/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staff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CSE 373 Spring 2014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57200" y="5257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Office hours, email, etc. on course web-page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94" y="1285205"/>
            <a:ext cx="1713806" cy="199139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286000" y="1600200"/>
            <a:ext cx="61866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dirty="0">
                <a:latin typeface="+mn-lt"/>
              </a:rPr>
              <a:t>Nicki </a:t>
            </a:r>
            <a:r>
              <a:rPr lang="en-US" sz="2000" dirty="0" smtClean="0">
                <a:latin typeface="+mn-lt"/>
              </a:rPr>
              <a:t>Dell</a:t>
            </a:r>
          </a:p>
          <a:p>
            <a:pPr>
              <a:buNone/>
            </a:pPr>
            <a:r>
              <a:rPr lang="en-US" sz="2000" b="0" kern="0" dirty="0" smtClean="0">
                <a:latin typeface="+mn-lt"/>
              </a:rPr>
              <a:t>5</a:t>
            </a:r>
            <a:r>
              <a:rPr lang="en-US" sz="2000" b="0" kern="0" baseline="30000" dirty="0" smtClean="0">
                <a:latin typeface="+mn-lt"/>
              </a:rPr>
              <a:t>th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>
                <a:latin typeface="+mn-lt"/>
              </a:rPr>
              <a:t>year CSE PhD grad student (loves teaching!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>
              <a:buNone/>
            </a:pPr>
            <a:r>
              <a:rPr lang="en-US" sz="2000" b="0" kern="0" dirty="0" smtClean="0">
                <a:latin typeface="+mn-lt"/>
              </a:rPr>
              <a:t>Works </a:t>
            </a:r>
            <a:r>
              <a:rPr lang="en-US" sz="2000" b="0" kern="0" dirty="0">
                <a:latin typeface="+mn-lt"/>
              </a:rPr>
              <a:t>with Gaetano Borriello and the Change </a:t>
            </a:r>
            <a:r>
              <a:rPr lang="en-US" sz="2000" b="0" kern="0" dirty="0" smtClean="0">
                <a:latin typeface="+mn-lt"/>
              </a:rPr>
              <a:t>Group</a:t>
            </a:r>
          </a:p>
          <a:p>
            <a:pPr>
              <a:buNone/>
            </a:pPr>
            <a:r>
              <a:rPr lang="en-US" sz="2000" b="0" kern="0" dirty="0" smtClean="0">
                <a:latin typeface="+mn-lt"/>
              </a:rPr>
              <a:t>Fun fact: Grew up in Zimbabwe.</a:t>
            </a:r>
            <a:endParaRPr lang="en-US" sz="2000" b="0" kern="0" dirty="0">
              <a:latin typeface="+mn-lt"/>
            </a:endParaRPr>
          </a:p>
        </p:txBody>
      </p:sp>
      <p:pic>
        <p:nvPicPr>
          <p:cNvPr id="21" name="Picture 20" descr="sam_wilso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52800"/>
            <a:ext cx="1219200" cy="18288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352800"/>
            <a:ext cx="1219200" cy="18288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352800"/>
            <a:ext cx="1219200" cy="18288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352800"/>
            <a:ext cx="1219200" cy="18288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352800"/>
            <a:ext cx="1219200" cy="18288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352800"/>
            <a:ext cx="1219200" cy="18288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352800"/>
            <a:ext cx="1219200" cy="1828800"/>
          </a:xfrm>
          <a:prstGeom prst="rect">
            <a:avLst/>
          </a:prstGeom>
        </p:spPr>
      </p:pic>
      <p:pic>
        <p:nvPicPr>
          <p:cNvPr id="28" name="Picture 27" descr="TAphoto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352800"/>
            <a:ext cx="1371600" cy="1447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cse373a_sp14@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cs.washington.edu</a:t>
            </a:r>
            <a:r>
              <a:rPr lang="en-US" dirty="0" smtClean="0"/>
              <a:t>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Discussion </a:t>
            </a:r>
            <a:r>
              <a:rPr lang="en-US" dirty="0"/>
              <a:t>b</a:t>
            </a:r>
            <a:r>
              <a:rPr lang="en-US" dirty="0" smtClean="0"/>
              <a:t>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Encouraged, but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</a:t>
            </a:r>
          </a:p>
          <a:p>
            <a:pPr lvl="1"/>
            <a:r>
              <a:rPr lang="en-US" dirty="0" smtClean="0"/>
              <a:t>For good and bad: if you don’t tell me, I don’t know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Lecture (Nicki)</a:t>
            </a:r>
          </a:p>
          <a:p>
            <a:pPr lvl="1"/>
            <a:r>
              <a:rPr lang="en-US" dirty="0" smtClean="0"/>
              <a:t>Materials posted, but take notes</a:t>
            </a:r>
          </a:p>
          <a:p>
            <a:pPr lvl="1"/>
            <a:r>
              <a:rPr lang="en-US" dirty="0" smtClean="0"/>
              <a:t>Ask questions, focus on key ideas (rarely coding details)</a:t>
            </a:r>
          </a:p>
          <a:p>
            <a:endParaRPr lang="en-US" sz="1000" dirty="0" smtClean="0"/>
          </a:p>
          <a:p>
            <a:r>
              <a:rPr lang="en-US" dirty="0" smtClean="0"/>
              <a:t>Optional sections on Tuesday/Thursday afternoons</a:t>
            </a:r>
          </a:p>
          <a:p>
            <a:pPr lvl="1"/>
            <a:r>
              <a:rPr lang="en-US" dirty="0" smtClean="0"/>
              <a:t>Will post rough agenda a few days in advance</a:t>
            </a:r>
          </a:p>
          <a:p>
            <a:pPr lvl="1"/>
            <a:r>
              <a:rPr lang="en-US" dirty="0" smtClean="0"/>
              <a:t>Help on programming/tool background</a:t>
            </a:r>
          </a:p>
          <a:p>
            <a:pPr lvl="1"/>
            <a:r>
              <a:rPr lang="en-US" dirty="0" smtClean="0"/>
              <a:t>Helpful math review and example problems</a:t>
            </a:r>
          </a:p>
          <a:p>
            <a:pPr lvl="1"/>
            <a:r>
              <a:rPr lang="en-US" dirty="0" smtClean="0"/>
              <a:t>Again, optional but helpful</a:t>
            </a:r>
          </a:p>
          <a:p>
            <a:pPr lvl="1"/>
            <a:r>
              <a:rPr lang="en-US" dirty="0" smtClean="0"/>
              <a:t>May cancel some later in course (experimental)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Use them: </a:t>
            </a:r>
            <a:r>
              <a:rPr lang="en-US" i="1" dirty="0" smtClean="0"/>
              <a:t>please visit me</a:t>
            </a:r>
          </a:p>
          <a:p>
            <a:pPr lvl="1"/>
            <a:r>
              <a:rPr lang="en-US" dirty="0" smtClean="0"/>
              <a:t>Ideally not </a:t>
            </a:r>
            <a:r>
              <a:rPr lang="en-US" i="1" dirty="0" smtClean="0"/>
              <a:t>just</a:t>
            </a:r>
            <a:r>
              <a:rPr lang="en-US" dirty="0" smtClean="0"/>
              <a:t> for homework questions (but that’s great too)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39" y="3396616"/>
            <a:ext cx="685800" cy="84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Course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848600" cy="4876800"/>
          </a:xfrm>
        </p:spPr>
        <p:txBody>
          <a:bodyPr/>
          <a:lstStyle/>
          <a:p>
            <a:r>
              <a:rPr lang="en-US" dirty="0" smtClean="0"/>
              <a:t>All lecture and section materials will be posted</a:t>
            </a:r>
          </a:p>
          <a:p>
            <a:pPr lvl="1"/>
            <a:r>
              <a:rPr lang="en-US" dirty="0" smtClean="0"/>
              <a:t>But they are visual aids, not always a complete description!</a:t>
            </a:r>
          </a:p>
          <a:p>
            <a:pPr lvl="1"/>
            <a:r>
              <a:rPr lang="en-US" dirty="0" smtClean="0"/>
              <a:t>If you have to miss, find out what you missed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Textbook: Weiss 3</a:t>
            </a:r>
            <a:r>
              <a:rPr lang="en-US" baseline="30000" dirty="0" smtClean="0"/>
              <a:t>rd</a:t>
            </a:r>
            <a:r>
              <a:rPr lang="en-US" dirty="0" smtClean="0"/>
              <a:t> Edition in Java</a:t>
            </a:r>
          </a:p>
          <a:p>
            <a:endParaRPr lang="en-US" sz="1000" dirty="0" smtClean="0"/>
          </a:p>
          <a:p>
            <a:r>
              <a:rPr lang="en-US" dirty="0" smtClean="0"/>
              <a:t>A good Java reference of your choosing</a:t>
            </a:r>
          </a:p>
          <a:p>
            <a:pPr lvl="1"/>
            <a:r>
              <a:rPr lang="en-US" dirty="0" smtClean="0"/>
              <a:t>Don’t struggle </a:t>
            </a:r>
            <a:r>
              <a:rPr lang="en-US" dirty="0" err="1" smtClean="0"/>
              <a:t>Googling</a:t>
            </a:r>
            <a:r>
              <a:rPr lang="en-US" dirty="0" smtClean="0"/>
              <a:t> for features you don’t understand</a:t>
            </a:r>
          </a:p>
          <a:p>
            <a:pPr lvl="1"/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435774"/>
            <a:ext cx="872103" cy="114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4" y="4343400"/>
            <a:ext cx="81209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djg\Desktop\Captur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50" y="1447800"/>
            <a:ext cx="1097951" cy="81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College of Arts &amp; Sciences Instructional Computing Lab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http://depts.washington.edu/aslab</a:t>
            </a:r>
            <a:r>
              <a:rPr lang="en-US" altLang="en-US" dirty="0" smtClean="0"/>
              <a:t>/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Or your own machine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Will use </a:t>
            </a:r>
            <a:r>
              <a:rPr lang="en-US" altLang="en-US" dirty="0"/>
              <a:t>Java for the programming </a:t>
            </a:r>
            <a:r>
              <a:rPr lang="en-US" altLang="en-US" dirty="0" smtClean="0"/>
              <a:t>assignments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Eclipse </a:t>
            </a:r>
            <a:r>
              <a:rPr lang="en-US" altLang="en-US" dirty="0"/>
              <a:t>is recommended programming </a:t>
            </a:r>
            <a:r>
              <a:rPr lang="en-US" altLang="en-US" dirty="0" smtClean="0"/>
              <a:t>environment</a:t>
            </a:r>
            <a:endParaRPr lang="en-US" alt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 373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24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20108</TotalTime>
  <Words>1971</Words>
  <Application>Microsoft Macintosh PowerPoint</Application>
  <PresentationFormat>On-screen Show (4:3)</PresentationFormat>
  <Paragraphs>400</Paragraphs>
  <Slides>28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dan_design_template</vt:lpstr>
      <vt:lpstr>CSE373: Data Structures and Algorithms  Lecture 1: Introduction; ADTs; Stacks/Queues</vt:lpstr>
      <vt:lpstr>Registration</vt:lpstr>
      <vt:lpstr>Welcome!</vt:lpstr>
      <vt:lpstr>To-do list</vt:lpstr>
      <vt:lpstr>Course staff</vt:lpstr>
      <vt:lpstr>Communication</vt:lpstr>
      <vt:lpstr>Course meetings</vt:lpstr>
      <vt:lpstr>Course materials</vt:lpstr>
      <vt:lpstr>Computer Lab</vt:lpstr>
      <vt:lpstr>Course Work</vt:lpstr>
      <vt:lpstr>Collaboration and Academic Integrity</vt:lpstr>
      <vt:lpstr>Some details</vt:lpstr>
      <vt:lpstr>Advice on how to succeed in 373</vt:lpstr>
      <vt:lpstr>Today in Class</vt:lpstr>
      <vt:lpstr>What this course will cover</vt:lpstr>
      <vt:lpstr>Assumed background</vt:lpstr>
      <vt:lpstr>Goals</vt:lpstr>
      <vt:lpstr>Goals</vt:lpstr>
      <vt:lpstr>Data structures</vt:lpstr>
      <vt:lpstr>Trade-offs</vt:lpstr>
      <vt:lpstr>Terminology</vt:lpstr>
      <vt:lpstr>Example: Stacks</vt:lpstr>
      <vt:lpstr>Why useful</vt:lpstr>
      <vt:lpstr>The Queue ADT</vt:lpstr>
      <vt:lpstr>Circular Array Queue Data Structure</vt:lpstr>
      <vt:lpstr>Linked List Queue Data Structure</vt:lpstr>
      <vt:lpstr>Circular Array vs. Linked List</vt:lpstr>
      <vt:lpstr>The Stack ADT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Nicola Dell</cp:lastModifiedBy>
  <cp:revision>748</cp:revision>
  <cp:lastPrinted>2014-01-06T20:40:38Z</cp:lastPrinted>
  <dcterms:created xsi:type="dcterms:W3CDTF">2009-03-13T20:43:19Z</dcterms:created>
  <dcterms:modified xsi:type="dcterms:W3CDTF">2014-03-31T15:53:10Z</dcterms:modified>
</cp:coreProperties>
</file>