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94" r:id="rId3"/>
    <p:sldId id="308" r:id="rId4"/>
    <p:sldId id="28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93" r:id="rId13"/>
    <p:sldId id="286" r:id="rId14"/>
    <p:sldId id="285" r:id="rId15"/>
    <p:sldId id="287" r:id="rId16"/>
    <p:sldId id="305" r:id="rId17"/>
    <p:sldId id="289" r:id="rId18"/>
    <p:sldId id="306" r:id="rId19"/>
    <p:sldId id="290" r:id="rId20"/>
    <p:sldId id="307" r:id="rId21"/>
    <p:sldId id="291" r:id="rId22"/>
    <p:sldId id="292" r:id="rId23"/>
    <p:sldId id="270" r:id="rId24"/>
    <p:sldId id="271" r:id="rId25"/>
    <p:sldId id="295" r:id="rId26"/>
    <p:sldId id="273" r:id="rId27"/>
    <p:sldId id="296" r:id="rId28"/>
    <p:sldId id="275" r:id="rId29"/>
    <p:sldId id="27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0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512D0-AF1C-D445-B97A-9BFC160ABCE6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D69A0-FA35-DB46-9364-785B6CD3B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6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30799-2685-9846-A6C3-35049751640E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B29E-B8F9-214C-A0E9-08697ABF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8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8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4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4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3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Proof by Induction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Nicki Dell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Spring 2014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4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63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83970" y="2813155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96036" y="2928985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46818" y="1469465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258851" y="1967425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3×8 + 4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460357"/>
              </p:ext>
            </p:extLst>
          </p:nvPr>
        </p:nvGraphicFramePr>
        <p:xfrm>
          <a:off x="742613" y="1417636"/>
          <a:ext cx="5223062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89781"/>
              </p:ext>
            </p:extLst>
          </p:nvPr>
        </p:nvGraphicFramePr>
        <p:xfrm>
          <a:off x="742613" y="1417636"/>
          <a:ext cx="7758665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  <a:gridCol w="2535603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</a:t>
                      </a:r>
                      <a:r>
                        <a:rPr lang="en-US" sz="4800" baseline="0" dirty="0" smtClean="0"/>
                        <a:t> </a:t>
                      </a:r>
                      <a:r>
                        <a:rPr lang="en-US" sz="4800" dirty="0" smtClean="0"/>
                        <a:t>is</a:t>
                      </a:r>
                      <a:r>
                        <a:rPr lang="en-US" sz="4800" baseline="0" dirty="0" smtClean="0"/>
                        <a:t>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30248" y="4993291"/>
            <a:ext cx="3401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(n/2)×(n+1)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even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05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830471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((n-1)/2)×(n+1) + (n+1)/2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r>
              <a:rPr lang="en-US" sz="4400" dirty="0" smtClean="0"/>
              <a:t>)×(n+1) + (n+1)/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endParaRPr lang="en-US" sz="4400" dirty="0">
              <a:solidFill>
                <a:srgbClr val="E46C0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4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((n-1)×(n+1) + (n+1))/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endParaRPr lang="en-US" sz="4400" dirty="0">
              <a:solidFill>
                <a:srgbClr val="E46C0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((n-1)×(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n+1</a:t>
            </a:r>
            <a:r>
              <a:rPr lang="en-US" sz="4400" dirty="0" smtClean="0"/>
              <a:t>) + (</a:t>
            </a:r>
            <a:r>
              <a:rPr lang="en-US" sz="4400" dirty="0" smtClean="0">
                <a:solidFill>
                  <a:srgbClr val="E46C0A"/>
                </a:solidFill>
              </a:rPr>
              <a:t>n+1</a:t>
            </a:r>
            <a:r>
              <a:rPr lang="en-US" sz="4400" dirty="0" smtClean="0"/>
              <a:t>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4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 + 1)×(</a:t>
            </a:r>
            <a:r>
              <a:rPr lang="en-US" sz="4400" dirty="0" smtClean="0">
                <a:solidFill>
                  <a:srgbClr val="E46C0A"/>
                </a:solidFill>
              </a:rPr>
              <a:t>n+1</a:t>
            </a:r>
            <a:r>
              <a:rPr lang="en-US" sz="4400" dirty="0" smtClean="0"/>
              <a:t>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4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 of mathematical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Typically </a:t>
            </a:r>
            <a:r>
              <a:rPr lang="en-US" dirty="0"/>
              <a:t>used to establish a given statement for all natural </a:t>
            </a:r>
            <a:r>
              <a:rPr lang="en-US" dirty="0" smtClean="0"/>
              <a:t>numbers (e.g. integers &gt; 0)</a:t>
            </a:r>
          </a:p>
          <a:p>
            <a:r>
              <a:rPr lang="en-US" dirty="0" smtClean="0"/>
              <a:t>Proof is a sequence </a:t>
            </a:r>
            <a:r>
              <a:rPr lang="en-US" dirty="0"/>
              <a:t>of deductive </a:t>
            </a:r>
            <a:r>
              <a:rPr lang="en-US" dirty="0" smtClean="0"/>
              <a:t>steps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Show the statement is true for </a:t>
            </a:r>
            <a:r>
              <a:rPr lang="en-US" dirty="0"/>
              <a:t>the first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/>
              <a:t>Show </a:t>
            </a:r>
            <a:r>
              <a:rPr lang="en-US" dirty="0" smtClean="0"/>
              <a:t>that if the statement is true for </a:t>
            </a:r>
            <a:r>
              <a:rPr lang="en-US" dirty="0"/>
              <a:t>any one </a:t>
            </a:r>
            <a:r>
              <a:rPr lang="en-US" dirty="0" smtClean="0"/>
              <a:t>number, this </a:t>
            </a:r>
            <a:r>
              <a:rPr lang="en-US" dirty="0"/>
              <a:t>implies the </a:t>
            </a:r>
            <a:r>
              <a:rPr lang="en-US" dirty="0" smtClean="0"/>
              <a:t>statement is true for </a:t>
            </a:r>
            <a:r>
              <a:rPr lang="en-US" dirty="0"/>
              <a:t>the next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If so, we can </a:t>
            </a:r>
            <a:r>
              <a:rPr lang="en-US" dirty="0"/>
              <a:t>infer that the </a:t>
            </a:r>
            <a:r>
              <a:rPr lang="en-US" dirty="0" smtClean="0"/>
              <a:t>statement </a:t>
            </a:r>
            <a:r>
              <a:rPr lang="en-US" dirty="0"/>
              <a:t>is </a:t>
            </a:r>
            <a:r>
              <a:rPr lang="en-US" dirty="0" smtClean="0"/>
              <a:t>true for </a:t>
            </a:r>
            <a:r>
              <a:rPr lang="en-US" dirty="0"/>
              <a:t>all </a:t>
            </a:r>
            <a:r>
              <a:rPr lang="en-US" dirty="0" smtClean="0"/>
              <a:t>numbers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-1 + 1</a:t>
            </a:r>
            <a:r>
              <a:rPr lang="en-US" sz="4400" dirty="0" smtClean="0"/>
              <a:t>)×(n+1))/2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(n (n+1))/2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6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46644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dirty="0" smtClean="0">
                <a:solidFill>
                  <a:srgbClr val="3366FF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dirty="0" smtClean="0">
                <a:solidFill>
                  <a:srgbClr val="3366FF"/>
                </a:solidFill>
              </a:rPr>
              <a:t>skeptical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527463"/>
              </p:ext>
            </p:extLst>
          </p:nvPr>
        </p:nvGraphicFramePr>
        <p:xfrm>
          <a:off x="2971800" y="3843862"/>
          <a:ext cx="3075768" cy="23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508000" imgH="393700" progId="Equation.3">
                  <p:embed/>
                </p:oleObj>
              </mc:Choice>
              <mc:Fallback>
                <p:oleObj name="Equation" r:id="rId3" imgW="508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843862"/>
                        <a:ext cx="3075768" cy="238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12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i="1" dirty="0" smtClean="0">
                <a:solidFill>
                  <a:srgbClr val="3366FF"/>
                </a:solidFill>
              </a:rPr>
              <a:t>any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i="1" dirty="0" smtClean="0">
                <a:solidFill>
                  <a:srgbClr val="3366FF"/>
                </a:solidFill>
              </a:rPr>
              <a:t>skeptical</a:t>
            </a:r>
          </a:p>
          <a:p>
            <a:r>
              <a:rPr lang="en-US" dirty="0" smtClean="0"/>
              <a:t>All we know is </a:t>
            </a:r>
            <a:r>
              <a:rPr lang="en-US" i="1" dirty="0" smtClean="0"/>
              <a:t>n(n+1)/2</a:t>
            </a:r>
            <a:r>
              <a:rPr lang="en-US" dirty="0" smtClean="0"/>
              <a:t> works for 7 to 10</a:t>
            </a:r>
          </a:p>
          <a:p>
            <a:r>
              <a:rPr lang="en-US" dirty="0" smtClean="0"/>
              <a:t>We must </a:t>
            </a:r>
            <a:r>
              <a:rPr lang="en-US" i="1" dirty="0" smtClean="0">
                <a:solidFill>
                  <a:srgbClr val="3366FF"/>
                </a:solidFill>
              </a:rPr>
              <a:t>prove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the formula works in all cases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3366FF"/>
                </a:solidFill>
              </a:rPr>
              <a:t>rigorous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Prove the formula works for all cases.</a:t>
            </a:r>
          </a:p>
          <a:p>
            <a:r>
              <a:rPr lang="en-US" dirty="0" smtClean="0"/>
              <a:t>Induction </a:t>
            </a:r>
            <a:r>
              <a:rPr lang="en-US" dirty="0"/>
              <a:t>proofs have four </a:t>
            </a:r>
            <a:r>
              <a:rPr lang="en-US" dirty="0" smtClean="0"/>
              <a:t>components: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thing you want to </a:t>
            </a:r>
            <a:r>
              <a:rPr lang="en-US" dirty="0" smtClean="0"/>
              <a:t>prove, e.g.,</a:t>
            </a:r>
            <a:r>
              <a:rPr lang="en-US" i="1" dirty="0" smtClean="0"/>
              <a:t> sum of integers from 1 to n = n</a:t>
            </a:r>
            <a:r>
              <a:rPr lang="en-US" i="1" dirty="0"/>
              <a:t>(n+1)/</a:t>
            </a:r>
            <a:r>
              <a:rPr lang="en-US" i="1" dirty="0" smtClean="0"/>
              <a:t>2 </a:t>
            </a:r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base case (</a:t>
            </a:r>
            <a:r>
              <a:rPr lang="en-US" dirty="0"/>
              <a:t>usually "let n = 1"),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assumption step </a:t>
            </a:r>
            <a:r>
              <a:rPr lang="en-US" dirty="0" smtClean="0"/>
              <a:t>(“assume true for n </a:t>
            </a:r>
            <a:r>
              <a:rPr lang="en-US" dirty="0"/>
              <a:t>= k")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induction step </a:t>
            </a:r>
            <a:r>
              <a:rPr lang="en-US" dirty="0" smtClean="0"/>
              <a:t>(“now let </a:t>
            </a:r>
            <a:r>
              <a:rPr lang="en-US" dirty="0"/>
              <a:t>n = k + 1")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are just </a:t>
            </a:r>
            <a:r>
              <a:rPr lang="en-US" i="1" dirty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are just </a:t>
            </a:r>
            <a:r>
              <a:rPr lang="en-US" i="1" dirty="0" smtClean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93611" y="3198979"/>
            <a:ext cx="3119177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</a:p>
          <a:p>
            <a:endParaRPr lang="en-US" sz="1400" i="1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0622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28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82442" y="5414192"/>
            <a:ext cx="66801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		2		3		4		5		6…</a:t>
            </a:r>
            <a:endParaRPr lang="en-US" sz="3200" dirty="0"/>
          </a:p>
        </p:txBody>
      </p:sp>
      <p:sp>
        <p:nvSpPr>
          <p:cNvPr id="21" name="Donut 20"/>
          <p:cNvSpPr/>
          <p:nvPr/>
        </p:nvSpPr>
        <p:spPr>
          <a:xfrm>
            <a:off x="725747" y="5389451"/>
            <a:ext cx="709253" cy="709253"/>
          </a:xfrm>
          <a:prstGeom prst="donut">
            <a:avLst>
              <a:gd name="adj" fmla="val 7415"/>
            </a:avLst>
          </a:prstGeom>
          <a:ln w="952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022644" y="5008600"/>
            <a:ext cx="981409" cy="545783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1408" h="545782">
                <a:moveTo>
                  <a:pt x="0" y="380852"/>
                </a:moveTo>
                <a:cubicBezTo>
                  <a:pt x="63916" y="260590"/>
                  <a:pt x="591045" y="-502899"/>
                  <a:pt x="981408" y="545782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036954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942419" y="5000353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853212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783331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19897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73139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  <a:endParaRPr lang="en-US" dirty="0" smtClean="0"/>
          </a:p>
          <a:p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P(1) = 1</a:t>
            </a:r>
          </a:p>
          <a:p>
            <a:pPr lvl="1"/>
            <a:r>
              <a:rPr lang="en-US" dirty="0" smtClean="0"/>
              <a:t>1(1+1)/2 = 1(2)/2 = 1(1)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52208" y="1579957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6055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1 + 2 + … + k + (k+1)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climbing a ladder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2459682" cy="4444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6881" y="144765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Show you can get to the first rung (base case)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16882" y="299632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Show you can get between rungs (inductive step)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16882" y="4476310"/>
            <a:ext cx="51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Now you can climb forever.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36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1 + 2 + … + k</a:t>
            </a:r>
            <a:r>
              <a:rPr lang="en-US" i="1" dirty="0"/>
              <a:t> 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r>
              <a:rPr lang="en-US" i="1" dirty="0" smtClean="0"/>
              <a:t> </a:t>
            </a:r>
            <a:r>
              <a:rPr lang="en-US" i="1" dirty="0"/>
              <a:t>+ (k+1)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k(k+1)/</a:t>
            </a:r>
            <a:r>
              <a:rPr lang="en-US" i="1" dirty="0" smtClean="0">
                <a:solidFill>
                  <a:srgbClr val="000000"/>
                </a:solidFill>
              </a:rPr>
              <a:t>2 </a:t>
            </a:r>
            <a:r>
              <a:rPr lang="en-US" i="1" dirty="0">
                <a:solidFill>
                  <a:srgbClr val="000000"/>
                </a:solidFill>
              </a:rPr>
              <a:t>+ </a:t>
            </a:r>
            <a:r>
              <a:rPr lang="en-US" i="1" dirty="0">
                <a:solidFill>
                  <a:srgbClr val="E46C0A"/>
                </a:solidFill>
              </a:rPr>
              <a:t>(k+1</a:t>
            </a:r>
            <a:r>
              <a:rPr lang="en-US" i="1" dirty="0" smtClean="0">
                <a:solidFill>
                  <a:srgbClr val="E46C0A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k</a:t>
            </a:r>
            <a:r>
              <a:rPr lang="en-US" i="1" dirty="0">
                <a:solidFill>
                  <a:srgbClr val="000000"/>
                </a:solidFill>
              </a:rPr>
              <a:t>(k+1)/2 +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rgbClr val="E46C0A"/>
                </a:solidFill>
              </a:rPr>
              <a:t>(k+1)/2</a:t>
            </a:r>
            <a:endParaRPr lang="en-US" dirty="0">
              <a:solidFill>
                <a:srgbClr val="E46C0A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/2</a:t>
            </a:r>
            <a:r>
              <a:rPr lang="en-US" i="1" dirty="0"/>
              <a:t> + 2(k+1)</a:t>
            </a:r>
            <a:r>
              <a:rPr lang="en-US" i="1" dirty="0">
                <a:solidFill>
                  <a:srgbClr val="E46C0A"/>
                </a:solidFill>
              </a:rPr>
              <a:t>/</a:t>
            </a:r>
            <a:r>
              <a:rPr lang="en-US" i="1" dirty="0" smtClean="0">
                <a:solidFill>
                  <a:srgbClr val="E46C0A"/>
                </a:solidFill>
              </a:rPr>
              <a:t>2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/>
              <a:t>= (k(k+1) + 2(k+1))</a:t>
            </a:r>
            <a:r>
              <a:rPr lang="en-US" sz="2800" i="1" dirty="0">
                <a:solidFill>
                  <a:srgbClr val="E46C0A"/>
                </a:solidFill>
              </a:rPr>
              <a:t>/2</a:t>
            </a:r>
            <a:endParaRPr lang="en-US" sz="28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(</a:t>
            </a:r>
            <a:r>
              <a:rPr lang="en-US" i="1" dirty="0"/>
              <a:t>k+1)(k+2)/2</a:t>
            </a:r>
            <a:endParaRPr lang="en-US" dirty="0"/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(</a:t>
            </a:r>
            <a:r>
              <a:rPr lang="en-US" i="1" dirty="0">
                <a:solidFill>
                  <a:srgbClr val="0000FF"/>
                </a:solidFill>
              </a:rPr>
              <a:t>k+1</a:t>
            </a:r>
            <a:r>
              <a:rPr lang="en-US" i="1" dirty="0"/>
              <a:t>)(</a:t>
            </a:r>
            <a:r>
              <a:rPr lang="en-US" i="1" dirty="0">
                <a:solidFill>
                  <a:srgbClr val="E46C0A"/>
                </a:solidFill>
              </a:rPr>
              <a:t>k+2</a:t>
            </a:r>
            <a:r>
              <a:rPr lang="en-US" i="1" dirty="0"/>
              <a:t>)/2</a:t>
            </a:r>
            <a:endParaRPr lang="en-US" dirty="0"/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 </a:t>
            </a:r>
            <a:r>
              <a:rPr lang="en-US" sz="2800" i="1" dirty="0">
                <a:solidFill>
                  <a:srgbClr val="E46C0A"/>
                </a:solidFill>
              </a:rPr>
              <a:t>+ 2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3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/>
              <a:t>k+1)((k+1)+1)/2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01967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k+1</a:t>
            </a:r>
            <a:r>
              <a:rPr lang="en-US" sz="2800" i="1" dirty="0"/>
              <a:t>)((</a:t>
            </a:r>
            <a:r>
              <a:rPr lang="en-US" sz="2800" i="1" dirty="0">
                <a:solidFill>
                  <a:srgbClr val="E46C0A"/>
                </a:solidFill>
              </a:rPr>
              <a:t>k+1</a:t>
            </a:r>
            <a:r>
              <a:rPr lang="en-US" sz="2800" i="1" dirty="0"/>
              <a:t>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4710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have shown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E46C0A"/>
                </a:solidFill>
              </a:rPr>
              <a:t>Success: we have proved that P(n) is true for </a:t>
            </a:r>
            <a:r>
              <a:rPr lang="en-US" sz="3200" dirty="0">
                <a:solidFill>
                  <a:srgbClr val="E46C0A"/>
                </a:solidFill>
              </a:rPr>
              <a:t>any n ≥ </a:t>
            </a:r>
            <a:r>
              <a:rPr lang="en-US" sz="3200" dirty="0" smtClean="0">
                <a:solidFill>
                  <a:srgbClr val="E46C0A"/>
                </a:solidFill>
              </a:rPr>
              <a:t>1 </a:t>
            </a:r>
            <a:r>
              <a:rPr lang="en-US" sz="3200" dirty="0" smtClean="0">
                <a:solidFill>
                  <a:srgbClr val="E46C0A"/>
                </a:solidFill>
                <a:sym typeface="Wingdings"/>
              </a:rPr>
              <a:t></a:t>
            </a:r>
            <a:endParaRPr lang="en-US" sz="3200" dirty="0" smtClean="0">
              <a:solidFill>
                <a:srgbClr val="E46C0A"/>
              </a:solidFill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38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692727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proved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22783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assumed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789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i="1" dirty="0" smtClean="0"/>
              <a:t>roved for </a:t>
            </a:r>
            <a:r>
              <a:rPr lang="en-US" sz="2800" i="1" dirty="0"/>
              <a:t>P(k+1)</a:t>
            </a:r>
          </a:p>
        </p:txBody>
      </p:sp>
    </p:spTree>
    <p:extLst>
      <p:ext uri="{BB962C8B-B14F-4D97-AF65-F5344CB8AC3E}">
        <p14:creationId xmlns:p14="http://schemas.microsoft.com/office/powerpoint/2010/main" val="31040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should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turns out to be a useful technique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Graph algorithms</a:t>
            </a:r>
          </a:p>
          <a:p>
            <a:pPr lvl="1"/>
            <a:r>
              <a:rPr lang="en-US" dirty="0" smtClean="0"/>
              <a:t>Can also prove things like </a:t>
            </a:r>
            <a:r>
              <a:rPr lang="en-US" i="1" dirty="0" smtClean="0"/>
              <a:t>3</a:t>
            </a:r>
            <a:r>
              <a:rPr lang="en-US" i="1" baseline="30000" dirty="0" smtClean="0"/>
              <a:t>n</a:t>
            </a:r>
            <a:r>
              <a:rPr lang="en-US" i="1" dirty="0" smtClean="0"/>
              <a:t> &gt; n</a:t>
            </a:r>
            <a:r>
              <a:rPr lang="en-US" i="1" baseline="30000" dirty="0" smtClean="0"/>
              <a:t>3</a:t>
            </a:r>
            <a:r>
              <a:rPr lang="en-US" i="1" dirty="0" smtClean="0"/>
              <a:t> for n ≥ 4</a:t>
            </a:r>
          </a:p>
          <a:p>
            <a:r>
              <a:rPr lang="en-US" dirty="0" smtClean="0"/>
              <a:t>Exposure to rigorous thinking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sum of the integers from 1 to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1 + 2 + 3 + 4 + … + (n-1) + 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any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≥ 1</a:t>
            </a:r>
          </a:p>
          <a:p>
            <a:r>
              <a:rPr lang="en-US" dirty="0" smtClean="0"/>
              <a:t>Could use brute force, but would be slow</a:t>
            </a:r>
          </a:p>
          <a:p>
            <a:r>
              <a:rPr lang="en-US" dirty="0" smtClean="0"/>
              <a:t>There’s probably a clever </a:t>
            </a:r>
            <a:r>
              <a:rPr lang="en-US" dirty="0" smtClean="0">
                <a:solidFill>
                  <a:srgbClr val="3366FF"/>
                </a:solidFill>
              </a:rPr>
              <a:t>shortcut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15610"/>
              </p:ext>
            </p:extLst>
          </p:nvPr>
        </p:nvGraphicFramePr>
        <p:xfrm>
          <a:off x="3649160" y="2537144"/>
          <a:ext cx="1049840" cy="188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254000" imgH="457200" progId="Equation.3">
                  <p:embed/>
                </p:oleObj>
              </mc:Choice>
              <mc:Fallback>
                <p:oleObj name="Equation" r:id="rId3" imgW="254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9160" y="2537144"/>
                        <a:ext cx="1049840" cy="188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Shortcut will be some </a:t>
            </a:r>
            <a:r>
              <a:rPr lang="en-US" dirty="0" smtClean="0">
                <a:solidFill>
                  <a:srgbClr val="3366FF"/>
                </a:solidFill>
              </a:rPr>
              <a:t>formula</a:t>
            </a:r>
            <a:r>
              <a:rPr lang="en-US" dirty="0" smtClean="0"/>
              <a:t> involving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 smtClean="0"/>
              <a:t>Compare examples and look for patterns</a:t>
            </a:r>
          </a:p>
          <a:p>
            <a:pPr lvl="1"/>
            <a:r>
              <a:rPr lang="en-US" dirty="0" smtClean="0"/>
              <a:t>Not something I will ask you to do!</a:t>
            </a:r>
          </a:p>
          <a:p>
            <a:r>
              <a:rPr lang="en-US" dirty="0" smtClean="0"/>
              <a:t>Start with n = 10:</a:t>
            </a:r>
            <a:br>
              <a:rPr lang="en-US" dirty="0" smtClean="0"/>
            </a:br>
            <a:r>
              <a:rPr lang="en-US" dirty="0" smtClean="0"/>
              <a:t>1 + 2 + 3 + 4 + 5 + 6 + 7 + 8  + 9 + 10</a:t>
            </a:r>
          </a:p>
          <a:p>
            <a:pPr lvl="1"/>
            <a:r>
              <a:rPr lang="en-US" dirty="0" smtClean="0"/>
              <a:t>Large enough to be a pain to add up</a:t>
            </a:r>
          </a:p>
          <a:p>
            <a:pPr lvl="1"/>
            <a:r>
              <a:rPr lang="en-US" dirty="0" smtClean="0"/>
              <a:t>Worthwhile to find shortcut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52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 + 10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302232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314291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92263" y="116553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06928" y="1630242"/>
            <a:ext cx="767264" cy="426376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84016" y="-334145"/>
            <a:ext cx="1141575" cy="5553786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5×11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198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228322" y="281315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259655" y="2953579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07664" y="1472806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3990178" y="1969662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852058" y="20483"/>
            <a:ext cx="1141575" cy="484453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4×10 + 5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337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09445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13257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24217" y="116219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64660" y="1687973"/>
            <a:ext cx="767264" cy="414830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4×9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9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2611</Words>
  <Application>Microsoft Macintosh PowerPoint</Application>
  <PresentationFormat>On-screen Show (4:3)</PresentationFormat>
  <Paragraphs>374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CSE373: Data Structures and Algorithms  Lecture 2: Proof by Induction</vt:lpstr>
      <vt:lpstr>Background on Induction</vt:lpstr>
      <vt:lpstr>Think about climbing a ladder</vt:lpstr>
      <vt:lpstr>Why you should care</vt:lpstr>
      <vt:lpstr>Example problem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Are we done?</vt:lpstr>
      <vt:lpstr>Are we done?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We’re done!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2.5: Induction Supplemental</dc:title>
  <dc:creator>Aaron Bauer</dc:creator>
  <cp:lastModifiedBy>Nicola Dell</cp:lastModifiedBy>
  <cp:revision>58</cp:revision>
  <dcterms:created xsi:type="dcterms:W3CDTF">2014-01-09T21:13:38Z</dcterms:created>
  <dcterms:modified xsi:type="dcterms:W3CDTF">2014-04-02T19:45:46Z</dcterms:modified>
</cp:coreProperties>
</file>