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93" r:id="rId3"/>
    <p:sldId id="364" r:id="rId4"/>
    <p:sldId id="395" r:id="rId5"/>
    <p:sldId id="365" r:id="rId6"/>
    <p:sldId id="396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98" r:id="rId18"/>
    <p:sldId id="420" r:id="rId19"/>
    <p:sldId id="407" r:id="rId20"/>
    <p:sldId id="408" r:id="rId21"/>
    <p:sldId id="409" r:id="rId22"/>
    <p:sldId id="410" r:id="rId23"/>
    <p:sldId id="411" r:id="rId24"/>
    <p:sldId id="412" r:id="rId25"/>
    <p:sldId id="394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97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1" r:id="rId4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69" d="100"/>
          <a:sy n="69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2838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2059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058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34725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06975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02225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9787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err="1" smtClean="0"/>
              <a:t>|V</a:t>
            </a:r>
            <a:r>
              <a:rPr lang="en-US" dirty="0" smtClean="0"/>
              <a:t>|)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9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8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sz="2000" dirty="0">
                <a:latin typeface="Arial" charset="0"/>
              </a:rPr>
              <a:t>A cable company </a:t>
            </a:r>
            <a:r>
              <a:rPr lang="en-GB" sz="2000" dirty="0" smtClean="0">
                <a:latin typeface="Arial" charset="0"/>
              </a:rPr>
              <a:t>wants </a:t>
            </a:r>
            <a:r>
              <a:rPr lang="en-GB" sz="2000" dirty="0">
                <a:latin typeface="Arial" charset="0"/>
              </a:rPr>
              <a:t>to connect five villages to their network     which currently extends to the </a:t>
            </a:r>
            <a:r>
              <a:rPr lang="en-GB" sz="2000" dirty="0" smtClean="0">
                <a:latin typeface="Arial" charset="0"/>
              </a:rPr>
              <a:t>town </a:t>
            </a:r>
            <a:r>
              <a:rPr lang="en-GB" sz="2000" dirty="0">
                <a:latin typeface="Arial" charset="0"/>
              </a:rPr>
              <a:t>of </a:t>
            </a:r>
            <a:r>
              <a:rPr lang="en-GB" sz="2000" dirty="0" err="1">
                <a:latin typeface="Arial" charset="0"/>
              </a:rPr>
              <a:t>Avonford</a:t>
            </a:r>
            <a:r>
              <a:rPr lang="en-GB" sz="2000" dirty="0">
                <a:latin typeface="Arial" charset="0"/>
              </a:rPr>
              <a:t>. What is the minimum length of cable needed?</a:t>
            </a:r>
            <a:endParaRPr lang="en-US" sz="2000" dirty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4213" y="1989138"/>
            <a:ext cx="6923087" cy="4587875"/>
            <a:chOff x="431" y="1253"/>
            <a:chExt cx="4361" cy="2890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 flipV="1">
              <a:off x="1081" y="1541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>
              <a:off x="1897" y="154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>
              <a:off x="3241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081" y="2645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2617" y="264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>
              <a:off x="1897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 flipV="1">
              <a:off x="2617" y="1541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1081" y="2645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3"/>
            <p:cNvSpPr>
              <a:spLocks noChangeShapeType="1"/>
            </p:cNvSpPr>
            <p:nvPr/>
          </p:nvSpPr>
          <p:spPr bwMode="auto">
            <a:xfrm flipV="1">
              <a:off x="2425" y="2645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4"/>
            <p:cNvSpPr>
              <a:spLocks noChangeShapeType="1"/>
            </p:cNvSpPr>
            <p:nvPr/>
          </p:nvSpPr>
          <p:spPr bwMode="auto">
            <a:xfrm flipV="1">
              <a:off x="2425" y="2645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5"/>
            <p:cNvSpPr txBox="1">
              <a:spLocks noChangeArrowheads="1"/>
            </p:cNvSpPr>
            <p:nvPr/>
          </p:nvSpPr>
          <p:spPr bwMode="auto">
            <a:xfrm>
              <a:off x="431" y="2630"/>
              <a:ext cx="9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Avonford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2562" y="2614"/>
              <a:ext cx="7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Fingley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1202" y="1298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Brinleigh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3198" y="1344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Cornwell</a:t>
              </a:r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3923" y="2568"/>
              <a:ext cx="8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Donster</a:t>
              </a:r>
            </a:p>
          </p:txBody>
        </p:sp>
        <p:sp>
          <p:nvSpPr>
            <p:cNvPr id="16405" name="Text Box 20"/>
            <p:cNvSpPr txBox="1">
              <a:spLocks noChangeArrowheads="1"/>
            </p:cNvSpPr>
            <p:nvPr/>
          </p:nvSpPr>
          <p:spPr bwMode="auto">
            <a:xfrm>
              <a:off x="2281" y="3893"/>
              <a:ext cx="5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Edan</a:t>
              </a:r>
            </a:p>
          </p:txBody>
        </p:sp>
        <p:sp>
          <p:nvSpPr>
            <p:cNvPr id="16406" name="Text Box 21"/>
            <p:cNvSpPr txBox="1">
              <a:spLocks noChangeArrowheads="1"/>
            </p:cNvSpPr>
            <p:nvPr/>
          </p:nvSpPr>
          <p:spPr bwMode="auto">
            <a:xfrm>
              <a:off x="3097" y="331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6407" name="Text Box 22"/>
            <p:cNvSpPr txBox="1">
              <a:spLocks noChangeArrowheads="1"/>
            </p:cNvSpPr>
            <p:nvPr/>
          </p:nvSpPr>
          <p:spPr bwMode="auto">
            <a:xfrm>
              <a:off x="1705" y="269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6408" name="Text Box 23"/>
            <p:cNvSpPr txBox="1">
              <a:spLocks noChangeArrowheads="1"/>
            </p:cNvSpPr>
            <p:nvPr/>
          </p:nvSpPr>
          <p:spPr bwMode="auto">
            <a:xfrm>
              <a:off x="1465" y="32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09" name="Text Box 24"/>
            <p:cNvSpPr txBox="1">
              <a:spLocks noChangeArrowheads="1"/>
            </p:cNvSpPr>
            <p:nvPr/>
          </p:nvSpPr>
          <p:spPr bwMode="auto">
            <a:xfrm>
              <a:off x="2521" y="3029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0" name="Text Box 25"/>
            <p:cNvSpPr txBox="1">
              <a:spLocks noChangeArrowheads="1"/>
            </p:cNvSpPr>
            <p:nvPr/>
          </p:nvSpPr>
          <p:spPr bwMode="auto">
            <a:xfrm>
              <a:off x="1993" y="20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6411" name="Text Box 26"/>
            <p:cNvSpPr txBox="1">
              <a:spLocks noChangeArrowheads="1"/>
            </p:cNvSpPr>
            <p:nvPr/>
          </p:nvSpPr>
          <p:spPr bwMode="auto">
            <a:xfrm>
              <a:off x="2953" y="197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3577" y="187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13" name="Text Box 28"/>
            <p:cNvSpPr txBox="1">
              <a:spLocks noChangeArrowheads="1"/>
            </p:cNvSpPr>
            <p:nvPr/>
          </p:nvSpPr>
          <p:spPr bwMode="auto">
            <a:xfrm>
              <a:off x="2425" y="125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4" name="Text Box 29"/>
            <p:cNvSpPr txBox="1">
              <a:spLocks noChangeArrowheads="1"/>
            </p:cNvSpPr>
            <p:nvPr/>
          </p:nvSpPr>
          <p:spPr bwMode="auto">
            <a:xfrm>
              <a:off x="1321" y="173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6415" name="Text Box 30"/>
            <p:cNvSpPr txBox="1">
              <a:spLocks noChangeArrowheads="1"/>
            </p:cNvSpPr>
            <p:nvPr/>
          </p:nvSpPr>
          <p:spPr bwMode="auto">
            <a:xfrm>
              <a:off x="3049" y="235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16389" name="Rectangle 31"/>
          <p:cNvSpPr>
            <a:spLocks noChangeArrowheads="1"/>
          </p:cNvSpPr>
          <p:nvPr/>
        </p:nvSpPr>
        <p:spPr bwMode="auto">
          <a:xfrm>
            <a:off x="395288" y="331788"/>
            <a:ext cx="33325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b="0" dirty="0" smtClean="0">
                <a:solidFill>
                  <a:schemeClr val="tx2"/>
                </a:solidFill>
                <a:latin typeface="Arial" charset="0"/>
              </a:rPr>
              <a:t>Another Example</a:t>
            </a:r>
            <a:endParaRPr lang="en-US" sz="3200" b="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44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715000" y="1371600"/>
            <a:ext cx="32003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0" dirty="0">
                <a:latin typeface="+mj-lt"/>
              </a:rPr>
              <a:t>M</a:t>
            </a:r>
            <a:r>
              <a:rPr lang="en-GB" sz="2000" b="0" dirty="0" smtClean="0">
                <a:latin typeface="+mj-lt"/>
              </a:rPr>
              <a:t>odel </a:t>
            </a:r>
            <a:r>
              <a:rPr lang="en-GB" sz="2000" b="0" dirty="0">
                <a:latin typeface="+mj-lt"/>
              </a:rPr>
              <a:t>the situation as a </a:t>
            </a:r>
            <a:r>
              <a:rPr lang="en-GB" sz="2000" b="0" dirty="0" smtClean="0">
                <a:latin typeface="+mj-lt"/>
              </a:rPr>
              <a:t>graph and find the MST that connects all the villages (nodes).</a:t>
            </a:r>
            <a:endParaRPr lang="en-GB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381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Arial" charset="0"/>
              </a:rPr>
              <a:t>Select any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  <a:p>
            <a:pPr eaLnBrk="1" hangingPunct="1"/>
            <a:r>
              <a:rPr lang="en-US" sz="2000" b="0" dirty="0">
                <a:latin typeface="Arial" charset="0"/>
              </a:rPr>
              <a:t>Select the shortest edge connected to that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85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/>
      <p:bldP spid="338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Homework 5 is out</a:t>
            </a:r>
          </a:p>
          <a:p>
            <a:pPr lvl="1"/>
            <a:r>
              <a:rPr lang="en-US" sz="2400" dirty="0" smtClean="0"/>
              <a:t>Due Wednesday May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Partner selection due Wednesday May 21</a:t>
            </a:r>
            <a:r>
              <a:rPr lang="en-US" sz="2400" baseline="30000" dirty="0" smtClean="0"/>
              <a:t>st</a:t>
            </a:r>
            <a:endParaRPr lang="en-US" sz="2400" dirty="0" smtClean="0"/>
          </a:p>
          <a:p>
            <a:pPr lvl="1"/>
            <a:r>
              <a:rPr lang="en-US" sz="2400" dirty="0" smtClean="0"/>
              <a:t>Ask your partner about late days before you start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6631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6642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6643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6644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6645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6646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6647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6648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6649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1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6652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6653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4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5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6656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connects 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an unknown vertex to 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</a:t>
            </a:r>
            <a:r>
              <a:rPr lang="en-US" sz="2000" b="0" dirty="0" smtClean="0">
                <a:latin typeface="Arial" charset="0"/>
              </a:rPr>
              <a:t>known vertex.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6629" name="Line 34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02438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/>
      <p:bldP spid="348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7667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7668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7669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7670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7671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7672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7673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7674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5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76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7677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7678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9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80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7681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7653" name="Line 36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37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2708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7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DC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8676" name="Group 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8692" name="Text Box 18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8698" name="Text Box 24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8699" name="Text Box 25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0" name="Text Box 26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1" name="Text Box 27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8702" name="Text Box 28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8703" name="Text Box 29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4" name="Text Box 30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5" name="Text Box 31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8706" name="Text Box 32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677" name="Line 38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39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40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458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9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  <a:r>
              <a:rPr lang="en-GB" sz="2000" b="0" dirty="0">
                <a:latin typeface="Arial" charset="0"/>
              </a:rPr>
              <a:t>  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9700" name="Group 7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9706" name="Line 8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2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9718" name="Text Box 20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9719" name="Text Box 21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9720" name="Text Box 22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9721" name="Text Box 23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9722" name="Text Box 24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9723" name="Text Box 25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9724" name="Text Box 26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5" name="Text Box 27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26" name="Text Box 28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9727" name="Text Box 29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9728" name="Text Box 30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9" name="Text Box 31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30" name="Text Box 32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9731" name="Text Box 33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9701" name="Line 40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41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42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43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5682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19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30741" name="Text Box 20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30742" name="Text Box 21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30743" name="Text Box 22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30744" name="Text Box 23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30745" name="Text Box 24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30746" name="Text Box 25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30747" name="Text Box 26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30748" name="Text Box 27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49" name="Text Box 28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0" name="Text Box 29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30751" name="Text Box 30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30752" name="Text Box 31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53" name="Text Box 32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4" name="Text Box 33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30755" name="Text Box 34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AB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ED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DC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30725" name="Line 42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4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44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45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46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8694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Prim’s </a:t>
            </a:r>
            <a:r>
              <a:rPr lang="en-US" dirty="0" smtClean="0">
                <a:solidFill>
                  <a:schemeClr val="accent2"/>
                </a:solidFill>
              </a:rPr>
              <a:t>Algorithm </a:t>
            </a:r>
            <a:r>
              <a:rPr lang="en-US" dirty="0"/>
              <a:t>for Minimum Spanning </a:t>
            </a:r>
            <a:r>
              <a:rPr lang="en-US" dirty="0" smtClean="0"/>
              <a:t>Tree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Similar idea to </a:t>
            </a:r>
            <a:r>
              <a:rPr lang="en-US" dirty="0" err="1" smtClean="0"/>
              <a:t>Dijkstra’s</a:t>
            </a:r>
            <a:r>
              <a:rPr lang="en-US" dirty="0" smtClean="0"/>
              <a:t> Algorithm but for MSTs.</a:t>
            </a:r>
            <a:endParaRPr lang="en-US" dirty="0"/>
          </a:p>
          <a:p>
            <a:pPr lvl="1"/>
            <a:r>
              <a:rPr lang="en-US" dirty="0" smtClean="0"/>
              <a:t>Both based on expanding cloud of known vertices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(basically using a priority queue instead of a DFS stack)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lvl="1"/>
            <a:r>
              <a:rPr lang="en-US" dirty="0"/>
              <a:t>Another, but different, greedy MST </a:t>
            </a:r>
            <a:r>
              <a:rPr lang="en-US" dirty="0" smtClean="0"/>
              <a:t>algorithm. </a:t>
            </a:r>
          </a:p>
          <a:p>
            <a:pPr lvl="1"/>
            <a:r>
              <a:rPr lang="en-US" dirty="0" smtClean="0"/>
              <a:t>Uses the Union-Find data structure.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4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229600" cy="5150287"/>
          </a:xfrm>
          <a:prstGeom prst="rect">
            <a:avLst/>
          </a:prstGeom>
        </p:spPr>
      </p:pic>
      <p:pic>
        <p:nvPicPr>
          <p:cNvPr id="9" name="Picture 8" descr="ms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09800"/>
            <a:ext cx="5410200" cy="90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5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(u)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 indicate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3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897854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51896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compute a spanning tree of minimum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848600" cy="2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107104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09343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4348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837549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7543762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398994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83118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47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8437" name="Line 2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3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4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8454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011863" y="1125538"/>
            <a:ext cx="26654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b="0" dirty="0">
                <a:latin typeface="Arial" charset="0"/>
              </a:rPr>
              <a:t>List the edges in order of size: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6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AF  7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BF  8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86424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/>
      <p:bldP spid="41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</a:t>
            </a:r>
            <a:r>
              <a:rPr lang="en-US" sz="2000" b="0" dirty="0" smtClean="0">
                <a:latin typeface="Arial" charset="0"/>
              </a:rPr>
              <a:t>the edge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with min cost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3059113" y="3933825"/>
            <a:ext cx="2438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9757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pic>
        <p:nvPicPr>
          <p:cNvPr id="7" name="Content Placeholder 6" descr="ms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5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8813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  <a:endParaRPr lang="en-US" sz="2000" b="0" dirty="0" smtClean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minimum cost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does </a:t>
            </a:r>
            <a:r>
              <a:rPr lang="en-US" sz="2000" b="0" dirty="0">
                <a:latin typeface="Arial" charset="0"/>
              </a:rPr>
              <a:t>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0484" name="Group 39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0486" name="Group 38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0488" name="Line 3"/>
              <p:cNvSpPr>
                <a:spLocks noChangeShapeType="1"/>
              </p:cNvSpPr>
              <p:nvPr/>
            </p:nvSpPr>
            <p:spPr bwMode="auto">
              <a:xfrm flipV="1">
                <a:off x="583" y="1359"/>
                <a:ext cx="816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4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5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6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7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9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1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2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Text Box 13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0499" name="Text Box 14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0500" name="Text Box 15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0501" name="Text Box 16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0503" name="Text Box 18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0504" name="Text Box 19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0505" name="Text Box 20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0506" name="Text Box 21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07" name="Text Box 22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08" name="Text Box 23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0509" name="Text Box 24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0510" name="Text Box 25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11" name="Text Box 26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12" name="Text Box 27"/>
              <p:cNvSpPr txBox="1">
                <a:spLocks noChangeArrowheads="1"/>
              </p:cNvSpPr>
              <p:nvPr/>
            </p:nvSpPr>
            <p:spPr bwMode="auto">
              <a:xfrm>
                <a:off x="823" y="155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0513" name="Text Box 28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0487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908050" y="2146300"/>
            <a:ext cx="1312863" cy="177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1435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/>
      <p:bldP spid="2767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CD  4</a:t>
            </a:r>
            <a:r>
              <a:rPr lang="en-GB" sz="2000" b="0" dirty="0">
                <a:latin typeface="Arial" charset="0"/>
              </a:rPr>
              <a:t> (or AE  4)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1508" name="Group 3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567" y="1344"/>
              <a:ext cx="816" cy="11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1" name="Group 3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151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Line 9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12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Line 13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Line 14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Line 15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Line 16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Text Box 17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1523" name="Text Box 18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1524" name="Text Box 19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1525" name="Text Box 20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1526" name="Text Box 21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1527" name="Text Box 22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1528" name="Text Box 23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1529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1530" name="Text Box 25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1" name="Text Box 26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2" name="Text Box 27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1533" name="Text Box 28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1534" name="Text Box 29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5" name="Text Box 30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6" name="Text Box 31"/>
              <p:cNvSpPr txBox="1">
                <a:spLocks noChangeArrowheads="1"/>
              </p:cNvSpPr>
              <p:nvPr/>
            </p:nvSpPr>
            <p:spPr bwMode="auto">
              <a:xfrm>
                <a:off x="839" y="157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1537" name="Text Box 32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1512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356100" y="2133600"/>
            <a:ext cx="1152525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9980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2532" name="Group 34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2534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2536" name="Line 5"/>
              <p:cNvSpPr>
                <a:spLocks noChangeShapeType="1"/>
              </p:cNvSpPr>
              <p:nvPr/>
            </p:nvSpPr>
            <p:spPr bwMode="auto">
              <a:xfrm flipV="1">
                <a:off x="567" y="1344"/>
                <a:ext cx="816" cy="110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37" name="Group 6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2539" name="Line 7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0" name="Line 8"/>
                <p:cNvSpPr>
                  <a:spLocks noChangeShapeType="1"/>
                </p:cNvSpPr>
                <p:nvPr/>
              </p:nvSpPr>
              <p:spPr bwMode="auto">
                <a:xfrm>
                  <a:off x="2743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1" name="Line 9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2" name="Line 10"/>
                <p:cNvSpPr>
                  <a:spLocks noChangeShapeType="1"/>
                </p:cNvSpPr>
                <p:nvPr/>
              </p:nvSpPr>
              <p:spPr bwMode="auto">
                <a:xfrm>
                  <a:off x="2119" y="2463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3" name="Line 11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9" y="1359"/>
                  <a:ext cx="624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5" name="Line 13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344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92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536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5" y="23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A</a:t>
                  </a:r>
                </a:p>
              </p:txBody>
            </p:sp>
            <p:sp>
              <p:nvSpPr>
                <p:cNvPr id="225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19" y="2463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F</a:t>
                  </a:r>
                </a:p>
              </p:txBody>
            </p:sp>
            <p:sp>
              <p:nvSpPr>
                <p:cNvPr id="225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159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B</a:t>
                  </a:r>
                </a:p>
              </p:txBody>
            </p:sp>
            <p:sp>
              <p:nvSpPr>
                <p:cNvPr id="225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43" y="11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C</a:t>
                  </a:r>
                </a:p>
              </p:txBody>
            </p:sp>
            <p:sp>
              <p:nvSpPr>
                <p:cNvPr id="225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63" y="241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D</a:t>
                  </a:r>
                </a:p>
              </p:txBody>
            </p:sp>
            <p:sp>
              <p:nvSpPr>
                <p:cNvPr id="225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83" y="37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E</a:t>
                  </a:r>
                </a:p>
              </p:txBody>
            </p:sp>
            <p:sp>
              <p:nvSpPr>
                <p:cNvPr id="225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599" y="313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2</a:t>
                  </a:r>
                </a:p>
              </p:txBody>
            </p:sp>
            <p:sp>
              <p:nvSpPr>
                <p:cNvPr id="225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7" y="25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7</a:t>
                  </a:r>
                </a:p>
              </p:txBody>
            </p:sp>
            <p:sp>
              <p:nvSpPr>
                <p:cNvPr id="225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7" y="30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23" y="284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5" y="18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  <p:sp>
              <p:nvSpPr>
                <p:cNvPr id="225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5" y="179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6</a:t>
                  </a:r>
                </a:p>
              </p:txBody>
            </p:sp>
            <p:sp>
              <p:nvSpPr>
                <p:cNvPr id="2256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79" y="169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7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39" y="157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3</a:t>
                  </a:r>
                </a:p>
              </p:txBody>
            </p:sp>
            <p:sp>
              <p:nvSpPr>
                <p:cNvPr id="225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551" y="217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</p:grpSp>
          <p:sp>
            <p:nvSpPr>
              <p:cNvPr id="22538" name="Line 32"/>
              <p:cNvSpPr>
                <a:spLocks noChangeShapeType="1"/>
              </p:cNvSpPr>
              <p:nvPr/>
            </p:nvSpPr>
            <p:spPr bwMode="auto">
              <a:xfrm flipV="1">
                <a:off x="1927" y="2478"/>
                <a:ext cx="1536" cy="120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5" name="Line 33"/>
            <p:cNvSpPr>
              <a:spLocks noChangeShapeType="1"/>
            </p:cNvSpPr>
            <p:nvPr/>
          </p:nvSpPr>
          <p:spPr bwMode="auto">
            <a:xfrm>
              <a:off x="2744" y="1344"/>
              <a:ext cx="726" cy="11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900113" y="3860800"/>
            <a:ext cx="2159000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7571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5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 – forms a cycle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3556" name="Group 3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3558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3560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356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67" y="1344"/>
                  <a:ext cx="816" cy="1109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63" name="Group 7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356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43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119" y="2463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0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9" y="1359"/>
                    <a:ext cx="624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1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344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2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92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3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536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" y="23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A</a:t>
                    </a:r>
                  </a:p>
                </p:txBody>
              </p:sp>
              <p:sp>
                <p:nvSpPr>
                  <p:cNvPr id="2357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9" y="2463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F</a:t>
                    </a:r>
                  </a:p>
                </p:txBody>
              </p:sp>
              <p:sp>
                <p:nvSpPr>
                  <p:cNvPr id="2357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9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B</a:t>
                    </a:r>
                  </a:p>
                </p:txBody>
              </p:sp>
              <p:sp>
                <p:nvSpPr>
                  <p:cNvPr id="2357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3" y="11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C</a:t>
                    </a:r>
                  </a:p>
                </p:txBody>
              </p:sp>
              <p:sp>
                <p:nvSpPr>
                  <p:cNvPr id="2357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3" y="241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D</a:t>
                    </a:r>
                  </a:p>
                </p:txBody>
              </p:sp>
              <p:sp>
                <p:nvSpPr>
                  <p:cNvPr id="235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3" y="37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E</a:t>
                    </a:r>
                  </a:p>
                </p:txBody>
              </p:sp>
              <p:sp>
                <p:nvSpPr>
                  <p:cNvPr id="235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9" y="313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2</a:t>
                    </a:r>
                  </a:p>
                </p:txBody>
              </p:sp>
              <p:sp>
                <p:nvSpPr>
                  <p:cNvPr id="235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7" y="25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7</a:t>
                    </a:r>
                  </a:p>
                </p:txBody>
              </p:sp>
              <p:sp>
                <p:nvSpPr>
                  <p:cNvPr id="23582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7" y="30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3" y="284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5" y="18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  <p:sp>
                <p:nvSpPr>
                  <p:cNvPr id="2358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5" y="179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6</a:t>
                    </a:r>
                  </a:p>
                </p:txBody>
              </p:sp>
              <p:sp>
                <p:nvSpPr>
                  <p:cNvPr id="2358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9" y="169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7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8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3</a:t>
                    </a:r>
                  </a:p>
                </p:txBody>
              </p:sp>
              <p:sp>
                <p:nvSpPr>
                  <p:cNvPr id="2358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1" y="217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</p:grpSp>
            <p:sp>
              <p:nvSpPr>
                <p:cNvPr id="2356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927" y="2478"/>
                  <a:ext cx="1536" cy="120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61" name="Line 34"/>
              <p:cNvSpPr>
                <a:spLocks noChangeShapeType="1"/>
              </p:cNvSpPr>
              <p:nvPr/>
            </p:nvSpPr>
            <p:spPr bwMode="auto">
              <a:xfrm>
                <a:off x="2744" y="1344"/>
                <a:ext cx="726" cy="113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9" name="Line 35"/>
            <p:cNvSpPr>
              <a:spLocks noChangeShapeType="1"/>
            </p:cNvSpPr>
            <p:nvPr/>
          </p:nvSpPr>
          <p:spPr bwMode="auto">
            <a:xfrm>
              <a:off x="567" y="2432"/>
              <a:ext cx="1360" cy="12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1" name="Line 37"/>
          <p:cNvSpPr>
            <a:spLocks noChangeShapeType="1"/>
          </p:cNvSpPr>
          <p:nvPr/>
        </p:nvSpPr>
        <p:spPr bwMode="auto">
          <a:xfrm flipH="1">
            <a:off x="3059113" y="3933825"/>
            <a:ext cx="288925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4050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011863" y="1143000"/>
            <a:ext cx="2881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4580" name="Group 3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4581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4583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grpSp>
              <p:nvGrpSpPr>
                <p:cNvPr id="24585" name="Group 6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4587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7" y="1344"/>
                    <a:ext cx="816" cy="1109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458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95" y="1071"/>
                    <a:ext cx="3456" cy="2928"/>
                    <a:chOff x="295" y="1071"/>
                    <a:chExt cx="3456" cy="2928"/>
                  </a:xfrm>
                </p:grpSpPr>
                <p:sp>
                  <p:nvSpPr>
                    <p:cNvPr id="24590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43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2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3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9" y="2463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4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5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9" y="1359"/>
                      <a:ext cx="624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344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7" name="Line 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92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8" name="Line 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536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9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5" y="23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A</a:t>
                      </a:r>
                    </a:p>
                  </p:txBody>
                </p:sp>
                <p:sp>
                  <p:nvSpPr>
                    <p:cNvPr id="24600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9" y="2463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F</a:t>
                      </a:r>
                    </a:p>
                  </p:txBody>
                </p:sp>
                <p:sp>
                  <p:nvSpPr>
                    <p:cNvPr id="24601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59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B</a:t>
                      </a:r>
                    </a:p>
                  </p:txBody>
                </p:sp>
                <p:sp>
                  <p:nvSpPr>
                    <p:cNvPr id="24602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3" y="11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C</a:t>
                      </a:r>
                    </a:p>
                  </p:txBody>
                </p:sp>
                <p:sp>
                  <p:nvSpPr>
                    <p:cNvPr id="24603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63" y="241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D</a:t>
                      </a:r>
                    </a:p>
                  </p:txBody>
                </p:sp>
                <p:sp>
                  <p:nvSpPr>
                    <p:cNvPr id="24604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3" y="37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E</a:t>
                      </a:r>
                    </a:p>
                  </p:txBody>
                </p:sp>
                <p:sp>
                  <p:nvSpPr>
                    <p:cNvPr id="24605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9" y="313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2</a:t>
                      </a:r>
                    </a:p>
                  </p:txBody>
                </p:sp>
                <p:sp>
                  <p:nvSpPr>
                    <p:cNvPr id="24606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7" y="25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7</a:t>
                      </a:r>
                    </a:p>
                  </p:txBody>
                </p:sp>
                <p:sp>
                  <p:nvSpPr>
                    <p:cNvPr id="24607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7" y="30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08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23" y="284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09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5" y="18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  <p:sp>
                  <p:nvSpPr>
                    <p:cNvPr id="24610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55" y="179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6</a:t>
                      </a:r>
                    </a:p>
                  </p:txBody>
                </p:sp>
                <p:sp>
                  <p:nvSpPr>
                    <p:cNvPr id="24611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9" y="169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12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7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13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9" y="1570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3</a:t>
                      </a:r>
                    </a:p>
                  </p:txBody>
                </p:sp>
                <p:sp>
                  <p:nvSpPr>
                    <p:cNvPr id="24614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51" y="217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</p:grpSp>
              <p:sp>
                <p:nvSpPr>
                  <p:cNvPr id="24589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78"/>
                    <a:ext cx="1536" cy="1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586" name="Line 35"/>
                <p:cNvSpPr>
                  <a:spLocks noChangeShapeType="1"/>
                </p:cNvSpPr>
                <p:nvPr/>
              </p:nvSpPr>
              <p:spPr bwMode="auto">
                <a:xfrm>
                  <a:off x="2744" y="1344"/>
                  <a:ext cx="726" cy="113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4" name="Line 36"/>
              <p:cNvSpPr>
                <a:spLocks noChangeShapeType="1"/>
              </p:cNvSpPr>
              <p:nvPr/>
            </p:nvSpPr>
            <p:spPr bwMode="auto">
              <a:xfrm>
                <a:off x="567" y="2432"/>
                <a:ext cx="1360" cy="12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Line 37"/>
            <p:cNvSpPr>
              <a:spLocks noChangeShapeType="1"/>
            </p:cNvSpPr>
            <p:nvPr/>
          </p:nvSpPr>
          <p:spPr bwMode="auto">
            <a:xfrm flipH="1">
              <a:off x="1927" y="2478"/>
              <a:ext cx="182" cy="117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4738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graph algorithms!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Next lecture…</a:t>
            </a:r>
            <a:endParaRPr lang="en-US" sz="2400" dirty="0" smtClean="0"/>
          </a:p>
          <a:p>
            <a:r>
              <a:rPr lang="en-US" sz="2400" dirty="0" smtClean="0"/>
              <a:t>Sorting</a:t>
            </a:r>
          </a:p>
          <a:p>
            <a:r>
              <a:rPr lang="en-US" sz="2400" dirty="0" smtClean="0"/>
              <a:t>More sorting</a:t>
            </a:r>
          </a:p>
          <a:p>
            <a:r>
              <a:rPr lang="en-US" sz="2400" dirty="0" smtClean="0"/>
              <a:t>Even more sorting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	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72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8" name="Picture 7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75289"/>
            <a:ext cx="7848600" cy="520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8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vs. </a:t>
            </a:r>
            <a:r>
              <a:rPr lang="en-US" dirty="0" err="1" smtClean="0"/>
              <a:t>Dijkstra’s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Recall: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Dijkstra</a:t>
            </a:r>
            <a:r>
              <a:rPr lang="en-US" dirty="0"/>
              <a:t> picked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to the source.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Prim’s pick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from this vertex to the known set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in other words</a:t>
            </a:r>
            <a:r>
              <a:rPr lang="en-US" dirty="0" smtClean="0"/>
              <a:t>, the </a:t>
            </a:r>
            <a:r>
              <a:rPr lang="en-US" dirty="0"/>
              <a:t>cost of the smallest edge connecting this vertex to the known </a:t>
            </a:r>
            <a:r>
              <a:rPr lang="en-US" dirty="0" smtClean="0"/>
              <a:t>set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Otherwise identical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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9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7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0903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23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25071</TotalTime>
  <Words>3096</Words>
  <Application>Microsoft Macintosh PowerPoint</Application>
  <PresentationFormat>On-screen Show (4:3)</PresentationFormat>
  <Paragraphs>1275</Paragraphs>
  <Slides>45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dan_design_template</vt:lpstr>
      <vt:lpstr>CSE373: Data Structures &amp; Algorithms  Lecture 19: Minimum Spanning Trees</vt:lpstr>
      <vt:lpstr>Announcements</vt:lpstr>
      <vt:lpstr>Minimum Spanning Trees</vt:lpstr>
      <vt:lpstr>Two different approaches</vt:lpstr>
      <vt:lpstr>Prim’s Algorithm Idea</vt:lpstr>
      <vt:lpstr>Prim’s vs. Dijkstra’s</vt:lpstr>
      <vt:lpstr>Prim’s Algorithm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Analysis</vt:lpstr>
      <vt:lpstr>A cable company wants to connect five villages to their network     which currently extends to the town of Avonford. What is the minimum length of cable needed?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Minimum Spanning Tree Algorithms</vt:lpstr>
      <vt:lpstr>Kruskal’s Algorithm</vt:lpstr>
      <vt:lpstr>Kruskal’s Algorithm Pseudocode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Algorithm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Done with graph algorithms!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1263</cp:revision>
  <dcterms:created xsi:type="dcterms:W3CDTF">2009-03-13T20:43:19Z</dcterms:created>
  <dcterms:modified xsi:type="dcterms:W3CDTF">2014-05-16T16:51:04Z</dcterms:modified>
</cp:coreProperties>
</file>