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312" r:id="rId3"/>
    <p:sldId id="347" r:id="rId4"/>
    <p:sldId id="338" r:id="rId5"/>
    <p:sldId id="339" r:id="rId6"/>
    <p:sldId id="340" r:id="rId7"/>
    <p:sldId id="341" r:id="rId8"/>
    <p:sldId id="343" r:id="rId9"/>
    <p:sldId id="348" r:id="rId10"/>
    <p:sldId id="346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70" r:id="rId19"/>
    <p:sldId id="357" r:id="rId20"/>
    <p:sldId id="358" r:id="rId21"/>
    <p:sldId id="359" r:id="rId22"/>
    <p:sldId id="367" r:id="rId23"/>
    <p:sldId id="368" r:id="rId24"/>
    <p:sldId id="369" r:id="rId25"/>
    <p:sldId id="360" r:id="rId26"/>
    <p:sldId id="361" r:id="rId27"/>
    <p:sldId id="364" r:id="rId28"/>
    <p:sldId id="371" r:id="rId2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42" autoAdjust="0"/>
    <p:restoredTop sz="99416" autoAdjust="0"/>
  </p:normalViewPr>
  <p:slideViewPr>
    <p:cSldViewPr>
      <p:cViewPr varScale="1">
        <p:scale>
          <a:sx n="92" d="100"/>
          <a:sy n="92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0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835373-0FA1-E243-8807-88EB37E9CCB0}" type="slidenum">
              <a:rPr lang="en-US"/>
              <a:pPr/>
              <a:t>22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bmeyer.de/backtrack/achtdamen/eight.htm%23up" TargetMode="External"/><Relationship Id="rId3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tags" Target="../tags/tag24.xml"/><Relationship Id="rId12" Type="http://schemas.openxmlformats.org/officeDocument/2006/relationships/tags" Target="../tags/tag25.xml"/><Relationship Id="rId13" Type="http://schemas.openxmlformats.org/officeDocument/2006/relationships/tags" Target="../tags/tag26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8.xml"/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tags" Target="../tags/tag18.xml"/><Relationship Id="rId6" Type="http://schemas.openxmlformats.org/officeDocument/2006/relationships/tags" Target="../tags/tag19.xml"/><Relationship Id="rId7" Type="http://schemas.openxmlformats.org/officeDocument/2006/relationships/tags" Target="../tags/tag20.xml"/><Relationship Id="rId8" Type="http://schemas.openxmlformats.org/officeDocument/2006/relationships/tags" Target="../tags/tag21.xml"/><Relationship Id="rId9" Type="http://schemas.openxmlformats.org/officeDocument/2006/relationships/tags" Target="../tags/tag22.xml"/><Relationship Id="rId10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90800"/>
            <a:ext cx="8077200" cy="17526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23: </a:t>
            </a:r>
            <a:r>
              <a:rPr lang="en-US" sz="3200" i="0" dirty="0" smtClean="0"/>
              <a:t>More Sorting and </a:t>
            </a:r>
            <a:r>
              <a:rPr lang="en-US" sz="3200" i="0" dirty="0"/>
              <a:t>O</a:t>
            </a:r>
            <a:r>
              <a:rPr lang="en-US" sz="3200" i="0" dirty="0" smtClean="0"/>
              <a:t>ther Classes of Algorithms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Slide on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/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election sort, Insertion sort (latter linear for mostly-sorted)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for “below a cut-off” to help divide-and-conquer sorts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n</a:t>
            </a:r>
            <a:r>
              <a:rPr lang="en-US" dirty="0" smtClean="0"/>
              <a:t>) sorts</a:t>
            </a:r>
          </a:p>
          <a:p>
            <a:pPr lvl="1"/>
            <a:r>
              <a:rPr lang="en-US" dirty="0" smtClean="0"/>
              <a:t>Heap sort, in-place but not stable nor parallelizable</a:t>
            </a:r>
          </a:p>
          <a:p>
            <a:pPr lvl="1"/>
            <a:r>
              <a:rPr lang="en-US" dirty="0" smtClean="0"/>
              <a:t>Merge sort, not in place but stable and works as external sort</a:t>
            </a:r>
          </a:p>
          <a:p>
            <a:pPr lvl="1"/>
            <a:r>
              <a:rPr lang="en-US" dirty="0" smtClean="0"/>
              <a:t>Quick sort, in place but not stable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in worst-case</a:t>
            </a:r>
          </a:p>
          <a:p>
            <a:pPr lvl="2"/>
            <a:r>
              <a:rPr lang="en-US" dirty="0" smtClean="0"/>
              <a:t>Often fastest, but depends on costs of comparisons/copies</a:t>
            </a:r>
          </a:p>
          <a:p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worst-case and average lower-bound for sorting by comparisons</a:t>
            </a:r>
          </a:p>
          <a:p>
            <a:r>
              <a:rPr lang="en-US" dirty="0" smtClean="0"/>
              <a:t>Non-comparison sorts</a:t>
            </a:r>
          </a:p>
          <a:p>
            <a:pPr lvl="1"/>
            <a:r>
              <a:rPr lang="en-US" dirty="0" smtClean="0"/>
              <a:t>Bucket sort good for small number of possible key values</a:t>
            </a:r>
          </a:p>
          <a:p>
            <a:pPr lvl="1"/>
            <a:r>
              <a:rPr lang="en-US" dirty="0" smtClean="0"/>
              <a:t>Radix sort uses fewer buckets and more phases</a:t>
            </a:r>
          </a:p>
          <a:p>
            <a:r>
              <a:rPr lang="en-US" dirty="0" smtClean="0"/>
              <a:t>Best way to sort?  It depends!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086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Done with sorting! (phew..)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Moving on….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are many many algorithm techniques in the world</a:t>
            </a:r>
          </a:p>
          <a:p>
            <a:pPr lvl="1"/>
            <a:r>
              <a:rPr lang="en-US" dirty="0" smtClean="0"/>
              <a:t>We’ve learned a few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What are a few other “classic” algorithm techniques you should at least have heard of?</a:t>
            </a:r>
          </a:p>
          <a:p>
            <a:pPr lvl="1"/>
            <a:r>
              <a:rPr lang="en-US" dirty="0" smtClean="0"/>
              <a:t>And what are the main ideas behind how they work?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513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Design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Greedy</a:t>
            </a:r>
          </a:p>
          <a:p>
            <a:pPr lvl="1"/>
            <a:r>
              <a:rPr lang="en-US" dirty="0" smtClean="0"/>
              <a:t>Shortest path, minimum spanning tree, …</a:t>
            </a:r>
          </a:p>
          <a:p>
            <a:r>
              <a:rPr lang="en-US" dirty="0" smtClean="0"/>
              <a:t>Divide and Conquer</a:t>
            </a:r>
          </a:p>
          <a:p>
            <a:pPr lvl="1"/>
            <a:r>
              <a:rPr lang="en-US" dirty="0" smtClean="0"/>
              <a:t>Divide the problem into smaller subproblems,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solve them, and combine into the overall solution</a:t>
            </a:r>
          </a:p>
          <a:p>
            <a:pPr lvl="1"/>
            <a:r>
              <a:rPr lang="en-US" dirty="0" smtClean="0"/>
              <a:t>Often done recursively</a:t>
            </a:r>
          </a:p>
          <a:p>
            <a:pPr lvl="1"/>
            <a:r>
              <a:rPr lang="en-US" dirty="0" smtClean="0"/>
              <a:t>Quick sort, merge sort are great examples</a:t>
            </a:r>
          </a:p>
          <a:p>
            <a:r>
              <a:rPr lang="en-US" dirty="0" smtClean="0"/>
              <a:t>Dynamic Programming</a:t>
            </a:r>
          </a:p>
          <a:p>
            <a:pPr lvl="1"/>
            <a:r>
              <a:rPr lang="en-US" dirty="0" smtClean="0"/>
              <a:t>Brute force through all possible solutions, storing solutions to subproblems to avoid repeat computation</a:t>
            </a:r>
          </a:p>
          <a:p>
            <a:r>
              <a:rPr lang="en-US" dirty="0" smtClean="0"/>
              <a:t>Backtracking</a:t>
            </a:r>
          </a:p>
          <a:p>
            <a:pPr lvl="1"/>
            <a:r>
              <a:rPr lang="en-US" dirty="0" smtClean="0"/>
              <a:t>A clever form of exhaustive 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641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Programming: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</a:t>
            </a:r>
            <a:r>
              <a:rPr lang="en-US" dirty="0" smtClean="0"/>
              <a:t>a bigger problem </a:t>
            </a:r>
            <a:r>
              <a:rPr lang="en-US" dirty="0" smtClean="0"/>
              <a:t>into </a:t>
            </a:r>
            <a:r>
              <a:rPr lang="en-US" dirty="0" smtClean="0"/>
              <a:t>many smaller </a:t>
            </a:r>
            <a:r>
              <a:rPr lang="en-US" dirty="0" err="1" smtClean="0"/>
              <a:t>subproblems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If the number of </a:t>
            </a:r>
            <a:r>
              <a:rPr lang="en-US" dirty="0" err="1"/>
              <a:t>subproblems</a:t>
            </a:r>
            <a:r>
              <a:rPr lang="en-US" dirty="0"/>
              <a:t> grows exponentially, a recursive solution may have an exponential running </a:t>
            </a:r>
            <a:r>
              <a:rPr lang="en-US" dirty="0" smtClean="0"/>
              <a:t>time </a:t>
            </a:r>
            <a:r>
              <a:rPr lang="en-US" dirty="0" smtClean="0">
                <a:sym typeface="Wingdings"/>
              </a:rPr>
              <a:t>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Dynamic programming </a:t>
            </a:r>
            <a:r>
              <a:rPr lang="en-US" dirty="0"/>
              <a:t>to </a:t>
            </a:r>
            <a:r>
              <a:rPr lang="en-US" dirty="0" smtClean="0"/>
              <a:t>the rescue!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Often a</a:t>
            </a:r>
            <a:r>
              <a:rPr lang="en-US" dirty="0" smtClean="0"/>
              <a:t>n </a:t>
            </a:r>
            <a:r>
              <a:rPr lang="en-US" dirty="0" smtClean="0"/>
              <a:t>individual subproblem may occur many </a:t>
            </a:r>
            <a:r>
              <a:rPr lang="en-US" dirty="0" smtClean="0"/>
              <a:t>times!</a:t>
            </a:r>
            <a:endParaRPr lang="en-US" dirty="0" smtClean="0"/>
          </a:p>
          <a:p>
            <a:pPr lvl="1"/>
            <a:r>
              <a:rPr lang="en-US" dirty="0" smtClean="0"/>
              <a:t>Store the </a:t>
            </a:r>
            <a:r>
              <a:rPr lang="en-US" dirty="0" smtClean="0"/>
              <a:t>results of </a:t>
            </a:r>
            <a:r>
              <a:rPr lang="en-US" dirty="0" err="1" smtClean="0"/>
              <a:t>subproblems</a:t>
            </a:r>
            <a:r>
              <a:rPr lang="en-US" dirty="0" smtClean="0"/>
              <a:t> </a:t>
            </a:r>
            <a:r>
              <a:rPr lang="en-US" dirty="0" smtClean="0"/>
              <a:t>in a table </a:t>
            </a:r>
            <a:r>
              <a:rPr lang="en-US" dirty="0" smtClean="0"/>
              <a:t>and re-use them instead of </a:t>
            </a:r>
            <a:r>
              <a:rPr lang="en-US" dirty="0" err="1" smtClean="0"/>
              <a:t>recomputing</a:t>
            </a:r>
            <a:r>
              <a:rPr lang="en-US" dirty="0" smtClean="0"/>
              <a:t> them</a:t>
            </a:r>
            <a:endParaRPr lang="en-US" dirty="0" smtClean="0"/>
          </a:p>
          <a:p>
            <a:pPr lvl="1"/>
            <a:r>
              <a:rPr lang="en-US" dirty="0" smtClean="0"/>
              <a:t>Technique called </a:t>
            </a:r>
            <a:r>
              <a:rPr lang="en-US" dirty="0" err="1" smtClean="0">
                <a:solidFill>
                  <a:srgbClr val="3333CC"/>
                </a:solidFill>
              </a:rPr>
              <a:t>memoization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682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Sequence: Recursive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f</a:t>
            </a:r>
            <a:r>
              <a:rPr lang="en-US" dirty="0" err="1" smtClean="0"/>
              <a:t>ibonacci</a:t>
            </a:r>
            <a:r>
              <a:rPr lang="en-US" dirty="0" smtClean="0"/>
              <a:t> sequence is a very famous number sequence</a:t>
            </a:r>
            <a:endParaRPr lang="en-US" dirty="0" smtClean="0"/>
          </a:p>
          <a:p>
            <a:r>
              <a:rPr lang="en-US" dirty="0"/>
              <a:t>0, 1, 1, 2, 3, 5, 8, 13, 21, 34, ...</a:t>
            </a:r>
          </a:p>
          <a:p>
            <a:r>
              <a:rPr lang="en-US" dirty="0" smtClean="0"/>
              <a:t>The </a:t>
            </a:r>
            <a:r>
              <a:rPr lang="en-US" dirty="0"/>
              <a:t>next number is found by adding up the two numbers before it.</a:t>
            </a:r>
            <a:endParaRPr lang="en-US" dirty="0" smtClean="0"/>
          </a:p>
          <a:p>
            <a:r>
              <a:rPr lang="en-US" dirty="0" smtClean="0"/>
              <a:t>Recursive solution: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Exponential running time!</a:t>
            </a:r>
          </a:p>
          <a:p>
            <a:pPr lvl="1"/>
            <a:r>
              <a:rPr lang="en-US" dirty="0" smtClean="0"/>
              <a:t>A lot of repeated computation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3124200"/>
            <a:ext cx="77724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fib(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if (n == 1 || n == 2)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return 1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return fib(n –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2) + fib(n – 1)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22902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computation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59372" y="1367879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f(7)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2600" y="20574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f(5)</a:t>
            </a:r>
          </a:p>
        </p:txBody>
      </p:sp>
      <p:cxnSp>
        <p:nvCxnSpPr>
          <p:cNvPr id="11" name="Straight Connector 10"/>
          <p:cNvCxnSpPr>
            <a:stCxn id="7" idx="2"/>
            <a:endCxn id="8" idx="0"/>
          </p:cNvCxnSpPr>
          <p:nvPr/>
        </p:nvCxnSpPr>
        <p:spPr bwMode="auto">
          <a:xfrm flipH="1">
            <a:off x="2019300" y="1675655"/>
            <a:ext cx="2400300" cy="3817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7" idx="2"/>
            <a:endCxn id="33" idx="0"/>
          </p:cNvCxnSpPr>
          <p:nvPr/>
        </p:nvCxnSpPr>
        <p:spPr bwMode="auto">
          <a:xfrm>
            <a:off x="4419600" y="1675655"/>
            <a:ext cx="1644772" cy="3971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62000" y="2819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f(3)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82972" y="3977789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f(4)</a:t>
            </a:r>
          </a:p>
        </p:txBody>
      </p:sp>
      <p:cxnSp>
        <p:nvCxnSpPr>
          <p:cNvPr id="18" name="Straight Connector 17"/>
          <p:cNvCxnSpPr>
            <a:stCxn id="8" idx="2"/>
            <a:endCxn id="16" idx="0"/>
          </p:cNvCxnSpPr>
          <p:nvPr/>
        </p:nvCxnSpPr>
        <p:spPr bwMode="auto">
          <a:xfrm flipH="1">
            <a:off x="1143000" y="2395954"/>
            <a:ext cx="876300" cy="4234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8" idx="2"/>
            <a:endCxn id="17" idx="0"/>
          </p:cNvCxnSpPr>
          <p:nvPr/>
        </p:nvCxnSpPr>
        <p:spPr bwMode="auto">
          <a:xfrm>
            <a:off x="2019300" y="2395954"/>
            <a:ext cx="723900" cy="15818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96972" y="350520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f(1)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39972" y="350520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cxnSp>
        <p:nvCxnSpPr>
          <p:cNvPr id="27" name="Straight Connector 26"/>
          <p:cNvCxnSpPr>
            <a:endCxn id="25" idx="0"/>
          </p:cNvCxnSpPr>
          <p:nvPr/>
        </p:nvCxnSpPr>
        <p:spPr bwMode="auto">
          <a:xfrm flipH="1">
            <a:off x="457200" y="3200400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26" idx="0"/>
          </p:cNvCxnSpPr>
          <p:nvPr/>
        </p:nvCxnSpPr>
        <p:spPr bwMode="auto">
          <a:xfrm>
            <a:off x="1066800" y="3200400"/>
            <a:ext cx="5334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804144" y="2072789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f(6)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35572" y="2777699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f(4)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39000" y="2777699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f(5)</a:t>
            </a:r>
          </a:p>
        </p:txBody>
      </p:sp>
      <p:cxnSp>
        <p:nvCxnSpPr>
          <p:cNvPr id="36" name="Straight Connector 35"/>
          <p:cNvCxnSpPr>
            <a:stCxn id="33" idx="2"/>
            <a:endCxn id="34" idx="0"/>
          </p:cNvCxnSpPr>
          <p:nvPr/>
        </p:nvCxnSpPr>
        <p:spPr bwMode="auto">
          <a:xfrm flipH="1">
            <a:off x="4495800" y="2380565"/>
            <a:ext cx="1568572" cy="3971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33" idx="2"/>
            <a:endCxn id="35" idx="0"/>
          </p:cNvCxnSpPr>
          <p:nvPr/>
        </p:nvCxnSpPr>
        <p:spPr bwMode="auto">
          <a:xfrm>
            <a:off x="6064372" y="2380565"/>
            <a:ext cx="1434856" cy="3971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625972" y="352431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768972" y="3539699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f(3)</a:t>
            </a:r>
          </a:p>
        </p:txBody>
      </p:sp>
      <p:cxnSp>
        <p:nvCxnSpPr>
          <p:cNvPr id="40" name="Straight Connector 39"/>
          <p:cNvCxnSpPr>
            <a:endCxn id="38" idx="0"/>
          </p:cNvCxnSpPr>
          <p:nvPr/>
        </p:nvCxnSpPr>
        <p:spPr bwMode="auto">
          <a:xfrm flipH="1">
            <a:off x="3886200" y="3219510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endCxn id="39" idx="0"/>
          </p:cNvCxnSpPr>
          <p:nvPr/>
        </p:nvCxnSpPr>
        <p:spPr bwMode="auto">
          <a:xfrm>
            <a:off x="4495800" y="3219510"/>
            <a:ext cx="533400" cy="3201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5791200" y="5029200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f(3)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531344" y="4038600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f(4)</a:t>
            </a:r>
          </a:p>
        </p:txBody>
      </p:sp>
      <p:cxnSp>
        <p:nvCxnSpPr>
          <p:cNvPr id="44" name="Straight Connector 43"/>
          <p:cNvCxnSpPr>
            <a:stCxn id="35" idx="2"/>
            <a:endCxn id="42" idx="0"/>
          </p:cNvCxnSpPr>
          <p:nvPr/>
        </p:nvCxnSpPr>
        <p:spPr bwMode="auto">
          <a:xfrm flipH="1">
            <a:off x="6051428" y="3085475"/>
            <a:ext cx="1447800" cy="19437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35" idx="2"/>
            <a:endCxn id="43" idx="0"/>
          </p:cNvCxnSpPr>
          <p:nvPr/>
        </p:nvCxnSpPr>
        <p:spPr bwMode="auto">
          <a:xfrm>
            <a:off x="7499228" y="3085475"/>
            <a:ext cx="292344" cy="9531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4159372" y="421011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f(1)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02372" y="421011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cxnSp>
        <p:nvCxnSpPr>
          <p:cNvPr id="48" name="Straight Connector 47"/>
          <p:cNvCxnSpPr>
            <a:endCxn id="46" idx="0"/>
          </p:cNvCxnSpPr>
          <p:nvPr/>
        </p:nvCxnSpPr>
        <p:spPr bwMode="auto">
          <a:xfrm flipH="1">
            <a:off x="4419600" y="3905310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47" idx="0"/>
          </p:cNvCxnSpPr>
          <p:nvPr/>
        </p:nvCxnSpPr>
        <p:spPr bwMode="auto">
          <a:xfrm>
            <a:off x="5029200" y="3905310"/>
            <a:ext cx="5334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1873372" y="464820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016372" y="4663589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f(3)</a:t>
            </a:r>
          </a:p>
        </p:txBody>
      </p:sp>
      <p:cxnSp>
        <p:nvCxnSpPr>
          <p:cNvPr id="53" name="Straight Connector 52"/>
          <p:cNvCxnSpPr>
            <a:endCxn id="51" idx="0"/>
          </p:cNvCxnSpPr>
          <p:nvPr/>
        </p:nvCxnSpPr>
        <p:spPr bwMode="auto">
          <a:xfrm flipH="1">
            <a:off x="2133600" y="4343400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endCxn id="52" idx="0"/>
          </p:cNvCxnSpPr>
          <p:nvPr/>
        </p:nvCxnSpPr>
        <p:spPr bwMode="auto">
          <a:xfrm>
            <a:off x="2743200" y="4343400"/>
            <a:ext cx="533400" cy="3201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2406772" y="533400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f(1)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549772" y="533400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cxnSp>
        <p:nvCxnSpPr>
          <p:cNvPr id="57" name="Straight Connector 56"/>
          <p:cNvCxnSpPr>
            <a:endCxn id="55" idx="0"/>
          </p:cNvCxnSpPr>
          <p:nvPr/>
        </p:nvCxnSpPr>
        <p:spPr bwMode="auto">
          <a:xfrm flipH="1">
            <a:off x="2667000" y="5029200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endCxn id="56" idx="0"/>
          </p:cNvCxnSpPr>
          <p:nvPr/>
        </p:nvCxnSpPr>
        <p:spPr bwMode="auto">
          <a:xfrm>
            <a:off x="3276600" y="5029200"/>
            <a:ext cx="5334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6921744" y="4709011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064744" y="4724400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f(3)</a:t>
            </a:r>
          </a:p>
        </p:txBody>
      </p:sp>
      <p:cxnSp>
        <p:nvCxnSpPr>
          <p:cNvPr id="73" name="Straight Connector 72"/>
          <p:cNvCxnSpPr>
            <a:endCxn id="71" idx="0"/>
          </p:cNvCxnSpPr>
          <p:nvPr/>
        </p:nvCxnSpPr>
        <p:spPr bwMode="auto">
          <a:xfrm flipH="1">
            <a:off x="7181972" y="4404211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endCxn id="72" idx="0"/>
          </p:cNvCxnSpPr>
          <p:nvPr/>
        </p:nvCxnSpPr>
        <p:spPr bwMode="auto">
          <a:xfrm>
            <a:off x="7791572" y="4404211"/>
            <a:ext cx="533400" cy="3201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7455144" y="5394811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f(1)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598144" y="5394811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cxnSp>
        <p:nvCxnSpPr>
          <p:cNvPr id="77" name="Straight Connector 76"/>
          <p:cNvCxnSpPr>
            <a:endCxn id="75" idx="0"/>
          </p:cNvCxnSpPr>
          <p:nvPr/>
        </p:nvCxnSpPr>
        <p:spPr bwMode="auto">
          <a:xfrm flipH="1">
            <a:off x="7715372" y="5090011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endCxn id="76" idx="0"/>
          </p:cNvCxnSpPr>
          <p:nvPr/>
        </p:nvCxnSpPr>
        <p:spPr bwMode="auto">
          <a:xfrm>
            <a:off x="8324972" y="5090011"/>
            <a:ext cx="5334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5181600" y="563880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f(1)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324600" y="563880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cxnSp>
        <p:nvCxnSpPr>
          <p:cNvPr id="81" name="Straight Connector 80"/>
          <p:cNvCxnSpPr>
            <a:endCxn id="79" idx="0"/>
          </p:cNvCxnSpPr>
          <p:nvPr/>
        </p:nvCxnSpPr>
        <p:spPr bwMode="auto">
          <a:xfrm flipH="1">
            <a:off x="5441828" y="5334000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endCxn id="80" idx="0"/>
          </p:cNvCxnSpPr>
          <p:nvPr/>
        </p:nvCxnSpPr>
        <p:spPr bwMode="auto">
          <a:xfrm>
            <a:off x="6051428" y="5334000"/>
            <a:ext cx="5334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407001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Sequence: memoized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 each call of </a:t>
            </a:r>
            <a:r>
              <a:rPr lang="en-US" b="1" dirty="0" smtClean="0">
                <a:latin typeface="Courier New"/>
                <a:cs typeface="Courier New"/>
              </a:rPr>
              <a:t>fib(x)</a:t>
            </a:r>
            <a:r>
              <a:rPr lang="en-US" dirty="0" smtClean="0"/>
              <a:t> only gets computed once for each x!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600200"/>
            <a:ext cx="77724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fib(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n)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Map results = </a:t>
            </a:r>
            <a:r>
              <a:rPr lang="en-US" sz="2000" kern="0" dirty="0">
                <a:latin typeface="Courier New" pitchFamily="49" charset="0"/>
              </a:rPr>
              <a:t>new Map(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results.put</a:t>
            </a:r>
            <a:r>
              <a:rPr lang="en-US" sz="2000" kern="0" dirty="0" smtClean="0">
                <a:latin typeface="Courier New" pitchFamily="49" charset="0"/>
              </a:rPr>
              <a:t>(1, 1)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results.put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(2, 1)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return </a:t>
            </a:r>
            <a:r>
              <a:rPr lang="en-US" sz="2000" kern="0" dirty="0" err="1" smtClean="0">
                <a:latin typeface="Courier New" pitchFamily="49" charset="0"/>
              </a:rPr>
              <a:t>fibHelper</a:t>
            </a:r>
            <a:r>
              <a:rPr lang="en-US" sz="2000" kern="0" dirty="0" smtClean="0">
                <a:latin typeface="Courier New" pitchFamily="49" charset="0"/>
              </a:rPr>
              <a:t>(n, results)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fibHelper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n, Map results)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if (!</a:t>
            </a:r>
            <a:r>
              <a:rPr lang="en-US" sz="2000" kern="0" dirty="0" err="1" smtClean="0">
                <a:latin typeface="Courier New" pitchFamily="49" charset="0"/>
              </a:rPr>
              <a:t>results.contains</a:t>
            </a:r>
            <a:r>
              <a:rPr lang="en-US" sz="2000" kern="0" dirty="0" smtClean="0">
                <a:latin typeface="Courier New" pitchFamily="49" charset="0"/>
              </a:rPr>
              <a:t>(n))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results.put</a:t>
            </a:r>
            <a:r>
              <a:rPr lang="en-US" sz="2000" kern="0" dirty="0" smtClean="0">
                <a:latin typeface="Courier New" pitchFamily="49" charset="0"/>
              </a:rPr>
              <a:t>(n, </a:t>
            </a:r>
            <a:r>
              <a:rPr lang="en-US" sz="2000" kern="0" dirty="0" err="1" smtClean="0">
                <a:latin typeface="Courier New" pitchFamily="49" charset="0"/>
              </a:rPr>
              <a:t>fibHelper</a:t>
            </a:r>
            <a:r>
              <a:rPr lang="en-US" sz="2000" kern="0" dirty="0" smtClean="0">
                <a:latin typeface="Courier New" pitchFamily="49" charset="0"/>
              </a:rPr>
              <a:t>(n-2)+</a:t>
            </a:r>
            <a:r>
              <a:rPr lang="en-US" sz="2000" kern="0" dirty="0" err="1" smtClean="0">
                <a:latin typeface="Courier New" pitchFamily="49" charset="0"/>
              </a:rPr>
              <a:t>fibHelper</a:t>
            </a:r>
            <a:r>
              <a:rPr lang="en-US" sz="2000" kern="0" dirty="0" smtClean="0">
                <a:latin typeface="Courier New" pitchFamily="49" charset="0"/>
              </a:rPr>
              <a:t>(n-1))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return </a:t>
            </a:r>
            <a:r>
              <a:rPr lang="en-US" sz="2000" kern="0" dirty="0" err="1" smtClean="0">
                <a:latin typeface="Courier New" pitchFamily="49" charset="0"/>
              </a:rPr>
              <a:t>results.get</a:t>
            </a:r>
            <a:r>
              <a:rPr lang="en-US" sz="2000" kern="0" dirty="0" smtClean="0">
                <a:latin typeface="Courier New" pitchFamily="49" charset="0"/>
              </a:rPr>
              <a:t>(n)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3514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A5C6-C3C3-EC42-8F99-AED4819C1DAD}" type="slidenum">
              <a:rPr lang="en-US"/>
              <a:pPr/>
              <a:t>17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696200" cy="4800600"/>
          </a:xfrm>
        </p:spPr>
        <p:txBody>
          <a:bodyPr/>
          <a:lstStyle/>
          <a:p>
            <a:r>
              <a:rPr lang="en-US" dirty="0"/>
              <a:t>Dynamic programming relies on working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from the bottom up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and saving the results of solving simpler problems</a:t>
            </a:r>
          </a:p>
          <a:p>
            <a:pPr lvl="1"/>
            <a:r>
              <a:rPr lang="en-US" dirty="0"/>
              <a:t>These solutions to simpler problems are then used to compute the solution to more complex problems</a:t>
            </a:r>
          </a:p>
          <a:p>
            <a:r>
              <a:rPr lang="en-US" dirty="0"/>
              <a:t>Dynamic programming solutions can often be quite complex and tricky</a:t>
            </a:r>
          </a:p>
          <a:p>
            <a:r>
              <a:rPr lang="en-US" dirty="0"/>
              <a:t>Dynamic programming is used for </a:t>
            </a:r>
            <a:r>
              <a:rPr lang="en-US" dirty="0">
                <a:solidFill>
                  <a:srgbClr val="0000FF"/>
                </a:solidFill>
              </a:rPr>
              <a:t>optimization</a:t>
            </a:r>
            <a:r>
              <a:rPr lang="en-US" dirty="0"/>
              <a:t> problems, especially ones that would otherwise take exponential time</a:t>
            </a:r>
          </a:p>
          <a:p>
            <a:pPr lvl="1"/>
            <a:r>
              <a:rPr lang="en-US" dirty="0"/>
              <a:t>Only problems that satisfy the </a:t>
            </a:r>
            <a:r>
              <a:rPr lang="en-US" dirty="0">
                <a:solidFill>
                  <a:srgbClr val="0000FF"/>
                </a:solidFill>
              </a:rPr>
              <a:t>principle of optimality </a:t>
            </a:r>
            <a:r>
              <a:rPr lang="en-US" dirty="0"/>
              <a:t>are suitable for dynamic programming </a:t>
            </a:r>
            <a:r>
              <a:rPr lang="en-US" dirty="0" smtClean="0"/>
              <a:t>solutions</a:t>
            </a:r>
          </a:p>
          <a:p>
            <a:pPr lvl="1"/>
            <a:r>
              <a:rPr lang="en-US" dirty="0"/>
              <a:t>i.e. the </a:t>
            </a:r>
            <a:r>
              <a:rPr lang="en-US" dirty="0" err="1"/>
              <a:t>subsolutions</a:t>
            </a:r>
            <a:r>
              <a:rPr lang="en-US" dirty="0"/>
              <a:t> of an optimal solution of the problem are </a:t>
            </a:r>
            <a:r>
              <a:rPr lang="en-US" dirty="0" smtClean="0"/>
              <a:t>themselves </a:t>
            </a:r>
            <a:r>
              <a:rPr lang="en-US" dirty="0"/>
              <a:t>optimal solutions for their </a:t>
            </a:r>
            <a:r>
              <a:rPr lang="en-US" dirty="0" err="1"/>
              <a:t>subproblems</a:t>
            </a:r>
            <a:endParaRPr lang="en-US" dirty="0"/>
          </a:p>
          <a:p>
            <a:r>
              <a:rPr lang="en-US" dirty="0"/>
              <a:t>Since exponential time is unacceptable for all but the smallest problems, dynamic programming is sometimes essential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786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Design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Greedy</a:t>
            </a:r>
          </a:p>
          <a:p>
            <a:pPr lvl="1"/>
            <a:r>
              <a:rPr lang="en-US" dirty="0" smtClean="0"/>
              <a:t>Shortest path, minimum spanning tree, …</a:t>
            </a:r>
          </a:p>
          <a:p>
            <a:r>
              <a:rPr lang="en-US" dirty="0" smtClean="0"/>
              <a:t>Divide and Conquer</a:t>
            </a:r>
          </a:p>
          <a:p>
            <a:pPr lvl="1"/>
            <a:r>
              <a:rPr lang="en-US" dirty="0" smtClean="0"/>
              <a:t>Divide the problem into smaller subproblems,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solve them, and combine into the overall solution</a:t>
            </a:r>
          </a:p>
          <a:p>
            <a:pPr lvl="1"/>
            <a:r>
              <a:rPr lang="en-US" dirty="0" smtClean="0"/>
              <a:t>Often done recursively</a:t>
            </a:r>
          </a:p>
          <a:p>
            <a:pPr lvl="1"/>
            <a:r>
              <a:rPr lang="en-US" dirty="0" smtClean="0"/>
              <a:t>Quick sort, merge sort are great examples</a:t>
            </a:r>
          </a:p>
          <a:p>
            <a:r>
              <a:rPr lang="en-US" dirty="0" smtClean="0"/>
              <a:t>Dynamic Programming</a:t>
            </a:r>
          </a:p>
          <a:p>
            <a:pPr lvl="1"/>
            <a:r>
              <a:rPr lang="en-US" dirty="0" smtClean="0"/>
              <a:t>Brute force through all possible solutions, storing solutions to subproblems to avoid repeat computation</a:t>
            </a:r>
          </a:p>
          <a:p>
            <a:r>
              <a:rPr lang="en-US" dirty="0" smtClean="0"/>
              <a:t>Backtracking</a:t>
            </a:r>
          </a:p>
          <a:p>
            <a:pPr lvl="1"/>
            <a:r>
              <a:rPr lang="en-US" dirty="0" smtClean="0"/>
              <a:t>A clever form of exhaustive 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943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77250" cy="2286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Backtracking is a technique used to solve problems with a large search space, by systematically trying and eliminating possibilities</a:t>
            </a:r>
            <a:r>
              <a:rPr lang="en-US" dirty="0" smtClean="0">
                <a:ea typeface="+mn-ea"/>
              </a:rPr>
              <a:t>.</a:t>
            </a: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A standard example of backtracking would be going through a maze. 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At some </a:t>
            </a:r>
            <a:r>
              <a:rPr lang="en-US" dirty="0" smtClean="0">
                <a:ea typeface="+mn-ea"/>
              </a:rPr>
              <a:t>point, </a:t>
            </a:r>
            <a:r>
              <a:rPr lang="en-US" dirty="0" smtClean="0">
                <a:ea typeface="+mn-ea"/>
              </a:rPr>
              <a:t>you might have two options of which direction to go:</a:t>
            </a:r>
          </a:p>
          <a:p>
            <a:pPr>
              <a:defRPr/>
            </a:pPr>
            <a:endParaRPr lang="en-US" dirty="0">
              <a:ea typeface="+mn-ea"/>
            </a:endParaRPr>
          </a:p>
        </p:txBody>
      </p:sp>
      <p:pic>
        <p:nvPicPr>
          <p:cNvPr id="4" name="Picture 3" descr="maz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825" y="2819835"/>
            <a:ext cx="36861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20881" y="3448485"/>
            <a:ext cx="1465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 dirty="0">
                <a:solidFill>
                  <a:srgbClr val="FF0000"/>
                </a:solidFill>
              </a:rPr>
              <a:t>Junction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314825" y="3048435"/>
            <a:ext cx="1328738" cy="400050"/>
          </a:xfrm>
          <a:prstGeom prst="rect">
            <a:avLst/>
          </a:prstGeom>
          <a:solidFill>
            <a:schemeClr val="bg1">
              <a:alpha val="7607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 dirty="0">
                <a:solidFill>
                  <a:srgbClr val="0070C0"/>
                </a:solidFill>
              </a:rPr>
              <a:t>Portion 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-5400000">
            <a:off x="3192463" y="4018397"/>
            <a:ext cx="1455738" cy="430213"/>
          </a:xfrm>
          <a:prstGeom prst="rect">
            <a:avLst/>
          </a:prstGeom>
          <a:solidFill>
            <a:schemeClr val="bg1">
              <a:alpha val="7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b="1" i="1">
                <a:solidFill>
                  <a:srgbClr val="7030A0"/>
                </a:solidFill>
              </a:rPr>
              <a:t>Portion B</a:t>
            </a:r>
          </a:p>
        </p:txBody>
      </p:sp>
      <p:cxnSp>
        <p:nvCxnSpPr>
          <p:cNvPr id="9" name="Straight Arrow Connector 8"/>
          <p:cNvCxnSpPr>
            <a:stCxn id="5" idx="3"/>
          </p:cNvCxnSpPr>
          <p:nvPr/>
        </p:nvCxnSpPr>
        <p:spPr>
          <a:xfrm flipV="1">
            <a:off x="3086143" y="3352800"/>
            <a:ext cx="952457" cy="326667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Backtracking: Idea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474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class on Monday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xtra time for homework 5 </a:t>
            </a:r>
            <a:r>
              <a:rPr lang="en-US" dirty="0" smtClean="0">
                <a:sym typeface="Wingdings"/>
              </a:rPr>
              <a:t>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753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maz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1866900"/>
            <a:ext cx="36861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 rot="-1727400">
            <a:off x="5029413" y="1307276"/>
            <a:ext cx="12362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i="1">
                <a:solidFill>
                  <a:srgbClr val="FF0000"/>
                </a:solidFill>
                <a:latin typeface="+mn-lt"/>
              </a:rPr>
              <a:t>Junction</a:t>
            </a: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6296025" y="2095500"/>
            <a:ext cx="1326004" cy="400110"/>
          </a:xfrm>
          <a:prstGeom prst="rect">
            <a:avLst/>
          </a:prstGeom>
          <a:solidFill>
            <a:schemeClr val="bg1">
              <a:alpha val="7607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i="1">
                <a:solidFill>
                  <a:srgbClr val="7030A0"/>
                </a:solidFill>
                <a:latin typeface="+mn-lt"/>
              </a:rPr>
              <a:t>Portion B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 rot="-5400000">
            <a:off x="5251353" y="3384520"/>
            <a:ext cx="1300356" cy="400110"/>
          </a:xfrm>
          <a:prstGeom prst="rect">
            <a:avLst/>
          </a:prstGeom>
          <a:solidFill>
            <a:schemeClr val="bg1">
              <a:alpha val="7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i="1">
                <a:solidFill>
                  <a:srgbClr val="0070C0"/>
                </a:solidFill>
                <a:latin typeface="+mn-lt"/>
              </a:rPr>
              <a:t>Portion A</a:t>
            </a:r>
          </a:p>
        </p:txBody>
      </p:sp>
      <p:cxnSp>
        <p:nvCxnSpPr>
          <p:cNvPr id="9" name="Straight Arrow Connector 8"/>
          <p:cNvCxnSpPr>
            <a:stCxn id="11268" idx="2"/>
          </p:cNvCxnSpPr>
          <p:nvPr/>
        </p:nvCxnSpPr>
        <p:spPr>
          <a:xfrm>
            <a:off x="5743878" y="1682657"/>
            <a:ext cx="248935" cy="641443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81000" y="1447800"/>
            <a:ext cx="4876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82550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000" b="0" dirty="0">
                <a:latin typeface="+mn-lt"/>
                <a:ea typeface="+mn-ea"/>
              </a:rPr>
              <a:t>One strategy would be to try going through </a:t>
            </a:r>
            <a:r>
              <a:rPr lang="en-US" sz="2000" b="0" dirty="0">
                <a:solidFill>
                  <a:srgbClr val="0070C0"/>
                </a:solidFill>
                <a:latin typeface="+mn-lt"/>
                <a:ea typeface="+mn-ea"/>
              </a:rPr>
              <a:t>Portion A</a:t>
            </a:r>
            <a:r>
              <a:rPr lang="en-US" sz="2000" b="0" dirty="0">
                <a:latin typeface="+mn-lt"/>
                <a:ea typeface="+mn-ea"/>
              </a:rPr>
              <a:t> of the maze. </a:t>
            </a:r>
          </a:p>
          <a:p>
            <a:pPr marL="539750" lvl="1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000" b="0" dirty="0">
                <a:latin typeface="+mn-lt"/>
                <a:ea typeface="+mn-ea"/>
              </a:rPr>
              <a:t>If you get stuck before you find your way out, then you </a:t>
            </a:r>
            <a:r>
              <a:rPr lang="en-US" sz="2000" b="0" i="1" dirty="0">
                <a:latin typeface="+mn-lt"/>
                <a:ea typeface="+mn-ea"/>
              </a:rPr>
              <a:t>"backtrack"</a:t>
            </a:r>
            <a:r>
              <a:rPr lang="en-US" sz="2000" b="0" dirty="0">
                <a:latin typeface="+mn-lt"/>
                <a:ea typeface="+mn-ea"/>
              </a:rPr>
              <a:t> to the junction.</a:t>
            </a:r>
          </a:p>
          <a:p>
            <a:pPr marL="539750" lvl="1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000" b="0" dirty="0">
                <a:latin typeface="+mn-lt"/>
                <a:ea typeface="+mn-ea"/>
              </a:rPr>
              <a:t> </a:t>
            </a:r>
          </a:p>
          <a:p>
            <a:pPr marL="82550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000" b="0" dirty="0">
                <a:latin typeface="+mn-lt"/>
                <a:ea typeface="+mn-ea"/>
              </a:rPr>
              <a:t>At this point in time you know that </a:t>
            </a:r>
            <a:r>
              <a:rPr lang="en-US" sz="2000" b="0" dirty="0">
                <a:solidFill>
                  <a:srgbClr val="0070C0"/>
                </a:solidFill>
                <a:latin typeface="+mn-lt"/>
                <a:ea typeface="+mn-ea"/>
              </a:rPr>
              <a:t>Portion A </a:t>
            </a:r>
            <a:r>
              <a:rPr lang="en-US" sz="2000" b="0" dirty="0">
                <a:latin typeface="+mn-lt"/>
                <a:ea typeface="+mn-ea"/>
              </a:rPr>
              <a:t>will </a:t>
            </a:r>
            <a:r>
              <a:rPr lang="en-US" sz="2000" b="0" i="1" dirty="0">
                <a:latin typeface="+mn-lt"/>
                <a:ea typeface="+mn-ea"/>
              </a:rPr>
              <a:t>NOT</a:t>
            </a:r>
            <a:r>
              <a:rPr lang="en-US" sz="2000" b="0" dirty="0">
                <a:latin typeface="+mn-lt"/>
                <a:ea typeface="+mn-ea"/>
              </a:rPr>
              <a:t> lead you out of the maze, </a:t>
            </a:r>
          </a:p>
          <a:p>
            <a:pPr marL="539750" lvl="1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000" b="0" dirty="0">
                <a:latin typeface="+mn-lt"/>
              </a:rPr>
              <a:t>s</a:t>
            </a:r>
            <a:r>
              <a:rPr lang="en-US" sz="2000" b="0" dirty="0" smtClean="0">
                <a:latin typeface="+mn-lt"/>
                <a:ea typeface="+mn-ea"/>
              </a:rPr>
              <a:t>o </a:t>
            </a:r>
            <a:r>
              <a:rPr lang="en-US" sz="2000" b="0" dirty="0">
                <a:latin typeface="+mn-lt"/>
                <a:ea typeface="+mn-ea"/>
              </a:rPr>
              <a:t>you then start searching in </a:t>
            </a:r>
            <a:r>
              <a:rPr lang="en-US" sz="2000" b="0" dirty="0">
                <a:solidFill>
                  <a:srgbClr val="7030A0"/>
                </a:solidFill>
                <a:latin typeface="+mn-lt"/>
                <a:ea typeface="+mn-ea"/>
              </a:rPr>
              <a:t>Portion B</a:t>
            </a:r>
          </a:p>
          <a:p>
            <a:pPr marL="82550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en-US" sz="2000" b="0" dirty="0">
              <a:latin typeface="+mn-lt"/>
              <a:ea typeface="+mn-e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Backtracking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733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800600" cy="48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Clearly, at a single junction you could have even more than 2 choices. 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The backtracking strategy says to try each choice, one after the other,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if you ever get stuck, </a:t>
            </a:r>
            <a:r>
              <a:rPr lang="en-US" i="1" dirty="0" smtClean="0">
                <a:ea typeface="+mn-ea"/>
              </a:rPr>
              <a:t>"backtrack"</a:t>
            </a:r>
            <a:r>
              <a:rPr lang="en-US" dirty="0" smtClean="0">
                <a:ea typeface="+mn-ea"/>
              </a:rPr>
              <a:t> to the junction and try the next choice. 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If you try all choices and never found a way out, then there IS no solution to the maze.</a:t>
            </a:r>
          </a:p>
          <a:p>
            <a:pPr marL="0" indent="0">
              <a:buNone/>
              <a:defRPr/>
            </a:pPr>
            <a:endParaRPr lang="en-US" dirty="0">
              <a:ea typeface="+mn-ea"/>
            </a:endParaRPr>
          </a:p>
        </p:txBody>
      </p:sp>
      <p:pic>
        <p:nvPicPr>
          <p:cNvPr id="4" name="Picture 3" descr="maz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2362200"/>
            <a:ext cx="36861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20330493">
            <a:off x="6518275" y="3621088"/>
            <a:ext cx="1582738" cy="522287"/>
          </a:xfrm>
          <a:prstGeom prst="rect">
            <a:avLst/>
          </a:prstGeom>
          <a:solidFill>
            <a:schemeClr val="bg1">
              <a:lumMod val="85000"/>
              <a:alpha val="5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rgbClr val="C00000"/>
                </a:solidFill>
                <a:latin typeface="Aharoni" pitchFamily="2" charset="-79"/>
                <a:ea typeface="+mn-ea"/>
                <a:cs typeface="Aharoni" pitchFamily="2" charset="-79"/>
              </a:rPr>
              <a:t>Junction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458200" y="441960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rgbClr val="0070C0"/>
                </a:solidFill>
              </a:rPr>
              <a:t>B</a:t>
            </a:r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>
          <a:xfrm rot="16200000" flipH="1">
            <a:off x="7593806" y="3936207"/>
            <a:ext cx="446087" cy="825500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050213" y="4038600"/>
            <a:ext cx="40798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ea typeface="+mn-ea"/>
              </a:rPr>
              <a:t>C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077200" y="4724400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Backtracking</a:t>
            </a:r>
            <a:endParaRPr lang="en-US" sz="3600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010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FF9B0-3FA0-2D4C-8C30-386DA11DBC5B}" type="slidenum">
              <a:rPr lang="en-US"/>
              <a:pPr/>
              <a:t>22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Backtracking (animation)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3400" y="37338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charset="0"/>
              </a:rPr>
              <a:t>start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443038" y="3962400"/>
            <a:ext cx="7588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209800" y="3733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?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2438400" y="2514600"/>
            <a:ext cx="914400" cy="1219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514600" y="3962400"/>
            <a:ext cx="762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352800" y="2286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?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3657600" y="2057400"/>
            <a:ext cx="838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3657600" y="2590800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3434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dead end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495800" y="1828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dead end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3733800" y="2209800"/>
            <a:ext cx="838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H="1" flipV="1">
            <a:off x="3581400" y="2743200"/>
            <a:ext cx="762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H="1">
            <a:off x="2590800" y="2819400"/>
            <a:ext cx="762000" cy="990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276600" y="3733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?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3657600" y="3657600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4343400" y="3505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?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V="1">
            <a:off x="4648200" y="3124200"/>
            <a:ext cx="152400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4724400" y="3733800"/>
            <a:ext cx="13716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60198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dead end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6172200" y="2895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dead end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flipH="1">
            <a:off x="4724400" y="3276600"/>
            <a:ext cx="152400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 flipH="1" flipV="1">
            <a:off x="4648200" y="3886200"/>
            <a:ext cx="12954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H="1">
            <a:off x="3657600" y="3810000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3505200" y="4191000"/>
            <a:ext cx="7620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4191000" y="4800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?</a:t>
            </a:r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V="1">
            <a:off x="4495800" y="4572000"/>
            <a:ext cx="838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4495800" y="5105400"/>
            <a:ext cx="76200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5181600" y="5334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charset="0"/>
              </a:rPr>
              <a:t>success!</a:t>
            </a:r>
            <a:endParaRPr lang="en-US">
              <a:latin typeface="Times New Roman" charset="0"/>
            </a:endParaRP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5334000" y="4343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dead end</a:t>
            </a:r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 flipH="1">
            <a:off x="4572000" y="4724400"/>
            <a:ext cx="838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860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  <p:bldP spid="12294" grpId="0" animBg="1"/>
      <p:bldP spid="12295" grpId="0" autoUpdateAnimBg="0"/>
      <p:bldP spid="12296" grpId="0" animBg="1"/>
      <p:bldP spid="12297" grpId="0" animBg="1"/>
      <p:bldP spid="12299" grpId="0" autoUpdateAnimBg="0"/>
      <p:bldP spid="12300" grpId="0" animBg="1"/>
      <p:bldP spid="12301" grpId="0" animBg="1"/>
      <p:bldP spid="12303" grpId="0" autoUpdateAnimBg="0"/>
      <p:bldP spid="12305" grpId="0" autoUpdateAnimBg="0"/>
      <p:bldP spid="12306" grpId="0" animBg="1"/>
      <p:bldP spid="12307" grpId="0" animBg="1"/>
      <p:bldP spid="12308" grpId="0" animBg="1"/>
      <p:bldP spid="12309" grpId="0" autoUpdateAnimBg="0"/>
      <p:bldP spid="12310" grpId="0" animBg="1"/>
      <p:bldP spid="12311" grpId="0" autoUpdateAnimBg="0"/>
      <p:bldP spid="12312" grpId="0" animBg="1"/>
      <p:bldP spid="12313" grpId="0" animBg="1"/>
      <p:bldP spid="12314" grpId="0" autoUpdateAnimBg="0"/>
      <p:bldP spid="12315" grpId="0" autoUpdateAnimBg="0"/>
      <p:bldP spid="12316" grpId="0" animBg="1"/>
      <p:bldP spid="12317" grpId="0" animBg="1"/>
      <p:bldP spid="12318" grpId="0" animBg="1"/>
      <p:bldP spid="12319" grpId="0" animBg="1"/>
      <p:bldP spid="12320" grpId="0" autoUpdateAnimBg="0"/>
      <p:bldP spid="12321" grpId="0" animBg="1"/>
      <p:bldP spid="12322" grpId="0" animBg="1"/>
      <p:bldP spid="12323" grpId="0" autoUpdateAnimBg="0"/>
      <p:bldP spid="12324" grpId="0" autoUpdateAnimBg="0"/>
      <p:bldP spid="123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Backtracking</a:t>
            </a:r>
            <a:endParaRPr lang="en-US" sz="3600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Dealing with the maze:</a:t>
            </a:r>
            <a:endParaRPr lang="en-US" dirty="0" smtClean="0">
              <a:ea typeface="+mn-ea"/>
            </a:endParaRPr>
          </a:p>
          <a:p>
            <a:pPr lvl="1">
              <a:defRPr/>
            </a:pPr>
            <a:r>
              <a:rPr lang="en-US" dirty="0" smtClean="0">
                <a:ea typeface="+mn-ea"/>
              </a:rPr>
              <a:t>From your start point, you will iterate through each possible starting move.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From there, you recursively move forward.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If you ever get stuck, the recursion takes you back to where you were, and you try the next possible move. 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/>
              <a:t>M</a:t>
            </a:r>
            <a:r>
              <a:rPr lang="en-US" dirty="0" smtClean="0">
                <a:ea typeface="+mn-ea"/>
              </a:rPr>
              <a:t>ake </a:t>
            </a:r>
            <a:r>
              <a:rPr lang="en-US" dirty="0" smtClean="0">
                <a:ea typeface="+mn-ea"/>
              </a:rPr>
              <a:t>sure you don't try too many possibilities, 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M</a:t>
            </a:r>
            <a:r>
              <a:rPr lang="en-US" dirty="0" smtClean="0">
                <a:ea typeface="+mn-ea"/>
              </a:rPr>
              <a:t>ark </a:t>
            </a:r>
            <a:r>
              <a:rPr lang="en-US" dirty="0" smtClean="0">
                <a:ea typeface="+mn-ea"/>
              </a:rPr>
              <a:t>which locations in the maze have been visited already so that no location in the maze gets visited twice.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(If a place has already been visited, there is no point in trying to reach the end of the maze from there again.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642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neat thing about coding up </a:t>
            </a:r>
            <a:r>
              <a:rPr lang="en-US" dirty="0" smtClean="0"/>
              <a:t>backtracking </a:t>
            </a:r>
            <a:r>
              <a:rPr lang="en-US" dirty="0"/>
              <a:t>is that it can be done recursively, without having to do all the bookkeeping at once.</a:t>
            </a:r>
          </a:p>
          <a:p>
            <a:pPr lvl="1"/>
            <a:r>
              <a:rPr lang="en-US" dirty="0"/>
              <a:t>Instead, the stack </a:t>
            </a:r>
            <a:r>
              <a:rPr lang="en-US" dirty="0" smtClean="0"/>
              <a:t>of </a:t>
            </a:r>
            <a:r>
              <a:rPr lang="en-US" dirty="0"/>
              <a:t>recursive calls does most of the bookkeeping </a:t>
            </a:r>
          </a:p>
          <a:p>
            <a:pPr lvl="1"/>
            <a:r>
              <a:rPr lang="en-US" dirty="0"/>
              <a:t>(</a:t>
            </a:r>
            <a:r>
              <a:rPr lang="en-US" dirty="0" smtClean="0"/>
              <a:t>i.e., keeps </a:t>
            </a:r>
            <a:r>
              <a:rPr lang="en-US" dirty="0"/>
              <a:t>track of which </a:t>
            </a:r>
            <a:r>
              <a:rPr lang="en-US" dirty="0"/>
              <a:t>locations </a:t>
            </a:r>
            <a:r>
              <a:rPr lang="en-US" dirty="0" smtClean="0"/>
              <a:t>we’ve tried so far.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Backtracking</a:t>
            </a:r>
            <a:endParaRPr lang="en-US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146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5334000" cy="3962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Find an arrangement of </a:t>
            </a:r>
            <a:r>
              <a:rPr lang="en-US" b="1" dirty="0" smtClean="0">
                <a:ea typeface="+mn-ea"/>
              </a:rPr>
              <a:t>8 </a:t>
            </a:r>
            <a:r>
              <a:rPr lang="en-US" dirty="0" smtClean="0">
                <a:ea typeface="+mn-ea"/>
              </a:rPr>
              <a:t>queens on a single chess board such that no two queens are attacking one another.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In chess, queens can move all the way down any row, column or diagonal (so long as no pieces are in the way).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 lvl="1">
              <a:defRPr/>
            </a:pPr>
            <a:r>
              <a:rPr lang="en-US" dirty="0" smtClean="0">
                <a:ea typeface="+mn-ea"/>
              </a:rPr>
              <a:t>Due to the first two restrictions, it's clear that each row and column of the board will have exactly one queen.</a:t>
            </a:r>
          </a:p>
          <a:p>
            <a:pPr>
              <a:defRPr/>
            </a:pPr>
            <a:endParaRPr lang="en-US" dirty="0">
              <a:ea typeface="+mn-ea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81200"/>
            <a:ext cx="3028950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Backtracking: The 8 queens problem</a:t>
            </a:r>
            <a:endParaRPr lang="en-US" sz="36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933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5334000" cy="5257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>
                <a:ea typeface="+mn-ea"/>
              </a:rPr>
              <a:t>The backtracking strategy is as follows</a:t>
            </a:r>
            <a:r>
              <a:rPr lang="en-US" dirty="0" smtClean="0">
                <a:ea typeface="+mn-ea"/>
              </a:rPr>
              <a:t>:</a:t>
            </a:r>
          </a:p>
          <a:p>
            <a:pPr marL="0" indent="0">
              <a:buNone/>
              <a:defRPr/>
            </a:pPr>
            <a:endParaRPr lang="en-US" dirty="0" smtClean="0">
              <a:ea typeface="+mn-ea"/>
            </a:endParaRPr>
          </a:p>
          <a:p>
            <a:pPr marL="871538" lvl="1" indent="-514350">
              <a:buFont typeface="+mj-lt"/>
              <a:buAutoNum type="arabicParenR"/>
              <a:defRPr/>
            </a:pPr>
            <a:r>
              <a:rPr lang="en-US" dirty="0" smtClean="0">
                <a:ea typeface="+mn-ea"/>
              </a:rPr>
              <a:t>Place a queen on the first available square in row </a:t>
            </a: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en-US" dirty="0" smtClean="0">
                <a:ea typeface="+mn-ea"/>
              </a:rPr>
              <a:t>.</a:t>
            </a:r>
            <a:endParaRPr lang="en-US" dirty="0" smtClean="0">
              <a:ea typeface="+mn-ea"/>
            </a:endParaRPr>
          </a:p>
          <a:p>
            <a:pPr marL="871538" lvl="1" indent="-514350">
              <a:buFont typeface="+mj-lt"/>
              <a:buAutoNum type="arabicParenR"/>
              <a:defRPr/>
            </a:pPr>
            <a:r>
              <a:rPr lang="en-US" dirty="0" smtClean="0">
                <a:ea typeface="+mn-ea"/>
              </a:rPr>
              <a:t>Move onto the next row, placing a queen on the first available square there (that doesn't conflict with the previously placed queens)</a:t>
            </a:r>
            <a:r>
              <a:rPr lang="en-US" dirty="0" smtClean="0">
                <a:ea typeface="+mn-ea"/>
              </a:rPr>
              <a:t>.</a:t>
            </a:r>
            <a:endParaRPr lang="en-US" dirty="0" smtClean="0">
              <a:ea typeface="+mn-ea"/>
            </a:endParaRPr>
          </a:p>
          <a:p>
            <a:pPr marL="871538" lvl="1" indent="-514350">
              <a:buFont typeface="+mj-lt"/>
              <a:buAutoNum type="arabicParenR"/>
              <a:defRPr/>
            </a:pPr>
            <a:r>
              <a:rPr lang="en-US" dirty="0" smtClean="0">
                <a:ea typeface="+mn-ea"/>
              </a:rPr>
              <a:t>Continue in this fashion until either: </a:t>
            </a:r>
          </a:p>
          <a:p>
            <a:pPr marL="1117600" lvl="2" indent="-514350">
              <a:buFont typeface="+mj-lt"/>
              <a:buAutoNum type="alphaLcParenR"/>
              <a:defRPr/>
            </a:pPr>
            <a:r>
              <a:rPr lang="en-US" dirty="0">
                <a:ea typeface="+mn-ea"/>
              </a:rPr>
              <a:t>Y</a:t>
            </a:r>
            <a:r>
              <a:rPr lang="en-US" dirty="0" smtClean="0">
                <a:ea typeface="+mn-ea"/>
              </a:rPr>
              <a:t>ou </a:t>
            </a:r>
            <a:r>
              <a:rPr lang="en-US" dirty="0" smtClean="0">
                <a:ea typeface="+mn-ea"/>
              </a:rPr>
              <a:t>have solved the problem, </a:t>
            </a:r>
            <a:r>
              <a:rPr lang="en-US" dirty="0" smtClean="0">
                <a:ea typeface="+mn-ea"/>
              </a:rPr>
              <a:t>or</a:t>
            </a:r>
          </a:p>
          <a:p>
            <a:pPr marL="1117600" lvl="2" indent="-514350">
              <a:buFont typeface="+mj-lt"/>
              <a:buAutoNum type="alphaLcParenR"/>
              <a:defRPr/>
            </a:pPr>
            <a:r>
              <a:rPr lang="en-US" dirty="0" smtClean="0">
                <a:ea typeface="+mn-ea"/>
              </a:rPr>
              <a:t>You </a:t>
            </a:r>
            <a:r>
              <a:rPr lang="en-US" dirty="0" smtClean="0">
                <a:ea typeface="+mn-ea"/>
              </a:rPr>
              <a:t>get stuck. </a:t>
            </a:r>
            <a:endParaRPr lang="en-US" dirty="0" smtClean="0">
              <a:ea typeface="+mn-ea"/>
            </a:endParaRPr>
          </a:p>
          <a:p>
            <a:pPr marL="1060450" lvl="3" indent="0">
              <a:buNone/>
              <a:defRPr/>
            </a:pPr>
            <a:r>
              <a:rPr lang="en-US" dirty="0" smtClean="0">
                <a:ea typeface="+mn-ea"/>
              </a:rPr>
              <a:t>When </a:t>
            </a:r>
            <a:r>
              <a:rPr lang="en-US" dirty="0" smtClean="0">
                <a:ea typeface="+mn-ea"/>
              </a:rPr>
              <a:t>you get stuck, remove the queens that got you there, until you get to a row where there is another valid square to try.</a:t>
            </a:r>
            <a:endParaRPr lang="en-US" dirty="0">
              <a:ea typeface="+mn-ea"/>
            </a:endParaRP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5638800" y="5029200"/>
            <a:ext cx="3505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dirty="0">
                <a:latin typeface="+mn-lt"/>
              </a:rPr>
              <a:t>Animated Example:</a:t>
            </a:r>
          </a:p>
          <a:p>
            <a:pPr eaLnBrk="1" hangingPunct="1"/>
            <a:r>
              <a:rPr lang="en-US" sz="2000" b="0" dirty="0">
                <a:latin typeface="+mn-lt"/>
                <a:hlinkClick r:id="rId2"/>
              </a:rPr>
              <a:t>http://www.hbmeyer.de/backtrack/achtdamen/eight.htm#up</a:t>
            </a:r>
            <a:endParaRPr lang="en-US" sz="2000" b="0" dirty="0">
              <a:latin typeface="+mn-lt"/>
            </a:endParaRPr>
          </a:p>
        </p:txBody>
      </p:sp>
      <p:pic>
        <p:nvPicPr>
          <p:cNvPr id="14341" name="Picture 5" descr="chess_boar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990600"/>
            <a:ext cx="3529013" cy="354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0" y="939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D03030"/>
                </a:solidFill>
                <a:latin typeface="Aharoni" charset="0"/>
                <a:cs typeface="Aharoni" charset="0"/>
              </a:rPr>
              <a:t>Q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48400" y="13970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D03030"/>
                </a:solidFill>
                <a:latin typeface="Aharoni" charset="0"/>
                <a:cs typeface="Aharoni" charset="0"/>
              </a:rPr>
              <a:t>Q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086600" y="18542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D03030"/>
                </a:solidFill>
                <a:latin typeface="Aharoni" charset="0"/>
                <a:cs typeface="Aharoni" charset="0"/>
              </a:rPr>
              <a:t>Q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91200" y="22352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D03030"/>
                </a:solidFill>
                <a:latin typeface="Aharoni" charset="0"/>
                <a:cs typeface="Aharoni" charset="0"/>
              </a:rPr>
              <a:t>Q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705600" y="26924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D03030"/>
                </a:solidFill>
                <a:latin typeface="Aharoni" charset="0"/>
                <a:cs typeface="Aharoni" charset="0"/>
              </a:rPr>
              <a:t>Q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458200" y="26670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D03030"/>
                </a:solidFill>
                <a:latin typeface="Aharoni" charset="0"/>
                <a:cs typeface="Aharoni" charset="0"/>
              </a:rPr>
              <a:t>Q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172200" y="3505200"/>
            <a:ext cx="2259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D03030"/>
                </a:solidFill>
                <a:latin typeface="Aharoni" charset="0"/>
                <a:cs typeface="Aharoni" charset="0"/>
              </a:rPr>
              <a:t>Continue…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Backtracking</a:t>
            </a:r>
            <a:endParaRPr lang="en-US" sz="3600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941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1" grpId="1"/>
      <p:bldP spid="14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10164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Another possible brute-force algorithm is generate </a:t>
            </a:r>
            <a:r>
              <a:rPr lang="en-US" dirty="0" smtClean="0">
                <a:ea typeface="+mn-ea"/>
              </a:rPr>
              <a:t>all possible permutations </a:t>
            </a:r>
            <a:r>
              <a:rPr lang="en-US" dirty="0" smtClean="0">
                <a:ea typeface="+mn-ea"/>
              </a:rPr>
              <a:t>of the numbers 1 through 8 </a:t>
            </a:r>
            <a:r>
              <a:rPr lang="en-US" dirty="0" smtClean="0">
                <a:ea typeface="+mn-ea"/>
              </a:rPr>
              <a:t>(there </a:t>
            </a:r>
            <a:r>
              <a:rPr lang="en-US" dirty="0" smtClean="0">
                <a:ea typeface="+mn-ea"/>
              </a:rPr>
              <a:t>are 8! </a:t>
            </a:r>
            <a:r>
              <a:rPr lang="en-US" dirty="0" smtClean="0">
                <a:ea typeface="+mn-ea"/>
              </a:rPr>
              <a:t>= 40,320),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Use the </a:t>
            </a:r>
            <a:r>
              <a:rPr lang="en-US" dirty="0" smtClean="0">
                <a:ea typeface="+mn-ea"/>
              </a:rPr>
              <a:t>elements of each permutation as </a:t>
            </a:r>
            <a:r>
              <a:rPr lang="en-US" dirty="0" smtClean="0">
                <a:ea typeface="+mn-ea"/>
              </a:rPr>
              <a:t>possible positions in which to </a:t>
            </a:r>
            <a:r>
              <a:rPr lang="en-US" dirty="0" smtClean="0">
                <a:ea typeface="+mn-ea"/>
              </a:rPr>
              <a:t>place a queen on each row.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Reject </a:t>
            </a:r>
            <a:r>
              <a:rPr lang="en-US" dirty="0" smtClean="0">
                <a:ea typeface="+mn-ea"/>
              </a:rPr>
              <a:t>those boards with diagonal attacking positions. </a:t>
            </a:r>
          </a:p>
          <a:p>
            <a:pPr marL="457200" lvl="1" indent="0">
              <a:buNone/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The backtracking </a:t>
            </a:r>
            <a:r>
              <a:rPr lang="en-US" dirty="0" smtClean="0">
                <a:ea typeface="+mn-ea"/>
              </a:rPr>
              <a:t>algorithm does a bit better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constructs </a:t>
            </a:r>
            <a:r>
              <a:rPr lang="en-US" dirty="0" smtClean="0">
                <a:ea typeface="+mn-ea"/>
              </a:rPr>
              <a:t>the search tree by considering one row of the board at a time, eliminating most non-solution board positions at a very early stage in their construction. 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b</a:t>
            </a:r>
            <a:r>
              <a:rPr lang="en-US" dirty="0" smtClean="0">
                <a:ea typeface="+mn-ea"/>
              </a:rPr>
              <a:t>ecause </a:t>
            </a:r>
            <a:r>
              <a:rPr lang="en-US" dirty="0" smtClean="0">
                <a:ea typeface="+mn-ea"/>
              </a:rPr>
              <a:t>it rejects row and diagonal attacks even on incomplete boards, it examines only 15,720 possible queen placements. </a:t>
            </a:r>
            <a:endParaRPr lang="en-US" dirty="0" smtClean="0">
              <a:ea typeface="+mn-ea"/>
            </a:endParaRPr>
          </a:p>
          <a:p>
            <a:pPr lvl="1"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 smtClean="0"/>
              <a:t>15,720 is still a lot of possibilities to consider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S</a:t>
            </a:r>
            <a:r>
              <a:rPr lang="en-US" dirty="0" smtClean="0">
                <a:ea typeface="+mn-ea"/>
              </a:rPr>
              <a:t>ometimes we have no other choice but to do the best we can </a:t>
            </a:r>
            <a:r>
              <a:rPr lang="en-US" dirty="0" smtClean="0">
                <a:ea typeface="+mn-ea"/>
                <a:sym typeface="Wingdings"/>
              </a:rPr>
              <a:t></a:t>
            </a:r>
            <a:endParaRPr lang="en-US" dirty="0" smtClean="0">
              <a:ea typeface="+mn-ea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Backtracking – 8 queens Analysis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078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Design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Greedy</a:t>
            </a:r>
          </a:p>
          <a:p>
            <a:pPr lvl="1"/>
            <a:r>
              <a:rPr lang="en-US" dirty="0" smtClean="0"/>
              <a:t>Shortest path, minimum spanning tree, …</a:t>
            </a:r>
          </a:p>
          <a:p>
            <a:r>
              <a:rPr lang="en-US" dirty="0" smtClean="0"/>
              <a:t>Divide and Conquer</a:t>
            </a:r>
          </a:p>
          <a:p>
            <a:pPr lvl="1"/>
            <a:r>
              <a:rPr lang="en-US" dirty="0" smtClean="0"/>
              <a:t>Divide the problem into smaller subproblems,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solve them, and combine into the overall solution</a:t>
            </a:r>
          </a:p>
          <a:p>
            <a:pPr lvl="1"/>
            <a:r>
              <a:rPr lang="en-US" dirty="0" smtClean="0"/>
              <a:t>Often done recursively</a:t>
            </a:r>
          </a:p>
          <a:p>
            <a:pPr lvl="1"/>
            <a:r>
              <a:rPr lang="en-US" dirty="0" smtClean="0"/>
              <a:t>Quick sort, merge sort are great examples</a:t>
            </a:r>
          </a:p>
          <a:p>
            <a:r>
              <a:rPr lang="en-US" dirty="0" smtClean="0"/>
              <a:t>Dynamic Programming</a:t>
            </a:r>
          </a:p>
          <a:p>
            <a:pPr lvl="1"/>
            <a:r>
              <a:rPr lang="en-US" dirty="0" smtClean="0"/>
              <a:t>Brute force through all possible solutions, storing solutions to subproblems to avoid repeat computation</a:t>
            </a:r>
          </a:p>
          <a:p>
            <a:r>
              <a:rPr lang="en-US" dirty="0" smtClean="0"/>
              <a:t>Backtracking</a:t>
            </a:r>
          </a:p>
          <a:p>
            <a:pPr lvl="1"/>
            <a:r>
              <a:rPr lang="en-US" dirty="0" smtClean="0"/>
              <a:t>A clever form of exhaustive 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505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Sorting: 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neat stuff to say about sorting: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3901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38656793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800600"/>
          </a:xfrm>
        </p:spPr>
        <p:txBody>
          <a:bodyPr/>
          <a:lstStyle/>
          <a:p>
            <a:r>
              <a:rPr lang="en-US" dirty="0"/>
              <a:t>Origins go back to the 1890 U.S. </a:t>
            </a:r>
            <a:r>
              <a:rPr lang="en-US" dirty="0" smtClean="0"/>
              <a:t>census</a:t>
            </a:r>
            <a:endParaRPr lang="en-US" dirty="0" smtClean="0"/>
          </a:p>
          <a:p>
            <a:r>
              <a:rPr lang="en-US" dirty="0" smtClean="0"/>
              <a:t>Radix </a:t>
            </a:r>
            <a:r>
              <a:rPr lang="en-US" dirty="0" smtClean="0"/>
              <a:t>= “the base of a number system”</a:t>
            </a:r>
          </a:p>
          <a:p>
            <a:pPr lvl="1"/>
            <a:r>
              <a:rPr lang="en-US" dirty="0" smtClean="0"/>
              <a:t>Examples will use 10 because we are used to that</a:t>
            </a:r>
          </a:p>
          <a:p>
            <a:pPr lvl="1"/>
            <a:r>
              <a:rPr lang="en-US" dirty="0" smtClean="0"/>
              <a:t>In implementations use larger numbers</a:t>
            </a:r>
          </a:p>
          <a:p>
            <a:pPr lvl="2"/>
            <a:r>
              <a:rPr lang="en-US" dirty="0" smtClean="0"/>
              <a:t>For example, for ASCII strings, might use 128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Bucket sort on one digit at a time</a:t>
            </a:r>
          </a:p>
          <a:p>
            <a:pPr lvl="2"/>
            <a:r>
              <a:rPr lang="en-US" dirty="0" smtClean="0"/>
              <a:t>Number of buckets = radix</a:t>
            </a:r>
          </a:p>
          <a:p>
            <a:pPr lvl="2"/>
            <a:r>
              <a:rPr lang="en-US" dirty="0" smtClean="0"/>
              <a:t>Starting with </a:t>
            </a:r>
            <a:r>
              <a:rPr lang="en-US" i="1" dirty="0" smtClean="0">
                <a:solidFill>
                  <a:schemeClr val="accent2"/>
                </a:solidFill>
              </a:rPr>
              <a:t>least</a:t>
            </a:r>
            <a:r>
              <a:rPr lang="en-US" dirty="0" smtClean="0"/>
              <a:t> significant digit</a:t>
            </a:r>
          </a:p>
          <a:p>
            <a:pPr lvl="2"/>
            <a:r>
              <a:rPr lang="en-US" dirty="0" smtClean="0"/>
              <a:t>Keeping sort </a:t>
            </a:r>
            <a:r>
              <a:rPr lang="en-US" i="1" dirty="0" smtClean="0">
                <a:solidFill>
                  <a:schemeClr val="accent2"/>
                </a:solidFill>
              </a:rPr>
              <a:t>stable</a:t>
            </a:r>
          </a:p>
          <a:p>
            <a:pPr lvl="1"/>
            <a:r>
              <a:rPr lang="en-US" dirty="0" smtClean="0"/>
              <a:t>Do one pass per digit</a:t>
            </a:r>
          </a:p>
          <a:p>
            <a:pPr lvl="1"/>
            <a:r>
              <a:rPr lang="en-US" dirty="0" smtClean="0"/>
              <a:t>Invariant: After </a:t>
            </a:r>
            <a:r>
              <a:rPr lang="en-US" i="1" dirty="0" smtClean="0"/>
              <a:t>k</a:t>
            </a:r>
            <a:r>
              <a:rPr lang="en-US" dirty="0" smtClean="0"/>
              <a:t> passes (digits), the last </a:t>
            </a:r>
            <a:r>
              <a:rPr lang="en-US" i="1" dirty="0" smtClean="0"/>
              <a:t>k</a:t>
            </a:r>
            <a:r>
              <a:rPr lang="en-US" dirty="0" smtClean="0"/>
              <a:t> digits are </a:t>
            </a:r>
            <a:r>
              <a:rPr lang="en-US" dirty="0" smtClean="0"/>
              <a:t>sorted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776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 bwMode="auto">
          <a:xfrm>
            <a:off x="8153400" y="3352800"/>
            <a:ext cx="152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19812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Radix = 10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Input:   478</a:t>
            </a:r>
          </a:p>
          <a:p>
            <a:pPr>
              <a:buNone/>
            </a:pPr>
            <a:r>
              <a:rPr lang="en-US" dirty="0" smtClean="0"/>
              <a:t> 	       537</a:t>
            </a:r>
          </a:p>
          <a:p>
            <a:pPr>
              <a:buNone/>
            </a:pPr>
            <a:r>
              <a:rPr lang="en-US" dirty="0" smtClean="0"/>
              <a:t>		   9</a:t>
            </a:r>
          </a:p>
          <a:p>
            <a:pPr>
              <a:buNone/>
            </a:pPr>
            <a:r>
              <a:rPr lang="en-US" dirty="0" smtClean="0"/>
              <a:t>            721</a:t>
            </a:r>
          </a:p>
          <a:p>
            <a:pPr>
              <a:buNone/>
            </a:pPr>
            <a:r>
              <a:rPr lang="en-US" dirty="0" smtClean="0"/>
              <a:t>		   3</a:t>
            </a:r>
          </a:p>
          <a:p>
            <a:pPr>
              <a:buNone/>
            </a:pPr>
            <a:r>
              <a:rPr lang="en-US" dirty="0" smtClean="0"/>
              <a:t>		 38</a:t>
            </a:r>
          </a:p>
          <a:p>
            <a:pPr>
              <a:buNone/>
            </a:pPr>
            <a:r>
              <a:rPr lang="en-US" dirty="0" smtClean="0"/>
              <a:t>	        143</a:t>
            </a:r>
          </a:p>
          <a:p>
            <a:pPr>
              <a:buNone/>
            </a:pPr>
            <a:r>
              <a:rPr lang="en-US" dirty="0" smtClean="0"/>
              <a:t>		  67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First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bucket sort by ones digit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048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048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657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657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267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67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876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876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096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096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705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705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15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315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924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924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438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438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4290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8683737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3" grpId="0" build="p"/>
      <p:bldP spid="7" grpId="0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 bwMode="auto">
          <a:xfrm>
            <a:off x="2057400" y="3505200"/>
            <a:ext cx="152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001000" y="3581400"/>
            <a:ext cx="3048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Second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tens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200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200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810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810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419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29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029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638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248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858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858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467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467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8077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077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590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590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 = 10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 bwMode="auto">
          <a:xfrm>
            <a:off x="381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5183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" grpId="0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 bwMode="auto">
          <a:xfrm>
            <a:off x="7848600" y="3581400"/>
            <a:ext cx="4572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667000" y="41910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Third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100s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721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 = 10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1295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38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981200" y="3429000"/>
            <a:ext cx="3048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Content Placeholder 2"/>
          <p:cNvSpPr txBox="1">
            <a:spLocks/>
          </p:cNvSpPr>
          <p:nvPr/>
        </p:nvSpPr>
        <p:spPr bwMode="auto">
          <a:xfrm>
            <a:off x="381000" y="35052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3200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200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810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810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4419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4419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029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5029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5638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5638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248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6248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858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6858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467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467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077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8077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2590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2590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3862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" grpId="0"/>
      <p:bldP spid="50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 size: </a:t>
            </a:r>
            <a:r>
              <a:rPr lang="en-US" i="1" dirty="0" smtClean="0"/>
              <a:t>n</a:t>
            </a:r>
          </a:p>
          <a:p>
            <a:pPr>
              <a:buNone/>
            </a:pPr>
            <a:r>
              <a:rPr lang="en-US" dirty="0" smtClean="0"/>
              <a:t>Number of buckets = Radix: </a:t>
            </a:r>
            <a:r>
              <a:rPr lang="en-US" i="1" dirty="0" smtClean="0"/>
              <a:t>B</a:t>
            </a:r>
          </a:p>
          <a:p>
            <a:pPr>
              <a:buNone/>
            </a:pPr>
            <a:r>
              <a:rPr lang="en-US" dirty="0" smtClean="0"/>
              <a:t>Number of passes = “Digits”: </a:t>
            </a:r>
            <a:r>
              <a:rPr lang="en-US" i="1" dirty="0" smtClean="0"/>
              <a:t>P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Work per pass is 1 bucket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Total work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Compared to comparison sorts, sometimes a win, but often not</a:t>
            </a:r>
          </a:p>
          <a:p>
            <a:pPr lvl="1"/>
            <a:r>
              <a:rPr lang="en-US" dirty="0" smtClean="0"/>
              <a:t>Example: Strings of English letters up to length 15</a:t>
            </a:r>
          </a:p>
          <a:p>
            <a:pPr lvl="2"/>
            <a:r>
              <a:rPr lang="en-US" dirty="0" smtClean="0"/>
              <a:t>Run-time proportional to: 15*(52 +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 This is less than </a:t>
            </a:r>
            <a:r>
              <a:rPr lang="en-US" i="1" dirty="0" smtClean="0"/>
              <a:t>n</a:t>
            </a:r>
            <a:r>
              <a:rPr lang="en-US" dirty="0" smtClean="0"/>
              <a:t> log n only if </a:t>
            </a:r>
            <a:r>
              <a:rPr lang="en-US" i="1" dirty="0" smtClean="0"/>
              <a:t>n</a:t>
            </a:r>
            <a:r>
              <a:rPr lang="en-US" dirty="0" smtClean="0"/>
              <a:t> &gt; 33,000</a:t>
            </a:r>
          </a:p>
          <a:p>
            <a:pPr lvl="2"/>
            <a:r>
              <a:rPr lang="en-US" dirty="0" smtClean="0"/>
              <a:t>Of course, cross-over point depends on constant factors of the implementations</a:t>
            </a:r>
          </a:p>
          <a:p>
            <a:pPr lvl="3"/>
            <a:r>
              <a:rPr lang="en-US" dirty="0" smtClean="0"/>
              <a:t>And radix sort can have poor locality properties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282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Sorting: 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neat stuff to say about sorting: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3901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8587294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46781</TotalTime>
  <Words>2168</Words>
  <Application>Microsoft Macintosh PowerPoint</Application>
  <PresentationFormat>On-screen Show (4:3)</PresentationFormat>
  <Paragraphs>584</Paragraphs>
  <Slides>28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dan_design_template</vt:lpstr>
      <vt:lpstr>CSE373: Data Structure &amp; Algorithms  Lecture 23: More Sorting and Other Classes of Algorithms</vt:lpstr>
      <vt:lpstr>Admin</vt:lpstr>
      <vt:lpstr>Sorting: The Big Picture</vt:lpstr>
      <vt:lpstr>Radix sort</vt:lpstr>
      <vt:lpstr>Example</vt:lpstr>
      <vt:lpstr>Example</vt:lpstr>
      <vt:lpstr>Example</vt:lpstr>
      <vt:lpstr>Analysis</vt:lpstr>
      <vt:lpstr>Sorting: The Big Picture</vt:lpstr>
      <vt:lpstr>Last Slide on Sorting</vt:lpstr>
      <vt:lpstr>Done with sorting! (phew..)</vt:lpstr>
      <vt:lpstr>Algorithm Design Techniques</vt:lpstr>
      <vt:lpstr>Dynamic Programming: Idea</vt:lpstr>
      <vt:lpstr>Fibonacci Sequence: Recursive</vt:lpstr>
      <vt:lpstr>Repeated computation</vt:lpstr>
      <vt:lpstr>Fibonacci Sequence: memoized</vt:lpstr>
      <vt:lpstr>Comments</vt:lpstr>
      <vt:lpstr>Algorithm Design Techniques</vt:lpstr>
      <vt:lpstr>Backtracking: Idea</vt:lpstr>
      <vt:lpstr>Backtracking</vt:lpstr>
      <vt:lpstr>Backtracking</vt:lpstr>
      <vt:lpstr>Backtracking (animation)</vt:lpstr>
      <vt:lpstr>Backtracking</vt:lpstr>
      <vt:lpstr>Backtracking</vt:lpstr>
      <vt:lpstr>Backtracking: The 8 queens problem</vt:lpstr>
      <vt:lpstr>Backtracking</vt:lpstr>
      <vt:lpstr>Backtracking – 8 queens Analysis</vt:lpstr>
      <vt:lpstr>Algorithm Design Techniques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Nicki Dell</cp:lastModifiedBy>
  <cp:revision>2051</cp:revision>
  <dcterms:created xsi:type="dcterms:W3CDTF">2009-03-13T20:43:19Z</dcterms:created>
  <dcterms:modified xsi:type="dcterms:W3CDTF">2014-05-23T06:13:48Z</dcterms:modified>
</cp:coreProperties>
</file>