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8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0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1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12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62" r:id="rId2"/>
    <p:sldId id="385" r:id="rId3"/>
    <p:sldId id="412" r:id="rId4"/>
    <p:sldId id="415" r:id="rId5"/>
    <p:sldId id="413" r:id="rId6"/>
    <p:sldId id="414" r:id="rId7"/>
    <p:sldId id="416" r:id="rId8"/>
    <p:sldId id="417" r:id="rId9"/>
    <p:sldId id="420" r:id="rId10"/>
    <p:sldId id="418" r:id="rId11"/>
    <p:sldId id="419" r:id="rId12"/>
    <p:sldId id="421" r:id="rId13"/>
    <p:sldId id="422" r:id="rId14"/>
    <p:sldId id="423" r:id="rId15"/>
    <p:sldId id="402" r:id="rId16"/>
    <p:sldId id="424" r:id="rId17"/>
    <p:sldId id="404" r:id="rId18"/>
    <p:sldId id="425" r:id="rId19"/>
    <p:sldId id="426" r:id="rId20"/>
    <p:sldId id="427" r:id="rId21"/>
    <p:sldId id="428" r:id="rId22"/>
    <p:sldId id="429" r:id="rId23"/>
    <p:sldId id="430" r:id="rId24"/>
    <p:sldId id="432" r:id="rId25"/>
    <p:sldId id="411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90" autoAdjust="0"/>
    <p:restoredTop sz="94660"/>
  </p:normalViewPr>
  <p:slideViewPr>
    <p:cSldViewPr>
      <p:cViewPr varScale="1">
        <p:scale>
          <a:sx n="88" d="100"/>
          <a:sy n="88" d="100"/>
        </p:scale>
        <p:origin x="-1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>
                <a:solidFill>
                  <a:prstClr val="black"/>
                </a:solidFill>
              </a:rPr>
              <a:pPr/>
              <a:t>6/6/14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12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9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6/6/14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6/6/14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27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89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tags" Target="../tags/tag114.xml"/><Relationship Id="rId12" Type="http://schemas.openxmlformats.org/officeDocument/2006/relationships/tags" Target="../tags/tag115.xml"/><Relationship Id="rId13" Type="http://schemas.openxmlformats.org/officeDocument/2006/relationships/tags" Target="../tags/tag11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9.xml"/><Relationship Id="rId1" Type="http://schemas.openxmlformats.org/officeDocument/2006/relationships/tags" Target="../tags/tag104.xml"/><Relationship Id="rId2" Type="http://schemas.openxmlformats.org/officeDocument/2006/relationships/tags" Target="../tags/tag105.xml"/><Relationship Id="rId3" Type="http://schemas.openxmlformats.org/officeDocument/2006/relationships/tags" Target="../tags/tag106.xml"/><Relationship Id="rId4" Type="http://schemas.openxmlformats.org/officeDocument/2006/relationships/tags" Target="../tags/tag107.xml"/><Relationship Id="rId5" Type="http://schemas.openxmlformats.org/officeDocument/2006/relationships/tags" Target="../tags/tag108.xml"/><Relationship Id="rId6" Type="http://schemas.openxmlformats.org/officeDocument/2006/relationships/tags" Target="../tags/tag109.xml"/><Relationship Id="rId7" Type="http://schemas.openxmlformats.org/officeDocument/2006/relationships/tags" Target="../tags/tag110.xml"/><Relationship Id="rId8" Type="http://schemas.openxmlformats.org/officeDocument/2006/relationships/tags" Target="../tags/tag111.xml"/><Relationship Id="rId9" Type="http://schemas.openxmlformats.org/officeDocument/2006/relationships/tags" Target="../tags/tag112.xml"/><Relationship Id="rId10" Type="http://schemas.openxmlformats.org/officeDocument/2006/relationships/tags" Target="../tags/tag113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25.xml"/><Relationship Id="rId20" Type="http://schemas.openxmlformats.org/officeDocument/2006/relationships/tags" Target="../tags/tag136.xml"/><Relationship Id="rId21" Type="http://schemas.openxmlformats.org/officeDocument/2006/relationships/tags" Target="../tags/tag137.xml"/><Relationship Id="rId22" Type="http://schemas.openxmlformats.org/officeDocument/2006/relationships/tags" Target="../tags/tag138.xml"/><Relationship Id="rId23" Type="http://schemas.openxmlformats.org/officeDocument/2006/relationships/tags" Target="../tags/tag139.xml"/><Relationship Id="rId24" Type="http://schemas.openxmlformats.org/officeDocument/2006/relationships/tags" Target="../tags/tag140.xml"/><Relationship Id="rId25" Type="http://schemas.openxmlformats.org/officeDocument/2006/relationships/tags" Target="../tags/tag141.xml"/><Relationship Id="rId26" Type="http://schemas.openxmlformats.org/officeDocument/2006/relationships/slideLayout" Target="../slideLayouts/slideLayout6.xml"/><Relationship Id="rId27" Type="http://schemas.openxmlformats.org/officeDocument/2006/relationships/notesSlide" Target="../notesSlides/notesSlide10.xml"/><Relationship Id="rId10" Type="http://schemas.openxmlformats.org/officeDocument/2006/relationships/tags" Target="../tags/tag126.xml"/><Relationship Id="rId11" Type="http://schemas.openxmlformats.org/officeDocument/2006/relationships/tags" Target="../tags/tag127.xml"/><Relationship Id="rId12" Type="http://schemas.openxmlformats.org/officeDocument/2006/relationships/tags" Target="../tags/tag128.xml"/><Relationship Id="rId13" Type="http://schemas.openxmlformats.org/officeDocument/2006/relationships/tags" Target="../tags/tag129.xml"/><Relationship Id="rId14" Type="http://schemas.openxmlformats.org/officeDocument/2006/relationships/tags" Target="../tags/tag130.xml"/><Relationship Id="rId15" Type="http://schemas.openxmlformats.org/officeDocument/2006/relationships/tags" Target="../tags/tag131.xml"/><Relationship Id="rId16" Type="http://schemas.openxmlformats.org/officeDocument/2006/relationships/tags" Target="../tags/tag132.xml"/><Relationship Id="rId17" Type="http://schemas.openxmlformats.org/officeDocument/2006/relationships/tags" Target="../tags/tag133.xml"/><Relationship Id="rId18" Type="http://schemas.openxmlformats.org/officeDocument/2006/relationships/tags" Target="../tags/tag134.xml"/><Relationship Id="rId19" Type="http://schemas.openxmlformats.org/officeDocument/2006/relationships/tags" Target="../tags/tag135.xml"/><Relationship Id="rId1" Type="http://schemas.openxmlformats.org/officeDocument/2006/relationships/tags" Target="../tags/tag117.xml"/><Relationship Id="rId2" Type="http://schemas.openxmlformats.org/officeDocument/2006/relationships/tags" Target="../tags/tag118.xml"/><Relationship Id="rId3" Type="http://schemas.openxmlformats.org/officeDocument/2006/relationships/tags" Target="../tags/tag119.xml"/><Relationship Id="rId4" Type="http://schemas.openxmlformats.org/officeDocument/2006/relationships/tags" Target="../tags/tag120.xml"/><Relationship Id="rId5" Type="http://schemas.openxmlformats.org/officeDocument/2006/relationships/tags" Target="../tags/tag121.xml"/><Relationship Id="rId6" Type="http://schemas.openxmlformats.org/officeDocument/2006/relationships/tags" Target="../tags/tag122.xml"/><Relationship Id="rId7" Type="http://schemas.openxmlformats.org/officeDocument/2006/relationships/tags" Target="../tags/tag123.xml"/><Relationship Id="rId8" Type="http://schemas.openxmlformats.org/officeDocument/2006/relationships/tags" Target="../tags/tag1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142.xml"/><Relationship Id="rId2" Type="http://schemas.openxmlformats.org/officeDocument/2006/relationships/tags" Target="../tags/tag143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20" Type="http://schemas.openxmlformats.org/officeDocument/2006/relationships/tags" Target="../tags/tag163.xml"/><Relationship Id="rId21" Type="http://schemas.openxmlformats.org/officeDocument/2006/relationships/tags" Target="../tags/tag164.xml"/><Relationship Id="rId22" Type="http://schemas.openxmlformats.org/officeDocument/2006/relationships/tags" Target="../tags/tag165.xml"/><Relationship Id="rId23" Type="http://schemas.openxmlformats.org/officeDocument/2006/relationships/tags" Target="../tags/tag166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2.xml"/><Relationship Id="rId10" Type="http://schemas.openxmlformats.org/officeDocument/2006/relationships/tags" Target="../tags/tag153.xml"/><Relationship Id="rId11" Type="http://schemas.openxmlformats.org/officeDocument/2006/relationships/tags" Target="../tags/tag154.xml"/><Relationship Id="rId12" Type="http://schemas.openxmlformats.org/officeDocument/2006/relationships/tags" Target="../tags/tag155.xml"/><Relationship Id="rId13" Type="http://schemas.openxmlformats.org/officeDocument/2006/relationships/tags" Target="../tags/tag156.xml"/><Relationship Id="rId14" Type="http://schemas.openxmlformats.org/officeDocument/2006/relationships/tags" Target="../tags/tag157.xml"/><Relationship Id="rId15" Type="http://schemas.openxmlformats.org/officeDocument/2006/relationships/tags" Target="../tags/tag158.xml"/><Relationship Id="rId16" Type="http://schemas.openxmlformats.org/officeDocument/2006/relationships/tags" Target="../tags/tag159.xml"/><Relationship Id="rId17" Type="http://schemas.openxmlformats.org/officeDocument/2006/relationships/tags" Target="../tags/tag160.xml"/><Relationship Id="rId18" Type="http://schemas.openxmlformats.org/officeDocument/2006/relationships/tags" Target="../tags/tag161.xml"/><Relationship Id="rId19" Type="http://schemas.openxmlformats.org/officeDocument/2006/relationships/tags" Target="../tags/tag162.xml"/><Relationship Id="rId1" Type="http://schemas.openxmlformats.org/officeDocument/2006/relationships/tags" Target="../tags/tag144.xml"/><Relationship Id="rId2" Type="http://schemas.openxmlformats.org/officeDocument/2006/relationships/tags" Target="../tags/tag145.xml"/><Relationship Id="rId3" Type="http://schemas.openxmlformats.org/officeDocument/2006/relationships/tags" Target="../tags/tag146.xml"/><Relationship Id="rId4" Type="http://schemas.openxmlformats.org/officeDocument/2006/relationships/tags" Target="../tags/tag147.xml"/><Relationship Id="rId5" Type="http://schemas.openxmlformats.org/officeDocument/2006/relationships/tags" Target="../tags/tag148.xml"/><Relationship Id="rId6" Type="http://schemas.openxmlformats.org/officeDocument/2006/relationships/tags" Target="../tags/tag149.xml"/><Relationship Id="rId7" Type="http://schemas.openxmlformats.org/officeDocument/2006/relationships/tags" Target="../tags/tag150.xml"/><Relationship Id="rId8" Type="http://schemas.openxmlformats.org/officeDocument/2006/relationships/tags" Target="../tags/tag1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175.xml"/><Relationship Id="rId20" Type="http://schemas.openxmlformats.org/officeDocument/2006/relationships/tags" Target="../tags/tag186.xml"/><Relationship Id="rId21" Type="http://schemas.openxmlformats.org/officeDocument/2006/relationships/tags" Target="../tags/tag18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3.xml"/><Relationship Id="rId10" Type="http://schemas.openxmlformats.org/officeDocument/2006/relationships/tags" Target="../tags/tag176.xml"/><Relationship Id="rId11" Type="http://schemas.openxmlformats.org/officeDocument/2006/relationships/tags" Target="../tags/tag177.xml"/><Relationship Id="rId12" Type="http://schemas.openxmlformats.org/officeDocument/2006/relationships/tags" Target="../tags/tag178.xml"/><Relationship Id="rId13" Type="http://schemas.openxmlformats.org/officeDocument/2006/relationships/tags" Target="../tags/tag179.xml"/><Relationship Id="rId14" Type="http://schemas.openxmlformats.org/officeDocument/2006/relationships/tags" Target="../tags/tag180.xml"/><Relationship Id="rId15" Type="http://schemas.openxmlformats.org/officeDocument/2006/relationships/tags" Target="../tags/tag181.xml"/><Relationship Id="rId16" Type="http://schemas.openxmlformats.org/officeDocument/2006/relationships/tags" Target="../tags/tag182.xml"/><Relationship Id="rId17" Type="http://schemas.openxmlformats.org/officeDocument/2006/relationships/tags" Target="../tags/tag183.xml"/><Relationship Id="rId18" Type="http://schemas.openxmlformats.org/officeDocument/2006/relationships/tags" Target="../tags/tag184.xml"/><Relationship Id="rId19" Type="http://schemas.openxmlformats.org/officeDocument/2006/relationships/tags" Target="../tags/tag185.xml"/><Relationship Id="rId1" Type="http://schemas.openxmlformats.org/officeDocument/2006/relationships/tags" Target="../tags/tag167.xml"/><Relationship Id="rId2" Type="http://schemas.openxmlformats.org/officeDocument/2006/relationships/tags" Target="../tags/tag168.xml"/><Relationship Id="rId3" Type="http://schemas.openxmlformats.org/officeDocument/2006/relationships/tags" Target="../tags/tag169.xml"/><Relationship Id="rId4" Type="http://schemas.openxmlformats.org/officeDocument/2006/relationships/tags" Target="../tags/tag170.xml"/><Relationship Id="rId5" Type="http://schemas.openxmlformats.org/officeDocument/2006/relationships/tags" Target="../tags/tag171.xml"/><Relationship Id="rId6" Type="http://schemas.openxmlformats.org/officeDocument/2006/relationships/tags" Target="../tags/tag172.xml"/><Relationship Id="rId7" Type="http://schemas.openxmlformats.org/officeDocument/2006/relationships/tags" Target="../tags/tag173.xml"/><Relationship Id="rId8" Type="http://schemas.openxmlformats.org/officeDocument/2006/relationships/tags" Target="../tags/tag17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198.xml"/><Relationship Id="rId12" Type="http://schemas.openxmlformats.org/officeDocument/2006/relationships/tags" Target="../tags/tag199.xml"/><Relationship Id="rId13" Type="http://schemas.openxmlformats.org/officeDocument/2006/relationships/tags" Target="../tags/tag200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7.xml"/><Relationship Id="rId1" Type="http://schemas.openxmlformats.org/officeDocument/2006/relationships/tags" Target="../tags/tag188.xml"/><Relationship Id="rId2" Type="http://schemas.openxmlformats.org/officeDocument/2006/relationships/tags" Target="../tags/tag189.xml"/><Relationship Id="rId3" Type="http://schemas.openxmlformats.org/officeDocument/2006/relationships/tags" Target="../tags/tag190.xml"/><Relationship Id="rId4" Type="http://schemas.openxmlformats.org/officeDocument/2006/relationships/tags" Target="../tags/tag191.xml"/><Relationship Id="rId5" Type="http://schemas.openxmlformats.org/officeDocument/2006/relationships/tags" Target="../tags/tag192.xml"/><Relationship Id="rId6" Type="http://schemas.openxmlformats.org/officeDocument/2006/relationships/tags" Target="../tags/tag193.xml"/><Relationship Id="rId7" Type="http://schemas.openxmlformats.org/officeDocument/2006/relationships/tags" Target="../tags/tag194.xml"/><Relationship Id="rId8" Type="http://schemas.openxmlformats.org/officeDocument/2006/relationships/tags" Target="../tags/tag195.xml"/><Relationship Id="rId9" Type="http://schemas.openxmlformats.org/officeDocument/2006/relationships/tags" Target="../tags/tag196.xml"/><Relationship Id="rId10" Type="http://schemas.openxmlformats.org/officeDocument/2006/relationships/tags" Target="../tags/tag19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image" Target="../media/image13.jpeg"/><Relationship Id="rId10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5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22.xml"/><Relationship Id="rId12" Type="http://schemas.openxmlformats.org/officeDocument/2006/relationships/tags" Target="../tags/tag23.xml"/><Relationship Id="rId13" Type="http://schemas.openxmlformats.org/officeDocument/2006/relationships/tags" Target="../tags/tag24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.xml"/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tags" Target="../tags/tag17.xml"/><Relationship Id="rId7" Type="http://schemas.openxmlformats.org/officeDocument/2006/relationships/tags" Target="../tags/tag18.xml"/><Relationship Id="rId8" Type="http://schemas.openxmlformats.org/officeDocument/2006/relationships/tags" Target="../tags/tag19.xml"/><Relationship Id="rId9" Type="http://schemas.openxmlformats.org/officeDocument/2006/relationships/tags" Target="../tags/tag20.xml"/><Relationship Id="rId10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tags" Target="../tags/tag28.xml"/><Relationship Id="rId5" Type="http://schemas.openxmlformats.org/officeDocument/2006/relationships/tags" Target="../tags/tag29.xml"/><Relationship Id="rId6" Type="http://schemas.openxmlformats.org/officeDocument/2006/relationships/tags" Target="../tags/tag30.xml"/><Relationship Id="rId7" Type="http://schemas.openxmlformats.org/officeDocument/2006/relationships/tags" Target="../tags/tag31.xml"/><Relationship Id="rId8" Type="http://schemas.openxmlformats.org/officeDocument/2006/relationships/tags" Target="../tags/tag32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7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tags" Target="../tags/tag52.xml"/><Relationship Id="rId21" Type="http://schemas.openxmlformats.org/officeDocument/2006/relationships/tags" Target="../tags/tag53.xml"/><Relationship Id="rId22" Type="http://schemas.openxmlformats.org/officeDocument/2006/relationships/tags" Target="../tags/tag54.xml"/><Relationship Id="rId23" Type="http://schemas.openxmlformats.org/officeDocument/2006/relationships/tags" Target="../tags/tag55.xml"/><Relationship Id="rId24" Type="http://schemas.openxmlformats.org/officeDocument/2006/relationships/tags" Target="../tags/tag56.xml"/><Relationship Id="rId25" Type="http://schemas.openxmlformats.org/officeDocument/2006/relationships/tags" Target="../tags/tag57.xml"/><Relationship Id="rId26" Type="http://schemas.openxmlformats.org/officeDocument/2006/relationships/tags" Target="../tags/tag58.xml"/><Relationship Id="rId27" Type="http://schemas.openxmlformats.org/officeDocument/2006/relationships/tags" Target="../tags/tag59.xml"/><Relationship Id="rId28" Type="http://schemas.openxmlformats.org/officeDocument/2006/relationships/tags" Target="../tags/tag60.xml"/><Relationship Id="rId29" Type="http://schemas.openxmlformats.org/officeDocument/2006/relationships/tags" Target="../tags/tag61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30" Type="http://schemas.openxmlformats.org/officeDocument/2006/relationships/tags" Target="../tags/tag62.xml"/><Relationship Id="rId31" Type="http://schemas.openxmlformats.org/officeDocument/2006/relationships/tags" Target="../tags/tag63.xml"/><Relationship Id="rId32" Type="http://schemas.openxmlformats.org/officeDocument/2006/relationships/tags" Target="../tags/tag64.xml"/><Relationship Id="rId9" Type="http://schemas.openxmlformats.org/officeDocument/2006/relationships/tags" Target="../tags/tag41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Relationship Id="rId33" Type="http://schemas.openxmlformats.org/officeDocument/2006/relationships/tags" Target="../tags/tag65.xml"/><Relationship Id="rId34" Type="http://schemas.openxmlformats.org/officeDocument/2006/relationships/tags" Target="../tags/tag66.xml"/><Relationship Id="rId35" Type="http://schemas.openxmlformats.org/officeDocument/2006/relationships/tags" Target="../tags/tag67.xml"/><Relationship Id="rId36" Type="http://schemas.openxmlformats.org/officeDocument/2006/relationships/tags" Target="../tags/tag68.xml"/><Relationship Id="rId10" Type="http://schemas.openxmlformats.org/officeDocument/2006/relationships/tags" Target="../tags/tag42.xml"/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tags" Target="../tags/tag46.xml"/><Relationship Id="rId15" Type="http://schemas.openxmlformats.org/officeDocument/2006/relationships/tags" Target="../tags/tag47.xml"/><Relationship Id="rId16" Type="http://schemas.openxmlformats.org/officeDocument/2006/relationships/tags" Target="../tags/tag48.xml"/><Relationship Id="rId17" Type="http://schemas.openxmlformats.org/officeDocument/2006/relationships/tags" Target="../tags/tag49.xml"/><Relationship Id="rId18" Type="http://schemas.openxmlformats.org/officeDocument/2006/relationships/tags" Target="../tags/tag50.xml"/><Relationship Id="rId19" Type="http://schemas.openxmlformats.org/officeDocument/2006/relationships/tags" Target="../tags/tag51.xml"/><Relationship Id="rId37" Type="http://schemas.openxmlformats.org/officeDocument/2006/relationships/tags" Target="../tags/tag69.xml"/><Relationship Id="rId38" Type="http://schemas.openxmlformats.org/officeDocument/2006/relationships/tags" Target="../tags/tag70.xml"/><Relationship Id="rId39" Type="http://schemas.openxmlformats.org/officeDocument/2006/relationships/tags" Target="../tags/tag71.xml"/><Relationship Id="rId40" Type="http://schemas.openxmlformats.org/officeDocument/2006/relationships/tags" Target="../tags/tag72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81.xml"/><Relationship Id="rId20" Type="http://schemas.openxmlformats.org/officeDocument/2006/relationships/tags" Target="../tags/tag92.xml"/><Relationship Id="rId21" Type="http://schemas.openxmlformats.org/officeDocument/2006/relationships/tags" Target="../tags/tag93.xml"/><Relationship Id="rId22" Type="http://schemas.openxmlformats.org/officeDocument/2006/relationships/tags" Target="../tags/tag94.xml"/><Relationship Id="rId23" Type="http://schemas.openxmlformats.org/officeDocument/2006/relationships/tags" Target="../tags/tag95.xml"/><Relationship Id="rId24" Type="http://schemas.openxmlformats.org/officeDocument/2006/relationships/tags" Target="../tags/tag96.xml"/><Relationship Id="rId25" Type="http://schemas.openxmlformats.org/officeDocument/2006/relationships/tags" Target="../tags/tag97.xml"/><Relationship Id="rId26" Type="http://schemas.openxmlformats.org/officeDocument/2006/relationships/tags" Target="../tags/tag98.xml"/><Relationship Id="rId27" Type="http://schemas.openxmlformats.org/officeDocument/2006/relationships/tags" Target="../tags/tag99.xml"/><Relationship Id="rId28" Type="http://schemas.openxmlformats.org/officeDocument/2006/relationships/tags" Target="../tags/tag100.xml"/><Relationship Id="rId29" Type="http://schemas.openxmlformats.org/officeDocument/2006/relationships/tags" Target="../tags/tag101.xml"/><Relationship Id="rId30" Type="http://schemas.openxmlformats.org/officeDocument/2006/relationships/tags" Target="../tags/tag102.xml"/><Relationship Id="rId31" Type="http://schemas.openxmlformats.org/officeDocument/2006/relationships/tags" Target="../tags/tag103.xml"/><Relationship Id="rId32" Type="http://schemas.openxmlformats.org/officeDocument/2006/relationships/slideLayout" Target="../slideLayouts/slideLayout2.xml"/><Relationship Id="rId10" Type="http://schemas.openxmlformats.org/officeDocument/2006/relationships/tags" Target="../tags/tag82.xml"/><Relationship Id="rId11" Type="http://schemas.openxmlformats.org/officeDocument/2006/relationships/tags" Target="../tags/tag83.xml"/><Relationship Id="rId12" Type="http://schemas.openxmlformats.org/officeDocument/2006/relationships/tags" Target="../tags/tag84.xml"/><Relationship Id="rId13" Type="http://schemas.openxmlformats.org/officeDocument/2006/relationships/tags" Target="../tags/tag85.xml"/><Relationship Id="rId14" Type="http://schemas.openxmlformats.org/officeDocument/2006/relationships/tags" Target="../tags/tag86.xml"/><Relationship Id="rId15" Type="http://schemas.openxmlformats.org/officeDocument/2006/relationships/tags" Target="../tags/tag87.xml"/><Relationship Id="rId16" Type="http://schemas.openxmlformats.org/officeDocument/2006/relationships/tags" Target="../tags/tag88.xml"/><Relationship Id="rId17" Type="http://schemas.openxmlformats.org/officeDocument/2006/relationships/tags" Target="../tags/tag89.xml"/><Relationship Id="rId18" Type="http://schemas.openxmlformats.org/officeDocument/2006/relationships/tags" Target="../tags/tag90.xml"/><Relationship Id="rId19" Type="http://schemas.openxmlformats.org/officeDocument/2006/relationships/tags" Target="../tags/tag91.xml"/><Relationship Id="rId1" Type="http://schemas.openxmlformats.org/officeDocument/2006/relationships/tags" Target="../tags/tag73.xml"/><Relationship Id="rId2" Type="http://schemas.openxmlformats.org/officeDocument/2006/relationships/tags" Target="../tags/tag74.xml"/><Relationship Id="rId3" Type="http://schemas.openxmlformats.org/officeDocument/2006/relationships/tags" Target="../tags/tag75.xml"/><Relationship Id="rId4" Type="http://schemas.openxmlformats.org/officeDocument/2006/relationships/tags" Target="../tags/tag76.xml"/><Relationship Id="rId5" Type="http://schemas.openxmlformats.org/officeDocument/2006/relationships/tags" Target="../tags/tag77.xml"/><Relationship Id="rId6" Type="http://schemas.openxmlformats.org/officeDocument/2006/relationships/tags" Target="../tags/tag78.xml"/><Relationship Id="rId7" Type="http://schemas.openxmlformats.org/officeDocument/2006/relationships/tags" Target="../tags/tag79.xml"/><Relationship Id="rId8" Type="http://schemas.openxmlformats.org/officeDocument/2006/relationships/tags" Target="../tags/tag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28: Final review and class wrap-</a:t>
            </a:r>
            <a:r>
              <a:rPr lang="en-US" sz="3200" i="0" dirty="0" smtClean="0"/>
              <a:t>up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2 * 4 + 5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1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Binary </a:t>
            </a:r>
            <a:r>
              <a:rPr lang="en-US" sz="3200" dirty="0" smtClean="0">
                <a:solidFill>
                  <a:srgbClr val="0000FF"/>
                </a:solidFill>
              </a:rPr>
              <a:t>Search</a:t>
            </a:r>
            <a:r>
              <a:rPr lang="en-US" sz="3200" dirty="0" smtClean="0"/>
              <a:t> Tree (BST) Data Structure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86200" cy="3886200"/>
            <a:chOff x="4610100" y="2133600"/>
            <a:chExt cx="38862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153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8105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001000" y="5181600"/>
              <a:ext cx="3048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704" y="4236804"/>
              <a:ext cx="170096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5181600" cy="4800600"/>
          </a:xfrm>
        </p:spPr>
        <p:txBody>
          <a:bodyPr/>
          <a:lstStyle/>
          <a:p>
            <a:r>
              <a:rPr lang="en-US" sz="2400" dirty="0" smtClean="0"/>
              <a:t>Structure property (</a:t>
            </a:r>
            <a:r>
              <a:rPr lang="en-US" sz="2400" dirty="0" smtClean="0">
                <a:solidFill>
                  <a:srgbClr val="0000FF"/>
                </a:solidFill>
              </a:rPr>
              <a:t>binary tree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Order</a:t>
            </a:r>
            <a:r>
              <a:rPr lang="en-US" sz="2400" dirty="0" smtClean="0"/>
              <a:t>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</a:t>
            </a:r>
            <a:r>
              <a:rPr lang="en-US" sz="2000" dirty="0" smtClean="0"/>
              <a:t>key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Operations</a:t>
            </a:r>
          </a:p>
          <a:p>
            <a:pPr lvl="1"/>
            <a:r>
              <a:rPr lang="en-US" dirty="0" smtClean="0"/>
              <a:t>Find, insert, delete, </a:t>
            </a:r>
            <a:r>
              <a:rPr lang="en-US" dirty="0" err="1"/>
              <a:t>B</a:t>
            </a:r>
            <a:r>
              <a:rPr lang="en-US" dirty="0" err="1" smtClean="0"/>
              <a:t>uildTree</a:t>
            </a:r>
            <a:endParaRPr lang="en-US" dirty="0" smtClean="0"/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6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12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AVL Tree </a:t>
            </a:r>
            <a:r>
              <a:rPr lang="en-US" dirty="0"/>
              <a:t>Data Structure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219200"/>
            <a:ext cx="7353300" cy="4953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An AVL tree is a </a:t>
            </a:r>
            <a:r>
              <a:rPr lang="en-US" sz="2000" dirty="0">
                <a:solidFill>
                  <a:srgbClr val="0000FF"/>
                </a:solidFill>
              </a:rPr>
              <a:t>self-balancing </a:t>
            </a:r>
            <a:r>
              <a:rPr lang="en-US" sz="2000" dirty="0"/>
              <a:t>binary search tree.</a:t>
            </a:r>
          </a:p>
          <a:p>
            <a:pPr marL="457200" indent="-457200">
              <a:buFontTx/>
              <a:buNone/>
            </a:pPr>
            <a:endParaRPr lang="en-US" sz="2000" i="1" dirty="0" smtClean="0"/>
          </a:p>
          <a:p>
            <a:pPr marL="457200" indent="-457200">
              <a:buFontTx/>
              <a:buNone/>
            </a:pPr>
            <a:r>
              <a:rPr lang="en-US" sz="2000" i="1" dirty="0" smtClean="0"/>
              <a:t>Structural </a:t>
            </a:r>
            <a:r>
              <a:rPr lang="en-US" sz="2000" i="1" dirty="0"/>
              <a:t>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Binary tree </a:t>
            </a:r>
            <a:r>
              <a:rPr lang="en-US" sz="2000" dirty="0" smtClean="0"/>
              <a:t>property (</a:t>
            </a:r>
            <a:r>
              <a:rPr lang="en-US" sz="2000" dirty="0"/>
              <a:t>same as BST</a:t>
            </a:r>
            <a:r>
              <a:rPr lang="en-US" sz="2000" dirty="0" smtClean="0"/>
              <a:t>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Order</a:t>
            </a:r>
            <a:r>
              <a:rPr lang="en-US" sz="2000" dirty="0" smtClean="0"/>
              <a:t> property </a:t>
            </a:r>
            <a:r>
              <a:rPr lang="en-US" sz="2000" dirty="0" smtClean="0">
                <a:sym typeface="Symbol" pitchFamily="18" charset="2"/>
              </a:rPr>
              <a:t>(same </a:t>
            </a:r>
            <a:r>
              <a:rPr lang="en-US" sz="2000" dirty="0">
                <a:sym typeface="Symbol" pitchFamily="18" charset="2"/>
              </a:rPr>
              <a:t>as for </a:t>
            </a:r>
            <a:r>
              <a:rPr lang="en-US" sz="2000" dirty="0" smtClean="0">
                <a:sym typeface="Symbol" pitchFamily="18" charset="2"/>
              </a:rPr>
              <a:t>BST</a:t>
            </a:r>
            <a:r>
              <a:rPr lang="en-US" sz="2000" dirty="0" smtClean="0">
                <a:sym typeface="Symbol" pitchFamily="18" charset="2"/>
              </a:rPr>
              <a:t>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Balance property: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/>
              <a:t>balance of every node </a:t>
            </a:r>
            <a:r>
              <a:rPr lang="en-US" sz="2000" dirty="0" smtClean="0"/>
              <a:t>is between </a:t>
            </a:r>
            <a:r>
              <a:rPr lang="en-US" sz="2000" dirty="0"/>
              <a:t>-1 and </a:t>
            </a:r>
            <a:r>
              <a:rPr lang="en-US" sz="2000" dirty="0" smtClean="0"/>
              <a:t>1</a:t>
            </a:r>
            <a:endParaRPr lang="en-US" sz="2000" dirty="0">
              <a:solidFill>
                <a:schemeClr val="accent2"/>
              </a:solidFill>
            </a:endParaRPr>
          </a:p>
          <a:p>
            <a:pPr marL="838200" lvl="1" indent="-381000">
              <a:buFontTx/>
              <a:buNone/>
            </a:pPr>
            <a:endParaRPr lang="en-US" sz="2000" dirty="0" smtClean="0"/>
          </a:p>
          <a:p>
            <a:pPr marL="838200" lvl="1" indent="-381000">
              <a:buFontTx/>
              <a:buNone/>
            </a:pPr>
            <a:r>
              <a:rPr lang="en-US" sz="2000" dirty="0" smtClean="0"/>
              <a:t>Result: </a:t>
            </a:r>
            <a:r>
              <a:rPr lang="en-US" sz="2000" b="1" dirty="0" smtClean="0">
                <a:solidFill>
                  <a:srgbClr val="0000FF"/>
                </a:solidFill>
              </a:rPr>
              <a:t>Worst-case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depth </a:t>
            </a:r>
            <a:r>
              <a:rPr lang="en-US" sz="2000" dirty="0" smtClean="0">
                <a:solidFill>
                  <a:srgbClr val="0000FF"/>
                </a:solidFill>
              </a:rPr>
              <a:t>is </a:t>
            </a:r>
            <a:r>
              <a:rPr lang="en-US" sz="2000" dirty="0" smtClean="0">
                <a:solidFill>
                  <a:srgbClr val="0000FF"/>
                </a:solidFill>
                <a:sym typeface="Symbol" pitchFamily="18" charset="2"/>
              </a:rPr>
              <a:t>O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(log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  <a:p>
            <a:pPr marL="838200" lvl="1" indent="-381000">
              <a:buFontTx/>
              <a:buNone/>
            </a:pPr>
            <a:endParaRPr lang="en-US" sz="2000" dirty="0"/>
          </a:p>
          <a:p>
            <a:r>
              <a:rPr lang="en-US" sz="2000" b="1" dirty="0" smtClean="0"/>
              <a:t>Operations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r>
              <a:rPr lang="en-US" sz="2000" dirty="0" smtClean="0">
                <a:solidFill>
                  <a:srgbClr val="000000"/>
                </a:solidFill>
              </a:rPr>
              <a:t>First </a:t>
            </a:r>
            <a:r>
              <a:rPr lang="en-US" sz="2000" dirty="0">
                <a:solidFill>
                  <a:srgbClr val="000000"/>
                </a:solidFill>
              </a:rPr>
              <a:t>BST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i="1" dirty="0">
                <a:solidFill>
                  <a:srgbClr val="000000"/>
                </a:solidFill>
              </a:rPr>
              <a:t>then</a:t>
            </a:r>
            <a:r>
              <a:rPr lang="en-US" sz="2000" dirty="0">
                <a:solidFill>
                  <a:srgbClr val="000000"/>
                </a:solidFill>
              </a:rPr>
              <a:t> check balance and potentially “fix” the AVL </a:t>
            </a:r>
            <a:r>
              <a:rPr lang="en-US" sz="2000" dirty="0" smtClean="0">
                <a:solidFill>
                  <a:srgbClr val="000000"/>
                </a:solidFill>
              </a:rPr>
              <a:t>tree (4 cases). </a:t>
            </a:r>
            <a:endParaRPr lang="en-US" sz="2000" b="1" dirty="0" smtClean="0">
              <a:solidFill>
                <a:srgbClr val="000000"/>
              </a:solidFill>
              <a:latin typeface="Courier New" pitchFamily="49" charset="0"/>
              <a:sym typeface="Symbol" pitchFamily="18" charset="2"/>
            </a:endParaRP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Queues and Binary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Priority Queue ADT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Binary heap</a:t>
            </a:r>
            <a:r>
              <a:rPr lang="en-US" dirty="0" smtClean="0"/>
              <a:t> data structure: </a:t>
            </a:r>
          </a:p>
          <a:p>
            <a:pPr lvl="1"/>
            <a:r>
              <a:rPr lang="en-US" dirty="0" smtClean="0"/>
              <a:t>Complete binary tree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node has less important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priority value than its parent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</a:t>
            </a:r>
            <a:r>
              <a:rPr lang="en-US" dirty="0" smtClean="0"/>
              <a:t>operations = </a:t>
            </a:r>
            <a:r>
              <a:rPr lang="en-US" i="1" dirty="0" smtClean="0"/>
              <a:t>O</a:t>
            </a:r>
            <a:r>
              <a:rPr lang="en-US" dirty="0" smtClean="0"/>
              <a:t>(height-of-tree)=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       put 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  <a:r>
              <a:rPr lang="en-US" sz="1000" dirty="0" smtClean="0"/>
              <a:t> </a:t>
            </a:r>
            <a:r>
              <a:rPr lang="en-US" dirty="0" smtClean="0"/>
              <a:t>remove root, put last element at root and  		                   </a:t>
            </a:r>
            <a:r>
              <a:rPr lang="en-US" sz="1000" dirty="0" smtClean="0"/>
              <a:t> </a:t>
            </a:r>
            <a:r>
              <a:rPr lang="en-US" dirty="0" smtClean="0"/>
              <a:t>percolate-down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800600" y="1371600"/>
            <a:ext cx="3810000" cy="1295400"/>
            <a:chOff x="3810000" y="2735262"/>
            <a:chExt cx="4876800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 6        2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 15 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23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14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81600" y="3048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810194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/>
              <a:t>representative </a:t>
            </a:r>
            <a:r>
              <a:rPr lang="en-US" i="1" dirty="0" smtClean="0"/>
              <a:t>element</a:t>
            </a:r>
            <a:endParaRPr lang="en-US" dirty="0" smtClean="0"/>
          </a:p>
          <a:p>
            <a:r>
              <a:rPr lang="en-US" dirty="0" smtClean="0"/>
              <a:t>Operations 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</a:t>
            </a:r>
            <a:r>
              <a:rPr lang="en-US" dirty="0" smtClean="0"/>
              <a:t>in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</a:t>
            </a:r>
            <a:r>
              <a:rPr lang="en-US" dirty="0" smtClean="0"/>
              <a:t>subset</a:t>
            </a:r>
          </a:p>
          <a:p>
            <a:r>
              <a:rPr lang="en-US" dirty="0" smtClean="0"/>
              <a:t>Up-tree data structure</a:t>
            </a:r>
          </a:p>
          <a:p>
            <a:pPr lvl="1"/>
            <a:r>
              <a:rPr lang="en-US" dirty="0" smtClean="0"/>
              <a:t>With path compression and union by size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882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 descr="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60933"/>
            <a:ext cx="6781800" cy="4292067"/>
          </a:xfrm>
          <a:prstGeom prst="rect">
            <a:avLst/>
          </a:prstGeom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822" y="5001161"/>
            <a:ext cx="88921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Collision: when two keys map to the same location in the hash table.</a:t>
            </a:r>
          </a:p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Two ways to resolve collision: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Separate chaining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Open Addressing (linear probing, quadratic probing, double hashing.)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0900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Temporal Locality </a:t>
            </a:r>
            <a:r>
              <a:rPr lang="en-US" dirty="0" smtClean="0"/>
              <a:t>(locality in time)</a:t>
            </a:r>
          </a:p>
          <a:p>
            <a:pPr lvl="1"/>
            <a:r>
              <a:rPr lang="en-US" dirty="0" smtClean="0"/>
              <a:t>If an item (a location in memory) is referenced, </a:t>
            </a:r>
            <a:r>
              <a:rPr lang="en-US" b="1" dirty="0" smtClean="0"/>
              <a:t>that same location</a:t>
            </a:r>
            <a:r>
              <a:rPr lang="en-US" dirty="0" smtClean="0"/>
              <a:t> will tend to be referenced again soon.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3333CC"/>
                </a:solidFill>
              </a:rPr>
              <a:t>Spatial Locality </a:t>
            </a:r>
            <a:r>
              <a:rPr lang="en-US" dirty="0" smtClean="0"/>
              <a:t>(locality in space)</a:t>
            </a:r>
          </a:p>
          <a:p>
            <a:pPr lvl="1"/>
            <a:r>
              <a:rPr lang="en-US" dirty="0" smtClean="0"/>
              <a:t>If an item is referenced, items </a:t>
            </a:r>
            <a:r>
              <a:rPr lang="en-US" b="1" dirty="0" smtClean="0"/>
              <a:t>whose addresses are close by</a:t>
            </a:r>
            <a:r>
              <a:rPr lang="en-US" dirty="0" smtClean="0"/>
              <a:t> tend to be referenced soon.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891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Vertex, node, edge</a:t>
            </a:r>
          </a:p>
          <a:p>
            <a:r>
              <a:rPr lang="en-US" dirty="0" smtClean="0"/>
              <a:t>Directed, undirected</a:t>
            </a:r>
          </a:p>
          <a:p>
            <a:r>
              <a:rPr lang="en-US" dirty="0" smtClean="0"/>
              <a:t>Weighted, </a:t>
            </a:r>
            <a:r>
              <a:rPr lang="en-US" dirty="0" err="1" smtClean="0"/>
              <a:t>unweighted</a:t>
            </a:r>
            <a:endParaRPr lang="en-US" dirty="0" smtClean="0"/>
          </a:p>
          <a:p>
            <a:r>
              <a:rPr lang="en-US" dirty="0" smtClean="0"/>
              <a:t>Connected, disconnected, strongly/weakly connected</a:t>
            </a:r>
          </a:p>
          <a:p>
            <a:r>
              <a:rPr lang="en-US" dirty="0" smtClean="0"/>
              <a:t>Paths, cycles</a:t>
            </a:r>
          </a:p>
          <a:p>
            <a:r>
              <a:rPr lang="en-US" dirty="0" smtClean="0"/>
              <a:t>DAGs</a:t>
            </a:r>
          </a:p>
          <a:p>
            <a:endParaRPr lang="en-US" dirty="0"/>
          </a:p>
          <a:p>
            <a:r>
              <a:rPr lang="en-US" dirty="0" smtClean="0"/>
              <a:t>Adjacency lists and matrices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054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940183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Important Graph traversal algorithms: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“Depth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 “DFS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recursively explore one part before going back to the other parts not yet </a:t>
            </a:r>
            <a:r>
              <a:rPr lang="en-US" dirty="0" smtClean="0"/>
              <a:t>explored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“Breadth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“BFS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explore areas closer to the start node </a:t>
            </a:r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43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 also indicated on the web page: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Tuesday</a:t>
            </a:r>
            <a:r>
              <a:rPr lang="en-US" dirty="0" smtClean="0"/>
              <a:t>, 2:30-4:</a:t>
            </a:r>
            <a:r>
              <a:rPr lang="en-US" dirty="0" smtClean="0"/>
              <a:t>20 in this room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Cumulative but topics post-</a:t>
            </a:r>
            <a:r>
              <a:rPr lang="en-US" dirty="0" smtClean="0"/>
              <a:t>midterm </a:t>
            </a:r>
            <a:r>
              <a:rPr lang="en-US" dirty="0" smtClean="0"/>
              <a:t>about 2/3 of the questions</a:t>
            </a:r>
          </a:p>
          <a:p>
            <a:endParaRPr lang="en-US" dirty="0"/>
          </a:p>
          <a:p>
            <a:r>
              <a:rPr lang="en-US" dirty="0" smtClean="0"/>
              <a:t>See information on course web-page</a:t>
            </a:r>
          </a:p>
          <a:p>
            <a:endParaRPr lang="en-US" dirty="0" smtClean="0"/>
          </a:p>
          <a:p>
            <a:r>
              <a:rPr lang="en-US" dirty="0" smtClean="0"/>
              <a:t>Not unlike the midterms in style, structure, etc.</a:t>
            </a:r>
          </a:p>
          <a:p>
            <a:endParaRPr lang="en-US" dirty="0"/>
          </a:p>
          <a:p>
            <a:r>
              <a:rPr lang="en-US" dirty="0" smtClean="0"/>
              <a:t>Tough-but-fair exams are the most equitable approach</a:t>
            </a:r>
          </a:p>
          <a:p>
            <a:pPr lvl="1"/>
            <a:r>
              <a:rPr lang="en-US" dirty="0" smtClean="0"/>
              <a:t>And/but 110 minutes will make a big difference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774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-cloud-hi.png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3733800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Lowest cost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6576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5810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33800" y="1504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800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81400" y="2438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5810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581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05400" y="2819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343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0304" y="1771590"/>
            <a:ext cx="926892" cy="722606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5295900" y="2533590"/>
            <a:ext cx="386204" cy="28581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9160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57904" y="2763604"/>
            <a:ext cx="1079292" cy="227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508" y="1636886"/>
            <a:ext cx="1079292" cy="585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114800" y="1695390"/>
            <a:ext cx="118630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7715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9716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>
            <a:off x="4059004" y="1830094"/>
            <a:ext cx="1102192" cy="1045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>
            <a:off x="3906604" y="2763604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flipH="1" flipV="1">
            <a:off x="2502108" y="3125494"/>
            <a:ext cx="2659088" cy="191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2604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11350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3049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228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2286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9050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3878094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31336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2954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3540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428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504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2780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7240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181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190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14141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/>
              <a:t>Given a weighted undirected graph, compute a spanning tree of minimum </a:t>
            </a:r>
            <a:r>
              <a:rPr lang="en-US" dirty="0" smtClean="0"/>
              <a:t>weight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52800"/>
            <a:ext cx="7848600" cy="214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70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approaches</a:t>
            </a:r>
            <a:endParaRPr lang="en-US" dirty="0"/>
          </a:p>
        </p:txBody>
      </p:sp>
      <p:pic>
        <p:nvPicPr>
          <p:cNvPr id="7" name="Content Placeholder 6" descr="ms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r="799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862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8988185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/>
          <a:lstStyle/>
          <a:p>
            <a:r>
              <a:rPr lang="en-US" dirty="0" smtClean="0"/>
              <a:t>Greedy (Shortest </a:t>
            </a:r>
            <a:r>
              <a:rPr lang="en-US" dirty="0" smtClean="0"/>
              <a:t>path, minimum spanning tree, </a:t>
            </a:r>
            <a:r>
              <a:rPr lang="en-US" dirty="0" smtClean="0"/>
              <a:t>…)</a:t>
            </a:r>
            <a:endParaRPr lang="en-US" dirty="0" smtClean="0"/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 (A </a:t>
            </a:r>
            <a:r>
              <a:rPr lang="en-US" dirty="0" smtClean="0"/>
              <a:t>clever form of exhaustive </a:t>
            </a:r>
            <a:r>
              <a:rPr lang="en-US" dirty="0" smtClean="0"/>
              <a:t>search)</a:t>
            </a:r>
          </a:p>
          <a:p>
            <a:r>
              <a:rPr lang="en-US" dirty="0" smtClean="0"/>
              <a:t>P vs. NP (</a:t>
            </a:r>
            <a:r>
              <a:rPr lang="en-US" dirty="0" smtClean="0"/>
              <a:t>Know what it means for an algorithm to be in NP, in P.) </a:t>
            </a:r>
          </a:p>
          <a:p>
            <a:r>
              <a:rPr lang="en-US" dirty="0" smtClean="0"/>
              <a:t>Parallelism </a:t>
            </a:r>
          </a:p>
          <a:p>
            <a:pPr lvl="1"/>
            <a:r>
              <a:rPr lang="en-US" dirty="0" smtClean="0"/>
              <a:t>Use threads to </a:t>
            </a:r>
            <a:r>
              <a:rPr lang="en-US" dirty="0"/>
              <a:t>s</a:t>
            </a:r>
            <a:r>
              <a:rPr lang="en-US" dirty="0" smtClean="0"/>
              <a:t>plit work among many processors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338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luck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Phew! That’s it.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8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</a:t>
            </a:r>
          </a:p>
          <a:p>
            <a:pPr lvl="1">
              <a:buNone/>
            </a:pPr>
            <a:r>
              <a:rPr lang="en-US" dirty="0" smtClean="0"/>
              <a:t>	(that’s 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Lecture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makes </a:t>
            </a:r>
            <a:r>
              <a:rPr lang="en-US" dirty="0" smtClean="0">
                <a:sym typeface="Wingdings" pitchFamily="2" charset="2"/>
              </a:rPr>
              <a:t>CSE 373 </a:t>
            </a:r>
            <a:r>
              <a:rPr lang="en-US" dirty="0" smtClean="0">
                <a:sym typeface="Wingdings" pitchFamily="2" charset="2"/>
              </a:rPr>
              <a:t>special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98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Big thank-you to your TAs</a:t>
            </a:r>
          </a:p>
          <a:p>
            <a:pPr lvl="1"/>
            <a:r>
              <a:rPr lang="en-US" dirty="0" smtClean="0"/>
              <a:t>Amazingly cohesive “big team”</a:t>
            </a:r>
          </a:p>
          <a:p>
            <a:pPr lvl="1"/>
            <a:r>
              <a:rPr lang="en-US" dirty="0" smtClean="0"/>
              <a:t>Prompt grading and question-answering</a:t>
            </a:r>
          </a:p>
          <a:p>
            <a:pPr lvl="1"/>
            <a:r>
              <a:rPr lang="en-US" dirty="0" smtClean="0"/>
              <a:t>Optional TA sessions weren’t optional for them!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4" name="Picture 13" descr="sam_wilso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2800"/>
            <a:ext cx="1219200" cy="18288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52800"/>
            <a:ext cx="1219200" cy="1828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52800"/>
            <a:ext cx="1219200" cy="18288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352800"/>
            <a:ext cx="1219200" cy="18288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352800"/>
            <a:ext cx="1219200" cy="18288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352800"/>
            <a:ext cx="1219200" cy="18288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352800"/>
            <a:ext cx="1219200" cy="1828800"/>
          </a:xfrm>
          <a:prstGeom prst="rect">
            <a:avLst/>
          </a:prstGeom>
        </p:spPr>
      </p:pic>
      <p:pic>
        <p:nvPicPr>
          <p:cNvPr id="31" name="Picture 30" descr="TAphoto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352800"/>
            <a:ext cx="13716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502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And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</a:t>
            </a:r>
            <a:r>
              <a:rPr lang="en-US" dirty="0" smtClean="0"/>
              <a:t>attitude</a:t>
            </a:r>
          </a:p>
          <a:p>
            <a:pPr lvl="1"/>
            <a:r>
              <a:rPr lang="en-US" dirty="0" smtClean="0"/>
              <a:t>Showed up to class (most of the time)</a:t>
            </a:r>
            <a:endParaRPr lang="en-US" dirty="0" smtClean="0"/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96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three slides, completely unedited, from Lecture 1</a:t>
            </a:r>
          </a:p>
          <a:p>
            <a:pPr lvl="1"/>
            <a:r>
              <a:rPr lang="en-US" dirty="0" smtClean="0"/>
              <a:t>Hopefully they make more sense now</a:t>
            </a:r>
          </a:p>
          <a:p>
            <a:pPr lvl="1"/>
            <a:r>
              <a:rPr lang="en-US" dirty="0" smtClean="0"/>
              <a:t>Hopefully we succeeded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270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</a:t>
            </a:r>
          </a:p>
          <a:p>
            <a:pPr lvl="1"/>
            <a:r>
              <a:rPr lang="en-US" dirty="0" smtClean="0"/>
              <a:t>Not concerned with implementation details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722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May have time for other brief exposure to topics, maybe parallelism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708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373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topics)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mixing 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56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Nicki’s take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Key abstractions used almost </a:t>
            </a:r>
            <a:r>
              <a:rPr lang="en-US" dirty="0" smtClean="0">
                <a:solidFill>
                  <a:schemeClr val="accent2"/>
                </a:solidFill>
              </a:rPr>
              <a:t>every day in just about anything related to computing and software</a:t>
            </a:r>
          </a:p>
          <a:p>
            <a:pPr lvl="1"/>
            <a:r>
              <a:rPr lang="en-US" dirty="0" smtClean="0"/>
              <a:t>It is a vocabulary you are likely to internalize permanently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696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 had a lot of fun and learned a great deal this </a:t>
            </a:r>
            <a:r>
              <a:rPr lang="en-US" dirty="0" smtClean="0"/>
              <a:t>quarter.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You </a:t>
            </a:r>
            <a:r>
              <a:rPr lang="en-US" dirty="0" smtClean="0"/>
              <a:t>have learned the key ideas for organizing data, a skill that far transcends computer </a:t>
            </a:r>
            <a:r>
              <a:rPr lang="en-US" dirty="0" smtClean="0"/>
              <a:t>science.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79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and 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up time for all parts of the algorithm</a:t>
            </a:r>
          </a:p>
          <a:p>
            <a:pPr marL="0" lvl="2" indent="0">
              <a:buNone/>
            </a:pPr>
            <a:r>
              <a:rPr lang="en-US" dirty="0" smtClean="0"/>
              <a:t>	e.g. number of iterations = 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+ n)/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 i.e</a:t>
            </a:r>
            <a:r>
              <a:rPr lang="en-US" dirty="0"/>
              <a:t>. </a:t>
            </a:r>
            <a:r>
              <a:rPr lang="en-US" dirty="0" smtClean="0"/>
              <a:t>eliminate n: 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/>
              <a:t>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</a:t>
            </a:r>
            <a:r>
              <a:rPr lang="en-US" dirty="0"/>
              <a:t>coefficients </a:t>
            </a: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eliminate 1/2: (n</a:t>
            </a:r>
            <a:r>
              <a:rPr lang="en-US" baseline="30000" dirty="0" smtClean="0"/>
              <a:t>2</a:t>
            </a:r>
            <a:r>
              <a:rPr lang="en-US" dirty="0" smtClean="0"/>
              <a:t>)  </a:t>
            </a:r>
            <a:endParaRPr lang="en-US" dirty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	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  <a:endParaRPr lang="en-US" dirty="0" smtClean="0"/>
          </a:p>
          <a:p>
            <a:pPr marL="857250" lvl="1" indent="-457200"/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 marL="1257300" lvl="2" indent="-457200"/>
            <a:r>
              <a:rPr lang="en-US" dirty="0" smtClean="0"/>
              <a:t>2n log (10n)	</a:t>
            </a:r>
          </a:p>
          <a:p>
            <a:pPr marL="800100" lvl="2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495800" y="3733800"/>
            <a:ext cx="3505200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O(n)</a:t>
            </a: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O(2</a:t>
            </a:r>
            <a:r>
              <a:rPr lang="en-US" sz="2000" b="0" i="1" baseline="30000" dirty="0">
                <a:latin typeface="+mn-lt"/>
              </a:rPr>
              <a:t>n</a:t>
            </a:r>
            <a:r>
              <a:rPr lang="en-US" sz="2000" b="0" dirty="0" smtClean="0">
                <a:latin typeface="+mn-lt"/>
              </a:rPr>
              <a:t>)</a:t>
            </a:r>
          </a:p>
          <a:p>
            <a:pPr marL="857250" lvl="1" indent="-457200">
              <a:lnSpc>
                <a:spcPct val="120000"/>
              </a:lnSpc>
            </a:pP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baseline="30000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261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27063" cy="1143000"/>
            <a:chOff x="3190875" y="2362200"/>
            <a:chExt cx="5027062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1875" y="2605088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56388" y="2590800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90875" y="27051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815263" y="2705100"/>
              <a:ext cx="402674" cy="46166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1" y="3886200"/>
            <a:ext cx="740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Back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54752" y="3886200"/>
            <a:ext cx="81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Front</a:t>
            </a:r>
          </a:p>
        </p:txBody>
      </p:sp>
      <p:cxnSp>
        <p:nvCxnSpPr>
          <p:cNvPr id="17" name="Straight Arrow Connector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94188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624639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757804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2" y="1219201"/>
            <a:ext cx="2305051" cy="2605088"/>
            <a:chOff x="2640" y="686"/>
            <a:chExt cx="1452" cy="1641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09" cy="1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195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/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set of (key, value) pairs</a:t>
            </a:r>
          </a:p>
          <a:p>
            <a:pPr lvl="1"/>
            <a:r>
              <a:rPr lang="en-US" dirty="0" smtClean="0"/>
              <a:t>keys must be 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33800" y="1676400"/>
            <a:ext cx="5105400" cy="4495800"/>
            <a:chOff x="3733800" y="1676400"/>
            <a:chExt cx="5105400" cy="4495800"/>
          </a:xfrm>
        </p:grpSpPr>
        <p:sp>
          <p:nvSpPr>
            <p:cNvPr id="4101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715000" y="1676400"/>
              <a:ext cx="3124200" cy="4495800"/>
            </a:xfrm>
            <a:prstGeom prst="rect">
              <a:avLst/>
            </a:prstGeom>
            <a:noFill/>
            <a:ln w="50800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david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David</a:t>
              </a: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Swanson</a:t>
              </a: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Wed 3.30-4.20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nicholas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Nicholas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Shahan</a:t>
              </a:r>
              <a:endParaRPr lang="en-US" sz="1800" dirty="0" smtClean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Wed 11.30-12.20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megan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>
                  <a:solidFill>
                    <a:srgbClr val="339933"/>
                  </a:solidFill>
                </a:rPr>
                <a:t>Megan </a:t>
              </a:r>
              <a:r>
                <a:rPr lang="en-US" sz="1800" dirty="0" err="1">
                  <a:solidFill>
                    <a:srgbClr val="339933"/>
                  </a:solidFill>
                </a:rPr>
                <a:t>Hopp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     OH: </a:t>
              </a:r>
              <a:r>
                <a:rPr lang="en-US" sz="1800" dirty="0" smtClean="0">
                  <a:solidFill>
                    <a:srgbClr val="339933"/>
                  </a:solidFill>
                </a:rPr>
                <a:t>Mon 10-10.50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       …</a:t>
              </a:r>
              <a:r>
                <a:rPr lang="en-US" sz="1800" dirty="0">
                  <a:solidFill>
                    <a:srgbClr val="339933"/>
                  </a:solidFill>
                </a:rPr>
                <a:t/>
              </a:r>
              <a:br>
                <a:rPr lang="en-US" sz="1800" dirty="0">
                  <a:solidFill>
                    <a:srgbClr val="339933"/>
                  </a:solidFill>
                </a:rPr>
              </a:br>
              <a:endParaRPr lang="en-US" sz="1800" dirty="0">
                <a:solidFill>
                  <a:srgbClr val="339933"/>
                </a:solidFill>
              </a:endParaRPr>
            </a:p>
          </p:txBody>
        </p:sp>
        <p:sp>
          <p:nvSpPr>
            <p:cNvPr id="4102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810000" y="2971800"/>
              <a:ext cx="19050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Text Box 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733800" y="2590800"/>
              <a:ext cx="20441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insert(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david</a:t>
              </a:r>
              <a:r>
                <a:rPr lang="en-US" sz="2000" dirty="0" smtClean="0">
                  <a:solidFill>
                    <a:srgbClr val="9900CC"/>
                  </a:solidFill>
                </a:rPr>
                <a:t>, </a:t>
              </a:r>
              <a:r>
                <a:rPr lang="en-US" sz="2000" dirty="0">
                  <a:solidFill>
                    <a:srgbClr val="9900CC"/>
                  </a:solidFill>
                </a:rPr>
                <a:t>….</a:t>
              </a:r>
              <a:r>
                <a:rPr 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4104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733800" y="4572000"/>
              <a:ext cx="19812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Text Box 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86200" y="4191000"/>
              <a:ext cx="15311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find(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megan</a:t>
              </a:r>
              <a:r>
                <a:rPr lang="en-US" sz="2000" dirty="0" smtClean="0">
                  <a:solidFill>
                    <a:schemeClr val="accent2"/>
                  </a:solidFill>
                </a:rPr>
                <a:t>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733800" y="4572000"/>
              <a:ext cx="2438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 smtClean="0">
                  <a:solidFill>
                    <a:srgbClr val="339933"/>
                  </a:solidFill>
                </a:rPr>
                <a:t>Megan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Hopp</a:t>
              </a:r>
              <a:r>
                <a:rPr lang="en-US" sz="1800" dirty="0" smtClean="0">
                  <a:solidFill>
                    <a:srgbClr val="339933"/>
                  </a:solidFill>
                </a:rPr>
                <a:t>, …</a:t>
              </a:r>
              <a:endParaRPr lang="en-US" sz="1800" dirty="0">
                <a:solidFill>
                  <a:srgbClr val="339933"/>
                </a:solidFill>
              </a:endParaRPr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tree</a:t>
            </a:r>
            <a:r>
              <a:rPr lang="en-US" dirty="0" smtClean="0"/>
              <a:t>:    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Perfect </a:t>
            </a:r>
            <a:r>
              <a:rPr lang="en-US" dirty="0"/>
              <a:t>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r>
              <a:rPr lang="en-US" dirty="0" smtClean="0"/>
              <a:t>:  Each row completely full except maybe the bottom row, which is filled from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625600" y="41910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78400" y="41910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907726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35007" y="2019138"/>
            <a:ext cx="2849562" cy="4038600"/>
            <a:chOff x="5605463" y="1600200"/>
            <a:chExt cx="2849562" cy="4038600"/>
          </a:xfrm>
        </p:grpSpPr>
        <p:sp>
          <p:nvSpPr>
            <p:cNvPr id="8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 dirty="0"/>
                <a:t>A</a:t>
              </a:r>
            </a:p>
          </p:txBody>
        </p:sp>
        <p:cxnSp>
          <p:nvCxnSpPr>
            <p:cNvPr id="9" name="AutoShape 4"/>
            <p:cNvCxnSpPr>
              <a:cxnSpLocks noChangeShapeType="1"/>
              <a:stCxn id="8" idx="3"/>
              <a:endCxn id="12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5"/>
            <p:cNvCxnSpPr>
              <a:cxnSpLocks noChangeShapeType="1"/>
              <a:stCxn id="8" idx="5"/>
              <a:endCxn id="18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E</a:t>
              </a: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B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4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D</a:t>
              </a:r>
            </a:p>
          </p:txBody>
        </p:sp>
        <p:sp>
          <p:nvSpPr>
            <p:cNvPr id="15" name="Oval 10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F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2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2"/>
            <p:cNvCxnSpPr>
              <a:cxnSpLocks noChangeShapeType="1"/>
              <a:stCxn id="12" idx="3"/>
              <a:endCxn id="1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C</a:t>
              </a:r>
            </a:p>
          </p:txBody>
        </p:sp>
        <p:sp>
          <p:nvSpPr>
            <p:cNvPr id="19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G</a:t>
              </a:r>
            </a:p>
          </p:txBody>
        </p:sp>
        <p:cxnSp>
          <p:nvCxnSpPr>
            <p:cNvPr id="20" name="AutoShape 15"/>
            <p:cNvCxnSpPr>
              <a:cxnSpLocks noChangeShapeType="1"/>
              <a:stCxn id="18" idx="4"/>
              <a:endCxn id="19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9" idx="3"/>
              <a:endCxn id="24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I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19" idx="5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H</a:t>
              </a:r>
            </a:p>
          </p:txBody>
        </p:sp>
        <p:sp>
          <p:nvSpPr>
            <p:cNvPr id="25" name="Oval 2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L</a:t>
              </a:r>
            </a:p>
          </p:txBody>
        </p: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J</a:t>
              </a:r>
            </a:p>
          </p:txBody>
        </p:sp>
        <p:sp>
          <p:nvSpPr>
            <p:cNvPr id="27" name="Oval 22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M</a:t>
              </a:r>
            </a:p>
          </p:txBody>
        </p:sp>
        <p:sp>
          <p:nvSpPr>
            <p:cNvPr id="28" name="Oval 2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K</a:t>
              </a:r>
            </a:p>
          </p:txBody>
        </p:sp>
        <p:sp>
          <p:nvSpPr>
            <p:cNvPr id="29" name="Oval 2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N</a:t>
              </a:r>
            </a:p>
          </p:txBody>
        </p:sp>
        <p:cxnSp>
          <p:nvCxnSpPr>
            <p:cNvPr id="30" name="AutoShape 25"/>
            <p:cNvCxnSpPr>
              <a:cxnSpLocks noChangeShapeType="1"/>
              <a:stCxn id="24" idx="2"/>
              <a:endCxn id="26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6"/>
            <p:cNvCxnSpPr>
              <a:cxnSpLocks noChangeShapeType="1"/>
              <a:stCxn id="24" idx="3"/>
              <a:endCxn id="28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24" idx="4"/>
              <a:endCxn id="25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24" idx="5"/>
              <a:endCxn id="27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24" idx="6"/>
              <a:endCxn id="29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073481" y="32954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0" dirty="0"/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9751" y="1417638"/>
            <a:ext cx="55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Recall: </a:t>
            </a:r>
            <a:r>
              <a:rPr lang="en-US" sz="2400" b="0" dirty="0" smtClean="0">
                <a:solidFill>
                  <a:srgbClr val="0000FF"/>
                </a:solidFill>
              </a:rPr>
              <a:t>Height</a:t>
            </a:r>
            <a:r>
              <a:rPr lang="en-US" sz="2400" b="0" dirty="0" smtClean="0"/>
              <a:t> of a tree is the </a:t>
            </a:r>
            <a:r>
              <a:rPr lang="en-US" sz="2400" b="0" dirty="0" smtClean="0">
                <a:solidFill>
                  <a:srgbClr val="0000FF"/>
                </a:solidFill>
              </a:rPr>
              <a:t>maximum</a:t>
            </a:r>
            <a:r>
              <a:rPr lang="en-US" sz="2400" b="0" dirty="0" smtClean="0"/>
              <a:t> number of edges from the </a:t>
            </a:r>
            <a:r>
              <a:rPr lang="en-US" sz="2400" b="0" dirty="0" smtClean="0">
                <a:solidFill>
                  <a:srgbClr val="0000FF"/>
                </a:solidFill>
              </a:rPr>
              <a:t>root</a:t>
            </a:r>
            <a:r>
              <a:rPr lang="en-US" sz="2400" b="0" dirty="0" smtClean="0"/>
              <a:t> to a </a:t>
            </a:r>
            <a:r>
              <a:rPr lang="en-US" sz="2400" b="0" dirty="0" smtClean="0">
                <a:solidFill>
                  <a:srgbClr val="0000FF"/>
                </a:solidFill>
              </a:rPr>
              <a:t>leaf</a:t>
            </a:r>
            <a:r>
              <a:rPr lang="en-US" sz="2400" b="0" dirty="0" smtClean="0"/>
              <a:t>.</a:t>
            </a:r>
            <a:endParaRPr lang="en-US" sz="2400" b="0" dirty="0"/>
          </a:p>
        </p:txBody>
      </p:sp>
      <p:sp>
        <p:nvSpPr>
          <p:cNvPr id="37" name="TextBox 36"/>
          <p:cNvSpPr txBox="1"/>
          <p:nvPr/>
        </p:nvSpPr>
        <p:spPr>
          <a:xfrm>
            <a:off x="869751" y="3778179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Height = 0 </a:t>
            </a:r>
            <a:endParaRPr lang="en-US" sz="2400" b="0" dirty="0"/>
          </a:p>
        </p:txBody>
      </p:sp>
      <p:sp>
        <p:nvSpPr>
          <p:cNvPr id="3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077712" y="29525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0" dirty="0"/>
              <a:t>A</a:t>
            </a:r>
          </a:p>
        </p:txBody>
      </p:sp>
      <p:cxnSp>
        <p:nvCxnSpPr>
          <p:cNvPr id="39" name="AutoShape 4"/>
          <p:cNvCxnSpPr>
            <a:cxnSpLocks noChangeShapeType="1"/>
            <a:stCxn id="38" idx="4"/>
            <a:endCxn id="40" idx="0"/>
          </p:cNvCxnSpPr>
          <p:nvPr>
            <p:custDataLst>
              <p:tags r:id="rId3"/>
            </p:custDataLst>
          </p:nvPr>
        </p:nvCxnSpPr>
        <p:spPr bwMode="auto">
          <a:xfrm>
            <a:off x="3306312" y="3409788"/>
            <a:ext cx="66955" cy="470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144667" y="3879975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13325" y="3777039"/>
            <a:ext cx="152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Height = 1 </a:t>
            </a:r>
            <a:endParaRPr lang="en-US" sz="2400" b="0" dirty="0"/>
          </a:p>
        </p:txBody>
      </p:sp>
      <p:sp>
        <p:nvSpPr>
          <p:cNvPr id="45" name="TextBox 44"/>
          <p:cNvSpPr txBox="1"/>
          <p:nvPr/>
        </p:nvSpPr>
        <p:spPr>
          <a:xfrm>
            <a:off x="1055488" y="2442815"/>
            <a:ext cx="406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What is the </a:t>
            </a:r>
            <a:r>
              <a:rPr lang="en-US" sz="2400" b="0" dirty="0" smtClean="0">
                <a:solidFill>
                  <a:srgbClr val="0000FF"/>
                </a:solidFill>
              </a:rPr>
              <a:t>height</a:t>
            </a:r>
            <a:r>
              <a:rPr lang="en-US" sz="2400" b="0" dirty="0" smtClean="0"/>
              <a:t> of this tree?</a:t>
            </a:r>
            <a:endParaRPr lang="en-US" sz="2400" b="0" dirty="0"/>
          </a:p>
        </p:txBody>
      </p:sp>
      <p:sp>
        <p:nvSpPr>
          <p:cNvPr id="46" name="TextBox 45"/>
          <p:cNvSpPr txBox="1"/>
          <p:nvPr/>
        </p:nvSpPr>
        <p:spPr>
          <a:xfrm>
            <a:off x="1055488" y="4636610"/>
            <a:ext cx="387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What is the </a:t>
            </a:r>
            <a:r>
              <a:rPr lang="en-US" sz="2400" b="0" dirty="0" smtClean="0">
                <a:solidFill>
                  <a:srgbClr val="0000FF"/>
                </a:solidFill>
              </a:rPr>
              <a:t>depth</a:t>
            </a:r>
            <a:r>
              <a:rPr lang="en-US" sz="2400" b="0" dirty="0" smtClean="0"/>
              <a:t> of node G?</a:t>
            </a:r>
            <a:endParaRPr lang="en-US" sz="2400" b="0" dirty="0"/>
          </a:p>
        </p:txBody>
      </p:sp>
      <p:sp>
        <p:nvSpPr>
          <p:cNvPr id="48" name="TextBox 47"/>
          <p:cNvSpPr txBox="1"/>
          <p:nvPr/>
        </p:nvSpPr>
        <p:spPr>
          <a:xfrm>
            <a:off x="1088845" y="5602171"/>
            <a:ext cx="3805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What is the </a:t>
            </a:r>
            <a:r>
              <a:rPr lang="en-US" sz="2400" b="0" dirty="0">
                <a:solidFill>
                  <a:srgbClr val="0000FF"/>
                </a:solidFill>
              </a:rPr>
              <a:t>depth</a:t>
            </a:r>
            <a:r>
              <a:rPr lang="en-US" sz="2400" b="0" dirty="0"/>
              <a:t> </a:t>
            </a:r>
            <a:r>
              <a:rPr lang="en-US" sz="2400" b="0" dirty="0" smtClean="0"/>
              <a:t>of node L?</a:t>
            </a:r>
            <a:endParaRPr lang="en-US" sz="2400" b="0" dirty="0"/>
          </a:p>
        </p:txBody>
      </p:sp>
      <p:sp>
        <p:nvSpPr>
          <p:cNvPr id="47" name="TextBox 46"/>
          <p:cNvSpPr txBox="1"/>
          <p:nvPr/>
        </p:nvSpPr>
        <p:spPr>
          <a:xfrm>
            <a:off x="3130236" y="5010636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Depth = 2 </a:t>
            </a:r>
            <a:endParaRPr lang="en-US" sz="2400" b="0" dirty="0"/>
          </a:p>
        </p:txBody>
      </p:sp>
      <p:sp>
        <p:nvSpPr>
          <p:cNvPr id="51" name="TextBox 50"/>
          <p:cNvSpPr txBox="1"/>
          <p:nvPr/>
        </p:nvSpPr>
        <p:spPr>
          <a:xfrm>
            <a:off x="3144667" y="5959700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Depth = 4 </a:t>
            </a:r>
            <a:endParaRPr lang="en-US" sz="2400" b="0" dirty="0"/>
          </a:p>
        </p:txBody>
      </p:sp>
      <p:sp>
        <p:nvSpPr>
          <p:cNvPr id="52" name="TextBox 51"/>
          <p:cNvSpPr txBox="1"/>
          <p:nvPr/>
        </p:nvSpPr>
        <p:spPr>
          <a:xfrm>
            <a:off x="7086600" y="1417638"/>
            <a:ext cx="1908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Height = 4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2207040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30855</TotalTime>
  <Words>1804</Words>
  <Application>Microsoft Macintosh PowerPoint</Application>
  <PresentationFormat>On-screen Show (4:3)</PresentationFormat>
  <Paragraphs>549</Paragraphs>
  <Slides>33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dan_design_template</vt:lpstr>
      <vt:lpstr>CSE373: Data Structures &amp; Algorithms Lecture 28: Final review and class wrap-up</vt:lpstr>
      <vt:lpstr>Final Exam  </vt:lpstr>
      <vt:lpstr>Terminology</vt:lpstr>
      <vt:lpstr>Asymptotic and Algorithm Analysis</vt:lpstr>
      <vt:lpstr>The Queue ADT</vt:lpstr>
      <vt:lpstr>The Stack ADT</vt:lpstr>
      <vt:lpstr>The Dictionary (a.k.a. Map) ADT</vt:lpstr>
      <vt:lpstr>Trees</vt:lpstr>
      <vt:lpstr>Tree Calculations</vt:lpstr>
      <vt:lpstr>Tree Traversals</vt:lpstr>
      <vt:lpstr>Binary Search Tree (BST) Data Structure</vt:lpstr>
      <vt:lpstr>The AVL Tree Data Structure</vt:lpstr>
      <vt:lpstr>Priority Queues and Binary Heaps</vt:lpstr>
      <vt:lpstr>Union-Find ADT</vt:lpstr>
      <vt:lpstr>Hash Tables</vt:lpstr>
      <vt:lpstr>Memory Locality</vt:lpstr>
      <vt:lpstr>Graphs</vt:lpstr>
      <vt:lpstr>Topological Sort</vt:lpstr>
      <vt:lpstr>Graph Traversals</vt:lpstr>
      <vt:lpstr>Dijkstra’s Algorithm: Lowest cost paths</vt:lpstr>
      <vt:lpstr>Minimum Spanning Trees</vt:lpstr>
      <vt:lpstr>Two different approaches</vt:lpstr>
      <vt:lpstr>Sorting: The Big Picture</vt:lpstr>
      <vt:lpstr>Algorithm Design Techniques</vt:lpstr>
      <vt:lpstr>Phew! That’s it. </vt:lpstr>
      <vt:lpstr>Victory Lap</vt:lpstr>
      <vt:lpstr>Thank you!</vt:lpstr>
      <vt:lpstr>Thank you!</vt:lpstr>
      <vt:lpstr>PowerPoint Presentation</vt:lpstr>
      <vt:lpstr>Data Structures</vt:lpstr>
      <vt:lpstr>What 373 is about</vt:lpstr>
      <vt:lpstr>Goals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1470</cp:revision>
  <dcterms:created xsi:type="dcterms:W3CDTF">2009-03-13T20:43:19Z</dcterms:created>
  <dcterms:modified xsi:type="dcterms:W3CDTF">2014-06-06T20:34:51Z</dcterms:modified>
</cp:coreProperties>
</file>