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6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31F7D-3A84-7340-8BA2-0DA0F2C59461}" type="datetimeFigureOut">
              <a:rPr lang="en-US" smtClean="0"/>
              <a:t>4/2/14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E4877-6BE3-6C4D-B1F1-0D3149BB6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459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7FB6-5287-F246-92B1-DA874CA1E7EB}" type="datetimeFigureOut">
              <a:rPr lang="en-US" smtClean="0"/>
              <a:t>4/2/14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577FF-CADD-8E44-9CE7-A55193E0B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64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7FB6-5287-F246-92B1-DA874CA1E7EB}" type="datetimeFigureOut">
              <a:rPr lang="en-US" smtClean="0"/>
              <a:t>4/2/14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577FF-CADD-8E44-9CE7-A55193E0B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21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7FB6-5287-F246-92B1-DA874CA1E7EB}" type="datetimeFigureOut">
              <a:rPr lang="en-US" smtClean="0"/>
              <a:t>4/2/14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577FF-CADD-8E44-9CE7-A55193E0B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07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7FB6-5287-F246-92B1-DA874CA1E7EB}" type="datetimeFigureOut">
              <a:rPr lang="en-US" smtClean="0"/>
              <a:t>4/2/14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577FF-CADD-8E44-9CE7-A55193E0B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664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7FB6-5287-F246-92B1-DA874CA1E7EB}" type="datetimeFigureOut">
              <a:rPr lang="en-US" smtClean="0"/>
              <a:t>4/2/14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577FF-CADD-8E44-9CE7-A55193E0B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62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7FB6-5287-F246-92B1-DA874CA1E7EB}" type="datetimeFigureOut">
              <a:rPr lang="en-US" smtClean="0"/>
              <a:t>4/2/14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577FF-CADD-8E44-9CE7-A55193E0B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85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7FB6-5287-F246-92B1-DA874CA1E7EB}" type="datetimeFigureOut">
              <a:rPr lang="en-US" smtClean="0"/>
              <a:t>4/2/14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577FF-CADD-8E44-9CE7-A55193E0B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684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7FB6-5287-F246-92B1-DA874CA1E7EB}" type="datetimeFigureOut">
              <a:rPr lang="en-US" smtClean="0"/>
              <a:t>4/2/14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577FF-CADD-8E44-9CE7-A55193E0B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47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7FB6-5287-F246-92B1-DA874CA1E7EB}" type="datetimeFigureOut">
              <a:rPr lang="en-US" smtClean="0"/>
              <a:t>4/2/14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577FF-CADD-8E44-9CE7-A55193E0B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93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7FB6-5287-F246-92B1-DA874CA1E7EB}" type="datetimeFigureOut">
              <a:rPr lang="en-US" smtClean="0"/>
              <a:t>4/2/14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577FF-CADD-8E44-9CE7-A55193E0B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58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7FB6-5287-F246-92B1-DA874CA1E7EB}" type="datetimeFigureOut">
              <a:rPr lang="en-US" smtClean="0"/>
              <a:t>4/2/14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577FF-CADD-8E44-9CE7-A55193E0B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59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97FB6-5287-F246-92B1-DA874CA1E7EB}" type="datetimeFigureOut">
              <a:rPr lang="en-US" smtClean="0"/>
              <a:t>4/2/14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577FF-CADD-8E44-9CE7-A55193E0B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0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i="0" dirty="0"/>
              <a:t>CSE373: Data Structures and Algorithms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2b: Proof by Induction and Powers of Two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Nicki Dell	</a:t>
            </a:r>
          </a:p>
          <a:p>
            <a:r>
              <a:rPr lang="en-US" sz="2400" dirty="0" smtClean="0"/>
              <a:t>Spring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85540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153400" cy="4876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Suppose </a:t>
            </a:r>
            <a:r>
              <a:rPr lang="en-US" i="1" dirty="0" smtClean="0"/>
              <a:t>P(n)</a:t>
            </a:r>
            <a:r>
              <a:rPr lang="en-US" dirty="0" smtClean="0"/>
              <a:t> is some statement (mentioning integer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r>
              <a:rPr lang="en-US" dirty="0" smtClean="0"/>
              <a:t>Example: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sz="2400" dirty="0" smtClean="0"/>
              <a:t>≥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/2 + 1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We can use induction to prove P(n) for all integers n ≥ n</a:t>
            </a:r>
            <a:r>
              <a:rPr lang="en-US" sz="2400" baseline="-25000" dirty="0" smtClean="0"/>
              <a:t>0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/>
              <a:t>W</a:t>
            </a:r>
            <a:r>
              <a:rPr lang="en-US" dirty="0" smtClean="0"/>
              <a:t>e need to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Prove the </a:t>
            </a:r>
            <a:r>
              <a:rPr lang="en-US" dirty="0"/>
              <a:t>“base case</a:t>
            </a:r>
            <a:r>
              <a:rPr lang="en-US" dirty="0" smtClean="0"/>
              <a:t>”  i.e. P</a:t>
            </a:r>
            <a:r>
              <a:rPr lang="en-US" dirty="0"/>
              <a:t>(n</a:t>
            </a:r>
            <a:r>
              <a:rPr lang="en-US" sz="2400" baseline="-25000" dirty="0"/>
              <a:t>0</a:t>
            </a:r>
            <a:r>
              <a:rPr lang="en-US" dirty="0" smtClean="0"/>
              <a:t>)</a:t>
            </a:r>
            <a:r>
              <a:rPr lang="en-US" dirty="0"/>
              <a:t>. </a:t>
            </a:r>
            <a:r>
              <a:rPr lang="en-US" dirty="0" smtClean="0"/>
              <a:t>For us n</a:t>
            </a:r>
            <a:r>
              <a:rPr lang="en-US" sz="2400" baseline="-25000" dirty="0" smtClean="0"/>
              <a:t>0 </a:t>
            </a:r>
            <a:r>
              <a:rPr lang="en-US" dirty="0" smtClean="0"/>
              <a:t>is </a:t>
            </a:r>
            <a:r>
              <a:rPr lang="en-US" dirty="0"/>
              <a:t>usually </a:t>
            </a:r>
            <a:r>
              <a:rPr lang="en-US" dirty="0" smtClean="0"/>
              <a:t>1.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Assume the statement holds for P(k).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Prove </a:t>
            </a:r>
            <a:r>
              <a:rPr lang="en-US" dirty="0"/>
              <a:t>the “inductive case</a:t>
            </a:r>
            <a:r>
              <a:rPr lang="en-US" dirty="0" smtClean="0"/>
              <a:t>” i.e. if P(k) is true, then P(k+1) is true.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Why we will care: </a:t>
            </a:r>
          </a:p>
          <a:p>
            <a:pPr marL="457200" indent="-457200">
              <a:buNone/>
            </a:pPr>
            <a:r>
              <a:rPr lang="en-US" dirty="0" smtClean="0"/>
              <a:t>	To show an algorithm is correct or has a certain running time     </a:t>
            </a:r>
          </a:p>
          <a:p>
            <a:pPr marL="457200" indent="-457200">
              <a:buNone/>
            </a:pPr>
            <a:r>
              <a:rPr lang="en-US" i="1" dirty="0">
                <a:solidFill>
                  <a:srgbClr val="0000FF"/>
                </a:solidFill>
              </a:rPr>
              <a:t>	</a:t>
            </a:r>
            <a:r>
              <a:rPr lang="en-US" i="1" dirty="0" smtClean="0">
                <a:solidFill>
                  <a:srgbClr val="0000FF"/>
                </a:solidFill>
              </a:rPr>
              <a:t>no matter how big a data structure or input value is</a:t>
            </a:r>
          </a:p>
          <a:p>
            <a:pPr marL="457200" indent="-457200">
              <a:buNone/>
            </a:pPr>
            <a:r>
              <a:rPr lang="en-US" i="1" dirty="0" smtClean="0"/>
              <a:t>	</a:t>
            </a:r>
            <a:r>
              <a:rPr lang="en-US" dirty="0" smtClean="0"/>
              <a:t>(Our “</a:t>
            </a:r>
            <a:r>
              <a:rPr lang="en-US" i="1" dirty="0" smtClean="0"/>
              <a:t>n</a:t>
            </a:r>
            <a:r>
              <a:rPr lang="en-US" dirty="0" smtClean="0"/>
              <a:t>” will be the data structure or input size.)</a:t>
            </a: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630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i="1" dirty="0" smtClean="0"/>
              <a:t>P(n)</a:t>
            </a:r>
            <a:r>
              <a:rPr lang="en-US" dirty="0" smtClean="0"/>
              <a:t> = “the sum of the first </a:t>
            </a:r>
            <a:r>
              <a:rPr lang="en-US" i="1" dirty="0" smtClean="0"/>
              <a:t>n</a:t>
            </a:r>
            <a:r>
              <a:rPr lang="en-US" dirty="0" smtClean="0"/>
              <a:t> powers of 2 (starting at 0) is 2</a:t>
            </a:r>
            <a:r>
              <a:rPr lang="en-US" baseline="30000" dirty="0" smtClean="0"/>
              <a:t>n</a:t>
            </a:r>
            <a:r>
              <a:rPr lang="en-US" dirty="0" smtClean="0"/>
              <a:t>-1”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Theorem:  </a:t>
            </a:r>
            <a:r>
              <a:rPr lang="en-US" i="1" dirty="0" smtClean="0"/>
              <a:t>P(n)</a:t>
            </a:r>
            <a:r>
              <a:rPr lang="en-US" dirty="0" smtClean="0"/>
              <a:t> holds for all </a:t>
            </a:r>
            <a:r>
              <a:rPr lang="en-US" i="1" dirty="0" smtClean="0"/>
              <a:t>n</a:t>
            </a:r>
            <a:r>
              <a:rPr lang="en-US" dirty="0" smtClean="0"/>
              <a:t> ≥ 1</a:t>
            </a:r>
          </a:p>
          <a:p>
            <a:pPr>
              <a:buNone/>
            </a:pPr>
            <a:r>
              <a:rPr lang="en-US" dirty="0" smtClean="0"/>
              <a:t>Proof:  By induction on </a:t>
            </a:r>
            <a:r>
              <a:rPr lang="en-US" i="1" dirty="0" smtClean="0"/>
              <a:t>n</a:t>
            </a:r>
          </a:p>
          <a:p>
            <a:r>
              <a:rPr lang="en-US" dirty="0" smtClean="0"/>
              <a:t>Base case: </a:t>
            </a:r>
            <a:r>
              <a:rPr lang="en-US" i="1" dirty="0" smtClean="0"/>
              <a:t>n</a:t>
            </a:r>
            <a:r>
              <a:rPr lang="en-US" dirty="0" smtClean="0"/>
              <a:t>=1.  Sum of first 1 power of 2 is 2</a:t>
            </a:r>
            <a:r>
              <a:rPr lang="en-US" baseline="30000" dirty="0" smtClean="0"/>
              <a:t>0</a:t>
            </a:r>
            <a:r>
              <a:rPr lang="en-US" dirty="0" smtClean="0"/>
              <a:t> , which equals 1.</a:t>
            </a:r>
          </a:p>
          <a:p>
            <a:pPr>
              <a:buNone/>
            </a:pPr>
            <a:r>
              <a:rPr lang="en-US" dirty="0" smtClean="0"/>
              <a:t>			       And for </a:t>
            </a:r>
            <a:r>
              <a:rPr lang="en-US" i="1" dirty="0" smtClean="0"/>
              <a:t>n</a:t>
            </a:r>
            <a:r>
              <a:rPr lang="en-US" dirty="0" smtClean="0"/>
              <a:t>=1, 2</a:t>
            </a:r>
            <a:r>
              <a:rPr lang="en-US" baseline="30000" dirty="0" smtClean="0"/>
              <a:t>n</a:t>
            </a:r>
            <a:r>
              <a:rPr lang="en-US" dirty="0" smtClean="0"/>
              <a:t>-1 equals 1.</a:t>
            </a:r>
          </a:p>
          <a:p>
            <a:r>
              <a:rPr lang="en-US" dirty="0" smtClean="0"/>
              <a:t>Inductive case:</a:t>
            </a:r>
          </a:p>
          <a:p>
            <a:pPr lvl="1"/>
            <a:r>
              <a:rPr lang="en-US" dirty="0" smtClean="0"/>
              <a:t>Assume the sum of the first </a:t>
            </a:r>
            <a:r>
              <a:rPr lang="en-US" i="1" dirty="0" smtClean="0"/>
              <a:t>k</a:t>
            </a:r>
            <a:r>
              <a:rPr lang="en-US" dirty="0" smtClean="0"/>
              <a:t> powers of 2 is 2</a:t>
            </a:r>
            <a:r>
              <a:rPr lang="en-US" baseline="30000" dirty="0" smtClean="0"/>
              <a:t>k</a:t>
            </a:r>
            <a:r>
              <a:rPr lang="en-US" dirty="0" smtClean="0"/>
              <a:t>-1</a:t>
            </a:r>
          </a:p>
          <a:p>
            <a:pPr lvl="1"/>
            <a:r>
              <a:rPr lang="en-US" dirty="0" smtClean="0"/>
              <a:t>Show the sum of the first (</a:t>
            </a:r>
            <a:r>
              <a:rPr lang="en-US" i="1" dirty="0" smtClean="0"/>
              <a:t>k</a:t>
            </a:r>
            <a:r>
              <a:rPr lang="en-US" dirty="0" smtClean="0"/>
              <a:t>+1) powers of 2 is 2</a:t>
            </a:r>
            <a:r>
              <a:rPr lang="en-US" baseline="30000" dirty="0" smtClean="0"/>
              <a:t>k+1</a:t>
            </a:r>
            <a:r>
              <a:rPr lang="en-US" dirty="0" smtClean="0"/>
              <a:t>-1</a:t>
            </a:r>
          </a:p>
          <a:p>
            <a:pPr lvl="1">
              <a:buNone/>
            </a:pPr>
            <a:r>
              <a:rPr lang="en-US" dirty="0" smtClean="0"/>
              <a:t>Using assumption, sum of the first (</a:t>
            </a:r>
            <a:r>
              <a:rPr lang="en-US" i="1" dirty="0" smtClean="0"/>
              <a:t>k</a:t>
            </a:r>
            <a:r>
              <a:rPr lang="en-US" dirty="0" smtClean="0"/>
              <a:t>+1) powers of 2 is</a:t>
            </a:r>
          </a:p>
          <a:p>
            <a:pPr lvl="1">
              <a:buNone/>
            </a:pPr>
            <a:r>
              <a:rPr lang="en-US" dirty="0" smtClean="0"/>
              <a:t>(2</a:t>
            </a:r>
            <a:r>
              <a:rPr lang="en-US" baseline="30000" dirty="0" smtClean="0"/>
              <a:t>k</a:t>
            </a:r>
            <a:r>
              <a:rPr lang="en-US" dirty="0" smtClean="0"/>
              <a:t>-1) + 2</a:t>
            </a:r>
            <a:r>
              <a:rPr lang="en-US" baseline="30000" dirty="0" smtClean="0"/>
              <a:t>(k+1)-1</a:t>
            </a:r>
            <a:r>
              <a:rPr lang="en-US" dirty="0" smtClean="0"/>
              <a:t> = (2</a:t>
            </a:r>
            <a:r>
              <a:rPr lang="en-US" baseline="30000" dirty="0" smtClean="0"/>
              <a:t>k</a:t>
            </a:r>
            <a:r>
              <a:rPr lang="en-US" dirty="0" smtClean="0"/>
              <a:t>-1) + 2</a:t>
            </a:r>
            <a:r>
              <a:rPr lang="en-US" baseline="30000" dirty="0" smtClean="0"/>
              <a:t>k</a:t>
            </a:r>
            <a:r>
              <a:rPr lang="en-US" dirty="0" smtClean="0"/>
              <a:t> = 2</a:t>
            </a:r>
            <a:r>
              <a:rPr lang="en-US" baseline="30000" dirty="0" smtClean="0"/>
              <a:t>k+1</a:t>
            </a:r>
            <a:r>
              <a:rPr lang="en-US" dirty="0" smtClean="0"/>
              <a:t>-1</a:t>
            </a:r>
            <a:endParaRPr lang="en-US" baseline="30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54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9096420"/>
              </p:ext>
            </p:extLst>
          </p:nvPr>
        </p:nvGraphicFramePr>
        <p:xfrm>
          <a:off x="685800" y="1600200"/>
          <a:ext cx="7772400" cy="125983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554480"/>
                <a:gridCol w="1554480"/>
                <a:gridCol w="1554480"/>
                <a:gridCol w="1554480"/>
                <a:gridCol w="1554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4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sum</a:t>
                      </a:r>
                      <a:r>
                        <a:rPr lang="en-US" sz="1400" baseline="0" dirty="0" smtClean="0"/>
                        <a:t> of first n powers of 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0</a:t>
                      </a:r>
                      <a:r>
                        <a:rPr lang="en-US" baseline="0" dirty="0" smtClean="0"/>
                        <a:t> =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1 + 2</a:t>
                      </a:r>
                      <a:r>
                        <a:rPr lang="en-US" baseline="30000" dirty="0" smtClean="0"/>
                        <a:t>1</a:t>
                      </a:r>
                      <a:r>
                        <a:rPr lang="en-US" baseline="0" dirty="0" smtClean="0"/>
                        <a:t> = 3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3 </a:t>
                      </a:r>
                      <a:r>
                        <a:rPr lang="en-US" sz="1800" baseline="0" dirty="0" smtClean="0"/>
                        <a:t>+ 2</a:t>
                      </a:r>
                      <a:r>
                        <a:rPr lang="en-US" sz="1800" baseline="30000" dirty="0" smtClean="0"/>
                        <a:t>2</a:t>
                      </a:r>
                      <a:r>
                        <a:rPr lang="en-US" sz="1800" baseline="0" dirty="0" smtClean="0"/>
                        <a:t> = 7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7 + 2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baseline="0" dirty="0" smtClean="0"/>
                        <a:t> = 15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P(n)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1 </a:t>
                      </a:r>
                      <a:r>
                        <a:rPr lang="en-US" baseline="0" dirty="0" smtClean="0"/>
                        <a:t>- 1 =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54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0440684"/>
              </p:ext>
            </p:extLst>
          </p:nvPr>
        </p:nvGraphicFramePr>
        <p:xfrm>
          <a:off x="685800" y="1600200"/>
          <a:ext cx="7772400" cy="125983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554480"/>
                <a:gridCol w="1554480"/>
                <a:gridCol w="1554480"/>
                <a:gridCol w="1554480"/>
                <a:gridCol w="1554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4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sum</a:t>
                      </a:r>
                      <a:r>
                        <a:rPr lang="en-US" sz="1400" baseline="0" dirty="0" smtClean="0"/>
                        <a:t> of first n powers of 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0</a:t>
                      </a:r>
                      <a:r>
                        <a:rPr lang="en-US" baseline="0" dirty="0" smtClean="0"/>
                        <a:t> =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1 + 2</a:t>
                      </a:r>
                      <a:r>
                        <a:rPr lang="en-US" baseline="30000" dirty="0" smtClean="0"/>
                        <a:t>1</a:t>
                      </a:r>
                      <a:r>
                        <a:rPr lang="en-US" baseline="0" dirty="0" smtClean="0"/>
                        <a:t> = 3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3 </a:t>
                      </a:r>
                      <a:r>
                        <a:rPr lang="en-US" sz="1800" baseline="0" dirty="0" smtClean="0"/>
                        <a:t>+ 2</a:t>
                      </a:r>
                      <a:r>
                        <a:rPr lang="en-US" sz="1800" baseline="30000" dirty="0" smtClean="0"/>
                        <a:t>2</a:t>
                      </a:r>
                      <a:r>
                        <a:rPr lang="en-US" sz="1800" baseline="0" dirty="0" smtClean="0"/>
                        <a:t> = 7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smtClean="0"/>
                        <a:t>7 + 2</a:t>
                      </a:r>
                      <a:r>
                        <a:rPr lang="en-US" baseline="30000" smtClean="0"/>
                        <a:t>3</a:t>
                      </a:r>
                      <a:r>
                        <a:rPr lang="en-US" baseline="0" smtClean="0"/>
                        <a:t> = 15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P(n)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1 </a:t>
                      </a:r>
                      <a:r>
                        <a:rPr lang="en-US" baseline="0" dirty="0" smtClean="0"/>
                        <a:t>- 1 =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 - 1 = 3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15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462523"/>
              </p:ext>
            </p:extLst>
          </p:nvPr>
        </p:nvGraphicFramePr>
        <p:xfrm>
          <a:off x="685800" y="1600200"/>
          <a:ext cx="7772400" cy="125983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554480"/>
                <a:gridCol w="1554480"/>
                <a:gridCol w="1554480"/>
                <a:gridCol w="1554480"/>
                <a:gridCol w="1554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4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sum</a:t>
                      </a:r>
                      <a:r>
                        <a:rPr lang="en-US" sz="1400" baseline="0" dirty="0" smtClean="0"/>
                        <a:t> of first n powers of 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0</a:t>
                      </a:r>
                      <a:r>
                        <a:rPr lang="en-US" baseline="0" dirty="0" smtClean="0"/>
                        <a:t> =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1 + 2</a:t>
                      </a:r>
                      <a:r>
                        <a:rPr lang="en-US" baseline="30000" dirty="0" smtClean="0"/>
                        <a:t>1</a:t>
                      </a:r>
                      <a:r>
                        <a:rPr lang="en-US" baseline="0" dirty="0" smtClean="0"/>
                        <a:t> = 3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3 </a:t>
                      </a:r>
                      <a:r>
                        <a:rPr lang="en-US" sz="1800" baseline="0" dirty="0" smtClean="0"/>
                        <a:t>+ 2</a:t>
                      </a:r>
                      <a:r>
                        <a:rPr lang="en-US" sz="1800" baseline="30000" dirty="0" smtClean="0"/>
                        <a:t>2</a:t>
                      </a:r>
                      <a:r>
                        <a:rPr lang="en-US" sz="1800" baseline="0" dirty="0" smtClean="0"/>
                        <a:t> = 7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7 + 2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baseline="0" dirty="0" smtClean="0"/>
                        <a:t> = 15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P(n)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1 </a:t>
                      </a:r>
                      <a:r>
                        <a:rPr lang="en-US" baseline="0" dirty="0" smtClean="0"/>
                        <a:t>- 1 =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 - 1 = 3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baseline="0" dirty="0" smtClean="0"/>
                        <a:t> - 1 = 7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936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8412892"/>
              </p:ext>
            </p:extLst>
          </p:nvPr>
        </p:nvGraphicFramePr>
        <p:xfrm>
          <a:off x="685800" y="1600200"/>
          <a:ext cx="7772400" cy="125983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295400"/>
                <a:gridCol w="1295400"/>
                <a:gridCol w="1295400"/>
                <a:gridCol w="1295400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4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sum</a:t>
                      </a:r>
                      <a:r>
                        <a:rPr lang="en-US" sz="1400" baseline="0" dirty="0" smtClean="0"/>
                        <a:t> of first n powers of 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0</a:t>
                      </a:r>
                      <a:r>
                        <a:rPr lang="en-US" baseline="0" dirty="0" smtClean="0"/>
                        <a:t> =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1 + 2</a:t>
                      </a:r>
                      <a:r>
                        <a:rPr lang="en-US" baseline="30000" dirty="0" smtClean="0"/>
                        <a:t>1</a:t>
                      </a:r>
                      <a:r>
                        <a:rPr lang="en-US" baseline="0" dirty="0" smtClean="0"/>
                        <a:t> = 3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3 </a:t>
                      </a:r>
                      <a:r>
                        <a:rPr lang="en-US" sz="1800" baseline="0" dirty="0" smtClean="0"/>
                        <a:t>+ 2</a:t>
                      </a:r>
                      <a:r>
                        <a:rPr lang="en-US" sz="1800" baseline="30000" dirty="0" smtClean="0"/>
                        <a:t>2</a:t>
                      </a:r>
                      <a:r>
                        <a:rPr lang="en-US" sz="1800" baseline="0" dirty="0" smtClean="0"/>
                        <a:t> = 7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7 + 2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baseline="0" dirty="0" smtClean="0"/>
                        <a:t> = 15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P(n)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1 </a:t>
                      </a:r>
                      <a:r>
                        <a:rPr lang="en-US" baseline="0" dirty="0" smtClean="0"/>
                        <a:t>- 1 =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 - 1 = 3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baseline="0" dirty="0" smtClean="0"/>
                        <a:t> - 1 = 7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4</a:t>
                      </a:r>
                      <a:r>
                        <a:rPr lang="en-US" baseline="0" dirty="0" smtClean="0"/>
                        <a:t> - 1 = 15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344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Powers of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bit is 0 or 1 (just two different “letters” or “symbols”)</a:t>
            </a:r>
          </a:p>
          <a:p>
            <a:r>
              <a:rPr lang="en-US" dirty="0" smtClean="0"/>
              <a:t>A sequence of </a:t>
            </a:r>
            <a:r>
              <a:rPr lang="en-US" i="1" dirty="0" smtClean="0"/>
              <a:t>n</a:t>
            </a:r>
            <a:r>
              <a:rPr lang="en-US" dirty="0" smtClean="0"/>
              <a:t> bits can represent 2</a:t>
            </a:r>
            <a:r>
              <a:rPr lang="en-US" baseline="30000" dirty="0" smtClean="0"/>
              <a:t>n</a:t>
            </a:r>
            <a:r>
              <a:rPr lang="en-US" dirty="0" smtClean="0"/>
              <a:t> distinct things</a:t>
            </a:r>
          </a:p>
          <a:p>
            <a:pPr lvl="1"/>
            <a:r>
              <a:rPr lang="en-US" dirty="0" smtClean="0"/>
              <a:t>For example, the numbers 0 through 2</a:t>
            </a:r>
            <a:r>
              <a:rPr lang="en-US" baseline="30000" dirty="0" smtClean="0"/>
              <a:t>n</a:t>
            </a:r>
            <a:r>
              <a:rPr lang="en-US" dirty="0" smtClean="0"/>
              <a:t>-1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10</a:t>
            </a:r>
            <a:r>
              <a:rPr lang="en-US" dirty="0" smtClean="0"/>
              <a:t> is 1024 (“about a thousand”, kilo in CSE speak)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20</a:t>
            </a:r>
            <a:r>
              <a:rPr lang="en-US" dirty="0" smtClean="0"/>
              <a:t> is “about a million”, mega in CSE speak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30</a:t>
            </a:r>
            <a:r>
              <a:rPr lang="en-US" dirty="0" smtClean="0"/>
              <a:t> is “about a billion”, </a:t>
            </a:r>
            <a:r>
              <a:rPr lang="en-US" dirty="0" err="1" smtClean="0"/>
              <a:t>giga</a:t>
            </a:r>
            <a:r>
              <a:rPr lang="en-US" dirty="0" smtClean="0"/>
              <a:t> in CSE speak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Java: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is 32 bits and signed, so “max </a:t>
            </a:r>
            <a:r>
              <a:rPr lang="en-US" dirty="0" err="1" smtClean="0"/>
              <a:t>int</a:t>
            </a:r>
            <a:r>
              <a:rPr lang="en-US" dirty="0" smtClean="0"/>
              <a:t>” is “about 2 billion”</a:t>
            </a:r>
          </a:p>
          <a:p>
            <a:pPr>
              <a:buNone/>
            </a:pPr>
            <a:r>
              <a:rPr lang="en-US" dirty="0" smtClean="0"/>
              <a:t>         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dirty="0" smtClean="0"/>
              <a:t> is 64 bits and signed, so “max long” is 2</a:t>
            </a:r>
            <a:r>
              <a:rPr lang="en-US" baseline="30000" dirty="0" smtClean="0"/>
              <a:t>63</a:t>
            </a:r>
            <a:r>
              <a:rPr lang="en-US" dirty="0" smtClean="0"/>
              <a:t>-1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686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Therefore…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Could give a unique id to…</a:t>
            </a:r>
          </a:p>
          <a:p>
            <a:endParaRPr lang="en-US" dirty="0" smtClean="0"/>
          </a:p>
          <a:p>
            <a:r>
              <a:rPr lang="en-US" dirty="0" smtClean="0"/>
              <a:t>Every person in the U.S. with 29 bits</a:t>
            </a:r>
          </a:p>
          <a:p>
            <a:endParaRPr lang="en-US" dirty="0" smtClean="0"/>
          </a:p>
          <a:p>
            <a:r>
              <a:rPr lang="en-US" dirty="0" smtClean="0"/>
              <a:t>Every person in the world with 33 bits</a:t>
            </a:r>
          </a:p>
          <a:p>
            <a:endParaRPr lang="en-US" dirty="0" smtClean="0"/>
          </a:p>
          <a:p>
            <a:r>
              <a:rPr lang="en-US" dirty="0" smtClean="0"/>
              <a:t>Every person to have ever lived with 38 bits (estimate)</a:t>
            </a:r>
          </a:p>
          <a:p>
            <a:endParaRPr lang="en-US" dirty="0" smtClean="0"/>
          </a:p>
          <a:p>
            <a:r>
              <a:rPr lang="en-US" dirty="0" smtClean="0"/>
              <a:t>Every atom in the universe with 250-300 bits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So if a password is 128 bits long and randomly generated, </a:t>
            </a:r>
          </a:p>
          <a:p>
            <a:pPr>
              <a:buNone/>
            </a:pPr>
            <a:r>
              <a:rPr lang="en-US" dirty="0" smtClean="0"/>
              <a:t>	do you think you could guess it?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081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625</Words>
  <Application>Microsoft Macintosh PowerPoint</Application>
  <PresentationFormat>On-screen Show (4:3)</PresentationFormat>
  <Paragraphs>143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CSE373: Data Structures and Algorithms  Lecture 2b: Proof by Induction and Powers of Two</vt:lpstr>
      <vt:lpstr>Mathematical induction</vt:lpstr>
      <vt:lpstr>Example</vt:lpstr>
      <vt:lpstr>Example</vt:lpstr>
      <vt:lpstr>Example</vt:lpstr>
      <vt:lpstr>Example</vt:lpstr>
      <vt:lpstr>Example</vt:lpstr>
      <vt:lpstr>Powers of 2</vt:lpstr>
      <vt:lpstr>Therefore…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CSE373: Data Structures and Algorithms  Lecture 2b: Proof by Induction and Powers of Two</dc:title>
  <dc:creator>Nicola Dell</dc:creator>
  <cp:lastModifiedBy>Nicola Dell</cp:lastModifiedBy>
  <cp:revision>1</cp:revision>
  <dcterms:created xsi:type="dcterms:W3CDTF">2014-04-02T22:51:07Z</dcterms:created>
  <dcterms:modified xsi:type="dcterms:W3CDTF">2014-04-02T22:56:10Z</dcterms:modified>
</cp:coreProperties>
</file>