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5.xml" ContentType="application/vnd.openxmlformats-officedocument.presentationml.notesSlide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8" r:id="rId3"/>
    <p:sldId id="280" r:id="rId4"/>
    <p:sldId id="258" r:id="rId5"/>
    <p:sldId id="28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82" r:id="rId16"/>
    <p:sldId id="283" r:id="rId17"/>
    <p:sldId id="284" r:id="rId18"/>
    <p:sldId id="281" r:id="rId19"/>
    <p:sldId id="274" r:id="rId20"/>
    <p:sldId id="275" r:id="rId21"/>
    <p:sldId id="276" r:id="rId22"/>
    <p:sldId id="277" r:id="rId23"/>
    <p:sldId id="278" r:id="rId24"/>
    <p:sldId id="279" r:id="rId25"/>
    <p:sldId id="285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20" Type="http://schemas.openxmlformats.org/officeDocument/2006/relationships/tags" Target="../tags/tag4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4.xml"/><Relationship Id="rId10" Type="http://schemas.openxmlformats.org/officeDocument/2006/relationships/tags" Target="../tags/tag30.xml"/><Relationship Id="rId11" Type="http://schemas.openxmlformats.org/officeDocument/2006/relationships/tags" Target="../tags/tag31.xml"/><Relationship Id="rId12" Type="http://schemas.openxmlformats.org/officeDocument/2006/relationships/tags" Target="../tags/tag32.xml"/><Relationship Id="rId13" Type="http://schemas.openxmlformats.org/officeDocument/2006/relationships/tags" Target="../tags/tag33.xml"/><Relationship Id="rId14" Type="http://schemas.openxmlformats.org/officeDocument/2006/relationships/tags" Target="../tags/tag34.xml"/><Relationship Id="rId15" Type="http://schemas.openxmlformats.org/officeDocument/2006/relationships/tags" Target="../tags/tag35.xml"/><Relationship Id="rId16" Type="http://schemas.openxmlformats.org/officeDocument/2006/relationships/tags" Target="../tags/tag36.xml"/><Relationship Id="rId17" Type="http://schemas.openxmlformats.org/officeDocument/2006/relationships/tags" Target="../tags/tag37.xml"/><Relationship Id="rId18" Type="http://schemas.openxmlformats.org/officeDocument/2006/relationships/tags" Target="../tags/tag38.xml"/><Relationship Id="rId19" Type="http://schemas.openxmlformats.org/officeDocument/2006/relationships/tags" Target="../tags/tag39.xml"/><Relationship Id="rId1" Type="http://schemas.openxmlformats.org/officeDocument/2006/relationships/tags" Target="../tags/tag21.xml"/><Relationship Id="rId2" Type="http://schemas.openxmlformats.org/officeDocument/2006/relationships/tags" Target="../tags/tag22.xml"/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tags" Target="../tags/tag26.xml"/><Relationship Id="rId7" Type="http://schemas.openxmlformats.org/officeDocument/2006/relationships/tags" Target="../tags/tag27.xml"/><Relationship Id="rId8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20" Type="http://schemas.openxmlformats.org/officeDocument/2006/relationships/tags" Target="../tags/tag6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5.xml"/><Relationship Id="rId10" Type="http://schemas.openxmlformats.org/officeDocument/2006/relationships/tags" Target="../tags/tag50.xml"/><Relationship Id="rId11" Type="http://schemas.openxmlformats.org/officeDocument/2006/relationships/tags" Target="../tags/tag51.xml"/><Relationship Id="rId12" Type="http://schemas.openxmlformats.org/officeDocument/2006/relationships/tags" Target="../tags/tag52.xml"/><Relationship Id="rId13" Type="http://schemas.openxmlformats.org/officeDocument/2006/relationships/tags" Target="../tags/tag53.xml"/><Relationship Id="rId14" Type="http://schemas.openxmlformats.org/officeDocument/2006/relationships/tags" Target="../tags/tag54.xml"/><Relationship Id="rId15" Type="http://schemas.openxmlformats.org/officeDocument/2006/relationships/tags" Target="../tags/tag55.xml"/><Relationship Id="rId16" Type="http://schemas.openxmlformats.org/officeDocument/2006/relationships/tags" Target="../tags/tag56.xml"/><Relationship Id="rId17" Type="http://schemas.openxmlformats.org/officeDocument/2006/relationships/tags" Target="../tags/tag57.xml"/><Relationship Id="rId18" Type="http://schemas.openxmlformats.org/officeDocument/2006/relationships/tags" Target="../tags/tag58.xml"/><Relationship Id="rId19" Type="http://schemas.openxmlformats.org/officeDocument/2006/relationships/tags" Target="../tags/tag59.xml"/><Relationship Id="rId1" Type="http://schemas.openxmlformats.org/officeDocument/2006/relationships/tags" Target="../tags/tag41.xml"/><Relationship Id="rId2" Type="http://schemas.openxmlformats.org/officeDocument/2006/relationships/tags" Target="../tags/tag42.xml"/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6" Type="http://schemas.openxmlformats.org/officeDocument/2006/relationships/tags" Target="../tags/tag46.xml"/><Relationship Id="rId7" Type="http://schemas.openxmlformats.org/officeDocument/2006/relationships/tags" Target="../tags/tag47.xml"/><Relationship Id="rId8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4: </a:t>
            </a:r>
            <a:r>
              <a:rPr lang="en-US" sz="3200" i="0" dirty="0" smtClean="0"/>
              <a:t>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8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>
                <a:solidFill>
                  <a:srgbClr val="FF0000"/>
                </a:solidFill>
              </a:rPr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10 + 10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10k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>
                <a:solidFill>
                  <a:srgbClr val="FF0000"/>
                </a:solidFill>
              </a:rPr>
              <a:t>the number of expansions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a value (e.g. 1)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T(1) 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 = 10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+ 8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(get to base case and do it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faster?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overhead unrelated to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Run it on a computer 100x as fast (say 2014 model vs. 1994)</a:t>
            </a:r>
          </a:p>
          <a:p>
            <a:pPr lvl="1"/>
            <a:r>
              <a:rPr lang="en-US" dirty="0" smtClean="0"/>
              <a:t>Use a new compiler/language that is 3x as fast</a:t>
            </a:r>
          </a:p>
          <a:p>
            <a:pPr lvl="1"/>
            <a:r>
              <a:rPr lang="en-US" dirty="0" smtClean="0"/>
              <a:t>Be a clever programmer to eliminate half the work</a:t>
            </a:r>
          </a:p>
          <a:p>
            <a:pPr lvl="1"/>
            <a:r>
              <a:rPr lang="en-US" dirty="0" smtClean="0"/>
              <a:t>So doing each iteration is 600x as fast as in binary search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019800" y="990600"/>
            <a:ext cx="2958504" cy="2438400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 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positive constants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such that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	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constant factors”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g(</a:t>
            </a:r>
            <a:r>
              <a:rPr lang="en-US" i="1" dirty="0" smtClean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dirty="0" smtClean="0">
                <a:solidFill>
                  <a:srgbClr val="FF0000"/>
                </a:solidFill>
              </a:rPr>
              <a:t>f(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>=5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r>
              <a:rPr lang="en-US" dirty="0" smtClean="0"/>
              <a:t>		(3*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)+17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5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baseline="30000" dirty="0" smtClean="0"/>
              <a:t>2	</a:t>
            </a:r>
            <a:r>
              <a:rPr lang="en-US" dirty="0" smtClean="0"/>
              <a:t>so 	</a:t>
            </a:r>
            <a:r>
              <a:rPr lang="en-US" dirty="0"/>
              <a:t>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 </a:t>
            </a:r>
            <a:r>
              <a:rPr lang="en-US" dirty="0" smtClean="0"/>
              <a:t>is 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  <a:p>
            <a:pPr lvl="2"/>
            <a:r>
              <a:rPr lang="en-US" dirty="0" smtClean="0">
                <a:solidFill>
                  <a:srgbClr val="119F33"/>
                </a:solidFill>
              </a:rPr>
              <a:t>But usually we’re interested in the tightest upper bound.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04800" y="1219200"/>
            <a:ext cx="5410200" cy="17526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 smtClean="0"/>
              <a:t>, find a valid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 1000*1000 and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= 1000</a:t>
            </a:r>
            <a:r>
              <a:rPr lang="en-US" baseline="30000" dirty="0" smtClean="0"/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 &amp; Algorithms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28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/>
              <a:t>, find a valid </a:t>
            </a:r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20</a:t>
            </a:r>
            <a:r>
              <a:rPr lang="en-US" baseline="30000" dirty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 vs.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*2</a:t>
            </a:r>
            <a:r>
              <a:rPr lang="en-US" baseline="30000" dirty="0" smtClean="0">
                <a:solidFill>
                  <a:srgbClr val="008000"/>
                </a:solidFill>
              </a:rPr>
              <a:t>20</a:t>
            </a:r>
          </a:p>
          <a:p>
            <a:pPr marL="457200" lvl="1" indent="0">
              <a:buNone/>
            </a:pPr>
            <a:r>
              <a:rPr lang="en-US" baseline="30000" dirty="0" smtClean="0"/>
              <a:t>	</a:t>
            </a:r>
            <a:endParaRPr lang="en-US" i="1" dirty="0"/>
          </a:p>
          <a:p>
            <a:r>
              <a:rPr lang="en-US" dirty="0" smtClean="0"/>
              <a:t>Note: There are many correct possible choices of </a:t>
            </a:r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78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Consider: </a:t>
            </a:r>
          </a:p>
          <a:p>
            <a:pPr marL="400050" lvl="2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</a:p>
          <a:p>
            <a:pPr marL="400050" lvl="2" indent="0"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 smtClean="0"/>
              <a:t>n</a:t>
            </a:r>
          </a:p>
          <a:p>
            <a:pPr marL="342900" lvl="1" indent="-342900"/>
            <a:r>
              <a:rPr lang="en-US" dirty="0" smtClean="0"/>
              <a:t>These have the same asymptotic behavior (linear)</a:t>
            </a:r>
          </a:p>
          <a:p>
            <a:pPr marL="742950" lvl="2" indent="-342900"/>
            <a:r>
              <a:rPr lang="en-US" dirty="0" smtClean="0"/>
              <a:t>So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/>
              <a:t>is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 </a:t>
            </a:r>
            <a:r>
              <a:rPr lang="en-US" dirty="0" smtClean="0">
                <a:sym typeface="Symbol" pitchFamily="18" charset="2"/>
              </a:rPr>
              <a:t>even through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 smtClean="0">
                <a:sym typeface="Symbol" pitchFamily="18" charset="2"/>
              </a:rPr>
              <a:t> is always larger</a:t>
            </a:r>
          </a:p>
          <a:p>
            <a:pPr marL="742950" lvl="2" indent="-342900"/>
            <a:r>
              <a:rPr lang="en-US" dirty="0" smtClean="0">
                <a:sym typeface="Symbol" pitchFamily="18" charset="2"/>
              </a:rPr>
              <a:t>The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allows us to provide a coefficient so that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 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marL="400050" lvl="2" indent="0">
              <a:buNone/>
            </a:pPr>
            <a:endParaRPr lang="en-US" dirty="0"/>
          </a:p>
          <a:p>
            <a:pPr marL="342900" lvl="1" indent="-342900"/>
            <a:r>
              <a:rPr lang="en-US" dirty="0" smtClean="0"/>
              <a:t>In this example: </a:t>
            </a:r>
          </a:p>
          <a:p>
            <a:pPr marL="742950" lvl="2" indent="-342900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, have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>
                <a:sym typeface="Symbol" pitchFamily="18" charset="2"/>
              </a:rPr>
              <a:t> 12,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= 1</a:t>
            </a:r>
            <a:endParaRPr lang="en-US" i="1" baseline="30000" dirty="0"/>
          </a:p>
          <a:p>
            <a:pPr marL="457200" lvl="1" indent="0">
              <a:buNone/>
            </a:pPr>
            <a:r>
              <a:rPr lang="en-US" dirty="0" smtClean="0"/>
              <a:t>	(7*1)+5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 12*1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46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3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(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 </a:t>
            </a:r>
            <a:r>
              <a:rPr lang="en-US" b="1" u="sng" dirty="0" smtClean="0">
                <a:sym typeface="Symbol" pitchFamily="18" charset="2"/>
              </a:rPr>
              <a:t>both</a:t>
            </a:r>
            <a:r>
              <a:rPr lang="en-US" dirty="0" smtClean="0">
                <a:sym typeface="Symbol" pitchFamily="18" charset="2"/>
              </a:rPr>
              <a:t> 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b="1" u="sng" dirty="0" smtClean="0">
                <a:sym typeface="Symbol" pitchFamily="18" charset="2"/>
              </a:rPr>
              <a:t>and</a:t>
            </a:r>
          </a:p>
          <a:p>
            <a:pPr marL="457200" lvl="1" indent="0">
              <a:buNone/>
            </a:pPr>
            <a:r>
              <a:rPr lang="en-US" i="1" dirty="0" smtClean="0">
                <a:sym typeface="Symbol" pitchFamily="18" charset="2"/>
              </a:rPr>
              <a:t>		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an algorithm to be </a:t>
            </a:r>
            <a:r>
              <a:rPr lang="en-US" i="1" dirty="0" smtClean="0">
                <a:solidFill>
                  <a:srgbClr val="3333CC"/>
                </a:solidFill>
              </a:rPr>
              <a:t>efficient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primarily care about </a:t>
            </a:r>
            <a:r>
              <a:rPr lang="en-US" i="1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(and sometimes </a:t>
            </a:r>
            <a:r>
              <a:rPr lang="en-US" i="1" dirty="0" smtClean="0">
                <a:solidFill>
                  <a:srgbClr val="3333CC"/>
                </a:solidFill>
              </a:rPr>
              <a:t>space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the following a good definition?</a:t>
            </a:r>
          </a:p>
          <a:p>
            <a:pPr lvl="1"/>
            <a:r>
              <a:rPr lang="en-US" dirty="0" smtClean="0"/>
              <a:t>“An algorithm is efficient if, when implemented, it runs quickly on real input instances”</a:t>
            </a:r>
          </a:p>
          <a:p>
            <a:pPr lvl="1"/>
            <a:r>
              <a:rPr lang="en-US" dirty="0" smtClean="0"/>
              <a:t>Where and how well is it implemented?</a:t>
            </a:r>
          </a:p>
          <a:p>
            <a:pPr lvl="1"/>
            <a:r>
              <a:rPr lang="en-US" dirty="0" smtClean="0"/>
              <a:t>What constitutes “real input?”</a:t>
            </a:r>
          </a:p>
          <a:p>
            <a:pPr lvl="1"/>
            <a:r>
              <a:rPr lang="en-US" dirty="0" smtClean="0"/>
              <a:t>How does the algorithm </a:t>
            </a:r>
            <a:r>
              <a:rPr lang="en-US" i="1" dirty="0" smtClean="0">
                <a:solidFill>
                  <a:srgbClr val="3333CC"/>
                </a:solidFill>
              </a:rPr>
              <a:t>scale</a:t>
            </a:r>
            <a:r>
              <a:rPr lang="en-US" dirty="0" smtClean="0"/>
              <a:t> as input size changes?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39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i="1" dirty="0" smtClean="0"/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make a slower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inputs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care about performance for small </a:t>
            </a:r>
            <a:r>
              <a:rPr lang="en-US" i="1" dirty="0" smtClean="0"/>
              <a:t>n </a:t>
            </a:r>
            <a:r>
              <a:rPr lang="en-US" dirty="0" smtClean="0"/>
              <a:t>then </a:t>
            </a:r>
            <a:r>
              <a:rPr lang="en-US" dirty="0"/>
              <a:t>the constant factors can matter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Addendum: 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6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efficiency (performance)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Uh, why not just run the program and time it?</a:t>
            </a:r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2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2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Java version, libraries, drivers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Choice of input</a:t>
            </a:r>
          </a:p>
          <a:p>
            <a:pPr lvl="2"/>
            <a:r>
              <a:rPr lang="en-US" dirty="0" smtClean="0"/>
              <a:t>Testing (inexhaustive) may </a:t>
            </a:r>
            <a:r>
              <a:rPr lang="en-US" i="1" dirty="0" smtClean="0">
                <a:solidFill>
                  <a:schemeClr val="accent2"/>
                </a:solidFill>
              </a:rPr>
              <a:t>miss</a:t>
            </a:r>
            <a:r>
              <a:rPr lang="en-US" dirty="0" smtClean="0"/>
              <a:t> 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chemeClr val="accent2"/>
                </a:solidFill>
              </a:rPr>
              <a:t>explain</a:t>
            </a:r>
            <a:r>
              <a:rPr lang="en-US" dirty="0" smtClean="0"/>
              <a:t> 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  <a:endParaRPr lang="en-US" dirty="0"/>
          </a:p>
          <a:p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>
                <a:solidFill>
                  <a:schemeClr val="accent2"/>
                </a:solidFill>
              </a:rPr>
              <a:t>before</a:t>
            </a:r>
            <a:r>
              <a:rPr lang="en-US" dirty="0" smtClean="0"/>
              <a:t> creating the implementation (“coding it up”)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8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We will focus on large inputs</a:t>
            </a:r>
            <a:r>
              <a:rPr lang="en-US" dirty="0" smtClean="0">
                <a:solidFill>
                  <a:srgbClr val="FF0000"/>
                </a:solidFill>
              </a:rPr>
              <a:t> because probably any algorithm is “plenty good” for small inputs (if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10, probably anything is fast)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difference really shows up as n grows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chemeClr val="accent2"/>
                </a:solidFill>
              </a:rPr>
              <a:t>independent</a:t>
            </a:r>
            <a:r>
              <a:rPr lang="en-US" dirty="0" smtClean="0"/>
              <a:t> 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Can do analysis before coding!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1143000"/>
          </a:xfrm>
        </p:spPr>
        <p:txBody>
          <a:bodyPr/>
          <a:lstStyle/>
          <a:p>
            <a:pPr algn="ctr"/>
            <a:r>
              <a:rPr lang="en-US" sz="3000" dirty="0" smtClean="0"/>
              <a:t>We usually care about worst-case running times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proven reasonable in practice</a:t>
            </a:r>
          </a:p>
          <a:p>
            <a:pPr lvl="1"/>
            <a:r>
              <a:rPr lang="en-US" dirty="0" smtClean="0"/>
              <a:t>Provides some guarantees</a:t>
            </a:r>
          </a:p>
          <a:p>
            <a:r>
              <a:rPr lang="en-US" dirty="0" smtClean="0"/>
              <a:t>Difficult to find a satisfactory alternative</a:t>
            </a:r>
          </a:p>
          <a:p>
            <a:pPr lvl="1"/>
            <a:r>
              <a:rPr lang="en-US" dirty="0" smtClean="0"/>
              <a:t>What about average case?</a:t>
            </a:r>
          </a:p>
          <a:p>
            <a:pPr lvl="1"/>
            <a:r>
              <a:rPr lang="en-US" dirty="0" smtClean="0"/>
              <a:t>Difficult to express full range of input</a:t>
            </a:r>
          </a:p>
          <a:p>
            <a:pPr lvl="1"/>
            <a:r>
              <a:rPr lang="en-US" dirty="0" smtClean="0"/>
              <a:t>Could we use randomly-generated input?</a:t>
            </a:r>
          </a:p>
          <a:p>
            <a:pPr lvl="1"/>
            <a:r>
              <a:rPr lang="en-US" dirty="0" smtClean="0"/>
              <a:t>May learn more about generator than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477000" y="2819400"/>
            <a:ext cx="2438400" cy="3352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Best case</a:t>
            </a:r>
            <a:r>
              <a:rPr lang="en-US" sz="2000" b="0" kern="0" dirty="0">
                <a:latin typeface="+mn-lt"/>
              </a:rPr>
              <a:t>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k is in </a:t>
            </a:r>
            <a:r>
              <a:rPr lang="en-US" sz="2000" b="0" kern="0" dirty="0" err="1">
                <a:latin typeface="+mn-lt"/>
              </a:rPr>
              <a:t>arr</a:t>
            </a:r>
            <a:r>
              <a:rPr lang="en-US" sz="2000" b="0" kern="0" dirty="0">
                <a:latin typeface="+mn-lt"/>
              </a:rPr>
              <a:t>[0]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6ish steps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>
                <a:latin typeface="+mn-lt"/>
              </a:rPr>
              <a:t>k</a:t>
            </a:r>
            <a:r>
              <a:rPr lang="en-US" sz="2000" b="0" kern="0" dirty="0" smtClean="0">
                <a:latin typeface="+mn-lt"/>
              </a:rPr>
              <a:t> is not in </a:t>
            </a:r>
            <a:r>
              <a:rPr lang="en-US" sz="2000" b="0" kern="0" dirty="0" err="1" smtClean="0">
                <a:latin typeface="+mn-lt"/>
              </a:rPr>
              <a:t>arr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000" b="0" i="1" kern="0" dirty="0" smtClean="0">
                <a:solidFill>
                  <a:srgbClr val="0000FF"/>
                </a:solidFill>
                <a:latin typeface="+mn-lt"/>
              </a:rPr>
              <a:t>O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en-US" sz="2000" b="0" kern="0" dirty="0" err="1" smtClean="0">
                <a:solidFill>
                  <a:srgbClr val="0000FF"/>
                </a:solidFill>
                <a:latin typeface="+mn-lt"/>
              </a:rPr>
              <a:t>arr.length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non-recursively but “doesn’t matter” here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8ish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10ish steps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21739</TotalTime>
  <Words>2320</Words>
  <Application>Microsoft Macintosh PowerPoint</Application>
  <PresentationFormat>On-screen Show (4:3)</PresentationFormat>
  <Paragraphs>399</Paragraphs>
  <Slides>25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CSE373: Data Structures and Algorithms  Lecture 4: Asymptotic Analysis</vt:lpstr>
      <vt:lpstr>Efficiency</vt:lpstr>
      <vt:lpstr>Gauging efficiency (performance)</vt:lpstr>
      <vt:lpstr>Comparing algorithms</vt:lpstr>
      <vt:lpstr>We usually care about worst-case running times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Big-Oh relates functions</vt:lpstr>
      <vt:lpstr>Big-O, formally</vt:lpstr>
      <vt:lpstr>Example 1, using formal definition</vt:lpstr>
      <vt:lpstr>Example 2, using formal definition</vt:lpstr>
      <vt:lpstr>What’s with the c</vt:lpstr>
      <vt:lpstr>What you can drop</vt:lpstr>
      <vt:lpstr>More Asymptotic Notation</vt:lpstr>
      <vt:lpstr>Correct terms, in theory</vt:lpstr>
      <vt:lpstr>What we are analyzing</vt:lpstr>
      <vt:lpstr>Other things to analyze</vt:lpstr>
      <vt:lpstr>Summary</vt:lpstr>
      <vt:lpstr>Big-Oh Caveats</vt:lpstr>
      <vt:lpstr>Addendum: Timing vs. Big-Oh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Nicola Dell</cp:lastModifiedBy>
  <cp:revision>965</cp:revision>
  <dcterms:created xsi:type="dcterms:W3CDTF">2009-03-13T20:43:19Z</dcterms:created>
  <dcterms:modified xsi:type="dcterms:W3CDTF">2014-04-07T21:15:22Z</dcterms:modified>
</cp:coreProperties>
</file>