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0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79" autoAdjust="0"/>
  </p:normalViewPr>
  <p:slideViewPr>
    <p:cSldViewPr snapToGrid="0" snapToObjects="1">
      <p:cViewPr>
        <p:scale>
          <a:sx n="118" d="100"/>
          <a:sy n="118" d="100"/>
        </p:scale>
        <p:origin x="-143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4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4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9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9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7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3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4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24D4-0AD7-F344-891B-8F15F2ABF9E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8AD21-0CE9-544A-9926-09906093E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7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373 Optional Section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Luyi</a:t>
            </a:r>
            <a:r>
              <a:rPr lang="en-US" dirty="0" smtClean="0"/>
              <a:t> Lu</a:t>
            </a:r>
          </a:p>
          <a:p>
            <a:r>
              <a:rPr lang="en-US" dirty="0" smtClean="0"/>
              <a:t>01</a:t>
            </a:r>
            <a:r>
              <a:rPr lang="en-US" dirty="0" smtClean="0"/>
              <a:t>/16/14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1152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1.int sunny (</a:t>
            </a:r>
            <a:r>
              <a:rPr lang="en-US" sz="1800" dirty="0" err="1" smtClean="0"/>
              <a:t>int</a:t>
            </a:r>
            <a:r>
              <a:rPr lang="en-US" sz="1800" dirty="0" smtClean="0"/>
              <a:t> n) {                       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if (n &lt; 10)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return n - 1;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else {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return sunny (n / 2);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} 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nb-NO" sz="1800" dirty="0" smtClean="0"/>
              <a:t>2.int </a:t>
            </a:r>
            <a:r>
              <a:rPr lang="nb-NO" sz="1800" dirty="0" err="1" smtClean="0"/>
              <a:t>funny</a:t>
            </a:r>
            <a:r>
              <a:rPr lang="nb-NO" sz="1800" dirty="0" smtClean="0"/>
              <a:t> (</a:t>
            </a:r>
            <a:r>
              <a:rPr lang="nb-NO" sz="1800" dirty="0" err="1" smtClean="0"/>
              <a:t>int</a:t>
            </a:r>
            <a:r>
              <a:rPr lang="nb-NO" sz="1800" dirty="0" smtClean="0"/>
              <a:t> n, </a:t>
            </a:r>
            <a:r>
              <a:rPr lang="nb-NO" sz="1800" dirty="0" err="1" smtClean="0"/>
              <a:t>int</a:t>
            </a:r>
            <a:r>
              <a:rPr lang="nb-NO" sz="1800" dirty="0" smtClean="0"/>
              <a:t> sum) { </a:t>
            </a:r>
          </a:p>
          <a:p>
            <a:pPr marL="0" indent="0">
              <a:buNone/>
            </a:pPr>
            <a:r>
              <a:rPr lang="nb-NO" sz="1800" dirty="0" smtClean="0"/>
              <a:t>	for (</a:t>
            </a:r>
            <a:r>
              <a:rPr lang="nb-NO" sz="1800" dirty="0" err="1" smtClean="0"/>
              <a:t>int</a:t>
            </a:r>
            <a:r>
              <a:rPr lang="nb-NO" sz="1800" dirty="0" smtClean="0"/>
              <a:t> k = 0; k &lt; n * n; ++k) </a:t>
            </a:r>
          </a:p>
          <a:p>
            <a:pPr marL="0" indent="0">
              <a:buNone/>
            </a:pPr>
            <a:r>
              <a:rPr lang="nb-NO" sz="1800" dirty="0"/>
              <a:t>	</a:t>
            </a:r>
            <a:r>
              <a:rPr lang="nb-NO" sz="1800" dirty="0" smtClean="0"/>
              <a:t>	 for (</a:t>
            </a:r>
            <a:r>
              <a:rPr lang="nb-NO" sz="1800" dirty="0" err="1" smtClean="0"/>
              <a:t>int</a:t>
            </a:r>
            <a:r>
              <a:rPr lang="nb-NO" sz="1800" dirty="0" smtClean="0"/>
              <a:t> j = 0; j &lt; k; </a:t>
            </a:r>
            <a:r>
              <a:rPr lang="nb-NO" sz="1800" dirty="0" err="1" smtClean="0"/>
              <a:t>j++</a:t>
            </a:r>
            <a:r>
              <a:rPr lang="nb-NO" sz="1800" dirty="0" smtClean="0"/>
              <a:t>) </a:t>
            </a:r>
          </a:p>
          <a:p>
            <a:pPr marL="0" indent="0">
              <a:buNone/>
            </a:pPr>
            <a:r>
              <a:rPr lang="nb-NO" sz="1800" dirty="0"/>
              <a:t>	</a:t>
            </a:r>
            <a:r>
              <a:rPr lang="nb-NO" sz="1800" dirty="0" smtClean="0"/>
              <a:t>		sum++; </a:t>
            </a:r>
          </a:p>
          <a:p>
            <a:pPr marL="0" indent="0">
              <a:buNone/>
            </a:pPr>
            <a:r>
              <a:rPr lang="nb-NO" sz="1800" dirty="0" smtClean="0"/>
              <a:t>	</a:t>
            </a:r>
            <a:r>
              <a:rPr lang="nb-NO" sz="1800" dirty="0" err="1" smtClean="0"/>
              <a:t>return</a:t>
            </a:r>
            <a:r>
              <a:rPr lang="nb-NO" sz="1800" dirty="0" smtClean="0"/>
              <a:t> sum; </a:t>
            </a:r>
          </a:p>
          <a:p>
            <a:pPr marL="0" indent="0">
              <a:buNone/>
            </a:pPr>
            <a:r>
              <a:rPr lang="nb-NO" sz="1800" dirty="0" smtClean="0"/>
              <a:t>}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62680" y="1600200"/>
            <a:ext cx="41466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3.int happy 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sum) { </a:t>
            </a:r>
          </a:p>
          <a:p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k = n; k &gt; 0; k = k - 1) { </a:t>
            </a:r>
          </a:p>
          <a:p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k; 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</a:p>
          <a:p>
            <a:r>
              <a:rPr lang="en-US" dirty="0"/>
              <a:t>	</a:t>
            </a:r>
            <a:r>
              <a:rPr lang="en-US" dirty="0" smtClean="0"/>
              <a:t>		sum++; </a:t>
            </a:r>
          </a:p>
          <a:p>
            <a:r>
              <a:rPr lang="en-US" dirty="0"/>
              <a:t>	</a:t>
            </a:r>
            <a:r>
              <a:rPr lang="en-US" dirty="0" smtClean="0"/>
              <a:t>	for (</a:t>
            </a:r>
            <a:r>
              <a:rPr lang="en-US" dirty="0" err="1" smtClean="0"/>
              <a:t>int</a:t>
            </a:r>
            <a:r>
              <a:rPr lang="en-US" dirty="0" smtClean="0"/>
              <a:t> j = n; j &gt; 0; j--) </a:t>
            </a:r>
          </a:p>
          <a:p>
            <a:r>
              <a:rPr lang="en-US" dirty="0"/>
              <a:t>	</a:t>
            </a:r>
            <a:r>
              <a:rPr lang="en-US" dirty="0" smtClean="0"/>
              <a:t>		sum++; </a:t>
            </a:r>
          </a:p>
          <a:p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r>
              <a:rPr lang="en-US" dirty="0"/>
              <a:t>	</a:t>
            </a:r>
            <a:r>
              <a:rPr lang="en-US" dirty="0" smtClean="0"/>
              <a:t>return sum; 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</a:p>
          <a:p>
            <a:r>
              <a:rPr lang="en-US" dirty="0" smtClean="0"/>
              <a:t>Big-Oh</a:t>
            </a:r>
          </a:p>
          <a:p>
            <a:r>
              <a:rPr lang="en-US" dirty="0" smtClean="0"/>
              <a:t>Algorithm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8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Base Case:</a:t>
            </a:r>
          </a:p>
          <a:p>
            <a:pPr marL="0" indent="0">
              <a:buNone/>
            </a:pPr>
            <a:r>
              <a:rPr lang="en-US" dirty="0" smtClean="0"/>
              <a:t>1.Prove P(0) (sometimes P(1))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Inductive Hypothesis</a:t>
            </a:r>
          </a:p>
          <a:p>
            <a:pPr marL="0" indent="0">
              <a:buNone/>
            </a:pPr>
            <a:r>
              <a:rPr lang="en-US" dirty="0" smtClean="0"/>
              <a:t>2.Let k be an arbitrary integer ≥ 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3.Assume that P(k) is true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Inductive Step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4. 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5. Prove P(k+1) is true</a:t>
            </a:r>
          </a:p>
        </p:txBody>
      </p:sp>
    </p:spTree>
    <p:extLst>
      <p:ext uri="{BB962C8B-B14F-4D97-AF65-F5344CB8AC3E}">
        <p14:creationId xmlns:p14="http://schemas.microsoft.com/office/powerpoint/2010/main" val="404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57267" y="635064"/>
            <a:ext cx="3934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smtClean="0"/>
              <a:t>Examples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98472" y="1945879"/>
            <a:ext cx="3368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f</a:t>
            </a:r>
            <a:r>
              <a:rPr lang="en-US" altLang="zh-CN" sz="2800" dirty="0" smtClean="0"/>
              <a:t>or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all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n≥1</a:t>
            </a:r>
            <a:r>
              <a:rPr lang="zh-CN" altLang="en-US" sz="2800" dirty="0" smtClean="0"/>
              <a:t> 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364072" y="4915579"/>
            <a:ext cx="2745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</a:t>
            </a:r>
            <a:r>
              <a:rPr lang="en-US" sz="2800" dirty="0" smtClean="0"/>
              <a:t>here</a:t>
            </a: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668854"/>
              </p:ext>
            </p:extLst>
          </p:nvPr>
        </p:nvGraphicFramePr>
        <p:xfrm>
          <a:off x="4634679" y="5021761"/>
          <a:ext cx="819620" cy="388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" name="Equation" r:id="rId3" imgW="457200" imgH="203200" progId="Equation.3">
                  <p:embed/>
                </p:oleObj>
              </mc:Choice>
              <mc:Fallback>
                <p:oleObj name="Equation" r:id="rId3" imgW="457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4679" y="5021761"/>
                        <a:ext cx="819620" cy="388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805259"/>
              </p:ext>
            </p:extLst>
          </p:nvPr>
        </p:nvGraphicFramePr>
        <p:xfrm>
          <a:off x="840504" y="4738341"/>
          <a:ext cx="2222170" cy="899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" name="Equation" r:id="rId5" imgW="1028700" imgH="457200" progId="Equation.3">
                  <p:embed/>
                </p:oleObj>
              </mc:Choice>
              <mc:Fallback>
                <p:oleObj name="Equation" r:id="rId5" imgW="10287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0504" y="4738341"/>
                        <a:ext cx="2222170" cy="899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179637"/>
              </p:ext>
            </p:extLst>
          </p:nvPr>
        </p:nvGraphicFramePr>
        <p:xfrm>
          <a:off x="840504" y="1527175"/>
          <a:ext cx="5491163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" name="Equation" r:id="rId7" imgW="3060360" imgH="888840" progId="Equation.3">
                  <p:embed/>
                </p:oleObj>
              </mc:Choice>
              <mc:Fallback>
                <p:oleObj name="Equation" r:id="rId7" imgW="306036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0504" y="1527175"/>
                        <a:ext cx="5491163" cy="175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0504" y="4246799"/>
            <a:ext cx="3116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Extra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36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og in CS means log base of 2</a:t>
            </a:r>
          </a:p>
          <a:p>
            <a:r>
              <a:rPr lang="en-US" dirty="0" smtClean="0"/>
              <a:t>log grows very slowly</a:t>
            </a:r>
          </a:p>
          <a:p>
            <a:r>
              <a:rPr lang="en-US" altLang="zh-CN" dirty="0" err="1" smtClean="0"/>
              <a:t>logAB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logA+logB</a:t>
            </a:r>
            <a:r>
              <a:rPr lang="en-US" altLang="zh-CN" dirty="0" smtClean="0"/>
              <a:t>;</a:t>
            </a:r>
            <a:r>
              <a:rPr lang="zh-CN" altLang="en-US" dirty="0" smtClean="0"/>
              <a:t> </a:t>
            </a:r>
            <a:r>
              <a:rPr lang="en-US" altLang="zh-CN" dirty="0" smtClean="0"/>
              <a:t>log(A/B)=</a:t>
            </a:r>
            <a:r>
              <a:rPr lang="en-US" altLang="zh-CN" dirty="0" err="1" smtClean="0"/>
              <a:t>logA-logB</a:t>
            </a:r>
            <a:endParaRPr lang="en-US" dirty="0" smtClean="0"/>
          </a:p>
          <a:p>
            <a:r>
              <a:rPr lang="cs-CZ" dirty="0" smtClean="0"/>
              <a:t>log(</a:t>
            </a:r>
            <a:r>
              <a:rPr lang="cs-CZ" dirty="0" err="1" smtClean="0"/>
              <a:t>N</a:t>
            </a:r>
            <a:r>
              <a:rPr lang="cs-CZ" baseline="30000" dirty="0" err="1" smtClean="0"/>
              <a:t>k</a:t>
            </a:r>
            <a:r>
              <a:rPr lang="cs-CZ" dirty="0" smtClean="0"/>
              <a:t>)= k log N </a:t>
            </a:r>
          </a:p>
          <a:p>
            <a:pPr lvl="1"/>
            <a:r>
              <a:rPr lang="cs-CZ" dirty="0" smtClean="0"/>
              <a:t>Eg. Log(A</a:t>
            </a:r>
            <a:r>
              <a:rPr lang="cs-CZ" baseline="30000" dirty="0" smtClean="0"/>
              <a:t>2</a:t>
            </a:r>
            <a:r>
              <a:rPr lang="cs-CZ" dirty="0" smtClean="0"/>
              <a:t>) = log(A*A) = log A + log A = 2log A</a:t>
            </a:r>
            <a:endParaRPr lang="cs-CZ" baseline="30000" dirty="0"/>
          </a:p>
          <a:p>
            <a:pPr marL="342900" lvl="1" indent="-342900">
              <a:buFont typeface="Arial"/>
              <a:buChar char="•"/>
            </a:pPr>
            <a:r>
              <a:rPr lang="en-US" altLang="zh-CN" dirty="0" smtClean="0"/>
              <a:t>distinguish</a:t>
            </a:r>
            <a:r>
              <a:rPr lang="zh-CN" altLang="en-US" dirty="0" smtClean="0"/>
              <a:t> </a:t>
            </a:r>
            <a:r>
              <a:rPr lang="cs-CZ" dirty="0" smtClean="0"/>
              <a:t>log(log </a:t>
            </a:r>
            <a:r>
              <a:rPr lang="cs-CZ" dirty="0" err="1" smtClean="0"/>
              <a:t>x</a:t>
            </a:r>
            <a:r>
              <a:rPr lang="cs-CZ" dirty="0" smtClean="0"/>
              <a:t>) and log</a:t>
            </a:r>
            <a:r>
              <a:rPr lang="cs-CZ" baseline="30000" dirty="0" smtClean="0"/>
              <a:t>2</a:t>
            </a:r>
            <a:r>
              <a:rPr lang="cs-CZ" dirty="0" smtClean="0"/>
              <a:t>x   --(log </a:t>
            </a:r>
            <a:r>
              <a:rPr lang="cs-CZ" dirty="0" err="1" smtClean="0"/>
              <a:t>x</a:t>
            </a:r>
            <a:r>
              <a:rPr lang="cs-CZ" dirty="0" smtClean="0"/>
              <a:t>)(log </a:t>
            </a:r>
            <a:r>
              <a:rPr lang="cs-CZ" dirty="0" err="1" smtClean="0"/>
              <a:t>x</a:t>
            </a:r>
            <a:r>
              <a:rPr lang="cs-CZ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9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only look at worst case</a:t>
            </a:r>
          </a:p>
          <a:p>
            <a:r>
              <a:rPr lang="en-US" dirty="0" smtClean="0"/>
              <a:t>Big input</a:t>
            </a:r>
          </a:p>
          <a:p>
            <a:r>
              <a:rPr lang="en-US" dirty="0" smtClean="0"/>
              <a:t>Ignore constant factor and lower order terms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g(n) is in O( f(n) ) if there exist constants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c and n0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such that g(n)  c f(n) for all n  n0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Also lower bound and tight bound</a:t>
            </a:r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use O on a function f(n) (for example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to mean the </a:t>
            </a:r>
            <a:r>
              <a:rPr lang="en-US" dirty="0">
                <a:solidFill>
                  <a:srgbClr val="FF0000"/>
                </a:solidFill>
              </a:rPr>
              <a:t>set of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functions</a:t>
            </a:r>
            <a:r>
              <a:rPr lang="en-US" dirty="0" smtClean="0"/>
              <a:t> </a:t>
            </a:r>
            <a:r>
              <a:rPr lang="en-US" dirty="0"/>
              <a:t>with asymptotic behavior </a:t>
            </a:r>
            <a:r>
              <a:rPr lang="en-US" dirty="0">
                <a:solidFill>
                  <a:srgbClr val="0000FF"/>
                </a:solidFill>
              </a:rPr>
              <a:t>less than or equal to </a:t>
            </a:r>
            <a:r>
              <a:rPr lang="en-US" dirty="0"/>
              <a:t>f(n)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9707" y="3243083"/>
            <a:ext cx="5521947" cy="109191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3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Prove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5n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+</a:t>
            </a:r>
            <a:r>
              <a:rPr lang="en-US" altLang="zh-CN" dirty="0"/>
              <a:t>3n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O(</a:t>
            </a:r>
            <a:r>
              <a:rPr lang="en-US" altLang="zh-CN" dirty="0" smtClean="0"/>
              <a:t>n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)</a:t>
            </a:r>
          </a:p>
          <a:p>
            <a:pPr lvl="1"/>
            <a:r>
              <a:rPr lang="en-US" dirty="0" smtClean="0"/>
              <a:t>Key point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Find constant c and n</a:t>
            </a:r>
            <a:r>
              <a:rPr lang="en-US" baseline="-25000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68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5066"/>
          </a:xfrm>
        </p:spPr>
        <p:txBody>
          <a:bodyPr>
            <a:normAutofit/>
          </a:bodyPr>
          <a:lstStyle/>
          <a:p>
            <a:r>
              <a:rPr lang="en-US" sz="2500" dirty="0" smtClean="0"/>
              <a:t>Series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Very useful for runtime analysis</a:t>
            </a:r>
          </a:p>
          <a:p>
            <a:pPr lvl="1"/>
            <a:r>
              <a:rPr lang="en-US" sz="2000" dirty="0" smtClean="0"/>
              <a:t>On your textbook, p4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526484"/>
              </p:ext>
            </p:extLst>
          </p:nvPr>
        </p:nvGraphicFramePr>
        <p:xfrm>
          <a:off x="1220768" y="3216584"/>
          <a:ext cx="3900838" cy="83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" name="Equation" r:id="rId3" imgW="1981200" imgH="457200" progId="Equation.3">
                  <p:embed/>
                </p:oleObj>
              </mc:Choice>
              <mc:Fallback>
                <p:oleObj name="Equation" r:id="rId3" imgW="1981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0768" y="3216584"/>
                        <a:ext cx="3900838" cy="830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054958"/>
              </p:ext>
            </p:extLst>
          </p:nvPr>
        </p:nvGraphicFramePr>
        <p:xfrm>
          <a:off x="1220768" y="4072693"/>
          <a:ext cx="4729130" cy="789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" name="Equation" r:id="rId5" imgW="2730500" imgH="457200" progId="Equation.3">
                  <p:embed/>
                </p:oleObj>
              </mc:Choice>
              <mc:Fallback>
                <p:oleObj name="Equation" r:id="rId5" imgW="2730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0768" y="4072693"/>
                        <a:ext cx="4729130" cy="789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216273"/>
              </p:ext>
            </p:extLst>
          </p:nvPr>
        </p:nvGraphicFramePr>
        <p:xfrm>
          <a:off x="1220768" y="2397420"/>
          <a:ext cx="4045728" cy="75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" name="Equation" r:id="rId7" imgW="2336800" imgH="457200" progId="Equation.3">
                  <p:embed/>
                </p:oleObj>
              </mc:Choice>
              <mc:Fallback>
                <p:oleObj name="Equation" r:id="rId7" imgW="2336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0768" y="2397420"/>
                        <a:ext cx="4045728" cy="750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939253"/>
              </p:ext>
            </p:extLst>
          </p:nvPr>
        </p:nvGraphicFramePr>
        <p:xfrm>
          <a:off x="6141068" y="4072693"/>
          <a:ext cx="623317" cy="662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" name="Equation" r:id="rId9" imgW="368300" imgH="406400" progId="Equation.3">
                  <p:embed/>
                </p:oleObj>
              </mc:Choice>
              <mc:Fallback>
                <p:oleObj name="Equation" r:id="rId9" imgW="3683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41068" y="4072693"/>
                        <a:ext cx="623317" cy="662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356801"/>
              </p:ext>
            </p:extLst>
          </p:nvPr>
        </p:nvGraphicFramePr>
        <p:xfrm>
          <a:off x="5266495" y="3230237"/>
          <a:ext cx="531549" cy="668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" name="Equation" r:id="rId11" imgW="381000" imgH="406400" progId="Equation.3">
                  <p:embed/>
                </p:oleObj>
              </mc:Choice>
              <mc:Fallback>
                <p:oleObj name="Equation" r:id="rId11" imgW="3810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66495" y="3230237"/>
                        <a:ext cx="531549" cy="668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39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analyze the code?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500" dirty="0" smtClean="0"/>
              <a:t>Consecutive statements 						    Sum of times </a:t>
            </a:r>
          </a:p>
          <a:p>
            <a:pPr marL="0" indent="0">
              <a:buNone/>
            </a:pPr>
            <a:r>
              <a:rPr lang="en-US" sz="2500" dirty="0" smtClean="0"/>
              <a:t>Conditionals 			</a:t>
            </a:r>
            <a:r>
              <a:rPr lang="en-US" sz="2500" dirty="0"/>
              <a:t> </a:t>
            </a:r>
            <a:r>
              <a:rPr lang="en-US" sz="2500" dirty="0" smtClean="0"/>
              <a:t>         Time of test plus slower branch </a:t>
            </a:r>
          </a:p>
          <a:p>
            <a:pPr marL="0" indent="0">
              <a:buNone/>
            </a:pPr>
            <a:r>
              <a:rPr lang="en-US" sz="2500" dirty="0" smtClean="0"/>
              <a:t>Loops 										   Sum of iterations </a:t>
            </a:r>
          </a:p>
          <a:p>
            <a:pPr marL="0" indent="0">
              <a:buNone/>
            </a:pPr>
            <a:r>
              <a:rPr lang="en-US" sz="2500" dirty="0" smtClean="0"/>
              <a:t>Calls 										 Time of call’s body </a:t>
            </a:r>
          </a:p>
          <a:p>
            <a:pPr marL="0" indent="0">
              <a:buNone/>
            </a:pPr>
            <a:r>
              <a:rPr lang="en-US" sz="2500" dirty="0" smtClean="0"/>
              <a:t>Recursion 							Solve recurrence equation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589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166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Microsoft Equation 3.0</vt:lpstr>
      <vt:lpstr>CSE 373 Optional Section </vt:lpstr>
      <vt:lpstr>Today</vt:lpstr>
      <vt:lpstr>Proof by Induction</vt:lpstr>
      <vt:lpstr>PowerPoint Presentation</vt:lpstr>
      <vt:lpstr>Logarithms</vt:lpstr>
      <vt:lpstr>Big-Oh </vt:lpstr>
      <vt:lpstr>Big-Oh Practice</vt:lpstr>
      <vt:lpstr>Math Related</vt:lpstr>
      <vt:lpstr>How to analyze the code?</vt:lpstr>
      <vt:lpstr>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 Optional Section </dc:title>
  <dc:creator>Luyi Lu</dc:creator>
  <cp:lastModifiedBy>UW Libraries Users</cp:lastModifiedBy>
  <cp:revision>70</cp:revision>
  <dcterms:created xsi:type="dcterms:W3CDTF">2013-10-03T02:23:53Z</dcterms:created>
  <dcterms:modified xsi:type="dcterms:W3CDTF">2014-01-16T22:36:46Z</dcterms:modified>
</cp:coreProperties>
</file>