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6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7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8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9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10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11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12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notesSlides/notesSlide13.xml" ContentType="application/vnd.openxmlformats-officedocument.presentationml.notesSlide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notesSlides/notesSlide14.xml" ContentType="application/vnd.openxmlformats-officedocument.presentationml.notesSlide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notesSlides/notesSlide15.xml" ContentType="application/vnd.openxmlformats-officedocument.presentationml.notesSlide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notesSlides/notesSlide16.xml" ContentType="application/vnd.openxmlformats-officedocument.presentationml.notesSlide+xml"/>
  <Override PartName="/ppt/tags/tag264.xml" ContentType="application/vnd.openxmlformats-officedocument.presentationml.tags+xml"/>
  <Override PartName="/ppt/notesSlides/notesSlide17.xml" ContentType="application/vnd.openxmlformats-officedocument.presentationml.notesSlide+xml"/>
  <Override PartName="/ppt/tags/tag265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66.xml" ContentType="application/vnd.openxmlformats-officedocument.presentationml.tags+xml"/>
  <Override PartName="/ppt/notesSlides/notesSlide20.xml" ContentType="application/vnd.openxmlformats-officedocument.presentationml.notesSlide+xml"/>
  <Override PartName="/ppt/tags/tag267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268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notesSlides/notesSlide25.xml" ContentType="application/vnd.openxmlformats-officedocument.presentationml.notesSlide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notesSlides/notesSlide26.xml" ContentType="application/vnd.openxmlformats-officedocument.presentationml.notesSlide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8" r:id="rId3"/>
    <p:sldId id="259" r:id="rId4"/>
    <p:sldId id="275" r:id="rId5"/>
    <p:sldId id="260" r:id="rId6"/>
    <p:sldId id="261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32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  <p:sldId id="284" r:id="rId30"/>
    <p:sldId id="285" r:id="rId31"/>
    <p:sldId id="286" r:id="rId32"/>
    <p:sldId id="343" r:id="rId33"/>
    <p:sldId id="344" r:id="rId34"/>
    <p:sldId id="345" r:id="rId35"/>
    <p:sldId id="346" r:id="rId36"/>
    <p:sldId id="347" r:id="rId3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33" autoAdjust="0"/>
  </p:normalViewPr>
  <p:slideViewPr>
    <p:cSldViewPr>
      <p:cViewPr varScale="1">
        <p:scale>
          <a:sx n="88" d="100"/>
          <a:sy n="88" d="100"/>
        </p:scale>
        <p:origin x="-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2/11/14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704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167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25.xml"/><Relationship Id="rId20" Type="http://schemas.openxmlformats.org/officeDocument/2006/relationships/tags" Target="../tags/tag136.xml"/><Relationship Id="rId21" Type="http://schemas.openxmlformats.org/officeDocument/2006/relationships/tags" Target="../tags/tag137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0.xml"/><Relationship Id="rId10" Type="http://schemas.openxmlformats.org/officeDocument/2006/relationships/tags" Target="../tags/tag126.xml"/><Relationship Id="rId11" Type="http://schemas.openxmlformats.org/officeDocument/2006/relationships/tags" Target="../tags/tag127.xml"/><Relationship Id="rId12" Type="http://schemas.openxmlformats.org/officeDocument/2006/relationships/tags" Target="../tags/tag128.xml"/><Relationship Id="rId13" Type="http://schemas.openxmlformats.org/officeDocument/2006/relationships/tags" Target="../tags/tag129.xml"/><Relationship Id="rId14" Type="http://schemas.openxmlformats.org/officeDocument/2006/relationships/tags" Target="../tags/tag130.xml"/><Relationship Id="rId15" Type="http://schemas.openxmlformats.org/officeDocument/2006/relationships/tags" Target="../tags/tag131.xml"/><Relationship Id="rId16" Type="http://schemas.openxmlformats.org/officeDocument/2006/relationships/tags" Target="../tags/tag132.xml"/><Relationship Id="rId17" Type="http://schemas.openxmlformats.org/officeDocument/2006/relationships/tags" Target="../tags/tag133.xml"/><Relationship Id="rId18" Type="http://schemas.openxmlformats.org/officeDocument/2006/relationships/tags" Target="../tags/tag134.xml"/><Relationship Id="rId19" Type="http://schemas.openxmlformats.org/officeDocument/2006/relationships/tags" Target="../tags/tag135.xml"/><Relationship Id="rId1" Type="http://schemas.openxmlformats.org/officeDocument/2006/relationships/tags" Target="../tags/tag117.xml"/><Relationship Id="rId2" Type="http://schemas.openxmlformats.org/officeDocument/2006/relationships/tags" Target="../tags/tag118.xml"/><Relationship Id="rId3" Type="http://schemas.openxmlformats.org/officeDocument/2006/relationships/tags" Target="../tags/tag119.xml"/><Relationship Id="rId4" Type="http://schemas.openxmlformats.org/officeDocument/2006/relationships/tags" Target="../tags/tag120.xml"/><Relationship Id="rId5" Type="http://schemas.openxmlformats.org/officeDocument/2006/relationships/tags" Target="../tags/tag121.xml"/><Relationship Id="rId6" Type="http://schemas.openxmlformats.org/officeDocument/2006/relationships/tags" Target="../tags/tag122.xml"/><Relationship Id="rId7" Type="http://schemas.openxmlformats.org/officeDocument/2006/relationships/tags" Target="../tags/tag123.xml"/><Relationship Id="rId8" Type="http://schemas.openxmlformats.org/officeDocument/2006/relationships/tags" Target="../tags/tag124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146.xml"/><Relationship Id="rId20" Type="http://schemas.openxmlformats.org/officeDocument/2006/relationships/tags" Target="../tags/tag157.xml"/><Relationship Id="rId21" Type="http://schemas.openxmlformats.org/officeDocument/2006/relationships/tags" Target="../tags/tag158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1.xml"/><Relationship Id="rId10" Type="http://schemas.openxmlformats.org/officeDocument/2006/relationships/tags" Target="../tags/tag147.xml"/><Relationship Id="rId11" Type="http://schemas.openxmlformats.org/officeDocument/2006/relationships/tags" Target="../tags/tag148.xml"/><Relationship Id="rId12" Type="http://schemas.openxmlformats.org/officeDocument/2006/relationships/tags" Target="../tags/tag149.xml"/><Relationship Id="rId13" Type="http://schemas.openxmlformats.org/officeDocument/2006/relationships/tags" Target="../tags/tag150.xml"/><Relationship Id="rId14" Type="http://schemas.openxmlformats.org/officeDocument/2006/relationships/tags" Target="../tags/tag151.xml"/><Relationship Id="rId15" Type="http://schemas.openxmlformats.org/officeDocument/2006/relationships/tags" Target="../tags/tag152.xml"/><Relationship Id="rId16" Type="http://schemas.openxmlformats.org/officeDocument/2006/relationships/tags" Target="../tags/tag153.xml"/><Relationship Id="rId17" Type="http://schemas.openxmlformats.org/officeDocument/2006/relationships/tags" Target="../tags/tag154.xml"/><Relationship Id="rId18" Type="http://schemas.openxmlformats.org/officeDocument/2006/relationships/tags" Target="../tags/tag155.xml"/><Relationship Id="rId19" Type="http://schemas.openxmlformats.org/officeDocument/2006/relationships/tags" Target="../tags/tag156.xml"/><Relationship Id="rId1" Type="http://schemas.openxmlformats.org/officeDocument/2006/relationships/tags" Target="../tags/tag138.xml"/><Relationship Id="rId2" Type="http://schemas.openxmlformats.org/officeDocument/2006/relationships/tags" Target="../tags/tag139.xml"/><Relationship Id="rId3" Type="http://schemas.openxmlformats.org/officeDocument/2006/relationships/tags" Target="../tags/tag140.xml"/><Relationship Id="rId4" Type="http://schemas.openxmlformats.org/officeDocument/2006/relationships/tags" Target="../tags/tag141.xml"/><Relationship Id="rId5" Type="http://schemas.openxmlformats.org/officeDocument/2006/relationships/tags" Target="../tags/tag142.xml"/><Relationship Id="rId6" Type="http://schemas.openxmlformats.org/officeDocument/2006/relationships/tags" Target="../tags/tag143.xml"/><Relationship Id="rId7" Type="http://schemas.openxmlformats.org/officeDocument/2006/relationships/tags" Target="../tags/tag144.xml"/><Relationship Id="rId8" Type="http://schemas.openxmlformats.org/officeDocument/2006/relationships/tags" Target="../tags/tag145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67.xml"/><Relationship Id="rId20" Type="http://schemas.openxmlformats.org/officeDocument/2006/relationships/tags" Target="../tags/tag178.xml"/><Relationship Id="rId21" Type="http://schemas.openxmlformats.org/officeDocument/2006/relationships/tags" Target="../tags/tag179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2.xml"/><Relationship Id="rId10" Type="http://schemas.openxmlformats.org/officeDocument/2006/relationships/tags" Target="../tags/tag168.xml"/><Relationship Id="rId11" Type="http://schemas.openxmlformats.org/officeDocument/2006/relationships/tags" Target="../tags/tag169.xml"/><Relationship Id="rId12" Type="http://schemas.openxmlformats.org/officeDocument/2006/relationships/tags" Target="../tags/tag170.xml"/><Relationship Id="rId13" Type="http://schemas.openxmlformats.org/officeDocument/2006/relationships/tags" Target="../tags/tag171.xml"/><Relationship Id="rId14" Type="http://schemas.openxmlformats.org/officeDocument/2006/relationships/tags" Target="../tags/tag172.xml"/><Relationship Id="rId15" Type="http://schemas.openxmlformats.org/officeDocument/2006/relationships/tags" Target="../tags/tag173.xml"/><Relationship Id="rId16" Type="http://schemas.openxmlformats.org/officeDocument/2006/relationships/tags" Target="../tags/tag174.xml"/><Relationship Id="rId17" Type="http://schemas.openxmlformats.org/officeDocument/2006/relationships/tags" Target="../tags/tag175.xml"/><Relationship Id="rId18" Type="http://schemas.openxmlformats.org/officeDocument/2006/relationships/tags" Target="../tags/tag176.xml"/><Relationship Id="rId19" Type="http://schemas.openxmlformats.org/officeDocument/2006/relationships/tags" Target="../tags/tag177.xml"/><Relationship Id="rId1" Type="http://schemas.openxmlformats.org/officeDocument/2006/relationships/tags" Target="../tags/tag159.xml"/><Relationship Id="rId2" Type="http://schemas.openxmlformats.org/officeDocument/2006/relationships/tags" Target="../tags/tag160.xml"/><Relationship Id="rId3" Type="http://schemas.openxmlformats.org/officeDocument/2006/relationships/tags" Target="../tags/tag161.xml"/><Relationship Id="rId4" Type="http://schemas.openxmlformats.org/officeDocument/2006/relationships/tags" Target="../tags/tag162.xml"/><Relationship Id="rId5" Type="http://schemas.openxmlformats.org/officeDocument/2006/relationships/tags" Target="../tags/tag163.xml"/><Relationship Id="rId6" Type="http://schemas.openxmlformats.org/officeDocument/2006/relationships/tags" Target="../tags/tag164.xml"/><Relationship Id="rId7" Type="http://schemas.openxmlformats.org/officeDocument/2006/relationships/tags" Target="../tags/tag165.xml"/><Relationship Id="rId8" Type="http://schemas.openxmlformats.org/officeDocument/2006/relationships/tags" Target="../tags/tag166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188.xml"/><Relationship Id="rId20" Type="http://schemas.openxmlformats.org/officeDocument/2006/relationships/tags" Target="../tags/tag199.xml"/><Relationship Id="rId21" Type="http://schemas.openxmlformats.org/officeDocument/2006/relationships/tags" Target="../tags/tag200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3.xml"/><Relationship Id="rId10" Type="http://schemas.openxmlformats.org/officeDocument/2006/relationships/tags" Target="../tags/tag189.xml"/><Relationship Id="rId11" Type="http://schemas.openxmlformats.org/officeDocument/2006/relationships/tags" Target="../tags/tag190.xml"/><Relationship Id="rId12" Type="http://schemas.openxmlformats.org/officeDocument/2006/relationships/tags" Target="../tags/tag191.xml"/><Relationship Id="rId13" Type="http://schemas.openxmlformats.org/officeDocument/2006/relationships/tags" Target="../tags/tag192.xml"/><Relationship Id="rId14" Type="http://schemas.openxmlformats.org/officeDocument/2006/relationships/tags" Target="../tags/tag193.xml"/><Relationship Id="rId15" Type="http://schemas.openxmlformats.org/officeDocument/2006/relationships/tags" Target="../tags/tag194.xml"/><Relationship Id="rId16" Type="http://schemas.openxmlformats.org/officeDocument/2006/relationships/tags" Target="../tags/tag195.xml"/><Relationship Id="rId17" Type="http://schemas.openxmlformats.org/officeDocument/2006/relationships/tags" Target="../tags/tag196.xml"/><Relationship Id="rId18" Type="http://schemas.openxmlformats.org/officeDocument/2006/relationships/tags" Target="../tags/tag197.xml"/><Relationship Id="rId19" Type="http://schemas.openxmlformats.org/officeDocument/2006/relationships/tags" Target="../tags/tag198.xml"/><Relationship Id="rId1" Type="http://schemas.openxmlformats.org/officeDocument/2006/relationships/tags" Target="../tags/tag180.xml"/><Relationship Id="rId2" Type="http://schemas.openxmlformats.org/officeDocument/2006/relationships/tags" Target="../tags/tag181.xml"/><Relationship Id="rId3" Type="http://schemas.openxmlformats.org/officeDocument/2006/relationships/tags" Target="../tags/tag182.xml"/><Relationship Id="rId4" Type="http://schemas.openxmlformats.org/officeDocument/2006/relationships/tags" Target="../tags/tag183.xml"/><Relationship Id="rId5" Type="http://schemas.openxmlformats.org/officeDocument/2006/relationships/tags" Target="../tags/tag184.xml"/><Relationship Id="rId6" Type="http://schemas.openxmlformats.org/officeDocument/2006/relationships/tags" Target="../tags/tag185.xml"/><Relationship Id="rId7" Type="http://schemas.openxmlformats.org/officeDocument/2006/relationships/tags" Target="../tags/tag186.xml"/><Relationship Id="rId8" Type="http://schemas.openxmlformats.org/officeDocument/2006/relationships/tags" Target="../tags/tag187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209.xml"/><Relationship Id="rId20" Type="http://schemas.openxmlformats.org/officeDocument/2006/relationships/tags" Target="../tags/tag220.xml"/><Relationship Id="rId21" Type="http://schemas.openxmlformats.org/officeDocument/2006/relationships/tags" Target="../tags/tag221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4.xml"/><Relationship Id="rId10" Type="http://schemas.openxmlformats.org/officeDocument/2006/relationships/tags" Target="../tags/tag210.xml"/><Relationship Id="rId11" Type="http://schemas.openxmlformats.org/officeDocument/2006/relationships/tags" Target="../tags/tag211.xml"/><Relationship Id="rId12" Type="http://schemas.openxmlformats.org/officeDocument/2006/relationships/tags" Target="../tags/tag212.xml"/><Relationship Id="rId13" Type="http://schemas.openxmlformats.org/officeDocument/2006/relationships/tags" Target="../tags/tag213.xml"/><Relationship Id="rId14" Type="http://schemas.openxmlformats.org/officeDocument/2006/relationships/tags" Target="../tags/tag214.xml"/><Relationship Id="rId15" Type="http://schemas.openxmlformats.org/officeDocument/2006/relationships/tags" Target="../tags/tag215.xml"/><Relationship Id="rId16" Type="http://schemas.openxmlformats.org/officeDocument/2006/relationships/tags" Target="../tags/tag216.xml"/><Relationship Id="rId17" Type="http://schemas.openxmlformats.org/officeDocument/2006/relationships/tags" Target="../tags/tag217.xml"/><Relationship Id="rId18" Type="http://schemas.openxmlformats.org/officeDocument/2006/relationships/tags" Target="../tags/tag218.xml"/><Relationship Id="rId19" Type="http://schemas.openxmlformats.org/officeDocument/2006/relationships/tags" Target="../tags/tag219.xml"/><Relationship Id="rId1" Type="http://schemas.openxmlformats.org/officeDocument/2006/relationships/tags" Target="../tags/tag201.xml"/><Relationship Id="rId2" Type="http://schemas.openxmlformats.org/officeDocument/2006/relationships/tags" Target="../tags/tag202.xml"/><Relationship Id="rId3" Type="http://schemas.openxmlformats.org/officeDocument/2006/relationships/tags" Target="../tags/tag203.xml"/><Relationship Id="rId4" Type="http://schemas.openxmlformats.org/officeDocument/2006/relationships/tags" Target="../tags/tag204.xml"/><Relationship Id="rId5" Type="http://schemas.openxmlformats.org/officeDocument/2006/relationships/tags" Target="../tags/tag205.xml"/><Relationship Id="rId6" Type="http://schemas.openxmlformats.org/officeDocument/2006/relationships/tags" Target="../tags/tag206.xml"/><Relationship Id="rId7" Type="http://schemas.openxmlformats.org/officeDocument/2006/relationships/tags" Target="../tags/tag207.xml"/><Relationship Id="rId8" Type="http://schemas.openxmlformats.org/officeDocument/2006/relationships/tags" Target="../tags/tag208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230.xml"/><Relationship Id="rId20" Type="http://schemas.openxmlformats.org/officeDocument/2006/relationships/tags" Target="../tags/tag241.xml"/><Relationship Id="rId21" Type="http://schemas.openxmlformats.org/officeDocument/2006/relationships/tags" Target="../tags/tag242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5.xml"/><Relationship Id="rId10" Type="http://schemas.openxmlformats.org/officeDocument/2006/relationships/tags" Target="../tags/tag231.xml"/><Relationship Id="rId11" Type="http://schemas.openxmlformats.org/officeDocument/2006/relationships/tags" Target="../tags/tag232.xml"/><Relationship Id="rId12" Type="http://schemas.openxmlformats.org/officeDocument/2006/relationships/tags" Target="../tags/tag233.xml"/><Relationship Id="rId13" Type="http://schemas.openxmlformats.org/officeDocument/2006/relationships/tags" Target="../tags/tag234.xml"/><Relationship Id="rId14" Type="http://schemas.openxmlformats.org/officeDocument/2006/relationships/tags" Target="../tags/tag235.xml"/><Relationship Id="rId15" Type="http://schemas.openxmlformats.org/officeDocument/2006/relationships/tags" Target="../tags/tag236.xml"/><Relationship Id="rId16" Type="http://schemas.openxmlformats.org/officeDocument/2006/relationships/tags" Target="../tags/tag237.xml"/><Relationship Id="rId17" Type="http://schemas.openxmlformats.org/officeDocument/2006/relationships/tags" Target="../tags/tag238.xml"/><Relationship Id="rId18" Type="http://schemas.openxmlformats.org/officeDocument/2006/relationships/tags" Target="../tags/tag239.xml"/><Relationship Id="rId19" Type="http://schemas.openxmlformats.org/officeDocument/2006/relationships/tags" Target="../tags/tag240.xml"/><Relationship Id="rId1" Type="http://schemas.openxmlformats.org/officeDocument/2006/relationships/tags" Target="../tags/tag222.xml"/><Relationship Id="rId2" Type="http://schemas.openxmlformats.org/officeDocument/2006/relationships/tags" Target="../tags/tag223.xml"/><Relationship Id="rId3" Type="http://schemas.openxmlformats.org/officeDocument/2006/relationships/tags" Target="../tags/tag224.xml"/><Relationship Id="rId4" Type="http://schemas.openxmlformats.org/officeDocument/2006/relationships/tags" Target="../tags/tag225.xml"/><Relationship Id="rId5" Type="http://schemas.openxmlformats.org/officeDocument/2006/relationships/tags" Target="../tags/tag226.xml"/><Relationship Id="rId6" Type="http://schemas.openxmlformats.org/officeDocument/2006/relationships/tags" Target="../tags/tag227.xml"/><Relationship Id="rId7" Type="http://schemas.openxmlformats.org/officeDocument/2006/relationships/tags" Target="../tags/tag228.xml"/><Relationship Id="rId8" Type="http://schemas.openxmlformats.org/officeDocument/2006/relationships/tags" Target="../tags/tag229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251.xml"/><Relationship Id="rId20" Type="http://schemas.openxmlformats.org/officeDocument/2006/relationships/tags" Target="../tags/tag262.xml"/><Relationship Id="rId21" Type="http://schemas.openxmlformats.org/officeDocument/2006/relationships/tags" Target="../tags/tag263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6.xml"/><Relationship Id="rId10" Type="http://schemas.openxmlformats.org/officeDocument/2006/relationships/tags" Target="../tags/tag252.xml"/><Relationship Id="rId11" Type="http://schemas.openxmlformats.org/officeDocument/2006/relationships/tags" Target="../tags/tag253.xml"/><Relationship Id="rId12" Type="http://schemas.openxmlformats.org/officeDocument/2006/relationships/tags" Target="../tags/tag254.xml"/><Relationship Id="rId13" Type="http://schemas.openxmlformats.org/officeDocument/2006/relationships/tags" Target="../tags/tag255.xml"/><Relationship Id="rId14" Type="http://schemas.openxmlformats.org/officeDocument/2006/relationships/tags" Target="../tags/tag256.xml"/><Relationship Id="rId15" Type="http://schemas.openxmlformats.org/officeDocument/2006/relationships/tags" Target="../tags/tag257.xml"/><Relationship Id="rId16" Type="http://schemas.openxmlformats.org/officeDocument/2006/relationships/tags" Target="../tags/tag258.xml"/><Relationship Id="rId17" Type="http://schemas.openxmlformats.org/officeDocument/2006/relationships/tags" Target="../tags/tag259.xml"/><Relationship Id="rId18" Type="http://schemas.openxmlformats.org/officeDocument/2006/relationships/tags" Target="../tags/tag260.xml"/><Relationship Id="rId19" Type="http://schemas.openxmlformats.org/officeDocument/2006/relationships/tags" Target="../tags/tag261.xml"/><Relationship Id="rId1" Type="http://schemas.openxmlformats.org/officeDocument/2006/relationships/tags" Target="../tags/tag243.xml"/><Relationship Id="rId2" Type="http://schemas.openxmlformats.org/officeDocument/2006/relationships/tags" Target="../tags/tag244.xml"/><Relationship Id="rId3" Type="http://schemas.openxmlformats.org/officeDocument/2006/relationships/tags" Target="../tags/tag245.xml"/><Relationship Id="rId4" Type="http://schemas.openxmlformats.org/officeDocument/2006/relationships/tags" Target="../tags/tag246.xml"/><Relationship Id="rId5" Type="http://schemas.openxmlformats.org/officeDocument/2006/relationships/tags" Target="../tags/tag247.xml"/><Relationship Id="rId6" Type="http://schemas.openxmlformats.org/officeDocument/2006/relationships/tags" Target="../tags/tag248.xml"/><Relationship Id="rId7" Type="http://schemas.openxmlformats.org/officeDocument/2006/relationships/tags" Target="../tags/tag249.xml"/><Relationship Id="rId8" Type="http://schemas.openxmlformats.org/officeDocument/2006/relationships/tags" Target="../tags/tag25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26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26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slideLayout" Target="../slideLayouts/slideLayout2.xml"/><Relationship Id="rId24" Type="http://schemas.openxmlformats.org/officeDocument/2006/relationships/notesSlide" Target="../notesSlides/notesSlide2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26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26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26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1" Type="http://schemas.openxmlformats.org/officeDocument/2006/relationships/tags" Target="../tags/tag279.xml"/><Relationship Id="rId12" Type="http://schemas.openxmlformats.org/officeDocument/2006/relationships/tags" Target="../tags/tag280.xml"/><Relationship Id="rId13" Type="http://schemas.openxmlformats.org/officeDocument/2006/relationships/tags" Target="../tags/tag281.xml"/><Relationship Id="rId14" Type="http://schemas.openxmlformats.org/officeDocument/2006/relationships/tags" Target="../tags/tag282.xml"/><Relationship Id="rId15" Type="http://schemas.openxmlformats.org/officeDocument/2006/relationships/tags" Target="../tags/tag283.xml"/><Relationship Id="rId16" Type="http://schemas.openxmlformats.org/officeDocument/2006/relationships/tags" Target="../tags/tag284.xml"/><Relationship Id="rId17" Type="http://schemas.openxmlformats.org/officeDocument/2006/relationships/tags" Target="../tags/tag285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25.xml"/><Relationship Id="rId1" Type="http://schemas.openxmlformats.org/officeDocument/2006/relationships/tags" Target="../tags/tag269.xml"/><Relationship Id="rId2" Type="http://schemas.openxmlformats.org/officeDocument/2006/relationships/tags" Target="../tags/tag270.xml"/><Relationship Id="rId3" Type="http://schemas.openxmlformats.org/officeDocument/2006/relationships/tags" Target="../tags/tag271.xml"/><Relationship Id="rId4" Type="http://schemas.openxmlformats.org/officeDocument/2006/relationships/tags" Target="../tags/tag272.xml"/><Relationship Id="rId5" Type="http://schemas.openxmlformats.org/officeDocument/2006/relationships/tags" Target="../tags/tag273.xml"/><Relationship Id="rId6" Type="http://schemas.openxmlformats.org/officeDocument/2006/relationships/tags" Target="../tags/tag274.xml"/><Relationship Id="rId7" Type="http://schemas.openxmlformats.org/officeDocument/2006/relationships/tags" Target="../tags/tag275.xml"/><Relationship Id="rId8" Type="http://schemas.openxmlformats.org/officeDocument/2006/relationships/tags" Target="../tags/tag276.xml"/><Relationship Id="rId9" Type="http://schemas.openxmlformats.org/officeDocument/2006/relationships/tags" Target="../tags/tag277.xml"/><Relationship Id="rId10" Type="http://schemas.openxmlformats.org/officeDocument/2006/relationships/tags" Target="../tags/tag278.xml"/></Relationships>
</file>

<file path=ppt/slides/_rels/slide27.xml.rels><?xml version="1.0" encoding="UTF-8" standalone="yes"?>
<Relationships xmlns="http://schemas.openxmlformats.org/package/2006/relationships"><Relationship Id="rId11" Type="http://schemas.openxmlformats.org/officeDocument/2006/relationships/tags" Target="../tags/tag296.xml"/><Relationship Id="rId12" Type="http://schemas.openxmlformats.org/officeDocument/2006/relationships/tags" Target="../tags/tag297.xml"/><Relationship Id="rId13" Type="http://schemas.openxmlformats.org/officeDocument/2006/relationships/tags" Target="../tags/tag298.xml"/><Relationship Id="rId14" Type="http://schemas.openxmlformats.org/officeDocument/2006/relationships/tags" Target="../tags/tag299.xml"/><Relationship Id="rId15" Type="http://schemas.openxmlformats.org/officeDocument/2006/relationships/tags" Target="../tags/tag300.xml"/><Relationship Id="rId16" Type="http://schemas.openxmlformats.org/officeDocument/2006/relationships/tags" Target="../tags/tag301.xml"/><Relationship Id="rId17" Type="http://schemas.openxmlformats.org/officeDocument/2006/relationships/tags" Target="../tags/tag302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26.xml"/><Relationship Id="rId1" Type="http://schemas.openxmlformats.org/officeDocument/2006/relationships/tags" Target="../tags/tag286.xml"/><Relationship Id="rId2" Type="http://schemas.openxmlformats.org/officeDocument/2006/relationships/tags" Target="../tags/tag287.xml"/><Relationship Id="rId3" Type="http://schemas.openxmlformats.org/officeDocument/2006/relationships/tags" Target="../tags/tag288.xml"/><Relationship Id="rId4" Type="http://schemas.openxmlformats.org/officeDocument/2006/relationships/tags" Target="../tags/tag289.xml"/><Relationship Id="rId5" Type="http://schemas.openxmlformats.org/officeDocument/2006/relationships/tags" Target="../tags/tag290.xml"/><Relationship Id="rId6" Type="http://schemas.openxmlformats.org/officeDocument/2006/relationships/tags" Target="../tags/tag291.xml"/><Relationship Id="rId7" Type="http://schemas.openxmlformats.org/officeDocument/2006/relationships/tags" Target="../tags/tag292.xml"/><Relationship Id="rId8" Type="http://schemas.openxmlformats.org/officeDocument/2006/relationships/tags" Target="../tags/tag293.xml"/><Relationship Id="rId9" Type="http://schemas.openxmlformats.org/officeDocument/2006/relationships/tags" Target="../tags/tag294.xml"/><Relationship Id="rId10" Type="http://schemas.openxmlformats.org/officeDocument/2006/relationships/tags" Target="../tags/tag295.xm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tags" Target="../tags/tag313.xml"/><Relationship Id="rId12" Type="http://schemas.openxmlformats.org/officeDocument/2006/relationships/tags" Target="../tags/tag314.xml"/><Relationship Id="rId13" Type="http://schemas.openxmlformats.org/officeDocument/2006/relationships/tags" Target="../tags/tag315.xml"/><Relationship Id="rId14" Type="http://schemas.openxmlformats.org/officeDocument/2006/relationships/tags" Target="../tags/tag316.xml"/><Relationship Id="rId15" Type="http://schemas.openxmlformats.org/officeDocument/2006/relationships/tags" Target="../tags/tag317.xml"/><Relationship Id="rId16" Type="http://schemas.openxmlformats.org/officeDocument/2006/relationships/tags" Target="../tags/tag318.xml"/><Relationship Id="rId17" Type="http://schemas.openxmlformats.org/officeDocument/2006/relationships/tags" Target="../tags/tag319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27.xml"/><Relationship Id="rId1" Type="http://schemas.openxmlformats.org/officeDocument/2006/relationships/tags" Target="../tags/tag303.xml"/><Relationship Id="rId2" Type="http://schemas.openxmlformats.org/officeDocument/2006/relationships/tags" Target="../tags/tag304.xml"/><Relationship Id="rId3" Type="http://schemas.openxmlformats.org/officeDocument/2006/relationships/tags" Target="../tags/tag305.xml"/><Relationship Id="rId4" Type="http://schemas.openxmlformats.org/officeDocument/2006/relationships/tags" Target="../tags/tag306.xml"/><Relationship Id="rId5" Type="http://schemas.openxmlformats.org/officeDocument/2006/relationships/tags" Target="../tags/tag307.xml"/><Relationship Id="rId6" Type="http://schemas.openxmlformats.org/officeDocument/2006/relationships/tags" Target="../tags/tag308.xml"/><Relationship Id="rId7" Type="http://schemas.openxmlformats.org/officeDocument/2006/relationships/tags" Target="../tags/tag309.xml"/><Relationship Id="rId8" Type="http://schemas.openxmlformats.org/officeDocument/2006/relationships/tags" Target="../tags/tag310.xml"/><Relationship Id="rId9" Type="http://schemas.openxmlformats.org/officeDocument/2006/relationships/tags" Target="../tags/tag311.xml"/><Relationship Id="rId10" Type="http://schemas.openxmlformats.org/officeDocument/2006/relationships/tags" Target="../tags/tag3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3.xml"/><Relationship Id="rId1" Type="http://schemas.openxmlformats.org/officeDocument/2006/relationships/tags" Target="../tags/tag23.xml"/><Relationship Id="rId2" Type="http://schemas.openxmlformats.org/officeDocument/2006/relationships/tags" Target="../tags/tag24.xml"/><Relationship Id="rId3" Type="http://schemas.openxmlformats.org/officeDocument/2006/relationships/tags" Target="../tags/tag25.xml"/><Relationship Id="rId4" Type="http://schemas.openxmlformats.org/officeDocument/2006/relationships/tags" Target="../tags/tag26.xml"/><Relationship Id="rId5" Type="http://schemas.openxmlformats.org/officeDocument/2006/relationships/tags" Target="../tags/tag27.xml"/><Relationship Id="rId6" Type="http://schemas.openxmlformats.org/officeDocument/2006/relationships/tags" Target="../tags/tag28.xml"/><Relationship Id="rId7" Type="http://schemas.openxmlformats.org/officeDocument/2006/relationships/tags" Target="../tags/tag29.xml"/><Relationship Id="rId8" Type="http://schemas.openxmlformats.org/officeDocument/2006/relationships/tags" Target="../tags/tag30.xml"/><Relationship Id="rId9" Type="http://schemas.openxmlformats.org/officeDocument/2006/relationships/tags" Target="../tags/tag31.xml"/><Relationship Id="rId10" Type="http://schemas.openxmlformats.org/officeDocument/2006/relationships/tags" Target="../tags/tag3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9" Type="http://schemas.openxmlformats.org/officeDocument/2006/relationships/tags" Target="../tags/tag328.xml"/><Relationship Id="rId20" Type="http://schemas.openxmlformats.org/officeDocument/2006/relationships/notesSlide" Target="../notesSlides/notesSlide32.xml"/><Relationship Id="rId10" Type="http://schemas.openxmlformats.org/officeDocument/2006/relationships/tags" Target="../tags/tag329.xml"/><Relationship Id="rId11" Type="http://schemas.openxmlformats.org/officeDocument/2006/relationships/tags" Target="../tags/tag330.xml"/><Relationship Id="rId12" Type="http://schemas.openxmlformats.org/officeDocument/2006/relationships/tags" Target="../tags/tag331.xml"/><Relationship Id="rId13" Type="http://schemas.openxmlformats.org/officeDocument/2006/relationships/tags" Target="../tags/tag332.xml"/><Relationship Id="rId14" Type="http://schemas.openxmlformats.org/officeDocument/2006/relationships/tags" Target="../tags/tag333.xml"/><Relationship Id="rId15" Type="http://schemas.openxmlformats.org/officeDocument/2006/relationships/tags" Target="../tags/tag334.xml"/><Relationship Id="rId16" Type="http://schemas.openxmlformats.org/officeDocument/2006/relationships/tags" Target="../tags/tag335.xml"/><Relationship Id="rId17" Type="http://schemas.openxmlformats.org/officeDocument/2006/relationships/tags" Target="../tags/tag336.xml"/><Relationship Id="rId18" Type="http://schemas.openxmlformats.org/officeDocument/2006/relationships/tags" Target="../tags/tag337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320.xml"/><Relationship Id="rId2" Type="http://schemas.openxmlformats.org/officeDocument/2006/relationships/tags" Target="../tags/tag321.xml"/><Relationship Id="rId3" Type="http://schemas.openxmlformats.org/officeDocument/2006/relationships/tags" Target="../tags/tag322.xml"/><Relationship Id="rId4" Type="http://schemas.openxmlformats.org/officeDocument/2006/relationships/tags" Target="../tags/tag323.xml"/><Relationship Id="rId5" Type="http://schemas.openxmlformats.org/officeDocument/2006/relationships/tags" Target="../tags/tag324.xml"/><Relationship Id="rId6" Type="http://schemas.openxmlformats.org/officeDocument/2006/relationships/tags" Target="../tags/tag325.xml"/><Relationship Id="rId7" Type="http://schemas.openxmlformats.org/officeDocument/2006/relationships/tags" Target="../tags/tag326.xml"/><Relationship Id="rId8" Type="http://schemas.openxmlformats.org/officeDocument/2006/relationships/tags" Target="../tags/tag3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41.xml"/><Relationship Id="rId20" Type="http://schemas.openxmlformats.org/officeDocument/2006/relationships/tags" Target="../tags/tag52.xml"/><Relationship Id="rId21" Type="http://schemas.openxmlformats.org/officeDocument/2006/relationships/tags" Target="../tags/tag53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6.xml"/><Relationship Id="rId10" Type="http://schemas.openxmlformats.org/officeDocument/2006/relationships/tags" Target="../tags/tag42.xml"/><Relationship Id="rId11" Type="http://schemas.openxmlformats.org/officeDocument/2006/relationships/tags" Target="../tags/tag43.xml"/><Relationship Id="rId12" Type="http://schemas.openxmlformats.org/officeDocument/2006/relationships/tags" Target="../tags/tag44.xml"/><Relationship Id="rId13" Type="http://schemas.openxmlformats.org/officeDocument/2006/relationships/tags" Target="../tags/tag45.xml"/><Relationship Id="rId14" Type="http://schemas.openxmlformats.org/officeDocument/2006/relationships/tags" Target="../tags/tag46.xml"/><Relationship Id="rId15" Type="http://schemas.openxmlformats.org/officeDocument/2006/relationships/tags" Target="../tags/tag47.xml"/><Relationship Id="rId16" Type="http://schemas.openxmlformats.org/officeDocument/2006/relationships/tags" Target="../tags/tag48.xml"/><Relationship Id="rId17" Type="http://schemas.openxmlformats.org/officeDocument/2006/relationships/tags" Target="../tags/tag49.xml"/><Relationship Id="rId18" Type="http://schemas.openxmlformats.org/officeDocument/2006/relationships/tags" Target="../tags/tag50.xml"/><Relationship Id="rId19" Type="http://schemas.openxmlformats.org/officeDocument/2006/relationships/tags" Target="../tags/tag51.xml"/><Relationship Id="rId1" Type="http://schemas.openxmlformats.org/officeDocument/2006/relationships/tags" Target="../tags/tag33.xml"/><Relationship Id="rId2" Type="http://schemas.openxmlformats.org/officeDocument/2006/relationships/tags" Target="../tags/tag34.xml"/><Relationship Id="rId3" Type="http://schemas.openxmlformats.org/officeDocument/2006/relationships/tags" Target="../tags/tag35.xml"/><Relationship Id="rId4" Type="http://schemas.openxmlformats.org/officeDocument/2006/relationships/tags" Target="../tags/tag36.xml"/><Relationship Id="rId5" Type="http://schemas.openxmlformats.org/officeDocument/2006/relationships/tags" Target="../tags/tag37.xml"/><Relationship Id="rId6" Type="http://schemas.openxmlformats.org/officeDocument/2006/relationships/tags" Target="../tags/tag38.xml"/><Relationship Id="rId7" Type="http://schemas.openxmlformats.org/officeDocument/2006/relationships/tags" Target="../tags/tag39.xml"/><Relationship Id="rId8" Type="http://schemas.openxmlformats.org/officeDocument/2006/relationships/tags" Target="../tags/tag40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62.xml"/><Relationship Id="rId20" Type="http://schemas.openxmlformats.org/officeDocument/2006/relationships/tags" Target="../tags/tag73.xml"/><Relationship Id="rId21" Type="http://schemas.openxmlformats.org/officeDocument/2006/relationships/tags" Target="../tags/tag74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7.xml"/><Relationship Id="rId10" Type="http://schemas.openxmlformats.org/officeDocument/2006/relationships/tags" Target="../tags/tag63.xml"/><Relationship Id="rId11" Type="http://schemas.openxmlformats.org/officeDocument/2006/relationships/tags" Target="../tags/tag64.xml"/><Relationship Id="rId12" Type="http://schemas.openxmlformats.org/officeDocument/2006/relationships/tags" Target="../tags/tag65.xml"/><Relationship Id="rId13" Type="http://schemas.openxmlformats.org/officeDocument/2006/relationships/tags" Target="../tags/tag66.xml"/><Relationship Id="rId14" Type="http://schemas.openxmlformats.org/officeDocument/2006/relationships/tags" Target="../tags/tag67.xml"/><Relationship Id="rId15" Type="http://schemas.openxmlformats.org/officeDocument/2006/relationships/tags" Target="../tags/tag68.xml"/><Relationship Id="rId16" Type="http://schemas.openxmlformats.org/officeDocument/2006/relationships/tags" Target="../tags/tag69.xml"/><Relationship Id="rId17" Type="http://schemas.openxmlformats.org/officeDocument/2006/relationships/tags" Target="../tags/tag70.xml"/><Relationship Id="rId18" Type="http://schemas.openxmlformats.org/officeDocument/2006/relationships/tags" Target="../tags/tag71.xml"/><Relationship Id="rId19" Type="http://schemas.openxmlformats.org/officeDocument/2006/relationships/tags" Target="../tags/tag72.xml"/><Relationship Id="rId1" Type="http://schemas.openxmlformats.org/officeDocument/2006/relationships/tags" Target="../tags/tag54.xml"/><Relationship Id="rId2" Type="http://schemas.openxmlformats.org/officeDocument/2006/relationships/tags" Target="../tags/tag55.xml"/><Relationship Id="rId3" Type="http://schemas.openxmlformats.org/officeDocument/2006/relationships/tags" Target="../tags/tag56.xml"/><Relationship Id="rId4" Type="http://schemas.openxmlformats.org/officeDocument/2006/relationships/tags" Target="../tags/tag57.xml"/><Relationship Id="rId5" Type="http://schemas.openxmlformats.org/officeDocument/2006/relationships/tags" Target="../tags/tag58.xml"/><Relationship Id="rId6" Type="http://schemas.openxmlformats.org/officeDocument/2006/relationships/tags" Target="../tags/tag59.xml"/><Relationship Id="rId7" Type="http://schemas.openxmlformats.org/officeDocument/2006/relationships/tags" Target="../tags/tag60.xml"/><Relationship Id="rId8" Type="http://schemas.openxmlformats.org/officeDocument/2006/relationships/tags" Target="../tags/tag61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83.xml"/><Relationship Id="rId20" Type="http://schemas.openxmlformats.org/officeDocument/2006/relationships/tags" Target="../tags/tag94.xml"/><Relationship Id="rId21" Type="http://schemas.openxmlformats.org/officeDocument/2006/relationships/tags" Target="../tags/tag95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8.xml"/><Relationship Id="rId10" Type="http://schemas.openxmlformats.org/officeDocument/2006/relationships/tags" Target="../tags/tag84.xml"/><Relationship Id="rId11" Type="http://schemas.openxmlformats.org/officeDocument/2006/relationships/tags" Target="../tags/tag85.xml"/><Relationship Id="rId12" Type="http://schemas.openxmlformats.org/officeDocument/2006/relationships/tags" Target="../tags/tag86.xml"/><Relationship Id="rId13" Type="http://schemas.openxmlformats.org/officeDocument/2006/relationships/tags" Target="../tags/tag87.xml"/><Relationship Id="rId14" Type="http://schemas.openxmlformats.org/officeDocument/2006/relationships/tags" Target="../tags/tag88.xml"/><Relationship Id="rId15" Type="http://schemas.openxmlformats.org/officeDocument/2006/relationships/tags" Target="../tags/tag89.xml"/><Relationship Id="rId16" Type="http://schemas.openxmlformats.org/officeDocument/2006/relationships/tags" Target="../tags/tag90.xml"/><Relationship Id="rId17" Type="http://schemas.openxmlformats.org/officeDocument/2006/relationships/tags" Target="../tags/tag91.xml"/><Relationship Id="rId18" Type="http://schemas.openxmlformats.org/officeDocument/2006/relationships/tags" Target="../tags/tag92.xml"/><Relationship Id="rId19" Type="http://schemas.openxmlformats.org/officeDocument/2006/relationships/tags" Target="../tags/tag93.xml"/><Relationship Id="rId1" Type="http://schemas.openxmlformats.org/officeDocument/2006/relationships/tags" Target="../tags/tag75.xml"/><Relationship Id="rId2" Type="http://schemas.openxmlformats.org/officeDocument/2006/relationships/tags" Target="../tags/tag76.xml"/><Relationship Id="rId3" Type="http://schemas.openxmlformats.org/officeDocument/2006/relationships/tags" Target="../tags/tag77.xml"/><Relationship Id="rId4" Type="http://schemas.openxmlformats.org/officeDocument/2006/relationships/tags" Target="../tags/tag78.xml"/><Relationship Id="rId5" Type="http://schemas.openxmlformats.org/officeDocument/2006/relationships/tags" Target="../tags/tag79.xml"/><Relationship Id="rId6" Type="http://schemas.openxmlformats.org/officeDocument/2006/relationships/tags" Target="../tags/tag80.xml"/><Relationship Id="rId7" Type="http://schemas.openxmlformats.org/officeDocument/2006/relationships/tags" Target="../tags/tag81.xml"/><Relationship Id="rId8" Type="http://schemas.openxmlformats.org/officeDocument/2006/relationships/tags" Target="../tags/tag82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04.xml"/><Relationship Id="rId20" Type="http://schemas.openxmlformats.org/officeDocument/2006/relationships/tags" Target="../tags/tag115.xml"/><Relationship Id="rId21" Type="http://schemas.openxmlformats.org/officeDocument/2006/relationships/tags" Target="../tags/tag116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9.xml"/><Relationship Id="rId10" Type="http://schemas.openxmlformats.org/officeDocument/2006/relationships/tags" Target="../tags/tag105.xml"/><Relationship Id="rId11" Type="http://schemas.openxmlformats.org/officeDocument/2006/relationships/tags" Target="../tags/tag106.xml"/><Relationship Id="rId12" Type="http://schemas.openxmlformats.org/officeDocument/2006/relationships/tags" Target="../tags/tag107.xml"/><Relationship Id="rId13" Type="http://schemas.openxmlformats.org/officeDocument/2006/relationships/tags" Target="../tags/tag108.xml"/><Relationship Id="rId14" Type="http://schemas.openxmlformats.org/officeDocument/2006/relationships/tags" Target="../tags/tag109.xml"/><Relationship Id="rId15" Type="http://schemas.openxmlformats.org/officeDocument/2006/relationships/tags" Target="../tags/tag110.xml"/><Relationship Id="rId16" Type="http://schemas.openxmlformats.org/officeDocument/2006/relationships/tags" Target="../tags/tag111.xml"/><Relationship Id="rId17" Type="http://schemas.openxmlformats.org/officeDocument/2006/relationships/tags" Target="../tags/tag112.xml"/><Relationship Id="rId18" Type="http://schemas.openxmlformats.org/officeDocument/2006/relationships/tags" Target="../tags/tag113.xml"/><Relationship Id="rId19" Type="http://schemas.openxmlformats.org/officeDocument/2006/relationships/tags" Target="../tags/tag114.xml"/><Relationship Id="rId1" Type="http://schemas.openxmlformats.org/officeDocument/2006/relationships/tags" Target="../tags/tag96.xml"/><Relationship Id="rId2" Type="http://schemas.openxmlformats.org/officeDocument/2006/relationships/tags" Target="../tags/tag97.xml"/><Relationship Id="rId3" Type="http://schemas.openxmlformats.org/officeDocument/2006/relationships/tags" Target="../tags/tag98.xml"/><Relationship Id="rId4" Type="http://schemas.openxmlformats.org/officeDocument/2006/relationships/tags" Target="../tags/tag99.xml"/><Relationship Id="rId5" Type="http://schemas.openxmlformats.org/officeDocument/2006/relationships/tags" Target="../tags/tag100.xml"/><Relationship Id="rId6" Type="http://schemas.openxmlformats.org/officeDocument/2006/relationships/tags" Target="../tags/tag101.xml"/><Relationship Id="rId7" Type="http://schemas.openxmlformats.org/officeDocument/2006/relationships/tags" Target="../tags/tag102.xml"/><Relationship Id="rId8" Type="http://schemas.openxmlformats.org/officeDocument/2006/relationships/tags" Target="../tags/tag10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0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000" i="0" dirty="0" smtClean="0"/>
              <a:t>Lecture </a:t>
            </a:r>
            <a:r>
              <a:rPr lang="en-US" sz="3000" i="0" dirty="0" smtClean="0"/>
              <a:t>15: </a:t>
            </a:r>
            <a:r>
              <a:rPr lang="en-US" sz="3000" i="0" dirty="0" smtClean="0"/>
              <a:t>Topological Sort </a:t>
            </a:r>
            <a:r>
              <a:rPr lang="en-US" sz="3000" i="0" dirty="0" smtClean="0"/>
              <a:t>/ </a:t>
            </a:r>
            <a:r>
              <a:rPr lang="en-US" sz="3000" i="0" dirty="0" smtClean="0"/>
              <a:t>Graph Traversals</a:t>
            </a:r>
            <a:endParaRPr lang="en-US" sz="30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Aaron Bauer</a:t>
            </a:r>
            <a:endParaRPr lang="en-US" sz="2400" dirty="0" smtClean="0"/>
          </a:p>
          <a:p>
            <a:r>
              <a:rPr lang="en-US" sz="2400" dirty="0" smtClean="0"/>
              <a:t>Winter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1      0       0                                      2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210484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266271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         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02802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757842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619486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XYZ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119906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XYZ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576527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Needed a vertex with in-degree 0 to start</a:t>
            </a:r>
          </a:p>
          <a:p>
            <a:pPr lvl="1"/>
            <a:r>
              <a:rPr lang="en-US" dirty="0" smtClean="0"/>
              <a:t>Will always have at least 1 because no cycles</a:t>
            </a:r>
          </a:p>
          <a:p>
            <a:pPr lvl="1"/>
            <a:endParaRPr lang="en-US" dirty="0"/>
          </a:p>
          <a:p>
            <a:r>
              <a:rPr lang="en-US" dirty="0" smtClean="0"/>
              <a:t>Ties among vertices with in-degrees of 0 can be broken arbitrarily</a:t>
            </a:r>
          </a:p>
          <a:p>
            <a:pPr lvl="1"/>
            <a:r>
              <a:rPr lang="en-US" dirty="0" smtClean="0"/>
              <a:t>Can be more than one correct answer, by definition, depending on the 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081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371600"/>
            <a:ext cx="66294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labelEachVertexWithItsInDegree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=0;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findNewVertexOfDegreeZero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114800"/>
            <a:ext cx="7772400" cy="1828800"/>
          </a:xfrm>
        </p:spPr>
        <p:txBody>
          <a:bodyPr/>
          <a:lstStyle/>
          <a:p>
            <a:r>
              <a:rPr lang="en-US" dirty="0" smtClean="0"/>
              <a:t>What is the worst-case running time?</a:t>
            </a:r>
          </a:p>
          <a:p>
            <a:pPr lvl="1"/>
            <a:r>
              <a:rPr lang="en-US" dirty="0" smtClean="0"/>
              <a:t>Initialization </a:t>
            </a:r>
            <a:r>
              <a:rPr lang="en-US" i="1" dirty="0" smtClean="0"/>
              <a:t>O</a:t>
            </a:r>
            <a:r>
              <a:rPr lang="en-US" dirty="0" smtClean="0"/>
              <a:t>(|V|+|E|) (assuming adjacency list)</a:t>
            </a:r>
          </a:p>
          <a:p>
            <a:pPr lvl="1"/>
            <a:r>
              <a:rPr lang="en-US" dirty="0" smtClean="0"/>
              <a:t>Sum of all find-new-vertex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sz="2400" baseline="30000" dirty="0" smtClean="0"/>
              <a:t>2</a:t>
            </a:r>
            <a:r>
              <a:rPr lang="en-US" dirty="0" smtClean="0"/>
              <a:t>) (because each </a:t>
            </a:r>
            <a:r>
              <a:rPr lang="en-US" i="1" dirty="0" smtClean="0"/>
              <a:t>O</a:t>
            </a:r>
            <a:r>
              <a:rPr lang="en-US" dirty="0" smtClean="0"/>
              <a:t>(|V|))</a:t>
            </a:r>
          </a:p>
          <a:p>
            <a:pPr lvl="1"/>
            <a:r>
              <a:rPr lang="en-US" dirty="0" smtClean="0"/>
              <a:t>Sum of all decrements </a:t>
            </a:r>
            <a:r>
              <a:rPr lang="en-US" i="1" dirty="0" smtClean="0"/>
              <a:t>O</a:t>
            </a:r>
            <a:r>
              <a:rPr lang="en-US" dirty="0" smtClean="0"/>
              <a:t>(|E|) (assuming adjacency list)</a:t>
            </a:r>
          </a:p>
          <a:p>
            <a:pPr lvl="1"/>
            <a:r>
              <a:rPr lang="en-US" dirty="0" smtClean="0"/>
              <a:t>So total is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sz="2400" baseline="30000" dirty="0" smtClean="0"/>
              <a:t>2</a:t>
            </a:r>
            <a:r>
              <a:rPr lang="en-US" dirty="0" smtClean="0"/>
              <a:t>) – not good for a sparse graph!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371600"/>
            <a:ext cx="66294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labelEachVertexWithItsInDegree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=0;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findNewVertexOfDegreeZero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Problem: Given a DAG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G=(V,E)</a:t>
            </a:r>
            <a:r>
              <a:rPr lang="en-US" dirty="0" smtClean="0"/>
              <a:t>, output all vertices in an order such that no vertex appears before another vertex that has an edge to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 input: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One example output:</a:t>
            </a:r>
          </a:p>
          <a:p>
            <a:pPr>
              <a:buNone/>
            </a:pPr>
            <a:r>
              <a:rPr lang="en-US" dirty="0" smtClean="0"/>
              <a:t>     126, 142, 143, 374, 373, 417, 410, 413, XYZ, 415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5" name="TextBox 34"/>
          <p:cNvSpPr txBox="1"/>
          <p:nvPr>
            <p:custDataLst>
              <p:tags r:id="rId1"/>
            </p:custDataLst>
          </p:nvPr>
        </p:nvSpPr>
        <p:spPr>
          <a:xfrm>
            <a:off x="4605119" y="524470"/>
            <a:ext cx="3929281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00B050"/>
                </a:solidFill>
              </a:rPr>
              <a:t>Disclaimer: Do not use for official </a:t>
            </a:r>
            <a:endParaRPr lang="en-US" sz="1800" dirty="0" smtClean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advising purposes !</a:t>
            </a:r>
            <a:endParaRPr lang="en-US" sz="1800" dirty="0">
              <a:solidFill>
                <a:srgbClr val="00B050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143000" y="2590800"/>
            <a:ext cx="6858000" cy="2895600"/>
            <a:chOff x="1143000" y="2590800"/>
            <a:chExt cx="6858000" cy="2895600"/>
          </a:xfrm>
        </p:grpSpPr>
        <p:sp>
          <p:nvSpPr>
            <p:cNvPr id="7" name="Oval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8" name="Oval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18" name="AutoShape 16"/>
            <p:cNvCxnSpPr>
              <a:cxnSpLocks noChangeShapeType="1"/>
              <a:stCxn id="7" idx="6"/>
              <a:endCxn id="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7"/>
            <p:cNvCxnSpPr>
              <a:cxnSpLocks noChangeShapeType="1"/>
              <a:stCxn id="8" idx="6"/>
              <a:endCxn id="10" idx="2"/>
            </p:cNvCxnSpPr>
            <p:nvPr>
              <p:custDataLst>
                <p:tags r:id="rId7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8"/>
            <p:cNvCxnSpPr>
              <a:cxnSpLocks noChangeShapeType="1"/>
              <a:stCxn id="8" idx="6"/>
              <a:endCxn id="9" idx="2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28" name="AutoShape 26"/>
            <p:cNvCxnSpPr>
              <a:cxnSpLocks noChangeShapeType="1"/>
              <a:stCxn id="10" idx="6"/>
              <a:endCxn id="27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6" name="Oval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37" name="AutoShape 16"/>
            <p:cNvCxnSpPr>
              <a:cxnSpLocks noChangeShapeType="1"/>
              <a:stCxn id="36" idx="7"/>
            </p:cNvCxnSpPr>
            <p:nvPr>
              <p:custDataLst>
                <p:tags r:id="rId12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Oval 2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39" name="AutoShape 26"/>
            <p:cNvCxnSpPr>
              <a:cxnSpLocks noChangeShapeType="1"/>
              <a:stCxn id="10" idx="6"/>
              <a:endCxn id="38" idx="2"/>
            </p:cNvCxnSpPr>
            <p:nvPr>
              <p:custDataLst>
                <p:tags r:id="rId14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2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1" name="AutoShape 26"/>
            <p:cNvCxnSpPr>
              <a:cxnSpLocks noChangeShapeType="1"/>
              <a:stCxn id="10" idx="6"/>
              <a:endCxn id="40" idx="2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Oval 2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4" name="AutoShape 26"/>
            <p:cNvCxnSpPr>
              <a:cxnSpLocks noChangeShapeType="1"/>
              <a:stCxn id="10" idx="6"/>
              <a:endCxn id="42" idx="2"/>
            </p:cNvCxnSpPr>
            <p:nvPr>
              <p:custDataLst>
                <p:tags r:id="rId18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Oval 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8" name="AutoShape 18"/>
            <p:cNvCxnSpPr>
              <a:cxnSpLocks noChangeShapeType="1"/>
              <a:endCxn id="47" idx="2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" name="AutoShape 18"/>
            <p:cNvCxnSpPr>
              <a:cxnSpLocks noChangeShapeType="1"/>
              <a:stCxn id="42" idx="6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" name="AutoShape 18"/>
            <p:cNvCxnSpPr>
              <a:cxnSpLocks noChangeShapeType="1"/>
            </p:cNvCxnSpPr>
            <p:nvPr>
              <p:custDataLst>
                <p:tags r:id="rId22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trick is to avoid searching for a zero-degree node every time!</a:t>
            </a:r>
          </a:p>
          <a:p>
            <a:pPr lvl="1"/>
            <a:r>
              <a:rPr lang="en-US" dirty="0" smtClean="0"/>
              <a:t>Keep the “pending” zero-degree nodes in a list, stack, queue, bag, table, or something</a:t>
            </a:r>
          </a:p>
          <a:p>
            <a:pPr lvl="1"/>
            <a:r>
              <a:rPr lang="en-US" dirty="0" smtClean="0"/>
              <a:t>Order we process them affects output but not correctness or efficiency provided add/remove are both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Using a queue: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each vertex with its in-degree, </a:t>
            </a:r>
            <a:r>
              <a:rPr lang="en-US" dirty="0" err="1" smtClean="0">
                <a:solidFill>
                  <a:schemeClr val="accent2"/>
                </a:solidFill>
              </a:rPr>
              <a:t>enqueue</a:t>
            </a:r>
            <a:r>
              <a:rPr lang="en-US" dirty="0" smtClean="0">
                <a:solidFill>
                  <a:schemeClr val="accent2"/>
                </a:solidFill>
              </a:rPr>
              <a:t> 0-degree nodes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queue is not empty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 = </a:t>
            </a:r>
            <a:r>
              <a:rPr lang="en-US" dirty="0" err="1" smtClean="0">
                <a:solidFill>
                  <a:schemeClr val="accent2"/>
                </a:solidFill>
              </a:rPr>
              <a:t>dequeue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Output </a:t>
            </a:r>
            <a:r>
              <a:rPr lang="en-US" b="1" dirty="0" smtClean="0"/>
              <a:t>v</a:t>
            </a:r>
            <a:r>
              <a:rPr lang="en-US" dirty="0" smtClean="0"/>
              <a:t> and remove it from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vertex </a:t>
            </a:r>
            <a:r>
              <a:rPr lang="en-US" b="1" dirty="0" smtClean="0"/>
              <a:t>u</a:t>
            </a:r>
            <a:r>
              <a:rPr lang="en-US" dirty="0" smtClean="0"/>
              <a:t> adjacent to </a:t>
            </a:r>
            <a:r>
              <a:rPr lang="en-US" b="1" dirty="0" smtClean="0"/>
              <a:t>v</a:t>
            </a:r>
            <a:r>
              <a:rPr lang="en-US" dirty="0" smtClean="0"/>
              <a:t> (i.e. </a:t>
            </a:r>
            <a:r>
              <a:rPr lang="en-US" b="1" dirty="0" smtClean="0"/>
              <a:t>u</a:t>
            </a:r>
            <a:r>
              <a:rPr lang="en-US" dirty="0" smtClean="0"/>
              <a:t> such that (</a:t>
            </a:r>
            <a:r>
              <a:rPr lang="en-US" b="1" dirty="0" err="1" smtClean="0"/>
              <a:t>v</a:t>
            </a:r>
            <a:r>
              <a:rPr lang="en-US" dirty="0" err="1" smtClean="0"/>
              <a:t>,</a:t>
            </a:r>
            <a:r>
              <a:rPr lang="en-US" b="1" dirty="0" err="1" smtClean="0"/>
              <a:t>u</a:t>
            </a:r>
            <a:r>
              <a:rPr lang="en-US" dirty="0" smtClean="0"/>
              <a:t>)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), decrement the in-degree of </a:t>
            </a:r>
            <a:r>
              <a:rPr lang="en-US" b="1" dirty="0" smtClean="0"/>
              <a:t>u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if new degree is 0, </a:t>
            </a:r>
            <a:r>
              <a:rPr lang="en-US" dirty="0" err="1" smtClean="0">
                <a:solidFill>
                  <a:schemeClr val="accent2"/>
                </a:solidFill>
              </a:rPr>
              <a:t>enqueue</a:t>
            </a:r>
            <a:r>
              <a:rPr lang="en-US" dirty="0" smtClean="0">
                <a:solidFill>
                  <a:schemeClr val="accent2"/>
                </a:solidFill>
              </a:rPr>
              <a:t> it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95400"/>
            <a:ext cx="64008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labelAllAndEnqueueZeros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=0;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rgbClr val="00B050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w.indegree</a:t>
            </a:r>
            <a:r>
              <a:rPr lang="en-US" sz="2000" kern="0" dirty="0" smtClean="0">
                <a:latin typeface="Courier New" pitchFamily="49" charset="0"/>
              </a:rPr>
              <a:t>==0) 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(v);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4572000"/>
            <a:ext cx="7772400" cy="1828800"/>
          </a:xfrm>
        </p:spPr>
        <p:txBody>
          <a:bodyPr/>
          <a:lstStyle/>
          <a:p>
            <a:r>
              <a:rPr lang="en-US" dirty="0" smtClean="0"/>
              <a:t>What is the worst-case running time?</a:t>
            </a:r>
          </a:p>
          <a:p>
            <a:pPr lvl="1"/>
            <a:r>
              <a:rPr lang="en-US" dirty="0" smtClean="0"/>
              <a:t>Initialization: </a:t>
            </a:r>
            <a:r>
              <a:rPr lang="en-US" i="1" dirty="0" smtClean="0"/>
              <a:t>O</a:t>
            </a:r>
            <a:r>
              <a:rPr lang="en-US" dirty="0" smtClean="0"/>
              <a:t>(|V|+|E|) (assuming </a:t>
            </a:r>
            <a:r>
              <a:rPr lang="en-US" dirty="0" err="1" smtClean="0"/>
              <a:t>adjacenty</a:t>
            </a:r>
            <a:r>
              <a:rPr lang="en-US" dirty="0" smtClean="0"/>
              <a:t> list)</a:t>
            </a:r>
          </a:p>
          <a:p>
            <a:pPr lvl="1"/>
            <a:r>
              <a:rPr lang="en-US" dirty="0" smtClean="0"/>
              <a:t>Sum of all </a:t>
            </a:r>
            <a:r>
              <a:rPr lang="en-US" dirty="0" err="1" smtClean="0"/>
              <a:t>enqueues</a:t>
            </a:r>
            <a:r>
              <a:rPr lang="en-US" dirty="0" smtClean="0"/>
              <a:t> and </a:t>
            </a:r>
            <a:r>
              <a:rPr lang="en-US" dirty="0" err="1" smtClean="0"/>
              <a:t>dequeues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(|V|)</a:t>
            </a:r>
          </a:p>
          <a:p>
            <a:pPr lvl="1"/>
            <a:r>
              <a:rPr lang="en-US" dirty="0" smtClean="0"/>
              <a:t>Sum of all decrements: </a:t>
            </a:r>
            <a:r>
              <a:rPr lang="en-US" i="1" dirty="0" smtClean="0"/>
              <a:t>O</a:t>
            </a:r>
            <a:r>
              <a:rPr lang="en-US" dirty="0" smtClean="0"/>
              <a:t>(|E|) (assuming adjacency list)</a:t>
            </a:r>
          </a:p>
          <a:p>
            <a:pPr lvl="1"/>
            <a:r>
              <a:rPr lang="en-US" dirty="0" smtClean="0"/>
              <a:t>So total is </a:t>
            </a:r>
            <a:r>
              <a:rPr lang="en-US" i="1" dirty="0" smtClean="0"/>
              <a:t>O</a:t>
            </a:r>
            <a:r>
              <a:rPr lang="en-US" dirty="0" smtClean="0"/>
              <a:t>(|E| + |V|) – much better for sparse graph!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95400"/>
            <a:ext cx="64008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labelAllAndEnqueueZeros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=0;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rgbClr val="00B050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w.indegree</a:t>
            </a:r>
            <a:r>
              <a:rPr lang="en-US" sz="2000" kern="0" dirty="0" smtClean="0">
                <a:latin typeface="Courier New" pitchFamily="49" charset="0"/>
              </a:rPr>
              <a:t>==0) 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(v);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Next problem: For an arbitrary graph and a starting node </a:t>
            </a:r>
            <a:r>
              <a:rPr lang="en-US" b="1" dirty="0" smtClean="0"/>
              <a:t>v</a:t>
            </a:r>
            <a:r>
              <a:rPr lang="en-US" dirty="0" smtClean="0"/>
              <a:t>, find all nodes </a:t>
            </a:r>
            <a:r>
              <a:rPr lang="en-US" i="1" dirty="0" smtClean="0">
                <a:solidFill>
                  <a:schemeClr val="accent2"/>
                </a:solidFill>
              </a:rPr>
              <a:t>reachable</a:t>
            </a:r>
            <a:r>
              <a:rPr lang="en-US" dirty="0" smtClean="0"/>
              <a:t> from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dirty="0"/>
              <a:t>(i.e., there exists a path from </a:t>
            </a:r>
            <a:r>
              <a:rPr lang="en-US" b="1" dirty="0"/>
              <a:t>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Possibly “do something” for each node </a:t>
            </a:r>
          </a:p>
          <a:p>
            <a:pPr lvl="1"/>
            <a:r>
              <a:rPr lang="en-US" dirty="0" smtClean="0"/>
              <a:t>Examples: print to output, set a field, etc.</a:t>
            </a:r>
            <a:endParaRPr lang="en-US" dirty="0"/>
          </a:p>
          <a:p>
            <a:pPr lvl="1"/>
            <a:endParaRPr lang="en-US" sz="1000" dirty="0" smtClean="0"/>
          </a:p>
          <a:p>
            <a:r>
              <a:rPr lang="en-US" dirty="0" smtClean="0"/>
              <a:t>Subsumed problem: Is an undirected graph connected?</a:t>
            </a:r>
          </a:p>
          <a:p>
            <a:r>
              <a:rPr lang="en-US" dirty="0" smtClean="0"/>
              <a:t>Related but different problem: Is a directed graph strongly connected?</a:t>
            </a:r>
          </a:p>
          <a:p>
            <a:pPr lvl="1"/>
            <a:r>
              <a:rPr lang="en-US" dirty="0" smtClean="0"/>
              <a:t>Need cycles back to starting node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Basic idea: </a:t>
            </a:r>
          </a:p>
          <a:p>
            <a:pPr lvl="1"/>
            <a:r>
              <a:rPr lang="en-US" dirty="0" smtClean="0"/>
              <a:t>Keep following nodes</a:t>
            </a:r>
          </a:p>
          <a:p>
            <a:pPr lvl="1"/>
            <a:r>
              <a:rPr lang="en-US" dirty="0" smtClean="0"/>
              <a:t>But “mark” nodes after visiting them, so the traversal terminates and processes each reachable node exactly once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524000"/>
            <a:ext cx="6553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traverseGraph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pending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emptySet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pending.add</a:t>
            </a:r>
            <a:r>
              <a:rPr lang="en-US" sz="2000" kern="0" dirty="0" smtClean="0">
                <a:latin typeface="Courier New" pitchFamily="49" charset="0"/>
              </a:rPr>
              <a:t>(start)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mark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start as visited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</a:t>
            </a:r>
            <a:r>
              <a:rPr lang="en-US" sz="2000" kern="0" baseline="0" dirty="0" smtClean="0">
                <a:solidFill>
                  <a:srgbClr val="119F33"/>
                </a:solidFill>
                <a:latin typeface="Courier New" pitchFamily="49" charset="0"/>
              </a:rPr>
              <a:t>while</a:t>
            </a:r>
            <a:r>
              <a:rPr lang="en-US" sz="2000" kern="0" baseline="0" dirty="0" smtClean="0">
                <a:latin typeface="Courier New" pitchFamily="49" charset="0"/>
              </a:rPr>
              <a:t>(pending</a:t>
            </a:r>
            <a:r>
              <a:rPr lang="en-US" sz="2000" kern="0" dirty="0" smtClean="0">
                <a:latin typeface="Courier New" pitchFamily="49" charset="0"/>
              </a:rPr>
              <a:t>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next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pending.remove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 each node u adjacent to next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 is not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marked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mark</a:t>
            </a:r>
            <a:r>
              <a:rPr lang="en-US" sz="2000" kern="0" dirty="0" smtClean="0">
                <a:latin typeface="Courier New" pitchFamily="49" charset="0"/>
              </a:rPr>
              <a:t> u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pending.add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 and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  <a:r>
              <a:rPr lang="en-US" dirty="0" smtClean="0"/>
              <a:t> are </a:t>
            </a:r>
            <a:r>
              <a:rPr lang="en-US" i="1" dirty="0" smtClean="0"/>
              <a:t>O</a:t>
            </a:r>
            <a:r>
              <a:rPr lang="en-US" dirty="0" smtClean="0"/>
              <a:t>(1), entire traversal is </a:t>
            </a:r>
            <a:r>
              <a:rPr lang="en-US" i="1" dirty="0" smtClean="0"/>
              <a:t>O</a:t>
            </a:r>
            <a:r>
              <a:rPr lang="en-US" dirty="0" smtClean="0"/>
              <a:t>(|E|)</a:t>
            </a:r>
          </a:p>
          <a:p>
            <a:pPr lvl="1"/>
            <a:r>
              <a:rPr lang="en-US" dirty="0" smtClean="0"/>
              <a:t>Use an adjacency list representation</a:t>
            </a:r>
          </a:p>
          <a:p>
            <a:endParaRPr lang="en-US" dirty="0" smtClean="0"/>
          </a:p>
          <a:p>
            <a:r>
              <a:rPr lang="en-US" dirty="0" smtClean="0"/>
              <a:t>The order we traverse depends entirely 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</a:p>
          <a:p>
            <a:pPr lvl="1"/>
            <a:r>
              <a:rPr lang="en-US" dirty="0" smtClean="0"/>
              <a:t>Popular choice: a stack  </a:t>
            </a:r>
            <a:r>
              <a:rPr lang="en-US" dirty="0" smtClean="0">
                <a:solidFill>
                  <a:schemeClr val="accent2"/>
                </a:solidFill>
              </a:rPr>
              <a:t>“depth-first graph search”  “DFS”</a:t>
            </a:r>
          </a:p>
          <a:p>
            <a:pPr lvl="1"/>
            <a:r>
              <a:rPr lang="en-US" dirty="0" smtClean="0"/>
              <a:t>Popular choice: a queue </a:t>
            </a:r>
            <a:r>
              <a:rPr lang="en-US" dirty="0" smtClean="0">
                <a:solidFill>
                  <a:schemeClr val="accent2"/>
                </a:solidFill>
              </a:rPr>
              <a:t>“breadth-first graph search” “BFS”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DFS and BFS are “big ideas” in computer science</a:t>
            </a:r>
          </a:p>
          <a:p>
            <a:pPr lvl="1"/>
            <a:r>
              <a:rPr lang="en-US" dirty="0" smtClean="0"/>
              <a:t>Depth: recursively explore one part before going back to the other parts not yet explored</a:t>
            </a:r>
          </a:p>
          <a:p>
            <a:pPr lvl="1"/>
            <a:r>
              <a:rPr lang="en-US" dirty="0" smtClean="0"/>
              <a:t>Breadth: explore areas closer to the start node first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2133600"/>
            <a:ext cx="5638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DFS(Node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mark and </a:t>
            </a:r>
            <a:r>
              <a:rPr lang="en-US" sz="2000" kern="0" dirty="0" smtClean="0">
                <a:latin typeface="Courier New" pitchFamily="49" charset="0"/>
              </a:rPr>
              <a:t>process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each node u adjacent to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if u is not marked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DFS(u)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4953000"/>
            <a:ext cx="807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 B, D, E, C, F, G, 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Exactly what we called a “pre-order traversal” for trees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marking is because we support arbitrary graphs and we want to process each node exactly once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1752600"/>
            <a:ext cx="59436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DFS2(Node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stack s to hold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while(s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s.pop</a:t>
            </a:r>
            <a:r>
              <a:rPr lang="en-US" sz="2000" kern="0" dirty="0" smtClean="0">
                <a:latin typeface="Courier New" pitchFamily="49" charset="0"/>
              </a:rPr>
              <a:t>() // and “process”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push onto s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 C, </a:t>
            </a:r>
            <a:r>
              <a:rPr lang="en-US" sz="2000" b="0" kern="0" noProof="0" dirty="0" smtClean="0">
                <a:latin typeface="+mn-lt"/>
              </a:rPr>
              <a:t>F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H, G, B, E, 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different but perfectly fine traversal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1752600"/>
            <a:ext cx="61722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BFS(Node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queue q to hold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while(q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q.dequeue</a:t>
            </a:r>
            <a:r>
              <a:rPr lang="en-US" sz="2000" kern="0" dirty="0">
                <a:latin typeface="Courier New" pitchFamily="49" charset="0"/>
              </a:rPr>
              <a:t>() // and “process”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onto q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 B, C, D, E, F, G, 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“level-order” traversal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Breadth-first always finds shortest paths, i.e., “optimal solutions”</a:t>
            </a:r>
          </a:p>
          <a:p>
            <a:pPr lvl="1"/>
            <a:r>
              <a:rPr lang="en-US" dirty="0" smtClean="0"/>
              <a:t>Better for “what is the shortest path from </a:t>
            </a:r>
            <a:r>
              <a:rPr lang="en-US" b="1" dirty="0" smtClean="0"/>
              <a:t>x</a:t>
            </a:r>
            <a:r>
              <a:rPr lang="en-US" dirty="0" smtClean="0"/>
              <a:t> to </a:t>
            </a:r>
            <a:r>
              <a:rPr lang="en-US" b="1" dirty="0" smtClean="0"/>
              <a:t>y</a:t>
            </a:r>
            <a:r>
              <a:rPr lang="en-US" dirty="0" smtClean="0"/>
              <a:t>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depth-first can use less space in finding a path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longest path</a:t>
            </a:r>
            <a:r>
              <a:rPr lang="en-US" dirty="0" smtClean="0"/>
              <a:t> in the graph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and highest out-degree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 then DFS stack never has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d*p</a:t>
            </a:r>
            <a:r>
              <a:rPr lang="en-US" dirty="0" smtClean="0"/>
              <a:t> elements</a:t>
            </a:r>
          </a:p>
          <a:p>
            <a:pPr lvl="1"/>
            <a:r>
              <a:rPr lang="en-US" dirty="0" smtClean="0"/>
              <a:t>But a queue for BFS may hold </a:t>
            </a:r>
            <a:r>
              <a:rPr lang="en-US" i="1" dirty="0" smtClean="0"/>
              <a:t>O</a:t>
            </a:r>
            <a:r>
              <a:rPr lang="en-US" dirty="0" smtClean="0"/>
              <a:t>(|V|) nodes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third approach:</a:t>
            </a:r>
          </a:p>
          <a:p>
            <a:pPr lvl="1"/>
            <a:r>
              <a:rPr lang="en-US" i="1" dirty="0" smtClean="0"/>
              <a:t>Iterative deepening (IDFS)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Try DFS but disallow recursion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levels deep</a:t>
            </a:r>
          </a:p>
          <a:p>
            <a:pPr lvl="2"/>
            <a:r>
              <a:rPr lang="en-US" dirty="0" smtClean="0"/>
              <a:t>If that fails, increment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and start the entire search over</a:t>
            </a:r>
          </a:p>
          <a:p>
            <a:pPr lvl="1"/>
            <a:r>
              <a:rPr lang="en-US" dirty="0" smtClean="0"/>
              <a:t>Like BFS, finds shortest paths.  Like DFS, less space.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perform topological sorts only on DAGs?</a:t>
            </a:r>
          </a:p>
          <a:p>
            <a:pPr lvl="1"/>
            <a:r>
              <a:rPr lang="en-US" dirty="0" smtClean="0"/>
              <a:t>Because a cycle means there is no correct answer</a:t>
            </a:r>
          </a:p>
          <a:p>
            <a:endParaRPr lang="en-US" dirty="0" smtClean="0"/>
          </a:p>
          <a:p>
            <a:r>
              <a:rPr lang="en-US" dirty="0" smtClean="0"/>
              <a:t>Is there always a unique answer?</a:t>
            </a:r>
          </a:p>
          <a:p>
            <a:pPr lvl="1"/>
            <a:r>
              <a:rPr lang="en-US" dirty="0" smtClean="0"/>
              <a:t>No, there can be 1 or more answers; depends on the graph</a:t>
            </a:r>
          </a:p>
          <a:p>
            <a:pPr lvl="1"/>
            <a:r>
              <a:rPr lang="en-US" dirty="0" smtClean="0"/>
              <a:t>Graph with 5 topological orders: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 some DAGs have exactly 1 answer?</a:t>
            </a:r>
          </a:p>
          <a:p>
            <a:pPr lvl="1"/>
            <a:r>
              <a:rPr lang="en-US" dirty="0" smtClean="0"/>
              <a:t>Yes, including all lists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Terminology: A DAG represents a </a:t>
            </a:r>
            <a:r>
              <a:rPr lang="en-US" dirty="0" smtClean="0">
                <a:solidFill>
                  <a:schemeClr val="accent2"/>
                </a:solidFill>
              </a:rPr>
              <a:t>partial order</a:t>
            </a:r>
            <a:r>
              <a:rPr lang="en-US" dirty="0" smtClean="0"/>
              <a:t> and a topological sort produces a </a:t>
            </a:r>
            <a:r>
              <a:rPr lang="en-US" dirty="0" smtClean="0">
                <a:solidFill>
                  <a:schemeClr val="accent2"/>
                </a:solidFill>
              </a:rPr>
              <a:t>total order</a:t>
            </a:r>
            <a:r>
              <a:rPr lang="en-US" dirty="0" smtClean="0"/>
              <a:t> that is consistent with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096000" y="3429000"/>
            <a:ext cx="1905000" cy="1447800"/>
            <a:chOff x="6096000" y="3429000"/>
            <a:chExt cx="1905000" cy="1447800"/>
          </a:xfrm>
        </p:grpSpPr>
        <p:cxnSp>
          <p:nvCxnSpPr>
            <p:cNvPr id="10" name="AutoShape 39"/>
            <p:cNvCxnSpPr>
              <a:cxnSpLocks noChangeShapeType="1"/>
              <a:stCxn id="11" idx="7"/>
              <a:endCxn id="16" idx="2"/>
            </p:cNvCxnSpPr>
            <p:nvPr>
              <p:custDataLst>
                <p:tags r:id="rId1"/>
              </p:custDataLst>
            </p:nvPr>
          </p:nvCxnSpPr>
          <p:spPr bwMode="auto">
            <a:xfrm flipV="1">
              <a:off x="6388194" y="3600450"/>
              <a:ext cx="469806" cy="2978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096000" y="38481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0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096000" y="45339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896673" y="41910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3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6388194" y="4140783"/>
              <a:ext cx="508479" cy="2216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58000" y="34290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658673" y="38862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6"/>
              <a:endCxn id="17" idx="2"/>
            </p:cNvCxnSpPr>
            <p:nvPr>
              <p:custDataLst>
                <p:tags r:id="rId8"/>
              </p:custDataLst>
            </p:nvPr>
          </p:nvCxnSpPr>
          <p:spPr bwMode="auto">
            <a:xfrm>
              <a:off x="7200327" y="3600450"/>
              <a:ext cx="458346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3" name="AutoShape 43"/>
            <p:cNvCxnSpPr>
              <a:cxnSpLocks noChangeShapeType="1"/>
              <a:stCxn id="13" idx="7"/>
              <a:endCxn id="17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7188867" y="4057650"/>
              <a:ext cx="469806" cy="1835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6" name="AutoShape 43"/>
            <p:cNvCxnSpPr>
              <a:cxnSpLocks noChangeShapeType="1"/>
              <a:stCxn id="12" idx="6"/>
              <a:endCxn id="13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6438327" y="4362450"/>
              <a:ext cx="458346" cy="3429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the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Our graph traversals can answer the </a:t>
            </a:r>
            <a:r>
              <a:rPr lang="en-US" dirty="0" err="1" smtClean="0"/>
              <a:t>reachability</a:t>
            </a:r>
            <a:r>
              <a:rPr lang="en-US" dirty="0" smtClean="0"/>
              <a:t> question:</a:t>
            </a:r>
          </a:p>
          <a:p>
            <a:pPr lvl="1"/>
            <a:r>
              <a:rPr lang="en-US" dirty="0" smtClean="0"/>
              <a:t>“Is there a path from node x to node y?”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what if we want to actually output the path?</a:t>
            </a:r>
          </a:p>
          <a:p>
            <a:pPr lvl="1"/>
            <a:r>
              <a:rPr lang="en-US" dirty="0" smtClean="0"/>
              <a:t>Like getting driving directions rather than just knowing it’s possible to get there!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How to do it: </a:t>
            </a:r>
          </a:p>
          <a:p>
            <a:pPr lvl="1"/>
            <a:r>
              <a:rPr lang="en-US" dirty="0" smtClean="0"/>
              <a:t>Instead of just “marking” a node, store the previous node along the path (when processing </a:t>
            </a:r>
            <a:r>
              <a:rPr lang="en-US" b="1" dirty="0" smtClean="0"/>
              <a:t>u</a:t>
            </a:r>
            <a:r>
              <a:rPr lang="en-US" dirty="0" smtClean="0"/>
              <a:t> causes us to add </a:t>
            </a:r>
            <a:r>
              <a:rPr lang="en-US" b="1" dirty="0" smtClean="0"/>
              <a:t>v</a:t>
            </a:r>
            <a:r>
              <a:rPr lang="en-US" dirty="0" smtClean="0"/>
              <a:t> to the search, set </a:t>
            </a:r>
            <a:r>
              <a:rPr lang="en-US" b="1" dirty="0" err="1" smtClean="0"/>
              <a:t>v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.path</a:t>
            </a:r>
            <a:r>
              <a:rPr lang="en-US" dirty="0" smtClean="0"/>
              <a:t> field to be </a:t>
            </a:r>
            <a:r>
              <a:rPr lang="en-US" b="1" dirty="0" smtClean="0"/>
              <a:t>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reach the goal, follow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path</a:t>
            </a:r>
            <a:r>
              <a:rPr lang="en-US" dirty="0" smtClean="0"/>
              <a:t> fields back to where you started (and then reverse the answer)</a:t>
            </a:r>
          </a:p>
          <a:p>
            <a:pPr lvl="1"/>
            <a:r>
              <a:rPr lang="en-US" dirty="0" smtClean="0"/>
              <a:t>If just wanted path </a:t>
            </a:r>
            <a:r>
              <a:rPr lang="en-US" i="1" dirty="0" smtClean="0"/>
              <a:t>length</a:t>
            </a:r>
            <a:r>
              <a:rPr lang="en-US" dirty="0" smtClean="0"/>
              <a:t>, could put the integer distance at each node instead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BFS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/>
        </p:nvSpPr>
        <p:spPr bwMode="auto">
          <a:xfrm>
            <a:off x="2347912" y="53164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" name="Oval 4"/>
          <p:cNvSpPr>
            <a:spLocks noChangeAspect="1" noChangeArrowheads="1"/>
          </p:cNvSpPr>
          <p:nvPr/>
        </p:nvSpPr>
        <p:spPr bwMode="auto">
          <a:xfrm>
            <a:off x="2119312" y="2878077"/>
            <a:ext cx="381000" cy="381000"/>
          </a:xfrm>
          <a:prstGeom prst="ellipse">
            <a:avLst/>
          </a:prstGeom>
          <a:solidFill>
            <a:srgbClr val="99CC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" name="AutoShape 5"/>
          <p:cNvCxnSpPr>
            <a:cxnSpLocks noChangeShapeType="1"/>
            <a:stCxn id="7" idx="0"/>
            <a:endCxn id="8" idx="4"/>
          </p:cNvCxnSpPr>
          <p:nvPr/>
        </p:nvCxnSpPr>
        <p:spPr bwMode="auto">
          <a:xfrm flipH="1" flipV="1">
            <a:off x="2309812" y="3273365"/>
            <a:ext cx="228600" cy="202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" name="Oval 6"/>
          <p:cNvSpPr>
            <a:spLocks noChangeAspect="1" noChangeArrowheads="1"/>
          </p:cNvSpPr>
          <p:nvPr/>
        </p:nvSpPr>
        <p:spPr bwMode="auto">
          <a:xfrm>
            <a:off x="3795712" y="40210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2" name="Oval 8"/>
          <p:cNvSpPr>
            <a:spLocks noChangeAspect="1" noChangeArrowheads="1"/>
          </p:cNvSpPr>
          <p:nvPr/>
        </p:nvSpPr>
        <p:spPr bwMode="auto">
          <a:xfrm>
            <a:off x="6691312" y="31828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13" name="AutoShape 9"/>
          <p:cNvCxnSpPr>
            <a:cxnSpLocks noChangeShapeType="1"/>
            <a:stCxn id="12" idx="4"/>
          </p:cNvCxnSpPr>
          <p:nvPr/>
        </p:nvCxnSpPr>
        <p:spPr bwMode="auto">
          <a:xfrm flipH="1">
            <a:off x="5949950" y="3578165"/>
            <a:ext cx="931862" cy="2084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" name="AutoShape 10"/>
          <p:cNvCxnSpPr>
            <a:cxnSpLocks noChangeShapeType="1"/>
            <a:stCxn id="12" idx="2"/>
            <a:endCxn id="8" idx="6"/>
          </p:cNvCxnSpPr>
          <p:nvPr/>
        </p:nvCxnSpPr>
        <p:spPr bwMode="auto">
          <a:xfrm flipH="1" flipV="1">
            <a:off x="2514600" y="3068577"/>
            <a:ext cx="41624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1"/>
          <p:cNvCxnSpPr>
            <a:cxnSpLocks noChangeShapeType="1"/>
            <a:stCxn id="8" idx="5"/>
            <a:endCxn id="10" idx="1"/>
          </p:cNvCxnSpPr>
          <p:nvPr/>
        </p:nvCxnSpPr>
        <p:spPr bwMode="auto">
          <a:xfrm>
            <a:off x="2444750" y="3217802"/>
            <a:ext cx="1406525" cy="844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" name="AutoShape 12"/>
          <p:cNvCxnSpPr>
            <a:cxnSpLocks noChangeShapeType="1"/>
            <a:stCxn id="7" idx="7"/>
            <a:endCxn id="10" idx="3"/>
          </p:cNvCxnSpPr>
          <p:nvPr/>
        </p:nvCxnSpPr>
        <p:spPr bwMode="auto">
          <a:xfrm flipV="1">
            <a:off x="2673350" y="4360802"/>
            <a:ext cx="1177925" cy="996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3"/>
          <p:cNvCxnSpPr>
            <a:cxnSpLocks noChangeShapeType="1"/>
            <a:stCxn id="10" idx="5"/>
          </p:cNvCxnSpPr>
          <p:nvPr/>
        </p:nvCxnSpPr>
        <p:spPr bwMode="auto">
          <a:xfrm>
            <a:off x="4121150" y="4360802"/>
            <a:ext cx="1558925" cy="1301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4"/>
          <p:cNvCxnSpPr>
            <a:cxnSpLocks noChangeShapeType="1"/>
            <a:stCxn id="10" idx="7"/>
            <a:endCxn id="12" idx="3"/>
          </p:cNvCxnSpPr>
          <p:nvPr/>
        </p:nvCxnSpPr>
        <p:spPr bwMode="auto">
          <a:xfrm flipV="1">
            <a:off x="4121150" y="3522602"/>
            <a:ext cx="2625725" cy="539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5"/>
          <p:cNvCxnSpPr>
            <a:cxnSpLocks noChangeShapeType="1"/>
            <a:endCxn id="7" idx="6"/>
          </p:cNvCxnSpPr>
          <p:nvPr/>
        </p:nvCxnSpPr>
        <p:spPr bwMode="auto">
          <a:xfrm flipH="1" flipV="1">
            <a:off x="2743200" y="5506977"/>
            <a:ext cx="28670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281112" y="3105090"/>
            <a:ext cx="923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Seattle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1509712" y="5619690"/>
            <a:ext cx="1729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San Francisco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395912" y="6000690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Dallas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4140200" y="4019490"/>
            <a:ext cx="17652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Salt Lake City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2000" y="1447800"/>
            <a:ext cx="63546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What is a path from Seattle to Tyler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Remember marked nodes are not re-</a:t>
            </a:r>
            <a:r>
              <a:rPr lang="en-US" sz="2000" b="0" dirty="0" err="1" smtClean="0">
                <a:latin typeface="+mn-lt"/>
              </a:rPr>
              <a:t>enqueued</a:t>
            </a:r>
            <a:endParaRPr lang="en-US" sz="2000" b="0" dirty="0" smtClean="0">
              <a:latin typeface="+mn-lt"/>
            </a:endParaRP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Note shortest paths may not be unique</a:t>
            </a:r>
          </a:p>
        </p:txBody>
      </p:sp>
      <p:sp>
        <p:nvSpPr>
          <p:cNvPr id="25" name="Oval 7"/>
          <p:cNvSpPr>
            <a:spLocks noChangeAspect="1" noChangeArrowheads="1"/>
          </p:cNvSpPr>
          <p:nvPr/>
        </p:nvSpPr>
        <p:spPr bwMode="auto">
          <a:xfrm>
            <a:off x="7696200" y="5105400"/>
            <a:ext cx="381000" cy="3810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6" name="Oval 8"/>
          <p:cNvSpPr>
            <a:spLocks noChangeAspect="1" noChangeArrowheads="1"/>
          </p:cNvSpPr>
          <p:nvPr/>
        </p:nvSpPr>
        <p:spPr bwMode="auto">
          <a:xfrm>
            <a:off x="5638800" y="55831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6828655" y="2763777"/>
            <a:ext cx="1082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Chicago</a:t>
            </a:r>
            <a:endParaRPr lang="en-US" sz="2000" dirty="0"/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239000" y="4572000"/>
            <a:ext cx="7635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Tyler</a:t>
            </a:r>
            <a:endParaRPr lang="en-US" sz="2000" dirty="0"/>
          </a:p>
        </p:txBody>
      </p:sp>
      <p:cxnSp>
        <p:nvCxnSpPr>
          <p:cNvPr id="29" name="AutoShape 13"/>
          <p:cNvCxnSpPr>
            <a:cxnSpLocks noChangeShapeType="1"/>
            <a:stCxn id="26" idx="6"/>
            <a:endCxn id="25" idx="2"/>
          </p:cNvCxnSpPr>
          <p:nvPr/>
        </p:nvCxnSpPr>
        <p:spPr bwMode="auto">
          <a:xfrm flipV="1">
            <a:off x="6019800" y="5295900"/>
            <a:ext cx="1676400" cy="47777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2" name="Freeform 20"/>
          <p:cNvSpPr>
            <a:spLocks/>
          </p:cNvSpPr>
          <p:nvPr/>
        </p:nvSpPr>
        <p:spPr bwMode="auto">
          <a:xfrm>
            <a:off x="1854200" y="3449577"/>
            <a:ext cx="508000" cy="1981200"/>
          </a:xfrm>
          <a:custGeom>
            <a:avLst/>
            <a:gdLst/>
            <a:ahLst/>
            <a:cxnLst>
              <a:cxn ang="0">
                <a:pos x="320" y="1248"/>
              </a:cxn>
              <a:cxn ang="0">
                <a:pos x="32" y="720"/>
              </a:cxn>
              <a:cxn ang="0">
                <a:pos x="128" y="0"/>
              </a:cxn>
            </a:cxnLst>
            <a:rect l="0" t="0" r="r" b="b"/>
            <a:pathLst>
              <a:path w="320" h="1248">
                <a:moveTo>
                  <a:pt x="320" y="1248"/>
                </a:moveTo>
                <a:cubicBezTo>
                  <a:pt x="192" y="1088"/>
                  <a:pt x="64" y="928"/>
                  <a:pt x="32" y="720"/>
                </a:cubicBezTo>
                <a:cubicBezTo>
                  <a:pt x="0" y="512"/>
                  <a:pt x="112" y="120"/>
                  <a:pt x="128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" name="Freeform 21"/>
          <p:cNvSpPr>
            <a:spLocks/>
          </p:cNvSpPr>
          <p:nvPr/>
        </p:nvSpPr>
        <p:spPr bwMode="auto">
          <a:xfrm>
            <a:off x="2667000" y="3144777"/>
            <a:ext cx="1295400" cy="762000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" name="Freeform 22"/>
          <p:cNvSpPr>
            <a:spLocks/>
          </p:cNvSpPr>
          <p:nvPr/>
        </p:nvSpPr>
        <p:spPr bwMode="auto">
          <a:xfrm>
            <a:off x="2514600" y="2712977"/>
            <a:ext cx="4114800" cy="431800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" name="Freeform 22"/>
          <p:cNvSpPr>
            <a:spLocks/>
          </p:cNvSpPr>
          <p:nvPr/>
        </p:nvSpPr>
        <p:spPr bwMode="auto">
          <a:xfrm rot="170956">
            <a:off x="2756195" y="5274094"/>
            <a:ext cx="2793410" cy="461665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7" name="Freeform 21"/>
          <p:cNvSpPr>
            <a:spLocks/>
          </p:cNvSpPr>
          <p:nvPr/>
        </p:nvSpPr>
        <p:spPr bwMode="auto">
          <a:xfrm flipV="1">
            <a:off x="5943600" y="5410201"/>
            <a:ext cx="1752600" cy="461665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905000" y="5257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06466" y="4038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30666" y="2647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81600" y="57720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978466" y="5410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828800" y="2590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source shortest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r>
              <a:rPr lang="en-US" dirty="0" smtClean="0"/>
              <a:t>Done: BFS to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b="1" dirty="0" smtClean="0"/>
              <a:t>u</a:t>
            </a:r>
            <a:r>
              <a:rPr lang="en-US" dirty="0" smtClean="0"/>
              <a:t> in 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endParaRPr lang="en-US" dirty="0" smtClean="0"/>
          </a:p>
          <a:p>
            <a:r>
              <a:rPr lang="en-US" dirty="0" smtClean="0"/>
              <a:t>Actually, can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i="1" dirty="0" smtClean="0"/>
              <a:t>every node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Still 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pPr lvl="1"/>
            <a:r>
              <a:rPr lang="en-US" dirty="0" smtClean="0"/>
              <a:t>No faster way for a “distinguished” destination in the worst-case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Now:  Weighted graphs 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Given a weighted graph and node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find the minimum-cost path from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 to every node </a:t>
            </a:r>
          </a:p>
          <a:p>
            <a:endParaRPr lang="en-US" sz="1000" dirty="0" smtClean="0"/>
          </a:p>
          <a:p>
            <a:r>
              <a:rPr lang="en-US" dirty="0" smtClean="0"/>
              <a:t>As before, asymptotically no harder than for one destination</a:t>
            </a:r>
          </a:p>
          <a:p>
            <a:r>
              <a:rPr lang="en-US" dirty="0" smtClean="0"/>
              <a:t>Unlike before, BFS will not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697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Driving directions</a:t>
            </a:r>
          </a:p>
          <a:p>
            <a:endParaRPr lang="en-US" dirty="0" smtClean="0"/>
          </a:p>
          <a:p>
            <a:r>
              <a:rPr lang="en-US" dirty="0" smtClean="0"/>
              <a:t>Cheap flight itineraries</a:t>
            </a:r>
          </a:p>
          <a:p>
            <a:endParaRPr lang="en-US" dirty="0" smtClean="0"/>
          </a:p>
          <a:p>
            <a:r>
              <a:rPr lang="en-US" dirty="0" smtClean="0"/>
              <a:t>Network routing</a:t>
            </a:r>
          </a:p>
          <a:p>
            <a:endParaRPr lang="en-US" dirty="0" smtClean="0"/>
          </a:p>
          <a:p>
            <a:r>
              <a:rPr lang="en-US" dirty="0" smtClean="0"/>
              <a:t>Critical paths in project management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031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as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766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Why BFS won’t work: Shortest path may not have the fewest edges</a:t>
            </a:r>
          </a:p>
          <a:p>
            <a:pPr lvl="1"/>
            <a:r>
              <a:rPr lang="en-US" dirty="0" smtClean="0"/>
              <a:t>Annoying when this happens with costs of flights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6" name="Oval 4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7" name="Oval 4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18" name="AutoShape 47"/>
          <p:cNvCxnSpPr>
            <a:cxnSpLocks noChangeShapeType="1"/>
            <a:stCxn id="16" idx="6"/>
            <a:endCxn id="27" idx="2"/>
          </p:cNvCxnSpPr>
          <p:nvPr>
            <p:custDataLst>
              <p:tags r:id="rId3"/>
            </p:custDataLst>
          </p:nvPr>
        </p:nvCxnSpPr>
        <p:spPr bwMode="auto">
          <a:xfrm>
            <a:off x="1256727" y="2400240"/>
            <a:ext cx="28205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9" name="AutoShape 48"/>
          <p:cNvCxnSpPr>
            <a:cxnSpLocks noChangeShapeType="1"/>
            <a:stCxn id="17" idx="6"/>
            <a:endCxn id="28" idx="2"/>
          </p:cNvCxnSpPr>
          <p:nvPr>
            <p:custDataLst>
              <p:tags r:id="rId4"/>
            </p:custDataLst>
          </p:nvPr>
        </p:nvCxnSpPr>
        <p:spPr bwMode="auto">
          <a:xfrm>
            <a:off x="2094927" y="1943040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1" name="AutoShape 50"/>
          <p:cNvCxnSpPr>
            <a:cxnSpLocks noChangeShapeType="1"/>
            <a:endCxn id="17" idx="2"/>
          </p:cNvCxnSpPr>
          <p:nvPr>
            <p:custDataLst>
              <p:tags r:id="rId5"/>
            </p:custDataLst>
          </p:nvPr>
        </p:nvCxnSpPr>
        <p:spPr bwMode="auto">
          <a:xfrm flipV="1">
            <a:off x="1143000" y="1943040"/>
            <a:ext cx="609600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2" name="Oval 5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7" name="Oval 5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077273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8" name="Oval 5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553273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0" y="25146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500</a:t>
            </a:r>
          </a:p>
        </p:txBody>
      </p:sp>
      <p:cxnSp>
        <p:nvCxnSpPr>
          <p:cNvPr id="40" name="AutoShape 48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2894454" y="1960502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41" name="AutoShape 48"/>
          <p:cNvCxnSpPr>
            <a:cxnSpLocks noChangeShapeType="1"/>
            <a:stCxn id="22" idx="6"/>
            <a:endCxn id="27" idx="1"/>
          </p:cNvCxnSpPr>
          <p:nvPr>
            <p:custDataLst>
              <p:tags r:id="rId10"/>
            </p:custDataLst>
          </p:nvPr>
        </p:nvCxnSpPr>
        <p:spPr bwMode="auto">
          <a:xfrm>
            <a:off x="3695127" y="1943040"/>
            <a:ext cx="432279" cy="3359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914400" y="1809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78132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19400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30732" y="17334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609600" y="43434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assume there are no negative weights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Problem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ill-defined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there are negative-cost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cycles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</a:rPr>
              <a:t>Today’s</a:t>
            </a:r>
            <a:r>
              <a:rPr lang="en-US" sz="2000" b="0" i="1" kern="0" dirty="0" smtClean="0">
                <a:solidFill>
                  <a:schemeClr val="accent2"/>
                </a:solidFill>
                <a:latin typeface="+mn-lt"/>
              </a:rPr>
              <a:t> algorithm</a:t>
            </a:r>
            <a:r>
              <a:rPr lang="en-US" sz="2000" b="0" kern="0" dirty="0" smtClean="0">
                <a:latin typeface="+mn-lt"/>
              </a:rPr>
              <a:t> is </a:t>
            </a:r>
            <a:r>
              <a:rPr lang="en-US" sz="2000" b="0" i="1" kern="0" dirty="0" smtClean="0">
                <a:solidFill>
                  <a:schemeClr val="accent2"/>
                </a:solidFill>
                <a:latin typeface="+mn-lt"/>
              </a:rPr>
              <a:t>wrong</a:t>
            </a:r>
            <a:r>
              <a:rPr lang="en-US" sz="2000" b="0" kern="0" dirty="0" smtClean="0">
                <a:latin typeface="+mn-lt"/>
              </a:rPr>
              <a:t> if </a:t>
            </a:r>
            <a:r>
              <a:rPr lang="en-US" sz="2000" b="0" i="1" kern="0" dirty="0" smtClean="0">
                <a:latin typeface="+mn-lt"/>
              </a:rPr>
              <a:t>edges</a:t>
            </a:r>
            <a:r>
              <a:rPr lang="en-US" sz="2000" b="0" kern="0" dirty="0" smtClean="0">
                <a:latin typeface="+mn-lt"/>
              </a:rPr>
              <a:t> can be negative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There are other, slower (but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not terrible)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algorithms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" name="Oval 4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410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49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29400" y="1295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2" name="AutoShape 50"/>
          <p:cNvCxnSpPr>
            <a:cxnSpLocks noChangeShapeType="1"/>
            <a:endCxn id="49" idx="2"/>
          </p:cNvCxnSpPr>
          <p:nvPr>
            <p:custDataLst>
              <p:tags r:id="rId13"/>
            </p:custDataLst>
          </p:nvPr>
        </p:nvCxnSpPr>
        <p:spPr bwMode="auto">
          <a:xfrm flipV="1">
            <a:off x="5715000" y="1466850"/>
            <a:ext cx="914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54" name="Oval 51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696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5" name="Oval 51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629400" y="2438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6934200" y="1905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12192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391400" y="1219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cxnSp>
        <p:nvCxnSpPr>
          <p:cNvPr id="68" name="AutoShape 50"/>
          <p:cNvCxnSpPr>
            <a:cxnSpLocks noChangeShapeType="1"/>
            <a:stCxn id="49" idx="6"/>
            <a:endCxn id="54" idx="1"/>
          </p:cNvCxnSpPr>
          <p:nvPr>
            <p:custDataLst>
              <p:tags r:id="rId16"/>
            </p:custDataLst>
          </p:nvPr>
        </p:nvCxnSpPr>
        <p:spPr bwMode="auto">
          <a:xfrm>
            <a:off x="6971727" y="1466850"/>
            <a:ext cx="774606" cy="4121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0" name="AutoShape 50"/>
          <p:cNvCxnSpPr>
            <a:cxnSpLocks noChangeShapeType="1"/>
            <a:stCxn id="49" idx="5"/>
            <a:endCxn id="55" idx="7"/>
          </p:cNvCxnSpPr>
          <p:nvPr>
            <p:custDataLst>
              <p:tags r:id="rId17"/>
            </p:custDataLst>
          </p:nvPr>
        </p:nvCxnSpPr>
        <p:spPr bwMode="auto">
          <a:xfrm rot="5400000">
            <a:off x="6471327" y="2038350"/>
            <a:ext cx="900534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4" name="AutoShape 50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 rot="16200000" flipV="1">
            <a:off x="6172994" y="2056606"/>
            <a:ext cx="914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6172200" y="1905000"/>
            <a:ext cx="535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-11</a:t>
            </a:r>
          </a:p>
        </p:txBody>
      </p:sp>
    </p:spTree>
    <p:extLst>
      <p:ext uri="{BB962C8B-B14F-4D97-AF65-F5344CB8AC3E}">
        <p14:creationId xmlns:p14="http://schemas.microsoft.com/office/powerpoint/2010/main" val="31053591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 named after its inventor </a:t>
            </a:r>
            <a:r>
              <a:rPr lang="en-US" dirty="0" err="1" smtClean="0"/>
              <a:t>Edsger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 (1930-2002)</a:t>
            </a:r>
          </a:p>
          <a:p>
            <a:pPr lvl="1"/>
            <a:r>
              <a:rPr lang="en-US" dirty="0" smtClean="0"/>
              <a:t>Truly one of the “founders” of computer science;                this is just one of his many contributions</a:t>
            </a:r>
          </a:p>
          <a:p>
            <a:pPr lvl="1"/>
            <a:r>
              <a:rPr lang="en-US" dirty="0" smtClean="0"/>
              <a:t>Many people have a favorite </a:t>
            </a:r>
            <a:r>
              <a:rPr lang="en-US" dirty="0" err="1" smtClean="0"/>
              <a:t>Dijkstra</a:t>
            </a:r>
            <a:r>
              <a:rPr lang="en-US" dirty="0" smtClean="0"/>
              <a:t> story, even if they never met him</a:t>
            </a:r>
          </a:p>
          <a:p>
            <a:pPr lvl="1"/>
            <a:r>
              <a:rPr lang="en-US" dirty="0" smtClean="0"/>
              <a:t>My favorite quotation: “computer science is no more about computers than astronomy is about telescopes”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17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idea: reminiscent of BFS, but adapted to handle weights</a:t>
            </a:r>
          </a:p>
          <a:p>
            <a:pPr lvl="1"/>
            <a:r>
              <a:rPr lang="en-US" dirty="0" smtClean="0"/>
              <a:t>Grow the set of nodes whose shortest distance has been computed</a:t>
            </a:r>
          </a:p>
          <a:p>
            <a:pPr lvl="1"/>
            <a:r>
              <a:rPr lang="en-US" dirty="0" smtClean="0"/>
              <a:t>Nodes not in the set will have a “best distance so far”</a:t>
            </a:r>
          </a:p>
          <a:p>
            <a:pPr lvl="1"/>
            <a:r>
              <a:rPr lang="en-US" dirty="0"/>
              <a:t>A priority queue will </a:t>
            </a:r>
            <a:r>
              <a:rPr lang="en-US" dirty="0" smtClean="0"/>
              <a:t>turn out to be </a:t>
            </a:r>
            <a:r>
              <a:rPr lang="en-US" dirty="0"/>
              <a:t>useful for </a:t>
            </a:r>
            <a:r>
              <a:rPr lang="en-US" dirty="0" smtClean="0"/>
              <a:t>efficiency</a:t>
            </a:r>
          </a:p>
          <a:p>
            <a:r>
              <a:rPr lang="en-US" dirty="0" smtClean="0"/>
              <a:t>An example of a </a:t>
            </a:r>
            <a:r>
              <a:rPr lang="en-US" dirty="0" smtClean="0">
                <a:solidFill>
                  <a:schemeClr val="accent2"/>
                </a:solidFill>
              </a:rPr>
              <a:t>greedy algorithm</a:t>
            </a:r>
          </a:p>
          <a:p>
            <a:pPr lvl="1"/>
            <a:r>
              <a:rPr lang="en-US" dirty="0" smtClean="0"/>
              <a:t>A series of steps</a:t>
            </a:r>
          </a:p>
          <a:p>
            <a:pPr lvl="1"/>
            <a:r>
              <a:rPr lang="en-US" dirty="0" smtClean="0"/>
              <a:t>At each one the locally optimal choice is made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152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Figuring out how to graduate</a:t>
            </a:r>
          </a:p>
          <a:p>
            <a:endParaRPr lang="en-US" dirty="0" smtClean="0"/>
          </a:p>
          <a:p>
            <a:r>
              <a:rPr lang="en-US" dirty="0" smtClean="0"/>
              <a:t>Computing an order in which to </a:t>
            </a:r>
            <a:r>
              <a:rPr lang="en-US" dirty="0" err="1" smtClean="0"/>
              <a:t>recompute</a:t>
            </a:r>
            <a:r>
              <a:rPr lang="en-US" dirty="0" smtClean="0"/>
              <a:t> cells in a spreadsheet</a:t>
            </a:r>
          </a:p>
          <a:p>
            <a:endParaRPr lang="en-US" dirty="0" smtClean="0"/>
          </a:p>
          <a:p>
            <a:r>
              <a:rPr lang="en-US" dirty="0" smtClean="0"/>
              <a:t>Determining an order to compile files using a </a:t>
            </a:r>
            <a:r>
              <a:rPr lang="en-US" dirty="0" err="1" smtClean="0"/>
              <a:t>Makefile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In general, </a:t>
            </a:r>
            <a:r>
              <a:rPr lang="en-US" dirty="0" smtClean="0"/>
              <a:t>taking </a:t>
            </a:r>
            <a:r>
              <a:rPr lang="en-US" dirty="0"/>
              <a:t>a dependency graph </a:t>
            </a:r>
            <a:r>
              <a:rPr lang="en-US" dirty="0" smtClean="0"/>
              <a:t>and finding </a:t>
            </a:r>
            <a:r>
              <a:rPr lang="en-US" dirty="0"/>
              <a:t>an order of execution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Algorithm for Topological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(“mark”) each vertex with its in-degree</a:t>
            </a:r>
          </a:p>
          <a:p>
            <a:pPr marL="857250" lvl="1" indent="-457200"/>
            <a:r>
              <a:rPr lang="en-US" dirty="0" smtClean="0"/>
              <a:t>Think “write in a field in the vertex”</a:t>
            </a:r>
          </a:p>
          <a:p>
            <a:pPr marL="857250" lvl="1" indent="-457200"/>
            <a:r>
              <a:rPr lang="en-US" dirty="0" smtClean="0"/>
              <a:t>Could also do this via a data structure (e.g., array) on the side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vertices not yet output: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Choose a vertex </a:t>
            </a:r>
            <a:r>
              <a:rPr lang="en-US" b="1" dirty="0" smtClean="0"/>
              <a:t>v</a:t>
            </a:r>
            <a:r>
              <a:rPr lang="en-US" dirty="0" smtClean="0"/>
              <a:t> with labeled with in-degree of 0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Output </a:t>
            </a:r>
            <a:r>
              <a:rPr lang="en-US" b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conceptually</a:t>
            </a:r>
            <a:r>
              <a:rPr lang="en-US" dirty="0" smtClean="0"/>
              <a:t> remove it from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vertex </a:t>
            </a:r>
            <a:r>
              <a:rPr lang="en-US" b="1" dirty="0" smtClean="0"/>
              <a:t>u</a:t>
            </a:r>
            <a:r>
              <a:rPr lang="en-US" dirty="0" smtClean="0"/>
              <a:t> adjacent to </a:t>
            </a:r>
            <a:r>
              <a:rPr lang="en-US" b="1" dirty="0" smtClean="0"/>
              <a:t>v</a:t>
            </a:r>
            <a:r>
              <a:rPr lang="en-US" dirty="0" smtClean="0"/>
              <a:t> (i.e. </a:t>
            </a:r>
            <a:r>
              <a:rPr lang="en-US" b="1" dirty="0" smtClean="0"/>
              <a:t>u</a:t>
            </a:r>
            <a:r>
              <a:rPr lang="en-US" dirty="0" smtClean="0"/>
              <a:t> such that (</a:t>
            </a:r>
            <a:r>
              <a:rPr lang="en-US" b="1" dirty="0" err="1" smtClean="0"/>
              <a:t>v</a:t>
            </a:r>
            <a:r>
              <a:rPr lang="en-US" dirty="0" err="1" smtClean="0"/>
              <a:t>,</a:t>
            </a:r>
            <a:r>
              <a:rPr lang="en-US" b="1" dirty="0" err="1" smtClean="0"/>
              <a:t>u</a:t>
            </a:r>
            <a:r>
              <a:rPr lang="en-US" dirty="0" smtClean="0"/>
              <a:t>)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), </a:t>
            </a:r>
            <a:r>
              <a:rPr lang="en-US" dirty="0" smtClean="0">
                <a:solidFill>
                  <a:schemeClr val="accent2"/>
                </a:solidFill>
              </a:rPr>
              <a:t>decrement the in-degree</a:t>
            </a:r>
            <a:r>
              <a:rPr lang="en-US" dirty="0" smtClean="0"/>
              <a:t> of </a:t>
            </a:r>
            <a:r>
              <a:rPr lang="en-US" b="1" dirty="0" smtClean="0"/>
              <a:t>u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68817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994288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637657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25647</TotalTime>
  <Words>3037</Words>
  <Application>Microsoft Macintosh PowerPoint</Application>
  <PresentationFormat>On-screen Show (4:3)</PresentationFormat>
  <Paragraphs>704</Paragraphs>
  <Slides>36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dan_design_template</vt:lpstr>
      <vt:lpstr>CSE373: Data Structures &amp; Algorithms Lecture 15: Topological Sort / Graph Traversals</vt:lpstr>
      <vt:lpstr>Topological Sort</vt:lpstr>
      <vt:lpstr>Questions and comments</vt:lpstr>
      <vt:lpstr>Uses</vt:lpstr>
      <vt:lpstr>A First Algorithm for Topological Sort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Notice</vt:lpstr>
      <vt:lpstr>Running time?</vt:lpstr>
      <vt:lpstr>Running time?</vt:lpstr>
      <vt:lpstr>Doing better</vt:lpstr>
      <vt:lpstr>Running time?</vt:lpstr>
      <vt:lpstr>Running time?</vt:lpstr>
      <vt:lpstr>Graph Traversals</vt:lpstr>
      <vt:lpstr>Abstract Idea</vt:lpstr>
      <vt:lpstr>Running Time and Options</vt:lpstr>
      <vt:lpstr>Example: trees</vt:lpstr>
      <vt:lpstr>Example: trees</vt:lpstr>
      <vt:lpstr>Example: trees</vt:lpstr>
      <vt:lpstr>Comparison</vt:lpstr>
      <vt:lpstr>Saving the Path</vt:lpstr>
      <vt:lpstr>Example using BFS</vt:lpstr>
      <vt:lpstr>Single source shortest paths</vt:lpstr>
      <vt:lpstr>Applications</vt:lpstr>
      <vt:lpstr>Not as easy</vt:lpstr>
      <vt:lpstr>Dijkstra</vt:lpstr>
      <vt:lpstr>Dijkstra’s algorithm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1180</cp:revision>
  <dcterms:created xsi:type="dcterms:W3CDTF">2009-03-13T20:43:19Z</dcterms:created>
  <dcterms:modified xsi:type="dcterms:W3CDTF">2014-02-12T22:23:53Z</dcterms:modified>
</cp:coreProperties>
</file>