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256" r:id="rId2"/>
    <p:sldId id="290" r:id="rId3"/>
    <p:sldId id="291" r:id="rId4"/>
    <p:sldId id="334" r:id="rId5"/>
    <p:sldId id="319" r:id="rId6"/>
    <p:sldId id="328" r:id="rId7"/>
    <p:sldId id="320" r:id="rId8"/>
    <p:sldId id="339" r:id="rId9"/>
    <p:sldId id="340" r:id="rId10"/>
    <p:sldId id="341" r:id="rId11"/>
    <p:sldId id="321" r:id="rId12"/>
    <p:sldId id="335" r:id="rId13"/>
    <p:sldId id="336" r:id="rId14"/>
    <p:sldId id="337" r:id="rId15"/>
    <p:sldId id="338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392" r:id="rId6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94" d="100"/>
          <a:sy n="94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17: More </a:t>
            </a:r>
            <a:r>
              <a:rPr lang="en-US" sz="3200" i="0" dirty="0" err="1" smtClean="0"/>
              <a:t>Dijkstra</a:t>
            </a:r>
            <a:r>
              <a:rPr lang="en-US" sz="3200" i="0" dirty="0" err="1" smtClean="0"/>
              <a:t>’s</a:t>
            </a:r>
            <a:r>
              <a:rPr lang="en-US" sz="3200" i="0" dirty="0" smtClean="0"/>
              <a:t> and</a:t>
            </a:r>
            <a:r>
              <a:rPr lang="en-US" sz="3200" i="0" dirty="0"/>
              <a:t/>
            </a:r>
            <a:br>
              <a:rPr lang="en-US" sz="3200" i="0" dirty="0"/>
            </a:br>
            <a:r>
              <a:rPr lang="en-US" sz="3200" i="0" dirty="0" smtClean="0"/>
              <a:t>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678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1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2813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34655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93682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0812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49008" y="1143000"/>
            <a:ext cx="5137392" cy="2362200"/>
            <a:chOff x="1371600" y="982603"/>
            <a:chExt cx="5320508" cy="2446397"/>
          </a:xfrm>
        </p:grpSpPr>
        <p:sp>
          <p:nvSpPr>
            <p:cNvPr id="56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371600" y="1066800"/>
              <a:ext cx="3429000" cy="22098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endParaRPr lang="en-US" sz="2000" b="0" dirty="0">
                <a:latin typeface="Tahoma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29304" y="1428690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005704" y="1352490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176904" y="2647890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777104" y="2419290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5301104" y="1428690"/>
              <a:ext cx="381000" cy="381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291704" y="142869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H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691504" y="2800290"/>
              <a:ext cx="381000" cy="381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682104" y="219069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17" name="AutoShape 14"/>
            <p:cNvCxnSpPr>
              <a:cxnSpLocks noChangeShapeType="1"/>
              <a:stCxn id="8" idx="6"/>
              <a:endCxn id="12" idx="1"/>
            </p:cNvCxnSpPr>
            <p:nvPr/>
          </p:nvCxnSpPr>
          <p:spPr bwMode="auto">
            <a:xfrm>
              <a:off x="2719829" y="1619190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5"/>
            <p:cNvCxnSpPr>
              <a:cxnSpLocks noChangeShapeType="1"/>
              <a:stCxn id="12" idx="2"/>
              <a:endCxn id="8" idx="4"/>
            </p:cNvCxnSpPr>
            <p:nvPr/>
          </p:nvCxnSpPr>
          <p:spPr bwMode="auto">
            <a:xfrm rot="10800000">
              <a:off x="2519804" y="1819215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20"/>
            <p:cNvCxnSpPr>
              <a:cxnSpLocks noChangeShapeType="1"/>
              <a:stCxn id="16" idx="2"/>
              <a:endCxn id="15" idx="0"/>
            </p:cNvCxnSpPr>
            <p:nvPr/>
          </p:nvCxnSpPr>
          <p:spPr bwMode="auto">
            <a:xfrm rot="10800000" flipV="1">
              <a:off x="4882004" y="2381190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15" idx="6"/>
              <a:endCxn id="16" idx="4"/>
            </p:cNvCxnSpPr>
            <p:nvPr/>
          </p:nvCxnSpPr>
          <p:spPr bwMode="auto">
            <a:xfrm flipV="1">
              <a:off x="5072504" y="2571690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4"/>
            <p:cNvCxnSpPr>
              <a:cxnSpLocks noChangeShapeType="1"/>
              <a:stCxn id="8" idx="3"/>
              <a:endCxn id="11" idx="0"/>
            </p:cNvCxnSpPr>
            <p:nvPr/>
          </p:nvCxnSpPr>
          <p:spPr bwMode="auto">
            <a:xfrm flipH="1">
              <a:off x="2367404" y="1763653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25"/>
            <p:cNvCxnSpPr>
              <a:cxnSpLocks noChangeShapeType="1"/>
              <a:stCxn id="11" idx="6"/>
              <a:endCxn id="12" idx="3"/>
            </p:cNvCxnSpPr>
            <p:nvPr/>
          </p:nvCxnSpPr>
          <p:spPr bwMode="auto">
            <a:xfrm flipV="1">
              <a:off x="2567429" y="2754253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6"/>
            <p:cNvCxnSpPr>
              <a:cxnSpLocks noChangeShapeType="1"/>
              <a:stCxn id="8" idx="7"/>
              <a:endCxn id="10" idx="2"/>
            </p:cNvCxnSpPr>
            <p:nvPr/>
          </p:nvCxnSpPr>
          <p:spPr bwMode="auto">
            <a:xfrm>
              <a:off x="2654742" y="1474728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7"/>
            <p:cNvCxnSpPr>
              <a:cxnSpLocks noChangeShapeType="1"/>
              <a:stCxn id="10" idx="6"/>
              <a:endCxn id="13" idx="2"/>
            </p:cNvCxnSpPr>
            <p:nvPr/>
          </p:nvCxnSpPr>
          <p:spPr bwMode="auto">
            <a:xfrm>
              <a:off x="4396229" y="1542990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28"/>
            <p:cNvCxnSpPr>
              <a:cxnSpLocks noChangeShapeType="1"/>
              <a:stCxn id="13" idx="6"/>
              <a:endCxn id="14" idx="2"/>
            </p:cNvCxnSpPr>
            <p:nvPr/>
          </p:nvCxnSpPr>
          <p:spPr bwMode="auto">
            <a:xfrm>
              <a:off x="5691629" y="1619190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29"/>
            <p:cNvCxnSpPr>
              <a:cxnSpLocks noChangeShapeType="1"/>
              <a:stCxn id="16" idx="1"/>
              <a:endCxn id="13" idx="4"/>
            </p:cNvCxnSpPr>
            <p:nvPr/>
          </p:nvCxnSpPr>
          <p:spPr bwMode="auto">
            <a:xfrm flipH="1" flipV="1">
              <a:off x="5491604" y="1819215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30"/>
            <p:cNvCxnSpPr>
              <a:cxnSpLocks noChangeShapeType="1"/>
              <a:stCxn id="14" idx="4"/>
              <a:endCxn id="16" idx="7"/>
            </p:cNvCxnSpPr>
            <p:nvPr/>
          </p:nvCxnSpPr>
          <p:spPr bwMode="auto">
            <a:xfrm flipH="1">
              <a:off x="6007542" y="1819215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31"/>
            <p:cNvCxnSpPr>
              <a:cxnSpLocks noChangeShapeType="1"/>
              <a:stCxn id="10" idx="5"/>
              <a:endCxn id="15" idx="1"/>
            </p:cNvCxnSpPr>
            <p:nvPr/>
          </p:nvCxnSpPr>
          <p:spPr bwMode="auto">
            <a:xfrm rot="16200000" flipH="1">
              <a:off x="3949908" y="2058694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AutoShape 32"/>
            <p:cNvCxnSpPr>
              <a:cxnSpLocks noChangeShapeType="1"/>
              <a:stCxn id="10" idx="4"/>
              <a:endCxn id="12" idx="0"/>
            </p:cNvCxnSpPr>
            <p:nvPr/>
          </p:nvCxnSpPr>
          <p:spPr bwMode="auto">
            <a:xfrm flipH="1">
              <a:off x="3967604" y="1743015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33"/>
            <p:cNvCxnSpPr>
              <a:cxnSpLocks noChangeShapeType="1"/>
              <a:stCxn id="12" idx="5"/>
              <a:endCxn id="15" idx="2"/>
            </p:cNvCxnSpPr>
            <p:nvPr/>
          </p:nvCxnSpPr>
          <p:spPr bwMode="auto">
            <a:xfrm rot="16200000" flipH="1">
              <a:off x="4273758" y="2573044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34"/>
            <p:cNvCxnSpPr>
              <a:cxnSpLocks noChangeShapeType="1"/>
              <a:stCxn id="15" idx="3"/>
              <a:endCxn id="11" idx="5"/>
            </p:cNvCxnSpPr>
            <p:nvPr/>
          </p:nvCxnSpPr>
          <p:spPr bwMode="auto">
            <a:xfrm rot="5400000" flipH="1">
              <a:off x="3548504" y="1926698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2389629" y="110801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3" name="Text Box 45"/>
            <p:cNvSpPr txBox="1">
              <a:spLocks noChangeArrowheads="1"/>
            </p:cNvSpPr>
            <p:nvPr/>
          </p:nvSpPr>
          <p:spPr bwMode="auto">
            <a:xfrm>
              <a:off x="4066029" y="982603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4081904" y="103969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2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5" name="Text Box 47"/>
            <p:cNvSpPr txBox="1">
              <a:spLocks noChangeArrowheads="1"/>
            </p:cNvSpPr>
            <p:nvPr/>
          </p:nvSpPr>
          <p:spPr bwMode="auto">
            <a:xfrm>
              <a:off x="5377304" y="107626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6324600" y="1076265"/>
              <a:ext cx="3675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∞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7" name="Text Box 49"/>
            <p:cNvSpPr txBox="1">
              <a:spLocks noChangeArrowheads="1"/>
            </p:cNvSpPr>
            <p:nvPr/>
          </p:nvSpPr>
          <p:spPr bwMode="auto">
            <a:xfrm>
              <a:off x="1872104" y="275266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4089842" y="229546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4920104" y="2981265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12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40" name="Text Box 52"/>
            <p:cNvSpPr txBox="1">
              <a:spLocks noChangeArrowheads="1"/>
            </p:cNvSpPr>
            <p:nvPr/>
          </p:nvSpPr>
          <p:spPr bwMode="auto">
            <a:xfrm>
              <a:off x="6019800" y="2143065"/>
              <a:ext cx="3675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∞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41" name="Text Box 53"/>
            <p:cNvSpPr txBox="1">
              <a:spLocks noChangeArrowheads="1"/>
            </p:cNvSpPr>
            <p:nvPr/>
          </p:nvSpPr>
          <p:spPr bwMode="auto">
            <a:xfrm>
              <a:off x="3167504" y="1201678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4615304" y="12762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5834504" y="1352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6"/>
            <p:cNvSpPr txBox="1">
              <a:spLocks noChangeArrowheads="1"/>
            </p:cNvSpPr>
            <p:nvPr/>
          </p:nvSpPr>
          <p:spPr bwMode="auto">
            <a:xfrm>
              <a:off x="6215504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7"/>
            <p:cNvSpPr txBox="1">
              <a:spLocks noChangeArrowheads="1"/>
            </p:cNvSpPr>
            <p:nvPr/>
          </p:nvSpPr>
          <p:spPr bwMode="auto">
            <a:xfrm>
              <a:off x="4539104" y="1962090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6" name="Text Box 58"/>
            <p:cNvSpPr txBox="1">
              <a:spLocks noChangeArrowheads="1"/>
            </p:cNvSpPr>
            <p:nvPr/>
          </p:nvSpPr>
          <p:spPr bwMode="auto">
            <a:xfrm>
              <a:off x="5377304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7" name="Text Box 59"/>
            <p:cNvSpPr txBox="1">
              <a:spLocks noChangeArrowheads="1"/>
            </p:cNvSpPr>
            <p:nvPr/>
          </p:nvSpPr>
          <p:spPr bwMode="auto">
            <a:xfrm>
              <a:off x="5167754" y="212560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8" name="Text Box 60"/>
            <p:cNvSpPr txBox="1">
              <a:spLocks noChangeArrowheads="1"/>
            </p:cNvSpPr>
            <p:nvPr/>
          </p:nvSpPr>
          <p:spPr bwMode="auto">
            <a:xfrm>
              <a:off x="5377304" y="256369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9" name="Text Box 61"/>
            <p:cNvSpPr txBox="1">
              <a:spLocks noChangeArrowheads="1"/>
            </p:cNvSpPr>
            <p:nvPr/>
          </p:nvSpPr>
          <p:spPr bwMode="auto">
            <a:xfrm>
              <a:off x="4234304" y="2571690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50" name="Text Box 62"/>
            <p:cNvSpPr txBox="1">
              <a:spLocks noChangeArrowheads="1"/>
            </p:cNvSpPr>
            <p:nvPr/>
          </p:nvSpPr>
          <p:spPr bwMode="auto">
            <a:xfrm>
              <a:off x="3700904" y="3028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1" name="Text Box 63"/>
            <p:cNvSpPr txBox="1">
              <a:spLocks noChangeArrowheads="1"/>
            </p:cNvSpPr>
            <p:nvPr/>
          </p:nvSpPr>
          <p:spPr bwMode="auto">
            <a:xfrm>
              <a:off x="3548504" y="1733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2" name="Text Box 64"/>
            <p:cNvSpPr txBox="1">
              <a:spLocks noChangeArrowheads="1"/>
            </p:cNvSpPr>
            <p:nvPr/>
          </p:nvSpPr>
          <p:spPr bwMode="auto">
            <a:xfrm>
              <a:off x="2938904" y="2114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3" name="Text Box 65"/>
            <p:cNvSpPr txBox="1">
              <a:spLocks noChangeArrowheads="1"/>
            </p:cNvSpPr>
            <p:nvPr/>
          </p:nvSpPr>
          <p:spPr bwMode="auto">
            <a:xfrm>
              <a:off x="2786504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4" name="Text Box 66"/>
            <p:cNvSpPr txBox="1">
              <a:spLocks noChangeArrowheads="1"/>
            </p:cNvSpPr>
            <p:nvPr/>
          </p:nvSpPr>
          <p:spPr bwMode="auto">
            <a:xfrm>
              <a:off x="2100704" y="20382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5" name="Text Box 63"/>
            <p:cNvSpPr txBox="1">
              <a:spLocks noChangeArrowheads="1"/>
            </p:cNvSpPr>
            <p:nvPr/>
          </p:nvSpPr>
          <p:spPr bwMode="auto">
            <a:xfrm>
              <a:off x="4005704" y="195409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aphicFrame>
        <p:nvGraphicFramePr>
          <p:cNvPr id="57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29511"/>
              </p:ext>
            </p:extLst>
          </p:nvPr>
        </p:nvGraphicFramePr>
        <p:xfrm>
          <a:off x="5638800" y="914400"/>
          <a:ext cx="3200400" cy="2743199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  <a:gridCol w="800100"/>
                <a:gridCol w="800100"/>
              </a:tblGrid>
              <a:tr h="24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58695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7421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87597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879472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91750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02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15111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  <p:extLst>
      <p:ext uri="{BB962C8B-B14F-4D97-AF65-F5344CB8AC3E}">
        <p14:creationId xmlns:p14="http://schemas.microsoft.com/office/powerpoint/2010/main" val="36714786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  <p:extLst>
      <p:ext uri="{BB962C8B-B14F-4D97-AF65-F5344CB8AC3E}">
        <p14:creationId xmlns:p14="http://schemas.microsoft.com/office/powerpoint/2010/main" val="14586337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  <p:extLst>
      <p:ext uri="{BB962C8B-B14F-4D97-AF65-F5344CB8AC3E}">
        <p14:creationId xmlns:p14="http://schemas.microsoft.com/office/powerpoint/2010/main" val="3586388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  <p:extLst>
      <p:ext uri="{BB962C8B-B14F-4D97-AF65-F5344CB8AC3E}">
        <p14:creationId xmlns:p14="http://schemas.microsoft.com/office/powerpoint/2010/main" val="1450845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29362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132831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  <p:extLst>
      <p:ext uri="{BB962C8B-B14F-4D97-AF65-F5344CB8AC3E}">
        <p14:creationId xmlns:p14="http://schemas.microsoft.com/office/powerpoint/2010/main" val="3002243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4133033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know: use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1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Disjoint-Set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0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9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edge with closest known distance to source” </a:t>
            </a:r>
          </a:p>
          <a:p>
            <a:pPr lvl="1"/>
            <a:r>
              <a:rPr lang="en-US" dirty="0" smtClean="0"/>
              <a:t>That is not what we want here</a:t>
            </a:r>
          </a:p>
          <a:p>
            <a:pPr lvl="1"/>
            <a:r>
              <a:rPr lang="en-US" dirty="0" smtClean="0"/>
              <a:t>Otherwise identical (!)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38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7287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7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09035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23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28383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6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2059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0584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34725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06975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02225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19787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9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57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indicate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3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897854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4518962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107104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09343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4348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837549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7543762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398994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483118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Kruskal’s</a:t>
            </a:r>
            <a:r>
              <a:rPr lang="en-US" dirty="0" smtClean="0"/>
              <a:t> algorithm is clever, simple, and efficient</a:t>
            </a:r>
          </a:p>
          <a:p>
            <a:pPr lvl="1"/>
            <a:r>
              <a:rPr lang="en-US" dirty="0" smtClean="0"/>
              <a:t>But does it generate a minimum spanning tree?</a:t>
            </a:r>
          </a:p>
          <a:p>
            <a:pPr lvl="1"/>
            <a:r>
              <a:rPr lang="en-US" dirty="0" smtClean="0"/>
              <a:t>How can we prove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First: it generates a spanning tree</a:t>
            </a:r>
          </a:p>
          <a:p>
            <a:pPr lvl="1"/>
            <a:r>
              <a:rPr lang="en-US" dirty="0" smtClean="0"/>
              <a:t>Intuition: Graph started connected and we added every edge that did not create a cycle</a:t>
            </a:r>
          </a:p>
          <a:p>
            <a:pPr lvl="1"/>
            <a:r>
              <a:rPr lang="en-US" dirty="0" smtClean="0"/>
              <a:t>Proof by contradiction: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disconnected in </a:t>
            </a:r>
            <a:r>
              <a:rPr lang="en-US" dirty="0" err="1" smtClean="0"/>
              <a:t>Kruskal’s</a:t>
            </a:r>
            <a:r>
              <a:rPr lang="en-US" dirty="0" smtClean="0"/>
              <a:t> result.  Then there’s a path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initial graph with an edge we could add without creating a cycle.  But </a:t>
            </a:r>
            <a:r>
              <a:rPr lang="en-US" dirty="0" err="1" smtClean="0"/>
              <a:t>Kruskal</a:t>
            </a:r>
            <a:r>
              <a:rPr lang="en-US" dirty="0" smtClean="0"/>
              <a:t> would have added that edge.  Contradiction.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Second: There is no spanning tree with lower total cost…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5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inductive proof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F</a:t>
            </a:r>
            <a:r>
              <a:rPr lang="en-US" dirty="0" smtClean="0"/>
              <a:t> (stands for “forest”) be the set of edges </a:t>
            </a:r>
            <a:r>
              <a:rPr lang="en-US" dirty="0" err="1" smtClean="0"/>
              <a:t>Kruskal’s</a:t>
            </a:r>
            <a:r>
              <a:rPr lang="en-US" dirty="0" smtClean="0"/>
              <a:t> </a:t>
            </a:r>
            <a:r>
              <a:rPr lang="en-US" dirty="0" smtClean="0"/>
              <a:t>has added at some point during its execution.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Claim: </a:t>
            </a:r>
            <a:r>
              <a:rPr lang="en-US" b="1" dirty="0" smtClean="0"/>
              <a:t>F</a:t>
            </a:r>
            <a:r>
              <a:rPr lang="en-US" dirty="0" smtClean="0"/>
              <a:t> is a subset of </a:t>
            </a:r>
            <a:r>
              <a:rPr lang="en-US" i="1" dirty="0" smtClean="0"/>
              <a:t>one or more</a:t>
            </a:r>
            <a:r>
              <a:rPr lang="en-US" dirty="0" smtClean="0"/>
              <a:t> MSTs for the graph</a:t>
            </a:r>
          </a:p>
          <a:p>
            <a:pPr lvl="1"/>
            <a:r>
              <a:rPr lang="en-US" dirty="0" smtClean="0"/>
              <a:t>Therefore, once </a:t>
            </a:r>
            <a:r>
              <a:rPr lang="en-US" b="1" dirty="0" smtClean="0"/>
              <a:t>|F|=|V|-1</a:t>
            </a:r>
            <a:r>
              <a:rPr lang="en-US" dirty="0" smtClean="0"/>
              <a:t>, we have an MST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By induction on </a:t>
            </a:r>
            <a:r>
              <a:rPr lang="en-US" b="1" dirty="0" smtClean="0"/>
              <a:t>|F|</a:t>
            </a:r>
          </a:p>
          <a:p>
            <a:pPr>
              <a:buNone/>
            </a:pPr>
            <a:endParaRPr lang="en-US" sz="1400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Base case: </a:t>
            </a:r>
            <a:r>
              <a:rPr lang="en-US" b="1" dirty="0" smtClean="0">
                <a:sym typeface="Symbol"/>
              </a:rPr>
              <a:t>|F|=0</a:t>
            </a:r>
            <a:r>
              <a:rPr lang="en-US" dirty="0" smtClean="0">
                <a:sym typeface="Symbol"/>
              </a:rPr>
              <a:t>: The empty set is a subset of all MSTs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Inductive case: </a:t>
            </a:r>
            <a:r>
              <a:rPr lang="en-US" b="1" dirty="0" smtClean="0"/>
              <a:t>|F|=k+1</a:t>
            </a:r>
            <a:r>
              <a:rPr lang="en-US" dirty="0" smtClean="0"/>
              <a:t>: By induction, before adding the (k+1)</a:t>
            </a:r>
            <a:r>
              <a:rPr lang="en-US" baseline="30000" dirty="0" err="1" smtClean="0"/>
              <a:t>th</a:t>
            </a:r>
            <a:r>
              <a:rPr lang="en-US" dirty="0" smtClean="0"/>
              <a:t> edge (call it </a:t>
            </a:r>
            <a:r>
              <a:rPr lang="en-US" b="1" dirty="0" smtClean="0"/>
              <a:t>e</a:t>
            </a:r>
            <a:r>
              <a:rPr lang="en-US" dirty="0" smtClean="0"/>
              <a:t>), there was some MST </a:t>
            </a:r>
            <a:r>
              <a:rPr lang="en-US" b="1" dirty="0" smtClean="0"/>
              <a:t>T</a:t>
            </a:r>
            <a:r>
              <a:rPr lang="en-US" dirty="0" smtClean="0"/>
              <a:t> such that </a:t>
            </a:r>
            <a:r>
              <a:rPr lang="en-US" b="1" dirty="0" smtClean="0"/>
              <a:t>F-{e} </a:t>
            </a:r>
            <a:r>
              <a:rPr lang="en-US" b="1" dirty="0" smtClean="0">
                <a:sym typeface="Symbol"/>
              </a:rPr>
              <a:t> T</a:t>
            </a:r>
            <a:r>
              <a:rPr lang="en-US" dirty="0" smtClean="0"/>
              <a:t>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862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disjoint cases: </a:t>
            </a:r>
          </a:p>
          <a:p>
            <a:r>
              <a:rPr lang="en-US" dirty="0" smtClean="0"/>
              <a:t>If</a:t>
            </a:r>
            <a:r>
              <a:rPr lang="en-US" b="1" dirty="0" smtClean="0"/>
              <a:t> {e}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: Then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 </a:t>
            </a:r>
            <a:r>
              <a:rPr lang="en-US" dirty="0" smtClean="0">
                <a:sym typeface="Symbol"/>
              </a:rPr>
              <a:t>and we’re done</a:t>
            </a:r>
          </a:p>
          <a:p>
            <a:r>
              <a:rPr lang="en-US" dirty="0" smtClean="0">
                <a:sym typeface="Symbol"/>
              </a:rPr>
              <a:t>Else</a:t>
            </a:r>
            <a:r>
              <a:rPr lang="en-US" b="1" dirty="0" smtClean="0">
                <a:sym typeface="Symbol"/>
              </a:rPr>
              <a:t> e</a:t>
            </a:r>
            <a:r>
              <a:rPr lang="en-US" dirty="0" smtClean="0">
                <a:sym typeface="Symbol"/>
              </a:rPr>
              <a:t> forms a cycle with some simple path (call it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</a:p>
          <a:p>
            <a:pPr lvl="1"/>
            <a:r>
              <a:rPr lang="en-US" dirty="0" smtClean="0">
                <a:sym typeface="Symbol"/>
              </a:rPr>
              <a:t>Must be since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 is a spanning tree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-{e}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4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There must be an edge </a:t>
            </a:r>
            <a:r>
              <a:rPr lang="en-US" b="1" dirty="0" smtClean="0"/>
              <a:t>e2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such that </a:t>
            </a:r>
            <a:r>
              <a:rPr lang="en-US" b="1" dirty="0" smtClean="0"/>
              <a:t>e2</a:t>
            </a:r>
            <a:r>
              <a:rPr lang="en-US" dirty="0" smtClean="0"/>
              <a:t> is not in </a:t>
            </a:r>
            <a:r>
              <a:rPr lang="en-US" b="1" dirty="0" smtClean="0"/>
              <a:t>F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Else </a:t>
            </a:r>
            <a:r>
              <a:rPr lang="en-US" dirty="0" err="1" smtClean="0"/>
              <a:t>Kruskal</a:t>
            </a:r>
            <a:r>
              <a:rPr lang="en-US" dirty="0" smtClean="0"/>
              <a:t> would not have added </a:t>
            </a:r>
            <a:r>
              <a:rPr lang="en-US" b="1" dirty="0" smtClean="0"/>
              <a:t>e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and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64197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&gt;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not an MST because 		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 spanning tree with lower cost: contradiction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&lt;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dirty="0" err="1" smtClean="0"/>
              <a:t>Kruskal</a:t>
            </a:r>
            <a:r>
              <a:rPr lang="en-US" dirty="0" smtClean="0"/>
              <a:t> would have already considered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/>
              <a:t>.  It would have added it since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has no cycles and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T.  </a:t>
            </a:r>
            <a:r>
              <a:rPr lang="en-US" dirty="0" smtClean="0">
                <a:sym typeface="Symbol"/>
              </a:rPr>
              <a:t>But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>
                <a:sym typeface="Symbol"/>
              </a:rPr>
              <a:t> is not in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: contradiction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  <p:extLst>
      <p:ext uri="{BB962C8B-B14F-4D97-AF65-F5344CB8AC3E}">
        <p14:creationId xmlns:p14="http://schemas.microsoft.com/office/powerpoint/2010/main" val="4216877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2057400"/>
          </a:xfrm>
        </p:spPr>
        <p:txBody>
          <a:bodyPr/>
          <a:lstStyle/>
          <a:p>
            <a:r>
              <a:rPr lang="en-US" dirty="0" smtClean="0"/>
              <a:t>Claim: 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an MST</a:t>
            </a:r>
          </a:p>
          <a:p>
            <a:pPr lvl="1"/>
            <a:r>
              <a:rPr lang="en-US" dirty="0" smtClean="0"/>
              <a:t>It is a spanning tree because </a:t>
            </a:r>
            <a:r>
              <a:rPr lang="en-US" b="1" dirty="0" smtClean="0"/>
              <a:t>p-{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dirty="0" smtClean="0"/>
              <a:t>connects the same nodes as </a:t>
            </a:r>
            <a:r>
              <a:rPr lang="en-US" b="1" dirty="0" smtClean="0"/>
              <a:t>p</a:t>
            </a:r>
          </a:p>
          <a:p>
            <a:pPr lvl="1"/>
            <a:r>
              <a:rPr lang="en-US" dirty="0" smtClean="0"/>
              <a:t>It is minimal because its cost equals cost of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, an MST</a:t>
            </a:r>
          </a:p>
          <a:p>
            <a:r>
              <a:rPr lang="en-US" dirty="0" smtClean="0"/>
              <a:t>Since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ym typeface="Symbol"/>
              </a:rPr>
              <a:t> </a:t>
            </a:r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,  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dirty="0" smtClean="0"/>
              <a:t>is a subset of one or more MSTs </a:t>
            </a:r>
          </a:p>
          <a:p>
            <a:pPr>
              <a:buNone/>
            </a:pPr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  </a:t>
            </a:r>
            <a:r>
              <a:rPr lang="en-US" sz="2000" dirty="0" smtClean="0">
                <a:latin typeface="+mj-lt"/>
              </a:rPr>
              <a:t>e2.weight == </a:t>
            </a:r>
            <a:r>
              <a:rPr lang="en-US" sz="2000" dirty="0" err="1" smtClean="0">
                <a:latin typeface="+mj-lt"/>
              </a:rPr>
              <a:t>e.weight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  <a:sym typeface="Symbol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  <p:extLst>
      <p:ext uri="{BB962C8B-B14F-4D97-AF65-F5344CB8AC3E}">
        <p14:creationId xmlns:p14="http://schemas.microsoft.com/office/powerpoint/2010/main" val="2309692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019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05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24832</TotalTime>
  <Words>6280</Words>
  <Application>Microsoft Macintosh PowerPoint</Application>
  <PresentationFormat>On-screen Show (4:3)</PresentationFormat>
  <Paragraphs>1612</Paragraphs>
  <Slides>66</Slides>
  <Notes>66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dan_design_template</vt:lpstr>
      <vt:lpstr>CSE373: Data Structures &amp; Algorithms  Lecture 17: More Dijkstra’s and Minimum Spanning Trees</vt:lpstr>
      <vt:lpstr>Dijkstra’s Algorithm: Idea</vt:lpstr>
      <vt:lpstr>The Algorithm</vt:lpstr>
      <vt:lpstr>Efficiency, first approach</vt:lpstr>
      <vt:lpstr>Improving (?) asymptotic running time</vt:lpstr>
      <vt:lpstr>Efficiency, second approach</vt:lpstr>
      <vt:lpstr>Efficiency, second approach</vt:lpstr>
      <vt:lpstr>Efficiency, second approach</vt:lpstr>
      <vt:lpstr>Efficiency, second approach</vt:lpstr>
      <vt:lpstr>Efficiency, second approach</vt:lpstr>
      <vt:lpstr>Dense vs. sparse again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Correctness</vt:lpstr>
      <vt:lpstr>The inductive proof set-up</vt:lpstr>
      <vt:lpstr>Staying a subset of some MST</vt:lpstr>
      <vt:lpstr>Staying a subset of some MST</vt:lpstr>
      <vt:lpstr>Staying a subset of some MST</vt:lpstr>
      <vt:lpstr>Staying a subset of some MST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1205</cp:revision>
  <dcterms:created xsi:type="dcterms:W3CDTF">2009-03-13T20:43:19Z</dcterms:created>
  <dcterms:modified xsi:type="dcterms:W3CDTF">2014-02-19T22:18:37Z</dcterms:modified>
</cp:coreProperties>
</file>