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1" r:id="rId3"/>
    <p:sldId id="272" r:id="rId4"/>
    <p:sldId id="301" r:id="rId5"/>
    <p:sldId id="273" r:id="rId6"/>
    <p:sldId id="274" r:id="rId7"/>
    <p:sldId id="275" r:id="rId8"/>
    <p:sldId id="276" r:id="rId9"/>
    <p:sldId id="277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257" r:id="rId25"/>
    <p:sldId id="269" r:id="rId26"/>
    <p:sldId id="279" r:id="rId27"/>
    <p:sldId id="283" r:id="rId28"/>
    <p:sldId id="284" r:id="rId29"/>
    <p:sldId id="285" r:id="rId30"/>
    <p:sldId id="270" r:id="rId31"/>
    <p:sldId id="278" r:id="rId32"/>
    <p:sldId id="288" r:id="rId33"/>
    <p:sldId id="287" r:id="rId34"/>
    <p:sldId id="280" r:id="rId35"/>
    <p:sldId id="286" r:id="rId36"/>
    <p:sldId id="289" r:id="rId37"/>
    <p:sldId id="290" r:id="rId38"/>
    <p:sldId id="281" r:id="rId39"/>
    <p:sldId id="291" r:id="rId40"/>
    <p:sldId id="292" r:id="rId41"/>
    <p:sldId id="293" r:id="rId42"/>
    <p:sldId id="294" r:id="rId43"/>
    <p:sldId id="282" r:id="rId4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60093"/>
    <a:srgbClr val="119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5" autoAdjust="0"/>
    <p:restoredTop sz="94660" autoAdjust="0"/>
  </p:normalViewPr>
  <p:slideViewPr>
    <p:cSldViewPr>
      <p:cViewPr>
        <p:scale>
          <a:sx n="105" d="100"/>
          <a:sy n="105" d="100"/>
        </p:scale>
        <p:origin x="-8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6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31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</a:t>
            </a:r>
            <a:r>
              <a:rPr lang="en-US" sz="3200" i="0" dirty="0" smtClean="0"/>
              <a:t>18: Network Flow, </a:t>
            </a:r>
            <a:br>
              <a:rPr lang="en-US" sz="3200" i="0" dirty="0" smtClean="0"/>
            </a:br>
            <a:r>
              <a:rPr lang="en-US" sz="3200" i="0" dirty="0" smtClean="0"/>
              <a:t>NP-Completeness, and More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Aaron Bauer</a:t>
            </a:r>
          </a:p>
          <a:p>
            <a:r>
              <a:rPr lang="en-US" sz="2400" dirty="0" smtClean="0"/>
              <a:t>Winter </a:t>
            </a:r>
            <a:r>
              <a:rPr lang="en-US" sz="2400" dirty="0" smtClean="0"/>
              <a:t>2014</a:t>
            </a:r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owInit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57" y="2743200"/>
            <a:ext cx="2824843" cy="383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directed graph G= (V,E) with capacities on the edges</a:t>
            </a:r>
          </a:p>
          <a:p>
            <a:pPr lvl="1"/>
            <a:r>
              <a:rPr lang="en-US" dirty="0" smtClean="0"/>
              <a:t>c(</a:t>
            </a:r>
            <a:r>
              <a:rPr lang="en-US" dirty="0" err="1" smtClean="0"/>
              <a:t>u,v</a:t>
            </a:r>
            <a:r>
              <a:rPr lang="en-US" dirty="0" smtClean="0"/>
              <a:t>) is the capacity of edge 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apacities could represent amount of water, traffic, etc.</a:t>
            </a:r>
          </a:p>
          <a:p>
            <a:r>
              <a:rPr lang="en-US" dirty="0" smtClean="0"/>
              <a:t>“Flow” passes through the graph from </a:t>
            </a:r>
            <a:r>
              <a:rPr lang="en-US" b="1" dirty="0" smtClean="0">
                <a:latin typeface="Courier New"/>
                <a:cs typeface="Courier New"/>
              </a:rPr>
              <a:t>s</a:t>
            </a:r>
            <a:r>
              <a:rPr lang="en-US" dirty="0" smtClean="0"/>
              <a:t> to </a:t>
            </a:r>
            <a:r>
              <a:rPr lang="en-US" b="1" dirty="0">
                <a:latin typeface="Courier New"/>
                <a:cs typeface="Courier New"/>
              </a:rPr>
              <a:t>t</a:t>
            </a:r>
          </a:p>
          <a:p>
            <a:pPr lvl="1"/>
            <a:r>
              <a:rPr lang="en-US" dirty="0" smtClean="0"/>
              <a:t>The maximum that can pass along an edge</a:t>
            </a:r>
            <a:br>
              <a:rPr lang="en-US" dirty="0" smtClean="0"/>
            </a:br>
            <a:r>
              <a:rPr lang="en-US" dirty="0" smtClean="0"/>
              <a:t>is its capacity</a:t>
            </a:r>
          </a:p>
          <a:p>
            <a:pPr lvl="1"/>
            <a:r>
              <a:rPr lang="en-US" dirty="0" smtClean="0"/>
              <a:t>Flow must be conserved (same amount</a:t>
            </a:r>
            <a:br>
              <a:rPr lang="en-US" dirty="0" smtClean="0"/>
            </a:br>
            <a:r>
              <a:rPr lang="en-US" dirty="0" smtClean="0"/>
              <a:t>must leave a node that enters it)</a:t>
            </a:r>
          </a:p>
          <a:p>
            <a:r>
              <a:rPr lang="en-US" dirty="0" smtClean="0"/>
              <a:t>The Maximum Flow Problem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3333CC"/>
                </a:solidFill>
              </a:rPr>
              <a:t>Determine the maximum flow</a:t>
            </a:r>
            <a:br>
              <a:rPr lang="en-US" dirty="0" smtClean="0">
                <a:solidFill>
                  <a:srgbClr val="3333CC"/>
                </a:solidFill>
              </a:rPr>
            </a:br>
            <a:r>
              <a:rPr lang="en-US" dirty="0" smtClean="0">
                <a:solidFill>
                  <a:srgbClr val="3333CC"/>
                </a:solidFill>
              </a:rPr>
              <a:t>	that can pass from </a:t>
            </a:r>
            <a:r>
              <a:rPr lang="en-US" b="1" dirty="0">
                <a:solidFill>
                  <a:srgbClr val="3333CC"/>
                </a:solidFill>
                <a:latin typeface="Courier New"/>
                <a:cs typeface="Courier New"/>
              </a:rPr>
              <a:t>s</a:t>
            </a:r>
            <a:r>
              <a:rPr lang="en-US" dirty="0">
                <a:solidFill>
                  <a:srgbClr val="3333CC"/>
                </a:solidFill>
              </a:rPr>
              <a:t> to </a:t>
            </a:r>
            <a:r>
              <a:rPr lang="en-US" b="1" dirty="0">
                <a:solidFill>
                  <a:srgbClr val="3333CC"/>
                </a:solidFill>
                <a:latin typeface="Courier New"/>
                <a:cs typeface="Courier New"/>
              </a:rPr>
              <a:t>t</a:t>
            </a:r>
            <a:endParaRPr lang="en-US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8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networks have “flow” going across them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Energy and Nutrients flow between organisms</a:t>
            </a:r>
          </a:p>
          <a:p>
            <a:r>
              <a:rPr lang="en-US" dirty="0" smtClean="0"/>
              <a:t>Related problems:</a:t>
            </a:r>
          </a:p>
          <a:p>
            <a:pPr lvl="1"/>
            <a:r>
              <a:rPr lang="en-US" dirty="0" smtClean="0"/>
              <a:t>Multi-commodity flow</a:t>
            </a:r>
          </a:p>
          <a:p>
            <a:pPr lvl="1"/>
            <a:r>
              <a:rPr lang="en-US" dirty="0" smtClean="0"/>
              <a:t>Minimum cost flow</a:t>
            </a:r>
          </a:p>
          <a:p>
            <a:pPr lvl="1"/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65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Greedy Work?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Content Placeholder 6" descr="flowInitia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52" r="-674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4648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 smtClean="0">
                <a:latin typeface="+mn-lt"/>
              </a:rPr>
              <a:t>No!</a:t>
            </a:r>
            <a:endParaRPr lang="en-US" sz="36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539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Ford-Fulkerson: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Repeatedly identify paths from </a:t>
            </a:r>
            <a:r>
              <a:rPr lang="en-US" b="1" dirty="0">
                <a:latin typeface="Courier New"/>
                <a:cs typeface="Courier New"/>
              </a:rPr>
              <a:t>s</a:t>
            </a:r>
            <a:r>
              <a:rPr lang="en-US" dirty="0"/>
              <a:t> to </a:t>
            </a:r>
            <a:r>
              <a:rPr lang="en-US" b="1" dirty="0">
                <a:latin typeface="Courier New"/>
                <a:cs typeface="Courier New"/>
              </a:rPr>
              <a:t>t</a:t>
            </a:r>
            <a:endParaRPr lang="en-US" dirty="0" smtClean="0"/>
          </a:p>
          <a:p>
            <a:pPr lvl="1"/>
            <a:r>
              <a:rPr lang="en-US" dirty="0" smtClean="0"/>
              <a:t>Called </a:t>
            </a:r>
            <a:r>
              <a:rPr lang="en-US" dirty="0" smtClean="0">
                <a:solidFill>
                  <a:srgbClr val="3333CC"/>
                </a:solidFill>
              </a:rPr>
              <a:t>augmenting paths</a:t>
            </a:r>
          </a:p>
          <a:p>
            <a:r>
              <a:rPr lang="en-US" dirty="0" smtClean="0"/>
              <a:t>Send as much flow as possible down the path</a:t>
            </a:r>
          </a:p>
          <a:p>
            <a:r>
              <a:rPr lang="en-US" dirty="0" smtClean="0"/>
              <a:t>Stop when there are no more paths to be found</a:t>
            </a:r>
          </a:p>
          <a:p>
            <a:r>
              <a:rPr lang="en-US" dirty="0" smtClean="0"/>
              <a:t>Amount of flow entering </a:t>
            </a:r>
            <a:r>
              <a:rPr lang="en-US" b="1" dirty="0" smtClean="0">
                <a:latin typeface="Courier New"/>
                <a:cs typeface="Courier New"/>
              </a:rPr>
              <a:t>t</a:t>
            </a:r>
            <a:r>
              <a:rPr lang="en-US" dirty="0" smtClean="0"/>
              <a:t> is the maximum flow</a:t>
            </a:r>
          </a:p>
          <a:p>
            <a:r>
              <a:rPr lang="en-US" dirty="0" smtClean="0"/>
              <a:t>We will need to construct </a:t>
            </a:r>
            <a:r>
              <a:rPr lang="en-US" dirty="0"/>
              <a:t>two additional graphs F and R</a:t>
            </a:r>
          </a:p>
          <a:p>
            <a:pPr lvl="1"/>
            <a:r>
              <a:rPr lang="en-US" dirty="0"/>
              <a:t>F will represent the current flow (initially 0)</a:t>
            </a:r>
          </a:p>
          <a:p>
            <a:pPr lvl="1"/>
            <a:r>
              <a:rPr lang="en-US" dirty="0"/>
              <a:t>R </a:t>
            </a:r>
            <a:r>
              <a:rPr lang="en-US" dirty="0" smtClean="0"/>
              <a:t>(called the </a:t>
            </a:r>
            <a:r>
              <a:rPr lang="en-US" dirty="0" smtClean="0">
                <a:solidFill>
                  <a:srgbClr val="3333CC"/>
                </a:solidFill>
              </a:rPr>
              <a:t>residual graph</a:t>
            </a:r>
            <a:r>
              <a:rPr lang="en-US" dirty="0" smtClean="0"/>
              <a:t>) will show, for each edge, how much more flow can be added</a:t>
            </a:r>
          </a:p>
          <a:p>
            <a:pPr lvl="2"/>
            <a:r>
              <a:rPr lang="en-US" dirty="0" smtClean="0"/>
              <a:t>Calculated by subtracting current flow from capacity</a:t>
            </a:r>
          </a:p>
          <a:p>
            <a:pPr lvl="2"/>
            <a:r>
              <a:rPr lang="en-US" dirty="0" smtClean="0"/>
              <a:t>Edges called residual edges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0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86400"/>
            <a:ext cx="77724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G                          F                            R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9" name="Picture 8" descr="flowInit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590800" cy="3520268"/>
          </a:xfrm>
          <a:prstGeom prst="rect">
            <a:avLst/>
          </a:prstGeom>
        </p:spPr>
      </p:pic>
      <p:pic>
        <p:nvPicPr>
          <p:cNvPr id="10" name="Picture 9" descr="FIniti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590800" cy="3520267"/>
          </a:xfrm>
          <a:prstGeom prst="rect">
            <a:avLst/>
          </a:prstGeom>
        </p:spPr>
      </p:pic>
      <p:pic>
        <p:nvPicPr>
          <p:cNvPr id="11" name="Picture 10" descr="flowIniti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2590800" cy="35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58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86400"/>
            <a:ext cx="77724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G                          F                            R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9" name="Picture 8" descr="flowInit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590800" cy="3520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590799" cy="3520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2590800" cy="3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11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86400"/>
            <a:ext cx="77724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G                          F                            R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9" name="Picture 8" descr="flowInit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590800" cy="3520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590799" cy="3520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2590799" cy="3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0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86400"/>
            <a:ext cx="77724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G                          F                            R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9" name="Picture 8" descr="flowInit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590800" cy="3520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590798" cy="3520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2590799" cy="35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94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5486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b="1" smtClean="0"/>
              <a:t>        G                          F                            R</a:t>
            </a:r>
            <a:endParaRPr lang="en-US" sz="2800" b="1" dirty="0"/>
          </a:p>
        </p:txBody>
      </p:sp>
      <p:pic>
        <p:nvPicPr>
          <p:cNvPr id="8" name="Picture 7" descr="flowInit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590800" cy="3520268"/>
          </a:xfrm>
          <a:prstGeom prst="rect">
            <a:avLst/>
          </a:prstGeom>
        </p:spPr>
      </p:pic>
      <p:pic>
        <p:nvPicPr>
          <p:cNvPr id="9" name="Picture 8" descr="FIniti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590800" cy="3520267"/>
          </a:xfrm>
          <a:prstGeom prst="rect">
            <a:avLst/>
          </a:prstGeom>
        </p:spPr>
      </p:pic>
      <p:pic>
        <p:nvPicPr>
          <p:cNvPr id="10" name="Picture 9" descr="flowIniti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2590800" cy="35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64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5486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b="1" smtClean="0"/>
              <a:t>        G                          F                            R</a:t>
            </a:r>
            <a:endParaRPr lang="en-US" sz="2800" b="1" dirty="0"/>
          </a:p>
        </p:txBody>
      </p:sp>
      <p:pic>
        <p:nvPicPr>
          <p:cNvPr id="8" name="Picture 7" descr="flowInit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590800" cy="3520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590799" cy="3520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2590800" cy="3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07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 for </a:t>
            </a:r>
            <a:r>
              <a:rPr lang="en-US" dirty="0" err="1" smtClean="0"/>
              <a:t>Kruskal’s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Sort edges by weight (better: put in min-heap)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Each node in its own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output size </a:t>
            </a:r>
            <a:r>
              <a:rPr lang="en-US" b="1" dirty="0" smtClean="0"/>
              <a:t>&lt;</a:t>
            </a:r>
            <a:r>
              <a:rPr lang="en-US" dirty="0" smtClean="0"/>
              <a:t> </a:t>
            </a:r>
            <a:r>
              <a:rPr lang="en-US" b="1" dirty="0" smtClean="0"/>
              <a:t>|V|-1</a:t>
            </a:r>
          </a:p>
          <a:p>
            <a:pPr marL="857250" lvl="1" indent="-457200"/>
            <a:r>
              <a:rPr lang="en-US" dirty="0" smtClean="0"/>
              <a:t>Consider next smallest edge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1" indent="-457200"/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(u)</a:t>
            </a:r>
            <a:r>
              <a:rPr lang="en-US" dirty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find(v)</a:t>
            </a:r>
            <a:r>
              <a:rPr lang="en-US" dirty="0" smtClean="0"/>
              <a:t> indicate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 are in different sets</a:t>
            </a:r>
          </a:p>
          <a:p>
            <a:pPr marL="1257300" lvl="2" indent="-457200"/>
            <a:r>
              <a:rPr lang="en-US" dirty="0" smtClean="0"/>
              <a:t> output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1257300" lvl="2" indent="-457200"/>
            <a:r>
              <a:rPr lang="en-US" b="1" dirty="0" smtClean="0">
                <a:latin typeface="+mj-lt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union(find(u),find(v))</a:t>
            </a:r>
          </a:p>
          <a:p>
            <a:pPr marL="1257300" lvl="2" indent="-457200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Recall invariant: </a:t>
            </a:r>
          </a:p>
          <a:p>
            <a:pPr marL="457200" indent="-45720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>
                <a:latin typeface="+mj-lt"/>
                <a:cs typeface="Courier New" pitchFamily="49" charset="0"/>
              </a:rPr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+mj-lt"/>
                <a:cs typeface="Courier New" pitchFamily="49" charset="0"/>
              </a:rPr>
              <a:t> in same set if and only if connected in output-so-far</a:t>
            </a:r>
          </a:p>
          <a:p>
            <a:pPr marL="857250" lvl="1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6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Algorithm Change Its Mind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5486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b="1" smtClean="0"/>
              <a:t>        G                          F                            R</a:t>
            </a:r>
            <a:endParaRPr lang="en-US" sz="2800" b="1" dirty="0"/>
          </a:p>
        </p:txBody>
      </p:sp>
      <p:pic>
        <p:nvPicPr>
          <p:cNvPr id="8" name="Picture 7" descr="flowInit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590800" cy="3520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590799" cy="3520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2590799" cy="3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58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Algorithm Change Its Mind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5486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b="1" smtClean="0"/>
              <a:t>        G                          F                            R</a:t>
            </a:r>
            <a:endParaRPr lang="en-US" sz="2800" b="1" dirty="0"/>
          </a:p>
        </p:txBody>
      </p:sp>
      <p:pic>
        <p:nvPicPr>
          <p:cNvPr id="8" name="Picture 7" descr="flowInit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590800" cy="3520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590799" cy="3520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2590799" cy="35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41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Termination</a:t>
            </a:r>
          </a:p>
          <a:p>
            <a:pPr lvl="1"/>
            <a:r>
              <a:rPr lang="en-US" dirty="0" smtClean="0"/>
              <a:t>As long as the edge capacities are integers the algorithm will terminate</a:t>
            </a:r>
          </a:p>
          <a:p>
            <a:pPr lvl="1"/>
            <a:r>
              <a:rPr lang="en-US" dirty="0" smtClean="0"/>
              <a:t>Each augmenting path increases the flow by at least 1</a:t>
            </a:r>
          </a:p>
          <a:p>
            <a:r>
              <a:rPr lang="en-US" dirty="0" smtClean="0"/>
              <a:t>Since we continue until the residual graph has no s-t paths remaining, max flow is guaranteed to be found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9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augmenting path can be found in O(|E|) by the unweighted shortest path algorithm</a:t>
            </a:r>
          </a:p>
          <a:p>
            <a:r>
              <a:rPr lang="en-US" dirty="0"/>
              <a:t>E</a:t>
            </a:r>
            <a:r>
              <a:rPr lang="en-US" dirty="0" smtClean="0"/>
              <a:t>ach augmenting path increases the flow by at least 1</a:t>
            </a:r>
          </a:p>
          <a:p>
            <a:r>
              <a:rPr lang="en-US" dirty="0" smtClean="0"/>
              <a:t>Hence, in the worst case, for a max flow of </a:t>
            </a:r>
            <a:r>
              <a:rPr lang="en-US" i="1" dirty="0" smtClean="0"/>
              <a:t>f</a:t>
            </a:r>
            <a:r>
              <a:rPr lang="en-US" dirty="0" smtClean="0"/>
              <a:t>, the worst-case asymptotic running time is O(f*|E|)</a:t>
            </a:r>
          </a:p>
          <a:p>
            <a:pPr lvl="1"/>
            <a:r>
              <a:rPr lang="en-US" dirty="0" smtClean="0"/>
              <a:t>A variation on Dijkstra’s algorithm to choose the largest capacity augmenting path can improve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9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Prefer timing a sequence of instructions</a:t>
            </a:r>
          </a:p>
          <a:p>
            <a:r>
              <a:rPr lang="en-US" sz="2400" dirty="0" smtClean="0"/>
              <a:t>Prefer large and spread out values of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Beware of initial timings</a:t>
            </a:r>
          </a:p>
          <a:p>
            <a:r>
              <a:rPr lang="en-US" sz="2400" dirty="0" smtClean="0"/>
              <a:t>When timing sequence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O(log n) </a:t>
            </a:r>
            <a:r>
              <a:rPr lang="en-US" sz="2400" dirty="0" smtClean="0"/>
              <a:t>operations</a:t>
            </a:r>
            <a:br>
              <a:rPr lang="en-US" sz="2400" dirty="0" smtClean="0"/>
            </a:br>
            <a:r>
              <a:rPr lang="en-US" sz="2400" dirty="0" smtClean="0"/>
              <a:t>a sequence of </a:t>
            </a:r>
            <a:r>
              <a:rPr lang="en-US" sz="2400" i="1" dirty="0" smtClean="0"/>
              <a:t>m</a:t>
            </a:r>
            <a:r>
              <a:rPr lang="en-US" sz="2400" dirty="0" smtClean="0"/>
              <a:t> take </a:t>
            </a:r>
            <a:r>
              <a:rPr lang="en-US" sz="2400" i="1" dirty="0" smtClean="0"/>
              <a:t>O(m*log n)</a:t>
            </a:r>
            <a:endParaRPr lang="en-US" sz="2400" dirty="0" smtClean="0"/>
          </a:p>
          <a:p>
            <a:pPr lvl="1"/>
            <a:r>
              <a:rPr lang="en-US" sz="2400" dirty="0" smtClean="0"/>
              <a:t>Divide by </a:t>
            </a:r>
            <a:r>
              <a:rPr lang="en-US" sz="2400" i="1" dirty="0" smtClean="0"/>
              <a:t>m</a:t>
            </a:r>
            <a:r>
              <a:rPr lang="en-US" sz="2400" dirty="0" smtClean="0"/>
              <a:t> to get per-instruction time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problems are harder than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 circuit (path touching every edge once)</a:t>
            </a:r>
          </a:p>
          <a:p>
            <a:pPr lvl="1"/>
            <a:r>
              <a:rPr lang="en-US" dirty="0" smtClean="0"/>
              <a:t>linear time</a:t>
            </a:r>
          </a:p>
          <a:p>
            <a:r>
              <a:rPr lang="en-US" dirty="0" smtClean="0"/>
              <a:t>Hamiltonian cycle (simple cycle containing every vertex)</a:t>
            </a:r>
          </a:p>
          <a:p>
            <a:pPr lvl="1"/>
            <a:r>
              <a:rPr lang="en-US" dirty="0" smtClean="0"/>
              <a:t>no known linear time algorithm</a:t>
            </a:r>
          </a:p>
          <a:p>
            <a:r>
              <a:rPr lang="en-US" dirty="0" smtClean="0"/>
              <a:t>Single-source unweighted shortest path</a:t>
            </a:r>
          </a:p>
          <a:p>
            <a:pPr lvl="1"/>
            <a:r>
              <a:rPr lang="en-US" dirty="0" smtClean="0"/>
              <a:t>BFS solves it in linear time</a:t>
            </a:r>
          </a:p>
          <a:p>
            <a:r>
              <a:rPr lang="en-US" dirty="0"/>
              <a:t>Single-source unweighted </a:t>
            </a:r>
            <a:r>
              <a:rPr lang="en-US" b="1" dirty="0" smtClean="0"/>
              <a:t>longest</a:t>
            </a:r>
            <a:r>
              <a:rPr lang="en-US" dirty="0" smtClean="0"/>
              <a:t> path</a:t>
            </a:r>
            <a:endParaRPr lang="en-US" dirty="0"/>
          </a:p>
          <a:p>
            <a:pPr lvl="1"/>
            <a:r>
              <a:rPr lang="en-US" dirty="0" smtClean="0"/>
              <a:t>no known linear algorithm</a:t>
            </a:r>
          </a:p>
          <a:p>
            <a:r>
              <a:rPr lang="en-US" dirty="0" smtClean="0"/>
              <a:t>In fact, no known polynomial algorithms for variants</a:t>
            </a:r>
          </a:p>
          <a:p>
            <a:pPr lvl="1"/>
            <a:r>
              <a:rPr lang="en-US" dirty="0" smtClean="0"/>
              <a:t>best known algorithms are exponential in worst case</a:t>
            </a:r>
          </a:p>
          <a:p>
            <a:pPr lvl="1"/>
            <a:r>
              <a:rPr lang="en-US" dirty="0" smtClean="0"/>
              <a:t>belong to a class of problems called </a:t>
            </a:r>
            <a:r>
              <a:rPr lang="en-US" dirty="0" smtClean="0">
                <a:solidFill>
                  <a:schemeClr val="accent2"/>
                </a:solidFill>
              </a:rPr>
              <a:t>NP-complete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2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76400" y="1219200"/>
            <a:ext cx="5562600" cy="457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133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Binary Search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581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Breadth-First Search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743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Dijkstra’s Algorithm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343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Sorting Algorithms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4953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17526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 smtClean="0">
                <a:latin typeface="+mn-lt"/>
              </a:rPr>
              <a:t>P</a:t>
            </a:r>
            <a:endParaRPr lang="en-US" sz="54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435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Polynomial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3352800"/>
            <a:ext cx="3124200" cy="2590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714690"/>
            <a:ext cx="1903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Binary Search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552890"/>
            <a:ext cx="208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Breadth-First Search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095690"/>
            <a:ext cx="1903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Dijkstra’s Algorithm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5010090"/>
            <a:ext cx="1903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Sorting Algorithms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2386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352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 smtClean="0">
                <a:latin typeface="+mn-lt"/>
              </a:rPr>
              <a:t>P</a:t>
            </a:r>
            <a:endParaRPr lang="en-US" sz="5400" b="0" dirty="0" smtClean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14400" y="1295400"/>
            <a:ext cx="6553200" cy="4876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371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 smtClean="0">
                <a:latin typeface="+mn-lt"/>
              </a:rPr>
              <a:t>NP</a:t>
            </a:r>
            <a:endParaRPr lang="en-US" sz="7200" b="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2057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</a:rPr>
              <a:t>Hamiltonian Cycle</a:t>
            </a:r>
            <a:endParaRPr lang="en-US" b="0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4190" y="2847960"/>
            <a:ext cx="3436620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</a:rPr>
              <a:t>Traveling Salesperson</a:t>
            </a:r>
            <a:endParaRPr lang="en-US" b="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3733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</a:rPr>
              <a:t>3-Colorability</a:t>
            </a:r>
            <a:endParaRPr lang="en-US" b="0" dirty="0" smtClean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4495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</a:rPr>
              <a:t>…</a:t>
            </a:r>
            <a:endParaRPr lang="en-US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778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NP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problem “in NP” can be solved in polynomial time</a:t>
            </a:r>
            <a:br>
              <a:rPr lang="en-US" dirty="0" smtClean="0"/>
            </a:br>
            <a:r>
              <a:rPr lang="en-US" dirty="0" smtClean="0"/>
              <a:t>by a nondeterministic algorithm</a:t>
            </a:r>
          </a:p>
          <a:p>
            <a:pPr lvl="1"/>
            <a:r>
              <a:rPr lang="en-US" dirty="0" smtClean="0"/>
              <a:t>A deterministic algorithm must choose one path when presented with a choice</a:t>
            </a:r>
          </a:p>
          <a:p>
            <a:pPr lvl="1"/>
            <a:r>
              <a:rPr lang="en-US" dirty="0" smtClean="0"/>
              <a:t>A nondeterministic algorithm can choose multiple paths</a:t>
            </a:r>
          </a:p>
          <a:p>
            <a:r>
              <a:rPr lang="en-US" dirty="0"/>
              <a:t>Any problem “in NP</a:t>
            </a:r>
            <a:r>
              <a:rPr lang="en-US" dirty="0" smtClean="0"/>
              <a:t>” is one whose solution is </a:t>
            </a:r>
            <a:r>
              <a:rPr lang="en-US" i="1" dirty="0" smtClean="0"/>
              <a:t>verifiable</a:t>
            </a:r>
            <a:r>
              <a:rPr lang="en-US" dirty="0" smtClean="0"/>
              <a:t> in polynomial time</a:t>
            </a:r>
          </a:p>
          <a:p>
            <a:pPr lvl="1"/>
            <a:r>
              <a:rPr lang="en-US" dirty="0" smtClean="0"/>
              <a:t>If the solution to a problem is fast to verify, we can nondeterministically try all possible solutions quickly</a:t>
            </a:r>
          </a:p>
          <a:p>
            <a:r>
              <a:rPr lang="en-US" dirty="0" smtClean="0"/>
              <a:t>A problem is </a:t>
            </a:r>
            <a:r>
              <a:rPr lang="en-US" dirty="0" smtClean="0">
                <a:solidFill>
                  <a:srgbClr val="3333CC"/>
                </a:solidFill>
              </a:rPr>
              <a:t>NP-complete</a:t>
            </a:r>
            <a:r>
              <a:rPr lang="en-US" dirty="0" smtClean="0"/>
              <a:t> if it’s as hard to solve as any other problem in NP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5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</a:t>
            </a:r>
            <a:r>
              <a:rPr lang="en-US" dirty="0" err="1" smtClean="0"/>
              <a:t>vs</a:t>
            </a:r>
            <a:r>
              <a:rPr lang="en-US" dirty="0" smtClean="0"/>
              <a:t>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dirty="0" smtClean="0"/>
              <a:t>It’s currently unknown whether there exist polynomial time algorithms for NP-complete problems</a:t>
            </a:r>
          </a:p>
          <a:p>
            <a:pPr lvl="1"/>
            <a:r>
              <a:rPr lang="en-US" dirty="0" smtClean="0"/>
              <a:t>That is, does P = NP?</a:t>
            </a:r>
          </a:p>
          <a:p>
            <a:pPr lvl="1"/>
            <a:r>
              <a:rPr lang="en-US" dirty="0" smtClean="0"/>
              <a:t>People generally believe P ≠ NP, but no proof yet</a:t>
            </a:r>
          </a:p>
          <a:p>
            <a:r>
              <a:rPr lang="en-US" dirty="0" smtClean="0"/>
              <a:t>One of the major open questions in computer science</a:t>
            </a:r>
          </a:p>
          <a:p>
            <a:r>
              <a:rPr lang="en-US" dirty="0" smtClean="0"/>
              <a:t>Important enough to make its way into popular culture</a:t>
            </a:r>
          </a:p>
          <a:p>
            <a:pPr lvl="1"/>
            <a:r>
              <a:rPr lang="en-US" dirty="0" smtClean="0"/>
              <a:t>Travelling Salesman (2012 film)</a:t>
            </a:r>
          </a:p>
          <a:p>
            <a:pPr lvl="1"/>
            <a:r>
              <a:rPr lang="en-US" dirty="0" smtClean="0"/>
              <a:t>Episode of Elementary (CBS)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 descr="MV5BNTAwMTExNTM4N15BMl5BanBnXkFtZTcwOTkwOTgxOA@@._V1_SX214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05200"/>
            <a:ext cx="1834915" cy="2778096"/>
          </a:xfrm>
          <a:prstGeom prst="rect">
            <a:avLst/>
          </a:prstGeom>
        </p:spPr>
      </p:pic>
      <p:pic>
        <p:nvPicPr>
          <p:cNvPr id="8" name="Picture 7" descr="TravellingSalesman_MoviePo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05200"/>
            <a:ext cx="1882164" cy="27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91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(D,E)</a:t>
            </a:r>
          </a:p>
          <a:p>
            <a:pPr>
              <a:buNone/>
            </a:pPr>
            <a:r>
              <a:rPr lang="en-US" dirty="0" smtClean="0"/>
              <a:t>2:  </a:t>
            </a:r>
            <a:r>
              <a:rPr lang="en-US" dirty="0" smtClean="0">
                <a:solidFill>
                  <a:schemeClr val="bg2"/>
                </a:solidFill>
              </a:rPr>
              <a:t>(A,B)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(C,F)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(A,C)</a:t>
            </a:r>
          </a:p>
          <a:p>
            <a:pPr>
              <a:buNone/>
            </a:pPr>
            <a:r>
              <a:rPr lang="en-US" dirty="0" smtClean="0"/>
              <a:t>3:  </a:t>
            </a:r>
            <a:r>
              <a:rPr lang="en-US" dirty="0" smtClean="0">
                <a:solidFill>
                  <a:schemeClr val="bg2"/>
                </a:solidFill>
              </a:rPr>
              <a:t>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(B,E), (D,E), (C,F), (E,G)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1077074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problems are impossible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the Java compiler have an infinite loop checker?</a:t>
            </a:r>
          </a:p>
          <a:p>
            <a:pPr lvl="1"/>
            <a:r>
              <a:rPr lang="en-US" dirty="0" smtClean="0"/>
              <a:t>It would be very useful</a:t>
            </a:r>
          </a:p>
          <a:p>
            <a:pPr lvl="1"/>
            <a:r>
              <a:rPr lang="en-US" dirty="0" smtClean="0"/>
              <a:t>Industry would definitely pay for it</a:t>
            </a:r>
          </a:p>
          <a:p>
            <a:r>
              <a:rPr lang="en-US" dirty="0" smtClean="0"/>
              <a:t>Let’s say we create such a program and call it H</a:t>
            </a:r>
          </a:p>
          <a:p>
            <a:pPr lvl="1"/>
            <a:r>
              <a:rPr lang="en-US" dirty="0" smtClean="0"/>
              <a:t>H takes a program P and some input x</a:t>
            </a:r>
          </a:p>
          <a:p>
            <a:pPr lvl="1"/>
            <a:r>
              <a:rPr lang="en-US" dirty="0" smtClean="0"/>
              <a:t>H(</a:t>
            </a:r>
            <a:r>
              <a:rPr lang="en-US" dirty="0" err="1" smtClean="0"/>
              <a:t>P,x</a:t>
            </a:r>
            <a:r>
              <a:rPr lang="en-US" dirty="0" smtClean="0"/>
              <a:t>) returns true if P(x) returns true</a:t>
            </a:r>
          </a:p>
          <a:p>
            <a:pPr lvl="1"/>
            <a:r>
              <a:rPr lang="en-US" dirty="0" smtClean="0"/>
              <a:t>H(</a:t>
            </a:r>
            <a:r>
              <a:rPr lang="en-US" dirty="0" err="1" smtClean="0"/>
              <a:t>P,x</a:t>
            </a:r>
            <a:r>
              <a:rPr lang="en-US" dirty="0" smtClean="0"/>
              <a:t>) returns false if P(x) does not return true</a:t>
            </a:r>
          </a:p>
          <a:p>
            <a:r>
              <a:rPr lang="en-US" dirty="0" smtClean="0"/>
              <a:t>Now we create a program D that uses H as a subroutine</a:t>
            </a:r>
          </a:p>
          <a:p>
            <a:pPr lvl="1"/>
            <a:r>
              <a:rPr lang="en-US" dirty="0" smtClean="0"/>
              <a:t>D takes a program P and returns the opposite of H(P,P)</a:t>
            </a:r>
          </a:p>
          <a:p>
            <a:pPr lvl="1"/>
            <a:r>
              <a:rPr lang="en-US" dirty="0" smtClean="0"/>
              <a:t>D(P) </a:t>
            </a:r>
            <a:r>
              <a:rPr lang="en-US" dirty="0"/>
              <a:t>returns true if P</a:t>
            </a:r>
            <a:r>
              <a:rPr lang="en-US" dirty="0" smtClean="0"/>
              <a:t>(P) </a:t>
            </a:r>
            <a:r>
              <a:rPr lang="en-US" dirty="0"/>
              <a:t>does not </a:t>
            </a:r>
            <a:r>
              <a:rPr lang="en-US" dirty="0" smtClean="0"/>
              <a:t>return </a:t>
            </a:r>
            <a:r>
              <a:rPr lang="en-US" dirty="0"/>
              <a:t>true</a:t>
            </a:r>
          </a:p>
          <a:p>
            <a:pPr lvl="1"/>
            <a:r>
              <a:rPr lang="en-US" dirty="0" smtClean="0"/>
              <a:t>D(P) </a:t>
            </a:r>
            <a:r>
              <a:rPr lang="en-US" dirty="0"/>
              <a:t>returns false if P</a:t>
            </a:r>
            <a:r>
              <a:rPr lang="en-US" dirty="0" smtClean="0"/>
              <a:t>(P) returns </a:t>
            </a:r>
            <a:r>
              <a:rPr lang="en-US" dirty="0"/>
              <a:t>true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15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we run D on itself?</a:t>
            </a:r>
          </a:p>
          <a:p>
            <a:pPr lvl="1"/>
            <a:r>
              <a:rPr lang="en-US" dirty="0" smtClean="0"/>
              <a:t>D(D) returns true if D(D) does not return true</a:t>
            </a:r>
          </a:p>
          <a:p>
            <a:pPr lvl="1"/>
            <a:r>
              <a:rPr lang="en-US" dirty="0" smtClean="0"/>
              <a:t>D(D) returns false if D(D) returns true</a:t>
            </a:r>
          </a:p>
          <a:p>
            <a:pPr lvl="1"/>
            <a:r>
              <a:rPr lang="en-US" dirty="0" smtClean="0"/>
              <a:t>Contradiction!</a:t>
            </a:r>
          </a:p>
          <a:p>
            <a:r>
              <a:rPr lang="en-US" dirty="0" smtClean="0"/>
              <a:t>It </a:t>
            </a:r>
            <a:r>
              <a:rPr lang="en-US" dirty="0"/>
              <a:t>turns out </a:t>
            </a:r>
            <a:r>
              <a:rPr lang="en-US" dirty="0" smtClean="0"/>
              <a:t>a program such as H </a:t>
            </a:r>
            <a:r>
              <a:rPr lang="en-US" dirty="0"/>
              <a:t>is not possible </a:t>
            </a:r>
            <a:r>
              <a:rPr lang="en-US" dirty="0" smtClean="0">
                <a:sym typeface="Wingdings"/>
              </a:rPr>
              <a:t>:(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Known as the </a:t>
            </a:r>
            <a:r>
              <a:rPr lang="en-US" dirty="0">
                <a:solidFill>
                  <a:srgbClr val="3333CC"/>
                </a:solidFill>
                <a:sym typeface="Wingdings"/>
              </a:rPr>
              <a:t>Halting </a:t>
            </a:r>
            <a:r>
              <a:rPr lang="en-US" dirty="0" smtClean="0">
                <a:solidFill>
                  <a:srgbClr val="3333CC"/>
                </a:solidFill>
                <a:sym typeface="Wingdings"/>
              </a:rPr>
              <a:t>Problem</a:t>
            </a:r>
          </a:p>
          <a:p>
            <a:pPr lvl="1"/>
            <a:r>
              <a:rPr lang="en-US" dirty="0" smtClean="0">
                <a:sym typeface="Wingdings"/>
              </a:rPr>
              <a:t>One example of an </a:t>
            </a:r>
            <a:r>
              <a:rPr lang="en-US" dirty="0" smtClean="0">
                <a:solidFill>
                  <a:schemeClr val="accent2"/>
                </a:solidFill>
                <a:sym typeface="Wingdings"/>
              </a:rPr>
              <a:t>undecidable</a:t>
            </a:r>
            <a:r>
              <a:rPr lang="en-US" dirty="0" smtClean="0">
                <a:sym typeface="Wingdings"/>
              </a:rPr>
              <a:t> problem</a:t>
            </a:r>
          </a:p>
          <a:p>
            <a:r>
              <a:rPr lang="en-US" dirty="0" smtClean="0">
                <a:sym typeface="Wingdings"/>
              </a:rPr>
              <a:t>Classic part of CS theory</a:t>
            </a:r>
          </a:p>
          <a:p>
            <a:pPr lvl="1"/>
            <a:r>
              <a:rPr lang="en-US" dirty="0" smtClean="0">
                <a:sym typeface="Wingdings"/>
              </a:rPr>
              <a:t>Originally proved by Alan Turing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79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Design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Greedy</a:t>
            </a:r>
          </a:p>
          <a:p>
            <a:pPr lvl="1"/>
            <a:r>
              <a:rPr lang="en-US" dirty="0" smtClean="0"/>
              <a:t>Shortest path, minimum spanning tree, …</a:t>
            </a:r>
          </a:p>
          <a:p>
            <a:r>
              <a:rPr lang="en-US" dirty="0" smtClean="0"/>
              <a:t>Divide and Conquer</a:t>
            </a:r>
          </a:p>
          <a:p>
            <a:pPr lvl="1"/>
            <a:r>
              <a:rPr lang="en-US" dirty="0" smtClean="0"/>
              <a:t>Divide the problem into smaller subproblems,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solve them, and combine into the overall solution</a:t>
            </a:r>
          </a:p>
          <a:p>
            <a:pPr lvl="1"/>
            <a:r>
              <a:rPr lang="en-US" dirty="0" smtClean="0"/>
              <a:t>Often done recursively</a:t>
            </a:r>
          </a:p>
          <a:p>
            <a:pPr lvl="1"/>
            <a:r>
              <a:rPr lang="en-US" dirty="0" smtClean="0"/>
              <a:t>We’ll see examples when we get to sorting</a:t>
            </a:r>
          </a:p>
          <a:p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Brute force through all possible solutions, storing solutions to subproblems to avoid repeat computation</a:t>
            </a:r>
          </a:p>
          <a:p>
            <a:r>
              <a:rPr lang="en-US" dirty="0" smtClean="0"/>
              <a:t>Backtracking</a:t>
            </a:r>
          </a:p>
          <a:p>
            <a:pPr lvl="1"/>
            <a:r>
              <a:rPr lang="en-US" dirty="0" smtClean="0"/>
              <a:t>A clever form of exhaustive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5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Programming: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problem into many subproblems</a:t>
            </a:r>
          </a:p>
          <a:p>
            <a:r>
              <a:rPr lang="en-US" dirty="0" smtClean="0"/>
              <a:t>An individual subproblem may occur many times</a:t>
            </a:r>
          </a:p>
          <a:p>
            <a:pPr lvl="1"/>
            <a:r>
              <a:rPr lang="en-US" dirty="0" smtClean="0"/>
              <a:t>Store the result in a table to enable reuse</a:t>
            </a:r>
          </a:p>
          <a:p>
            <a:pPr lvl="1"/>
            <a:r>
              <a:rPr lang="en-US" dirty="0" smtClean="0"/>
              <a:t>Technique called </a:t>
            </a:r>
            <a:r>
              <a:rPr lang="en-US" dirty="0" smtClean="0">
                <a:solidFill>
                  <a:srgbClr val="3333CC"/>
                </a:solidFill>
              </a:rPr>
              <a:t>memoization </a:t>
            </a:r>
          </a:p>
          <a:p>
            <a:r>
              <a:rPr lang="en-US" dirty="0" smtClean="0"/>
              <a:t>Dijkstra’s does this!</a:t>
            </a:r>
          </a:p>
          <a:p>
            <a:pPr lvl="1"/>
            <a:r>
              <a:rPr lang="en-US" dirty="0" smtClean="0"/>
              <a:t>Breaks the problem of finding all shortest paths into subproblems of finding paths to increasingly distant nodes</a:t>
            </a:r>
          </a:p>
          <a:p>
            <a:pPr lvl="1"/>
            <a:r>
              <a:rPr lang="en-US" dirty="0" smtClean="0"/>
              <a:t>It finds the shortest path to some intermediate node </a:t>
            </a:r>
            <a:r>
              <a:rPr lang="en-US" b="1" dirty="0" smtClean="0">
                <a:latin typeface="Courier New"/>
                <a:cs typeface="Courier New"/>
              </a:rPr>
              <a:t>v</a:t>
            </a:r>
          </a:p>
          <a:p>
            <a:pPr lvl="1"/>
            <a:r>
              <a:rPr lang="en-US" dirty="0" smtClean="0"/>
              <a:t>Stores this path for use in computing other shortest paths</a:t>
            </a:r>
          </a:p>
          <a:p>
            <a:r>
              <a:rPr lang="en-US" dirty="0" smtClean="0"/>
              <a:t>If the number of subproblems grows exponentially, a recursive solution may have an exponential running time</a:t>
            </a:r>
          </a:p>
          <a:p>
            <a:pPr lvl="1"/>
            <a:r>
              <a:rPr lang="en-US" dirty="0" smtClean="0"/>
              <a:t>We can use dynamic programming to help with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82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Sequence: Recursive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Fibonacci sequence</a:t>
            </a:r>
          </a:p>
          <a:p>
            <a:pPr lvl="1"/>
            <a:r>
              <a:rPr lang="en-US" dirty="0" smtClean="0"/>
              <a:t>1, 1, 2, 3, 5, 8, 13, …</a:t>
            </a:r>
          </a:p>
          <a:p>
            <a:r>
              <a:rPr lang="en-US" dirty="0" smtClean="0"/>
              <a:t>Recursive solution: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Exponential running time!</a:t>
            </a:r>
          </a:p>
          <a:p>
            <a:pPr lvl="1"/>
            <a:r>
              <a:rPr lang="en-US" dirty="0" smtClean="0"/>
              <a:t>A lot of repeated computation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743200"/>
            <a:ext cx="7772400" cy="2057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fib(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	</a:t>
            </a:r>
            <a:r>
              <a:rPr lang="en-US" sz="2000" kern="0" dirty="0" smtClean="0">
                <a:latin typeface="Courier New" pitchFamily="49" charset="0"/>
              </a:rPr>
              <a:t>if (n == 1 || n == 2)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return 1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return fib(n –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2) + fib(n – 1)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097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computation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9372" y="1367879"/>
            <a:ext cx="52045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f(7)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2057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f(5)</a:t>
            </a:r>
            <a:endParaRPr lang="en-US" sz="1600" b="0" dirty="0" smtClean="0">
              <a:latin typeface="+mn-lt"/>
            </a:endParaRPr>
          </a:p>
        </p:txBody>
      </p:sp>
      <p:cxnSp>
        <p:nvCxnSpPr>
          <p:cNvPr id="11" name="Straight Connector 10"/>
          <p:cNvCxnSpPr>
            <a:stCxn id="7" idx="2"/>
            <a:endCxn id="8" idx="0"/>
          </p:cNvCxnSpPr>
          <p:nvPr/>
        </p:nvCxnSpPr>
        <p:spPr bwMode="auto">
          <a:xfrm flipH="1">
            <a:off x="2019300" y="1675655"/>
            <a:ext cx="2400300" cy="381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7" idx="2"/>
            <a:endCxn id="33" idx="0"/>
          </p:cNvCxnSpPr>
          <p:nvPr/>
        </p:nvCxnSpPr>
        <p:spPr bwMode="auto">
          <a:xfrm>
            <a:off x="4419600" y="1675655"/>
            <a:ext cx="1644772" cy="397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620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f(3)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2972" y="3977789"/>
            <a:ext cx="52045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f(4)</a:t>
            </a:r>
            <a:endParaRPr lang="en-US" sz="1600" b="0" dirty="0" smtClean="0">
              <a:latin typeface="+mn-lt"/>
            </a:endParaRPr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 bwMode="auto">
          <a:xfrm flipH="1">
            <a:off x="1143000" y="2395954"/>
            <a:ext cx="876300" cy="4234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8" idx="2"/>
            <a:endCxn id="17" idx="0"/>
          </p:cNvCxnSpPr>
          <p:nvPr/>
        </p:nvCxnSpPr>
        <p:spPr bwMode="auto">
          <a:xfrm>
            <a:off x="2019300" y="2395954"/>
            <a:ext cx="723900" cy="15818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96972" y="3505200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f(1)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9972" y="3505200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f(2)</a:t>
            </a:r>
            <a:endParaRPr lang="en-US" sz="1600" b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7" name="Straight Connector 26"/>
          <p:cNvCxnSpPr>
            <a:endCxn id="25" idx="0"/>
          </p:cNvCxnSpPr>
          <p:nvPr/>
        </p:nvCxnSpPr>
        <p:spPr bwMode="auto">
          <a:xfrm flipH="1">
            <a:off x="457200" y="3200400"/>
            <a:ext cx="609602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26" idx="0"/>
          </p:cNvCxnSpPr>
          <p:nvPr/>
        </p:nvCxnSpPr>
        <p:spPr bwMode="auto">
          <a:xfrm>
            <a:off x="1066800" y="3200400"/>
            <a:ext cx="533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804144" y="2072789"/>
            <a:ext cx="52045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f(6)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35572" y="2777699"/>
            <a:ext cx="52045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f(4)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000" y="2777699"/>
            <a:ext cx="52045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f(5)</a:t>
            </a:r>
            <a:endParaRPr lang="en-US" sz="1600" b="0" dirty="0" smtClean="0">
              <a:latin typeface="+mn-lt"/>
            </a:endParaRPr>
          </a:p>
        </p:txBody>
      </p:sp>
      <p:cxnSp>
        <p:nvCxnSpPr>
          <p:cNvPr id="36" name="Straight Connector 35"/>
          <p:cNvCxnSpPr>
            <a:stCxn id="33" idx="2"/>
            <a:endCxn id="34" idx="0"/>
          </p:cNvCxnSpPr>
          <p:nvPr/>
        </p:nvCxnSpPr>
        <p:spPr bwMode="auto">
          <a:xfrm flipH="1">
            <a:off x="4495800" y="2380565"/>
            <a:ext cx="1568572" cy="397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3" idx="2"/>
            <a:endCxn id="35" idx="0"/>
          </p:cNvCxnSpPr>
          <p:nvPr/>
        </p:nvCxnSpPr>
        <p:spPr bwMode="auto">
          <a:xfrm>
            <a:off x="6064372" y="2380565"/>
            <a:ext cx="1434856" cy="397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625972" y="3524310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f(2)</a:t>
            </a:r>
            <a:endParaRPr lang="en-US" sz="1600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68972" y="3539699"/>
            <a:ext cx="52045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f(3)</a:t>
            </a:r>
            <a:endParaRPr lang="en-US" sz="1600" b="0" dirty="0" smtClean="0">
              <a:latin typeface="+mn-lt"/>
            </a:endParaRPr>
          </a:p>
        </p:txBody>
      </p:sp>
      <p:cxnSp>
        <p:nvCxnSpPr>
          <p:cNvPr id="40" name="Straight Connector 39"/>
          <p:cNvCxnSpPr>
            <a:endCxn id="38" idx="0"/>
          </p:cNvCxnSpPr>
          <p:nvPr/>
        </p:nvCxnSpPr>
        <p:spPr bwMode="auto">
          <a:xfrm flipH="1">
            <a:off x="3886200" y="3219510"/>
            <a:ext cx="609602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endCxn id="39" idx="0"/>
          </p:cNvCxnSpPr>
          <p:nvPr/>
        </p:nvCxnSpPr>
        <p:spPr bwMode="auto">
          <a:xfrm>
            <a:off x="4495800" y="3219510"/>
            <a:ext cx="533400" cy="3201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791200" y="5029200"/>
            <a:ext cx="52045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f(3)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31344" y="4038600"/>
            <a:ext cx="52045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f(4)</a:t>
            </a:r>
            <a:endParaRPr lang="en-US" sz="1600" b="0" dirty="0" smtClean="0">
              <a:latin typeface="+mn-lt"/>
            </a:endParaRPr>
          </a:p>
        </p:txBody>
      </p:sp>
      <p:cxnSp>
        <p:nvCxnSpPr>
          <p:cNvPr id="44" name="Straight Connector 43"/>
          <p:cNvCxnSpPr>
            <a:stCxn id="35" idx="2"/>
            <a:endCxn id="42" idx="0"/>
          </p:cNvCxnSpPr>
          <p:nvPr/>
        </p:nvCxnSpPr>
        <p:spPr bwMode="auto">
          <a:xfrm flipH="1">
            <a:off x="6051428" y="3085475"/>
            <a:ext cx="1447800" cy="19437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35" idx="2"/>
            <a:endCxn id="43" idx="0"/>
          </p:cNvCxnSpPr>
          <p:nvPr/>
        </p:nvCxnSpPr>
        <p:spPr bwMode="auto">
          <a:xfrm>
            <a:off x="7499228" y="3085475"/>
            <a:ext cx="292344" cy="953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159372" y="4210110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f(1)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2372" y="4210110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f(2)</a:t>
            </a:r>
            <a:endParaRPr lang="en-US" sz="1600" b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8" name="Straight Connector 47"/>
          <p:cNvCxnSpPr>
            <a:endCxn id="46" idx="0"/>
          </p:cNvCxnSpPr>
          <p:nvPr/>
        </p:nvCxnSpPr>
        <p:spPr bwMode="auto">
          <a:xfrm flipH="1">
            <a:off x="4419600" y="3905310"/>
            <a:ext cx="609602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endCxn id="47" idx="0"/>
          </p:cNvCxnSpPr>
          <p:nvPr/>
        </p:nvCxnSpPr>
        <p:spPr bwMode="auto">
          <a:xfrm>
            <a:off x="5029200" y="3905310"/>
            <a:ext cx="533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873372" y="4648200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f(2)</a:t>
            </a:r>
            <a:endParaRPr lang="en-US" sz="1600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16372" y="4663589"/>
            <a:ext cx="52045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f(3)</a:t>
            </a:r>
            <a:endParaRPr lang="en-US" sz="1600" b="0" dirty="0" smtClean="0">
              <a:latin typeface="+mn-lt"/>
            </a:endParaRPr>
          </a:p>
        </p:txBody>
      </p:sp>
      <p:cxnSp>
        <p:nvCxnSpPr>
          <p:cNvPr id="53" name="Straight Connector 52"/>
          <p:cNvCxnSpPr>
            <a:endCxn id="51" idx="0"/>
          </p:cNvCxnSpPr>
          <p:nvPr/>
        </p:nvCxnSpPr>
        <p:spPr bwMode="auto">
          <a:xfrm flipH="1">
            <a:off x="2133600" y="4343400"/>
            <a:ext cx="609602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endCxn id="52" idx="0"/>
          </p:cNvCxnSpPr>
          <p:nvPr/>
        </p:nvCxnSpPr>
        <p:spPr bwMode="auto">
          <a:xfrm>
            <a:off x="2743200" y="4343400"/>
            <a:ext cx="533400" cy="3201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406772" y="5334000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f(1)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772" y="5334000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f(2)</a:t>
            </a:r>
            <a:endParaRPr lang="en-US" sz="1600" b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7" name="Straight Connector 56"/>
          <p:cNvCxnSpPr>
            <a:endCxn id="55" idx="0"/>
          </p:cNvCxnSpPr>
          <p:nvPr/>
        </p:nvCxnSpPr>
        <p:spPr bwMode="auto">
          <a:xfrm flipH="1">
            <a:off x="2667000" y="5029200"/>
            <a:ext cx="609602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endCxn id="56" idx="0"/>
          </p:cNvCxnSpPr>
          <p:nvPr/>
        </p:nvCxnSpPr>
        <p:spPr bwMode="auto">
          <a:xfrm>
            <a:off x="3276600" y="5029200"/>
            <a:ext cx="533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921744" y="4709011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f(2)</a:t>
            </a:r>
            <a:endParaRPr lang="en-US" sz="1600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64744" y="4724400"/>
            <a:ext cx="52045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f(3)</a:t>
            </a:r>
            <a:endParaRPr lang="en-US" sz="1600" b="0" dirty="0" smtClean="0">
              <a:latin typeface="+mn-lt"/>
            </a:endParaRPr>
          </a:p>
        </p:txBody>
      </p:sp>
      <p:cxnSp>
        <p:nvCxnSpPr>
          <p:cNvPr id="73" name="Straight Connector 72"/>
          <p:cNvCxnSpPr>
            <a:endCxn id="71" idx="0"/>
          </p:cNvCxnSpPr>
          <p:nvPr/>
        </p:nvCxnSpPr>
        <p:spPr bwMode="auto">
          <a:xfrm flipH="1">
            <a:off x="7181972" y="4404211"/>
            <a:ext cx="609602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endCxn id="72" idx="0"/>
          </p:cNvCxnSpPr>
          <p:nvPr/>
        </p:nvCxnSpPr>
        <p:spPr bwMode="auto">
          <a:xfrm>
            <a:off x="7791572" y="4404211"/>
            <a:ext cx="533400" cy="3201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7455144" y="5394811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f(1)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98144" y="5394811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f(2)</a:t>
            </a:r>
            <a:endParaRPr lang="en-US" sz="1600" b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7" name="Straight Connector 76"/>
          <p:cNvCxnSpPr>
            <a:endCxn id="75" idx="0"/>
          </p:cNvCxnSpPr>
          <p:nvPr/>
        </p:nvCxnSpPr>
        <p:spPr bwMode="auto">
          <a:xfrm flipH="1">
            <a:off x="7715372" y="5090011"/>
            <a:ext cx="609602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endCxn id="76" idx="0"/>
          </p:cNvCxnSpPr>
          <p:nvPr/>
        </p:nvCxnSpPr>
        <p:spPr bwMode="auto">
          <a:xfrm>
            <a:off x="8324972" y="5090011"/>
            <a:ext cx="533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5181600" y="5638800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f(1)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24600" y="5638800"/>
            <a:ext cx="52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f(2)</a:t>
            </a:r>
            <a:endParaRPr lang="en-US" sz="1600" b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1" name="Straight Connector 80"/>
          <p:cNvCxnSpPr>
            <a:endCxn id="79" idx="0"/>
          </p:cNvCxnSpPr>
          <p:nvPr/>
        </p:nvCxnSpPr>
        <p:spPr bwMode="auto">
          <a:xfrm flipH="1">
            <a:off x="5441828" y="5334000"/>
            <a:ext cx="609602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endCxn id="80" idx="0"/>
          </p:cNvCxnSpPr>
          <p:nvPr/>
        </p:nvCxnSpPr>
        <p:spPr bwMode="auto">
          <a:xfrm>
            <a:off x="6051428" y="5334000"/>
            <a:ext cx="533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003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Sequence: memoized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Now each call of </a:t>
            </a:r>
            <a:r>
              <a:rPr lang="en-US" b="1" dirty="0" smtClean="0">
                <a:latin typeface="Courier New"/>
                <a:cs typeface="Courier New"/>
              </a:rPr>
              <a:t>fib(x)</a:t>
            </a:r>
            <a:r>
              <a:rPr lang="en-US" dirty="0" smtClean="0"/>
              <a:t> only gets computed once for each x!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600200"/>
            <a:ext cx="7772400" cy="3810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fib(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n) {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Map results = </a:t>
            </a:r>
            <a:r>
              <a:rPr lang="en-US" sz="2000" kern="0" dirty="0">
                <a:latin typeface="Courier New" pitchFamily="49" charset="0"/>
              </a:rPr>
              <a:t>new Map(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results.put</a:t>
            </a:r>
            <a:r>
              <a:rPr lang="en-US" sz="2000" kern="0" dirty="0" smtClean="0">
                <a:latin typeface="Courier New" pitchFamily="49" charset="0"/>
              </a:rPr>
              <a:t>(1, 1)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results.put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(2, 1)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	</a:t>
            </a:r>
            <a:r>
              <a:rPr lang="en-US" sz="2000" kern="0" dirty="0" smtClean="0">
                <a:latin typeface="Courier New" pitchFamily="49" charset="0"/>
              </a:rPr>
              <a:t>return </a:t>
            </a:r>
            <a:r>
              <a:rPr lang="en-US" sz="2000" kern="0" dirty="0" err="1" smtClean="0">
                <a:latin typeface="Courier New" pitchFamily="49" charset="0"/>
              </a:rPr>
              <a:t>fibHelper</a:t>
            </a:r>
            <a:r>
              <a:rPr lang="en-US" sz="2000" kern="0" dirty="0" smtClean="0">
                <a:latin typeface="Courier New" pitchFamily="49" charset="0"/>
              </a:rPr>
              <a:t>(n, results)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latin typeface="Courier New" pitchFamily="49" charset="0"/>
              </a:rPr>
              <a:t>fibHelper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n, Map results)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if (!</a:t>
            </a:r>
            <a:r>
              <a:rPr lang="en-US" sz="2000" kern="0" dirty="0" err="1" smtClean="0">
                <a:latin typeface="Courier New" pitchFamily="49" charset="0"/>
              </a:rPr>
              <a:t>results.contains</a:t>
            </a:r>
            <a:r>
              <a:rPr lang="en-US" sz="2000" kern="0" dirty="0" smtClean="0">
                <a:latin typeface="Courier New" pitchFamily="49" charset="0"/>
              </a:rPr>
              <a:t>(n))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</a:rPr>
              <a:t>results.put</a:t>
            </a:r>
            <a:r>
              <a:rPr lang="en-US" sz="2000" kern="0" dirty="0" smtClean="0">
                <a:latin typeface="Courier New" pitchFamily="49" charset="0"/>
              </a:rPr>
              <a:t>(n, </a:t>
            </a:r>
            <a:r>
              <a:rPr lang="en-US" sz="2000" kern="0" dirty="0" err="1" smtClean="0">
                <a:latin typeface="Courier New" pitchFamily="49" charset="0"/>
              </a:rPr>
              <a:t>fibHelper</a:t>
            </a:r>
            <a:r>
              <a:rPr lang="en-US" sz="2000" kern="0" dirty="0" smtClean="0">
                <a:latin typeface="Courier New" pitchFamily="49" charset="0"/>
              </a:rPr>
              <a:t>(n-2)+</a:t>
            </a:r>
            <a:r>
              <a:rPr lang="en-US" sz="2000" kern="0" dirty="0" err="1" smtClean="0">
                <a:latin typeface="Courier New" pitchFamily="49" charset="0"/>
              </a:rPr>
              <a:t>fibHelper</a:t>
            </a:r>
            <a:r>
              <a:rPr lang="en-US" sz="2000" kern="0" dirty="0" smtClean="0">
                <a:latin typeface="Courier New" pitchFamily="49" charset="0"/>
              </a:rPr>
              <a:t>(n-1))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return </a:t>
            </a:r>
            <a:r>
              <a:rPr lang="en-US" sz="2000" kern="0" dirty="0" err="1" smtClean="0">
                <a:latin typeface="Courier New" pitchFamily="49" charset="0"/>
              </a:rPr>
              <a:t>results.get</a:t>
            </a:r>
            <a:r>
              <a:rPr lang="en-US" sz="2000" kern="0" dirty="0" smtClean="0">
                <a:latin typeface="Courier New" pitchFamily="49" charset="0"/>
              </a:rPr>
              <a:t>(n)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  <a:endParaRPr lang="en-US" sz="2000" kern="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04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your spellchecker suggests a word, how does it know what word to suggest?</a:t>
            </a:r>
          </a:p>
          <a:p>
            <a:pPr lvl="1"/>
            <a:r>
              <a:rPr lang="en-US" dirty="0" smtClean="0"/>
              <a:t>May involve statistics about word frequency, context, etc.</a:t>
            </a:r>
          </a:p>
          <a:p>
            <a:pPr lvl="1"/>
            <a:r>
              <a:rPr lang="en-US" dirty="0" smtClean="0"/>
              <a:t>Almost certainly includes </a:t>
            </a:r>
            <a:r>
              <a:rPr lang="en-US" dirty="0" smtClean="0">
                <a:solidFill>
                  <a:srgbClr val="3333CC"/>
                </a:solidFill>
              </a:rPr>
              <a:t>edit distance</a:t>
            </a:r>
          </a:p>
          <a:p>
            <a:r>
              <a:rPr lang="en-US" dirty="0" smtClean="0"/>
              <a:t>Edit distance is the number of “edits” it takes to turn a word w1 into a word w2</a:t>
            </a:r>
          </a:p>
          <a:p>
            <a:pPr lvl="1"/>
            <a:r>
              <a:rPr lang="en-US" dirty="0" smtClean="0"/>
              <a:t>Edits are insertions, deletions, and substitutions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2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 algorithms (or data structures) rely on some source of randomness</a:t>
            </a:r>
          </a:p>
          <a:p>
            <a:pPr lvl="1"/>
            <a:r>
              <a:rPr lang="en-US" dirty="0" smtClean="0"/>
              <a:t>Usually a </a:t>
            </a:r>
            <a:r>
              <a:rPr lang="en-US" dirty="0" smtClean="0">
                <a:solidFill>
                  <a:srgbClr val="3333CC"/>
                </a:solidFill>
              </a:rPr>
              <a:t>random number generator</a:t>
            </a:r>
            <a:r>
              <a:rPr lang="en-US" dirty="0" smtClean="0"/>
              <a:t> (RNG)</a:t>
            </a:r>
          </a:p>
          <a:p>
            <a:r>
              <a:rPr lang="en-US" dirty="0" smtClean="0"/>
              <a:t>True randomness is impossible on a computer</a:t>
            </a:r>
          </a:p>
          <a:p>
            <a:pPr lvl="1"/>
            <a:r>
              <a:rPr lang="en-US" dirty="0" smtClean="0"/>
              <a:t>We will make do with </a:t>
            </a:r>
            <a:r>
              <a:rPr lang="en-US" dirty="0" smtClean="0">
                <a:solidFill>
                  <a:srgbClr val="3333CC"/>
                </a:solidFill>
              </a:rPr>
              <a:t>pseudorandom</a:t>
            </a:r>
            <a:r>
              <a:rPr lang="en-US" dirty="0" smtClean="0"/>
              <a:t> numbers</a:t>
            </a:r>
          </a:p>
          <a:p>
            <a:r>
              <a:rPr lang="en-US" dirty="0" smtClean="0"/>
              <a:t>Suppose we only need to flip a coin</a:t>
            </a:r>
          </a:p>
          <a:p>
            <a:pPr lvl="1"/>
            <a:r>
              <a:rPr lang="en-US" dirty="0" smtClean="0"/>
              <a:t>Can we use the lowest it on the system clock?</a:t>
            </a:r>
          </a:p>
          <a:p>
            <a:pPr lvl="1"/>
            <a:r>
              <a:rPr lang="en-US" dirty="0" smtClean="0"/>
              <a:t>Does not work well for a sequence of numbers</a:t>
            </a:r>
          </a:p>
          <a:p>
            <a:r>
              <a:rPr lang="en-US" dirty="0" smtClean="0"/>
              <a:t>Simple method</a:t>
            </a:r>
            <a:r>
              <a:rPr lang="en-US" dirty="0"/>
              <a:t>: </a:t>
            </a:r>
            <a:r>
              <a:rPr lang="en-US" dirty="0">
                <a:solidFill>
                  <a:srgbClr val="3333CC"/>
                </a:solidFill>
              </a:rPr>
              <a:t>linear congruential </a:t>
            </a:r>
            <a:r>
              <a:rPr lang="en-US" dirty="0" smtClean="0">
                <a:solidFill>
                  <a:srgbClr val="3333CC"/>
                </a:solidFill>
              </a:rPr>
              <a:t>generator</a:t>
            </a:r>
            <a:endParaRPr lang="en-US" dirty="0">
              <a:solidFill>
                <a:srgbClr val="3333CC"/>
              </a:solidFill>
            </a:endParaRPr>
          </a:p>
          <a:p>
            <a:pPr lvl="1"/>
            <a:r>
              <a:rPr lang="en-US" dirty="0" smtClean="0"/>
              <a:t>Generate a pseudorandom sequence 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,… with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167098"/>
              </p:ext>
            </p:extLst>
          </p:nvPr>
        </p:nvGraphicFramePr>
        <p:xfrm>
          <a:off x="2971800" y="5334000"/>
          <a:ext cx="324671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1041400" imgH="215900" progId="Equation.3">
                  <p:embed/>
                </p:oleObj>
              </mc:Choice>
              <mc:Fallback>
                <p:oleObj name="Equation" r:id="rId3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5334000"/>
                        <a:ext cx="324671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016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Congruential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Very sensitive to the choice of A and M</a:t>
            </a:r>
          </a:p>
          <a:p>
            <a:pPr lvl="1"/>
            <a:r>
              <a:rPr lang="en-US" dirty="0" smtClean="0"/>
              <a:t>Also need to choose x</a:t>
            </a:r>
            <a:r>
              <a:rPr lang="en-US" baseline="-25000" dirty="0" smtClean="0"/>
              <a:t>0</a:t>
            </a:r>
            <a:r>
              <a:rPr lang="en-US" dirty="0" smtClean="0"/>
              <a:t> (“the seed”)</a:t>
            </a:r>
          </a:p>
          <a:p>
            <a:r>
              <a:rPr lang="en-US" dirty="0" smtClean="0"/>
              <a:t>For M = 11, A = 7, and x</a:t>
            </a:r>
            <a:r>
              <a:rPr lang="en-US" baseline="-25000" dirty="0" smtClean="0"/>
              <a:t>0</a:t>
            </a:r>
            <a:r>
              <a:rPr lang="en-US" dirty="0" smtClean="0"/>
              <a:t> = 1, we get</a:t>
            </a:r>
          </a:p>
          <a:p>
            <a:pPr marL="0" indent="0" algn="ctr">
              <a:buNone/>
            </a:pPr>
            <a:r>
              <a:rPr lang="en-US" sz="2400" dirty="0"/>
              <a:t>7,5,2,3,10,4,6,9,8,1,7,5,2,...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 smtClean="0"/>
              <a:t>Sequence has a period of M – 1</a:t>
            </a:r>
          </a:p>
          <a:p>
            <a:r>
              <a:rPr lang="en-US" dirty="0" smtClean="0"/>
              <a:t>Choice of M and A should work to maximize the period</a:t>
            </a:r>
          </a:p>
          <a:p>
            <a:r>
              <a:rPr lang="en-US" dirty="0" smtClean="0"/>
              <a:t>The Java library’s Random uses a slight variation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Using A = 25,214,903,917, C = 13, and B = 48</a:t>
            </a:r>
          </a:p>
          <a:p>
            <a:pPr lvl="1"/>
            <a:r>
              <a:rPr lang="en-US" dirty="0" smtClean="0"/>
              <a:t>Returns only the high 32 bits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906952"/>
              </p:ext>
            </p:extLst>
          </p:nvPr>
        </p:nvGraphicFramePr>
        <p:xfrm>
          <a:off x="2971800" y="1336288"/>
          <a:ext cx="2743200" cy="5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1041400" imgH="215900" progId="Equation.3">
                  <p:embed/>
                </p:oleObj>
              </mc:Choice>
              <mc:Fallback>
                <p:oleObj name="Equation" r:id="rId3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1336288"/>
                        <a:ext cx="2743200" cy="56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667421"/>
              </p:ext>
            </p:extLst>
          </p:nvPr>
        </p:nvGraphicFramePr>
        <p:xfrm>
          <a:off x="2438400" y="4648200"/>
          <a:ext cx="445168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1409700" imgH="241300" progId="Equation.3">
                  <p:embed/>
                </p:oleObj>
              </mc:Choice>
              <mc:Fallback>
                <p:oleObj name="Equation" r:id="rId5" imgW="1409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4648200"/>
                        <a:ext cx="445168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6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Kruskal’s</a:t>
            </a:r>
            <a:r>
              <a:rPr lang="en-US" dirty="0" smtClean="0"/>
              <a:t> algorithm is clever, simple, and efficient</a:t>
            </a:r>
          </a:p>
          <a:p>
            <a:pPr lvl="1"/>
            <a:r>
              <a:rPr lang="en-US" dirty="0" smtClean="0"/>
              <a:t>But does it generate a minimum spanning tree?</a:t>
            </a:r>
          </a:p>
          <a:p>
            <a:pPr lvl="1"/>
            <a:r>
              <a:rPr lang="en-US" dirty="0" smtClean="0"/>
              <a:t>How can we prove it?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First: it generates a spanning tree</a:t>
            </a:r>
          </a:p>
          <a:p>
            <a:pPr lvl="1"/>
            <a:r>
              <a:rPr lang="en-US" dirty="0" smtClean="0"/>
              <a:t>Intuition: Graph started connected and we added every edge that did not create a cycle</a:t>
            </a:r>
          </a:p>
          <a:p>
            <a:pPr lvl="1"/>
            <a:r>
              <a:rPr lang="en-US" dirty="0" smtClean="0"/>
              <a:t>Proof by contradiction: Suppose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 are disconnected in </a:t>
            </a:r>
            <a:r>
              <a:rPr lang="en-US" dirty="0" err="1" smtClean="0"/>
              <a:t>Kruskal’s</a:t>
            </a:r>
            <a:r>
              <a:rPr lang="en-US" dirty="0" smtClean="0"/>
              <a:t> result.  Then there’s a path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 in the initial graph with an edge we could add without creating a cycle.  But </a:t>
            </a:r>
            <a:r>
              <a:rPr lang="en-US" dirty="0" err="1" smtClean="0"/>
              <a:t>Kruskal</a:t>
            </a:r>
            <a:r>
              <a:rPr lang="en-US" dirty="0" smtClean="0"/>
              <a:t> would have added that edge.  Contradiction.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Second: There is no spanning tree with lower total cost…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0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sorted linked list better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search a sorted array in </a:t>
            </a:r>
            <a:r>
              <a:rPr lang="en-US" i="1" dirty="0" smtClean="0"/>
              <a:t>O(log n)</a:t>
            </a:r>
            <a:r>
              <a:rPr lang="en-US" dirty="0" smtClean="0"/>
              <a:t> using binary search</a:t>
            </a:r>
          </a:p>
          <a:p>
            <a:r>
              <a:rPr lang="en-US" dirty="0" smtClean="0"/>
              <a:t>But no such luck for a sorted linked list</a:t>
            </a:r>
          </a:p>
          <a:p>
            <a:endParaRPr lang="en-US" sz="2400" dirty="0"/>
          </a:p>
          <a:p>
            <a:r>
              <a:rPr lang="en-US" dirty="0" smtClean="0"/>
              <a:t>We could, however, add additional links</a:t>
            </a:r>
          </a:p>
          <a:p>
            <a:pPr lvl="1"/>
            <a:r>
              <a:rPr lang="en-US" dirty="0" smtClean="0"/>
              <a:t>Every other node links to the node two ahead of it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 further: every fourth node </a:t>
            </a:r>
            <a:r>
              <a:rPr lang="en-US" dirty="0"/>
              <a:t>l</a:t>
            </a:r>
            <a:r>
              <a:rPr lang="en-US" dirty="0" smtClean="0"/>
              <a:t>inks to the node four ahead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672551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3492500"/>
            <a:ext cx="7642311" cy="774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572000"/>
            <a:ext cx="7696200" cy="10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61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Logical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this idea to the logical conclusion</a:t>
            </a:r>
          </a:p>
          <a:p>
            <a:pPr lvl="1"/>
            <a:r>
              <a:rPr lang="en-US" dirty="0" smtClean="0"/>
              <a:t>Every 2</a:t>
            </a:r>
            <a:r>
              <a:rPr lang="en-US" baseline="30000" dirty="0" smtClean="0"/>
              <a:t>i </a:t>
            </a:r>
            <a:r>
              <a:rPr lang="en-US" dirty="0" err="1" smtClean="0"/>
              <a:t>th</a:t>
            </a:r>
            <a:r>
              <a:rPr lang="en-US" dirty="0" smtClean="0"/>
              <a:t> node links to the node 2</a:t>
            </a:r>
            <a:r>
              <a:rPr lang="en-US" baseline="30000" dirty="0" smtClean="0"/>
              <a:t>i</a:t>
            </a:r>
            <a:r>
              <a:rPr lang="en-US" dirty="0" smtClean="0"/>
              <a:t> ahead of it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Number of links doubles, but now only </a:t>
            </a:r>
            <a:r>
              <a:rPr lang="en-US" i="1" dirty="0" smtClean="0"/>
              <a:t>log n</a:t>
            </a:r>
            <a:r>
              <a:rPr lang="en-US" dirty="0" smtClean="0"/>
              <a:t> nodes are visited in a search!</a:t>
            </a:r>
          </a:p>
          <a:p>
            <a:pPr lvl="1"/>
            <a:r>
              <a:rPr lang="en-US" dirty="0" smtClean="0"/>
              <a:t>Problem: insert may require completely redoing links</a:t>
            </a:r>
          </a:p>
          <a:p>
            <a:r>
              <a:rPr lang="en-US" dirty="0" smtClean="0"/>
              <a:t>Define a </a:t>
            </a:r>
            <a:r>
              <a:rPr lang="en-US" i="1" dirty="0" smtClean="0"/>
              <a:t>level k node</a:t>
            </a:r>
            <a:r>
              <a:rPr lang="en-US" dirty="0" smtClean="0"/>
              <a:t> as a node with </a:t>
            </a:r>
            <a:r>
              <a:rPr lang="en-US" i="1" dirty="0" smtClean="0"/>
              <a:t>k</a:t>
            </a:r>
            <a:r>
              <a:rPr lang="en-US" dirty="0" smtClean="0"/>
              <a:t> links</a:t>
            </a:r>
          </a:p>
          <a:p>
            <a:pPr lvl="1"/>
            <a:r>
              <a:rPr lang="en-US" dirty="0" smtClean="0"/>
              <a:t>We require that the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link in any level </a:t>
            </a:r>
            <a:r>
              <a:rPr lang="en-US" i="1" dirty="0" smtClean="0"/>
              <a:t>k</a:t>
            </a:r>
            <a:r>
              <a:rPr lang="en-US" dirty="0" smtClean="0"/>
              <a:t> node links to the next node with at least </a:t>
            </a:r>
            <a:r>
              <a:rPr lang="en-US" i="1" dirty="0" err="1" smtClean="0"/>
              <a:t>i</a:t>
            </a:r>
            <a:r>
              <a:rPr lang="en-US" dirty="0" smtClean="0"/>
              <a:t> levels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18084"/>
            <a:ext cx="7675638" cy="133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4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what does insert look like?</a:t>
            </a:r>
          </a:p>
          <a:p>
            <a:pPr lvl="1"/>
            <a:r>
              <a:rPr lang="en-US" dirty="0" smtClean="0"/>
              <a:t>Note that in the list with links to nodes 2</a:t>
            </a:r>
            <a:r>
              <a:rPr lang="en-US" baseline="30000" dirty="0" smtClean="0"/>
              <a:t>i</a:t>
            </a:r>
            <a:r>
              <a:rPr lang="en-US" dirty="0" smtClean="0"/>
              <a:t> ahead, about 1/2 the nodes are level 1, about a quarter are level 2, …</a:t>
            </a:r>
          </a:p>
          <a:p>
            <a:pPr lvl="1"/>
            <a:r>
              <a:rPr lang="en-US" dirty="0" smtClean="0"/>
              <a:t>In general, about 1/2</a:t>
            </a:r>
            <a:r>
              <a:rPr lang="en-US" baseline="30000" dirty="0" smtClean="0"/>
              <a:t>i</a:t>
            </a:r>
            <a:r>
              <a:rPr lang="en-US" dirty="0" smtClean="0"/>
              <a:t> are level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r>
              <a:rPr lang="en-US" dirty="0" smtClean="0"/>
              <a:t>When we insert, we’ll choose the level of the new node randomly according to this probability</a:t>
            </a:r>
          </a:p>
          <a:p>
            <a:pPr lvl="1"/>
            <a:r>
              <a:rPr lang="en-US" dirty="0" smtClean="0"/>
              <a:t>Flip a coin until it comes up heads, the number of flips is the level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Operations have expected worst-case running time of </a:t>
            </a:r>
            <a:r>
              <a:rPr lang="en-US" i="1" dirty="0" smtClean="0"/>
              <a:t>O(log n)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67200"/>
            <a:ext cx="7620000" cy="13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3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13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inductive proof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 </a:t>
            </a:r>
            <a:r>
              <a:rPr lang="en-US" b="1" dirty="0" smtClean="0"/>
              <a:t>F</a:t>
            </a:r>
            <a:r>
              <a:rPr lang="en-US" dirty="0" smtClean="0"/>
              <a:t> (stands for “forest”) be the set of edges </a:t>
            </a:r>
            <a:r>
              <a:rPr lang="en-US" dirty="0" err="1" smtClean="0"/>
              <a:t>Kruskal’s</a:t>
            </a:r>
            <a:r>
              <a:rPr lang="en-US" dirty="0" smtClean="0"/>
              <a:t> has added at some point during its execution.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Claim: </a:t>
            </a:r>
            <a:r>
              <a:rPr lang="en-US" b="1" dirty="0" smtClean="0"/>
              <a:t>F</a:t>
            </a:r>
            <a:r>
              <a:rPr lang="en-US" dirty="0" smtClean="0"/>
              <a:t> is a subset of </a:t>
            </a:r>
            <a:r>
              <a:rPr lang="en-US" i="1" dirty="0" smtClean="0"/>
              <a:t>one or more</a:t>
            </a:r>
            <a:r>
              <a:rPr lang="en-US" dirty="0" smtClean="0"/>
              <a:t> MSTs for the graph</a:t>
            </a:r>
          </a:p>
          <a:p>
            <a:pPr lvl="1"/>
            <a:r>
              <a:rPr lang="en-US" dirty="0" smtClean="0"/>
              <a:t>Therefore, once </a:t>
            </a:r>
            <a:r>
              <a:rPr lang="en-US" b="1" dirty="0" smtClean="0"/>
              <a:t>|F|=|V|-1</a:t>
            </a:r>
            <a:r>
              <a:rPr lang="en-US" dirty="0" smtClean="0"/>
              <a:t>, we have an MST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Proof: By induction on </a:t>
            </a:r>
            <a:r>
              <a:rPr lang="en-US" b="1" dirty="0" smtClean="0"/>
              <a:t>|F|</a:t>
            </a:r>
          </a:p>
          <a:p>
            <a:pPr>
              <a:buNone/>
            </a:pPr>
            <a:endParaRPr lang="en-US" sz="1400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  Base case: </a:t>
            </a:r>
            <a:r>
              <a:rPr lang="en-US" b="1" dirty="0" smtClean="0">
                <a:sym typeface="Symbol"/>
              </a:rPr>
              <a:t>|F|=0</a:t>
            </a:r>
            <a:r>
              <a:rPr lang="en-US" dirty="0" smtClean="0">
                <a:sym typeface="Symbol"/>
              </a:rPr>
              <a:t>: The empty set is a subset of all MSTs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Inductive case: </a:t>
            </a:r>
            <a:r>
              <a:rPr lang="en-US" b="1" dirty="0" smtClean="0"/>
              <a:t>|F|=k+1</a:t>
            </a:r>
            <a:r>
              <a:rPr lang="en-US" dirty="0" smtClean="0"/>
              <a:t>: By induction, before adding the (k+1)</a:t>
            </a:r>
            <a:r>
              <a:rPr lang="en-US" baseline="30000" dirty="0" err="1" smtClean="0"/>
              <a:t>th</a:t>
            </a:r>
            <a:r>
              <a:rPr lang="en-US" dirty="0" smtClean="0"/>
              <a:t> edge (call it </a:t>
            </a:r>
            <a:r>
              <a:rPr lang="en-US" b="1" dirty="0" smtClean="0"/>
              <a:t>e</a:t>
            </a:r>
            <a:r>
              <a:rPr lang="en-US" dirty="0" smtClean="0"/>
              <a:t>), there was some MST </a:t>
            </a:r>
            <a:r>
              <a:rPr lang="en-US" b="1" dirty="0" smtClean="0"/>
              <a:t>T</a:t>
            </a:r>
            <a:r>
              <a:rPr lang="en-US" dirty="0" smtClean="0"/>
              <a:t> such that </a:t>
            </a:r>
            <a:r>
              <a:rPr lang="en-US" b="1" dirty="0" smtClean="0"/>
              <a:t>F-{e} </a:t>
            </a:r>
            <a:r>
              <a:rPr lang="en-US" b="1" dirty="0" smtClean="0">
                <a:sym typeface="Symbol"/>
              </a:rPr>
              <a:t> T</a:t>
            </a:r>
            <a:r>
              <a:rPr lang="en-US" dirty="0" smtClean="0"/>
              <a:t>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43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a subset of </a:t>
            </a:r>
            <a:r>
              <a:rPr lang="en-US" b="1" dirty="0" smtClean="0"/>
              <a:t>some</a:t>
            </a:r>
            <a:r>
              <a:rPr lang="en-US" dirty="0" smtClean="0"/>
              <a:t> MST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7724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Two disjoint cases: </a:t>
            </a:r>
          </a:p>
          <a:p>
            <a:r>
              <a:rPr lang="en-US" dirty="0" smtClean="0"/>
              <a:t>If</a:t>
            </a:r>
            <a:r>
              <a:rPr lang="en-US" b="1" dirty="0" smtClean="0"/>
              <a:t> {e} </a:t>
            </a:r>
            <a:r>
              <a:rPr lang="en-US" b="1" dirty="0" smtClean="0">
                <a:sym typeface="Symbol"/>
              </a:rPr>
              <a:t>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dirty="0" smtClean="0">
                <a:sym typeface="Symbol"/>
              </a:rPr>
              <a:t>: Then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F</a:t>
            </a:r>
            <a:r>
              <a:rPr lang="en-US" dirty="0" smtClean="0"/>
              <a:t> </a:t>
            </a:r>
            <a:r>
              <a:rPr lang="en-US" b="1" dirty="0" smtClean="0">
                <a:sym typeface="Symbol"/>
              </a:rPr>
              <a:t>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T </a:t>
            </a:r>
            <a:r>
              <a:rPr lang="en-US" dirty="0" smtClean="0">
                <a:sym typeface="Symbol"/>
              </a:rPr>
              <a:t>and we’re done</a:t>
            </a:r>
          </a:p>
          <a:p>
            <a:r>
              <a:rPr lang="en-US" dirty="0" smtClean="0">
                <a:sym typeface="Symbol"/>
              </a:rPr>
              <a:t>Else</a:t>
            </a:r>
            <a:r>
              <a:rPr lang="en-US" b="1" dirty="0" smtClean="0">
                <a:sym typeface="Symbol"/>
              </a:rPr>
              <a:t> e</a:t>
            </a:r>
            <a:r>
              <a:rPr lang="en-US" dirty="0" smtClean="0">
                <a:sym typeface="Symbol"/>
              </a:rPr>
              <a:t> forms a cycle with some simple path (call it </a:t>
            </a:r>
            <a:r>
              <a:rPr lang="en-US" b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)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T</a:t>
            </a:r>
          </a:p>
          <a:p>
            <a:pPr lvl="1"/>
            <a:r>
              <a:rPr lang="en-US" dirty="0" smtClean="0">
                <a:sym typeface="Symbol"/>
              </a:rPr>
              <a:t>Must be since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dirty="0" smtClean="0">
                <a:sym typeface="Symbol"/>
              </a:rPr>
              <a:t> is a spanning tree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486400" y="167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181600" y="3048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6781800" y="3505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153400" y="3048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781800" y="2362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6934200" y="1371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8382000" y="190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V="1">
            <a:off x="5791200" y="1522413"/>
            <a:ext cx="1143000" cy="3063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flipH="1">
            <a:off x="6934200" y="1676400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7239000" y="1524000"/>
            <a:ext cx="1143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7086600" y="25146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H="1">
            <a:off x="8382000" y="22098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6934200" y="2667000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V="1">
            <a:off x="7086600" y="3276600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5486400" y="3200400"/>
            <a:ext cx="1295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 flipH="1">
            <a:off x="5334000" y="19812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5791200" y="19812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5791200" y="1446213"/>
            <a:ext cx="1143000" cy="3063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5486400" y="3124200"/>
            <a:ext cx="1295400" cy="45719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295400" y="15240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 smtClean="0">
                <a:latin typeface="+mj-lt"/>
              </a:rPr>
              <a:t>Claim: </a:t>
            </a:r>
            <a:r>
              <a:rPr lang="en-US" sz="2000" dirty="0" smtClean="0">
                <a:latin typeface="+mj-lt"/>
              </a:rPr>
              <a:t>F</a:t>
            </a:r>
            <a:r>
              <a:rPr lang="en-US" sz="2000" b="0" dirty="0" smtClean="0">
                <a:latin typeface="+mj-lt"/>
              </a:rPr>
              <a:t> is a subset of </a:t>
            </a:r>
            <a:r>
              <a:rPr lang="en-US" sz="2000" b="0" i="1" dirty="0" smtClean="0">
                <a:latin typeface="+mj-lt"/>
              </a:rPr>
              <a:t>one or more</a:t>
            </a:r>
            <a:r>
              <a:rPr lang="en-US" sz="2000" b="0" dirty="0" smtClean="0">
                <a:latin typeface="+mj-lt"/>
              </a:rPr>
              <a:t> MSTs for the graph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So </a:t>
            </a:r>
            <a:r>
              <a:rPr lang="en-US" sz="2000" b="0" kern="0" dirty="0" smtClean="0">
                <a:latin typeface="+mj-lt"/>
              </a:rPr>
              <a:t>far:</a:t>
            </a:r>
            <a:r>
              <a:rPr lang="en-US" sz="2000" kern="0" dirty="0" smtClean="0">
                <a:solidFill>
                  <a:schemeClr val="accent2"/>
                </a:solidFill>
                <a:latin typeface="+mj-lt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-{e}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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: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7315200" y="1449387"/>
            <a:ext cx="1066800" cy="53181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4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a subset of </a:t>
            </a:r>
            <a:r>
              <a:rPr lang="en-US" b="1" dirty="0" smtClean="0"/>
              <a:t>some</a:t>
            </a:r>
            <a:r>
              <a:rPr lang="en-US" dirty="0" smtClean="0"/>
              <a:t> MST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772400" cy="2057400"/>
          </a:xfrm>
        </p:spPr>
        <p:txBody>
          <a:bodyPr/>
          <a:lstStyle/>
          <a:p>
            <a:r>
              <a:rPr lang="en-US" dirty="0" smtClean="0"/>
              <a:t>There must be an edge </a:t>
            </a:r>
            <a:r>
              <a:rPr lang="en-US" b="1" dirty="0" smtClean="0"/>
              <a:t>e2</a:t>
            </a:r>
            <a:r>
              <a:rPr lang="en-US" dirty="0" smtClean="0"/>
              <a:t> on </a:t>
            </a:r>
            <a:r>
              <a:rPr lang="en-US" b="1" dirty="0" smtClean="0"/>
              <a:t>p</a:t>
            </a:r>
            <a:r>
              <a:rPr lang="en-US" dirty="0" smtClean="0"/>
              <a:t> such that </a:t>
            </a:r>
            <a:r>
              <a:rPr lang="en-US" b="1" dirty="0" smtClean="0"/>
              <a:t>e2</a:t>
            </a:r>
            <a:r>
              <a:rPr lang="en-US" dirty="0" smtClean="0"/>
              <a:t> is not in </a:t>
            </a:r>
            <a:r>
              <a:rPr lang="en-US" b="1" dirty="0" smtClean="0"/>
              <a:t>F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Else </a:t>
            </a:r>
            <a:r>
              <a:rPr lang="en-US" dirty="0" err="1" smtClean="0"/>
              <a:t>Kruskal</a:t>
            </a:r>
            <a:r>
              <a:rPr lang="en-US" dirty="0" smtClean="0"/>
              <a:t> would not have added </a:t>
            </a:r>
            <a:r>
              <a:rPr lang="en-US" b="1" dirty="0" smtClean="0"/>
              <a:t>e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Claim: </a:t>
            </a:r>
            <a:r>
              <a:rPr lang="en-US" b="1" dirty="0" smtClean="0"/>
              <a:t>e2.weight</a:t>
            </a:r>
            <a:r>
              <a:rPr lang="en-US" dirty="0" smtClean="0"/>
              <a:t> </a:t>
            </a:r>
            <a:r>
              <a:rPr lang="en-US" b="1" dirty="0" smtClean="0"/>
              <a:t>== </a:t>
            </a:r>
            <a:r>
              <a:rPr lang="en-US" b="1" dirty="0" err="1" smtClean="0"/>
              <a:t>e.weight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486400" y="167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181600" y="3048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6781800" y="3505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153400" y="3048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781800" y="2362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6934200" y="1371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8382000" y="190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V="1">
            <a:off x="5791200" y="1522413"/>
            <a:ext cx="1143000" cy="3063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flipH="1">
            <a:off x="6934200" y="1676400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7239000" y="1524000"/>
            <a:ext cx="1143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7086600" y="25146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H="1">
            <a:off x="8382000" y="22098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6934200" y="2667000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V="1">
            <a:off x="7086600" y="3276600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5486400" y="3200400"/>
            <a:ext cx="1295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 flipH="1">
            <a:off x="5334000" y="19812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5791200" y="1981200"/>
            <a:ext cx="1066800" cy="1524000"/>
          </a:xfrm>
          <a:prstGeom prst="line">
            <a:avLst/>
          </a:prstGeom>
          <a:noFill/>
          <a:ln w="44450">
            <a:solidFill>
              <a:srgbClr val="119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5791200" y="1446213"/>
            <a:ext cx="1143000" cy="3063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5486400" y="3124200"/>
            <a:ext cx="1295400" cy="45719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295400" y="15240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 smtClean="0">
                <a:latin typeface="+mj-lt"/>
              </a:rPr>
              <a:t>Claim: </a:t>
            </a:r>
            <a:r>
              <a:rPr lang="en-US" sz="2000" dirty="0" smtClean="0">
                <a:latin typeface="+mj-lt"/>
              </a:rPr>
              <a:t>F</a:t>
            </a:r>
            <a:r>
              <a:rPr lang="en-US" sz="2000" b="0" dirty="0" smtClean="0">
                <a:latin typeface="+mj-lt"/>
              </a:rPr>
              <a:t> is a subset of </a:t>
            </a:r>
            <a:r>
              <a:rPr lang="en-US" sz="2000" b="0" i="1" dirty="0" smtClean="0">
                <a:latin typeface="+mj-lt"/>
              </a:rPr>
              <a:t>one or more</a:t>
            </a:r>
            <a:r>
              <a:rPr lang="en-US" sz="2000" b="0" dirty="0" smtClean="0">
                <a:latin typeface="+mj-lt"/>
              </a:rPr>
              <a:t> MSTs for the graph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So </a:t>
            </a:r>
            <a:r>
              <a:rPr lang="en-US" sz="2000" b="0" kern="0" dirty="0" smtClean="0">
                <a:latin typeface="+mj-lt"/>
              </a:rPr>
              <a:t>far:</a:t>
            </a:r>
            <a:r>
              <a:rPr lang="en-US" sz="2000" kern="0" dirty="0" smtClean="0">
                <a:solidFill>
                  <a:schemeClr val="accent2"/>
                </a:solidFill>
                <a:latin typeface="+mj-lt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-{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}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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and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  <a:sym typeface="Symbol"/>
              </a:rPr>
              <a:t>   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forms a cycle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with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</a:t>
            </a:r>
            <a:r>
              <a:rPr lang="en-US" sz="2000" kern="0" dirty="0" smtClean="0">
                <a:sym typeface="Symbol"/>
              </a:rPr>
              <a:t> </a:t>
            </a:r>
            <a:r>
              <a:rPr lang="en-US" sz="2000" kern="0" dirty="0" smtClean="0">
                <a:solidFill>
                  <a:srgbClr val="FF0000"/>
                </a:solidFill>
                <a:latin typeface="+mj-lt"/>
                <a:sym typeface="Symbol"/>
              </a:rPr>
              <a:t>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7315200" y="1449387"/>
            <a:ext cx="1066800" cy="53181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0" y="2209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67627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a subset of </a:t>
            </a:r>
            <a:r>
              <a:rPr lang="en-US" b="1" dirty="0" smtClean="0"/>
              <a:t>some</a:t>
            </a:r>
            <a:r>
              <a:rPr lang="en-US" dirty="0" smtClean="0"/>
              <a:t> MST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772400" cy="2057400"/>
          </a:xfrm>
        </p:spPr>
        <p:txBody>
          <a:bodyPr/>
          <a:lstStyle/>
          <a:p>
            <a:r>
              <a:rPr lang="en-US" dirty="0" smtClean="0"/>
              <a:t>Claim: </a:t>
            </a:r>
            <a:r>
              <a:rPr lang="en-US" b="1" dirty="0" smtClean="0"/>
              <a:t>e2.weight</a:t>
            </a:r>
            <a:r>
              <a:rPr lang="en-US" dirty="0" smtClean="0"/>
              <a:t> </a:t>
            </a:r>
            <a:r>
              <a:rPr lang="en-US" b="1" dirty="0" smtClean="0"/>
              <a:t>== </a:t>
            </a:r>
            <a:r>
              <a:rPr lang="en-US" b="1" dirty="0" err="1" smtClean="0"/>
              <a:t>e.weight</a:t>
            </a:r>
            <a:endParaRPr lang="en-US" b="1" dirty="0" smtClean="0"/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e2.weight &gt; </a:t>
            </a:r>
            <a:r>
              <a:rPr lang="en-US" b="1" dirty="0" err="1" smtClean="0"/>
              <a:t>e.weight</a:t>
            </a:r>
            <a:r>
              <a:rPr lang="en-US" dirty="0" smtClean="0"/>
              <a:t>, then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is not an MST because 		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/>
              <a:t>-{</a:t>
            </a:r>
            <a:r>
              <a:rPr lang="en-US" b="1" dirty="0" smtClean="0">
                <a:solidFill>
                  <a:srgbClr val="FF0000"/>
                </a:solidFill>
              </a:rPr>
              <a:t>e2</a:t>
            </a:r>
            <a:r>
              <a:rPr lang="en-US" b="1" dirty="0" smtClean="0"/>
              <a:t>}+{</a:t>
            </a:r>
            <a:r>
              <a:rPr lang="en-US" b="1" dirty="0" smtClean="0">
                <a:solidFill>
                  <a:srgbClr val="119F33"/>
                </a:solidFill>
              </a:rPr>
              <a:t>e</a:t>
            </a:r>
            <a:r>
              <a:rPr lang="en-US" b="1" dirty="0" smtClean="0"/>
              <a:t>}</a:t>
            </a:r>
            <a:r>
              <a:rPr lang="en-US" dirty="0" smtClean="0"/>
              <a:t> is a spanning tree with lower cost: contradiction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e2.weight &lt; </a:t>
            </a:r>
            <a:r>
              <a:rPr lang="en-US" b="1" dirty="0" err="1" smtClean="0"/>
              <a:t>e.weight</a:t>
            </a:r>
            <a:r>
              <a:rPr lang="en-US" dirty="0" smtClean="0"/>
              <a:t>, then </a:t>
            </a:r>
            <a:r>
              <a:rPr lang="en-US" dirty="0" err="1" smtClean="0"/>
              <a:t>Kruskal</a:t>
            </a:r>
            <a:r>
              <a:rPr lang="en-US" dirty="0" smtClean="0"/>
              <a:t> would have already considered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e2</a:t>
            </a:r>
            <a:r>
              <a:rPr lang="en-US" dirty="0" smtClean="0"/>
              <a:t>.  It would have added it since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has no cycles and </a:t>
            </a:r>
            <a:r>
              <a:rPr lang="en-US" b="1" dirty="0" smtClean="0">
                <a:solidFill>
                  <a:schemeClr val="accent2"/>
                </a:solidFill>
              </a:rPr>
              <a:t>F</a:t>
            </a:r>
            <a:r>
              <a:rPr lang="en-US" b="1" dirty="0" smtClean="0"/>
              <a:t>-{</a:t>
            </a:r>
            <a:r>
              <a:rPr lang="en-US" b="1" dirty="0" smtClean="0">
                <a:solidFill>
                  <a:srgbClr val="119F33"/>
                </a:solidFill>
              </a:rPr>
              <a:t>e</a:t>
            </a:r>
            <a:r>
              <a:rPr lang="en-US" b="1" dirty="0" smtClean="0"/>
              <a:t>} </a:t>
            </a:r>
            <a:r>
              <a:rPr lang="en-US" b="1" dirty="0" smtClean="0">
                <a:sym typeface="Symbol"/>
              </a:rPr>
              <a:t>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T.  </a:t>
            </a:r>
            <a:r>
              <a:rPr lang="en-US" dirty="0" smtClean="0">
                <a:sym typeface="Symbol"/>
              </a:rPr>
              <a:t>But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e2</a:t>
            </a:r>
            <a:r>
              <a:rPr lang="en-US" dirty="0" smtClean="0">
                <a:sym typeface="Symbol"/>
              </a:rPr>
              <a:t> is not in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F</a:t>
            </a:r>
            <a:r>
              <a:rPr lang="en-US" dirty="0" smtClean="0">
                <a:sym typeface="Symbol"/>
              </a:rPr>
              <a:t>: contradiction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486400" y="167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181600" y="3048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6781800" y="3505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153400" y="3048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781800" y="2362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6934200" y="1371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8382000" y="190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V="1">
            <a:off x="5791200" y="1522413"/>
            <a:ext cx="1143000" cy="3063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flipH="1">
            <a:off x="6934200" y="1676400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7239000" y="1524000"/>
            <a:ext cx="1143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7086600" y="25146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H="1">
            <a:off x="8382000" y="22098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6934200" y="2667000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V="1">
            <a:off x="7086600" y="3276600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5486400" y="3200400"/>
            <a:ext cx="1295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 flipH="1">
            <a:off x="5334000" y="19812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5791200" y="1981200"/>
            <a:ext cx="1066800" cy="1524000"/>
          </a:xfrm>
          <a:prstGeom prst="line">
            <a:avLst/>
          </a:prstGeom>
          <a:noFill/>
          <a:ln w="44450">
            <a:solidFill>
              <a:srgbClr val="119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5791200" y="1446213"/>
            <a:ext cx="1143000" cy="3063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5486400" y="3124200"/>
            <a:ext cx="1295400" cy="45719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295400" y="15240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 smtClean="0">
                <a:latin typeface="+mj-lt"/>
              </a:rPr>
              <a:t>Claim: </a:t>
            </a:r>
            <a:r>
              <a:rPr lang="en-US" sz="2000" dirty="0" smtClean="0">
                <a:latin typeface="+mj-lt"/>
              </a:rPr>
              <a:t>F</a:t>
            </a:r>
            <a:r>
              <a:rPr lang="en-US" sz="2000" b="0" dirty="0" smtClean="0">
                <a:latin typeface="+mj-lt"/>
              </a:rPr>
              <a:t> is a subset of </a:t>
            </a:r>
            <a:r>
              <a:rPr lang="en-US" sz="2000" b="0" i="1" dirty="0" smtClean="0">
                <a:latin typeface="+mj-lt"/>
              </a:rPr>
              <a:t>one or more</a:t>
            </a:r>
            <a:r>
              <a:rPr lang="en-US" sz="2000" b="0" dirty="0" smtClean="0">
                <a:latin typeface="+mj-lt"/>
              </a:rPr>
              <a:t> MSTs for the graph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So </a:t>
            </a:r>
            <a:r>
              <a:rPr lang="en-US" sz="2000" b="0" kern="0" dirty="0" smtClean="0">
                <a:latin typeface="+mj-lt"/>
              </a:rPr>
              <a:t>far:</a:t>
            </a:r>
            <a:r>
              <a:rPr lang="en-US" sz="2000" kern="0" dirty="0" smtClean="0">
                <a:solidFill>
                  <a:schemeClr val="accent2"/>
                </a:solidFill>
                <a:latin typeface="+mj-lt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-{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}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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  <a:sym typeface="Symbol"/>
              </a:rPr>
              <a:t> 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forms a cycle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with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</a:t>
            </a:r>
            <a:r>
              <a:rPr lang="en-US" sz="2000" kern="0" dirty="0" smtClean="0">
                <a:sym typeface="Symbol"/>
              </a:rPr>
              <a:t> </a:t>
            </a:r>
            <a:r>
              <a:rPr lang="en-US" sz="2000" kern="0" dirty="0" smtClean="0">
                <a:solidFill>
                  <a:srgbClr val="FF0000"/>
                </a:solidFill>
                <a:latin typeface="+mj-lt"/>
                <a:sym typeface="Symbol"/>
              </a:rPr>
              <a:t>T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e2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on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is not in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F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7315200" y="1449387"/>
            <a:ext cx="1066800" cy="53181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0" y="2209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86600" y="18288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e2</a:t>
            </a:r>
          </a:p>
        </p:txBody>
      </p:sp>
    </p:spTree>
    <p:extLst>
      <p:ext uri="{BB962C8B-B14F-4D97-AF65-F5344CB8AC3E}">
        <p14:creationId xmlns:p14="http://schemas.microsoft.com/office/powerpoint/2010/main" val="1257884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a subset of </a:t>
            </a:r>
            <a:r>
              <a:rPr lang="en-US" b="1" dirty="0" smtClean="0"/>
              <a:t>some</a:t>
            </a:r>
            <a:r>
              <a:rPr lang="en-US" dirty="0" smtClean="0"/>
              <a:t> MST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1000"/>
            <a:ext cx="7772400" cy="2057400"/>
          </a:xfrm>
        </p:spPr>
        <p:txBody>
          <a:bodyPr/>
          <a:lstStyle/>
          <a:p>
            <a:r>
              <a:rPr lang="en-US" dirty="0" smtClean="0"/>
              <a:t>Claim: 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/>
              <a:t>-{</a:t>
            </a:r>
            <a:r>
              <a:rPr lang="en-US" b="1" dirty="0" smtClean="0">
                <a:solidFill>
                  <a:srgbClr val="FF0000"/>
                </a:solidFill>
              </a:rPr>
              <a:t>e2</a:t>
            </a:r>
            <a:r>
              <a:rPr lang="en-US" b="1" dirty="0" smtClean="0"/>
              <a:t>}+{</a:t>
            </a:r>
            <a:r>
              <a:rPr lang="en-US" b="1" dirty="0" smtClean="0">
                <a:solidFill>
                  <a:srgbClr val="119F33"/>
                </a:solidFill>
              </a:rPr>
              <a:t>e</a:t>
            </a:r>
            <a:r>
              <a:rPr lang="en-US" b="1" dirty="0" smtClean="0"/>
              <a:t>}</a:t>
            </a:r>
            <a:r>
              <a:rPr lang="en-US" dirty="0" smtClean="0"/>
              <a:t> is an MST</a:t>
            </a:r>
          </a:p>
          <a:p>
            <a:pPr lvl="1"/>
            <a:r>
              <a:rPr lang="en-US" dirty="0" smtClean="0"/>
              <a:t>It is a spanning tree because </a:t>
            </a:r>
            <a:r>
              <a:rPr lang="en-US" b="1" dirty="0" smtClean="0"/>
              <a:t>p-{</a:t>
            </a:r>
            <a:r>
              <a:rPr lang="en-US" b="1" dirty="0" smtClean="0">
                <a:solidFill>
                  <a:srgbClr val="FF0000"/>
                </a:solidFill>
              </a:rPr>
              <a:t>e2</a:t>
            </a:r>
            <a:r>
              <a:rPr lang="en-US" b="1" dirty="0" smtClean="0"/>
              <a:t>}+{</a:t>
            </a:r>
            <a:r>
              <a:rPr lang="en-US" b="1" dirty="0" smtClean="0">
                <a:solidFill>
                  <a:srgbClr val="119F33"/>
                </a:solidFill>
              </a:rPr>
              <a:t>e</a:t>
            </a:r>
            <a:r>
              <a:rPr lang="en-US" b="1" dirty="0" smtClean="0"/>
              <a:t>} </a:t>
            </a:r>
            <a:r>
              <a:rPr lang="en-US" dirty="0" smtClean="0"/>
              <a:t>connects the same nodes as </a:t>
            </a:r>
            <a:r>
              <a:rPr lang="en-US" b="1" dirty="0" smtClean="0"/>
              <a:t>p</a:t>
            </a:r>
          </a:p>
          <a:p>
            <a:pPr lvl="1"/>
            <a:r>
              <a:rPr lang="en-US" dirty="0" smtClean="0"/>
              <a:t>It is minimal because its cost equals cost of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, an MST</a:t>
            </a:r>
          </a:p>
          <a:p>
            <a:r>
              <a:rPr lang="en-US" dirty="0" smtClean="0"/>
              <a:t>Since </a:t>
            </a:r>
            <a:r>
              <a:rPr lang="en-US" b="1" dirty="0" smtClean="0">
                <a:solidFill>
                  <a:schemeClr val="accent2"/>
                </a:solidFill>
              </a:rPr>
              <a:t>F</a:t>
            </a:r>
            <a:r>
              <a:rPr lang="en-US" b="1" dirty="0" smtClean="0">
                <a:sym typeface="Symbol"/>
              </a:rPr>
              <a:t> </a:t>
            </a:r>
            <a:r>
              <a:rPr lang="en-US" b="1" dirty="0" smtClean="0">
                <a:solidFill>
                  <a:srgbClr val="FF0000"/>
                </a:solidFill>
              </a:rPr>
              <a:t> T</a:t>
            </a:r>
            <a:r>
              <a:rPr lang="en-US" b="1" dirty="0" smtClean="0"/>
              <a:t>-{</a:t>
            </a:r>
            <a:r>
              <a:rPr lang="en-US" b="1" dirty="0" smtClean="0">
                <a:solidFill>
                  <a:srgbClr val="FF0000"/>
                </a:solidFill>
              </a:rPr>
              <a:t>e2</a:t>
            </a:r>
            <a:r>
              <a:rPr lang="en-US" b="1" dirty="0" smtClean="0"/>
              <a:t>}+{</a:t>
            </a:r>
            <a:r>
              <a:rPr lang="en-US" b="1" dirty="0" smtClean="0">
                <a:solidFill>
                  <a:srgbClr val="119F33"/>
                </a:solidFill>
              </a:rPr>
              <a:t>e</a:t>
            </a:r>
            <a:r>
              <a:rPr lang="en-US" b="1" dirty="0" smtClean="0"/>
              <a:t>}</a:t>
            </a:r>
            <a:r>
              <a:rPr lang="en-US" dirty="0" smtClean="0"/>
              <a:t>,   </a:t>
            </a:r>
            <a:r>
              <a:rPr lang="en-US" b="1" dirty="0" smtClean="0">
                <a:solidFill>
                  <a:schemeClr val="accent2"/>
                </a:solidFill>
              </a:rPr>
              <a:t>F </a:t>
            </a:r>
            <a:r>
              <a:rPr lang="en-US" dirty="0" smtClean="0"/>
              <a:t>is a subset of one or more MSTs </a:t>
            </a:r>
          </a:p>
          <a:p>
            <a:pPr>
              <a:buNone/>
            </a:pPr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486400" y="167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181600" y="3048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6781800" y="3505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153400" y="3048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781800" y="2362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6934200" y="1371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8382000" y="190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V="1">
            <a:off x="5791200" y="1522413"/>
            <a:ext cx="1143000" cy="3063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flipH="1">
            <a:off x="6934200" y="1676400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7239000" y="1524000"/>
            <a:ext cx="1143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7086600" y="25146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H="1">
            <a:off x="8382000" y="22098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6934200" y="2667000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V="1">
            <a:off x="7086600" y="3276600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5486400" y="3200400"/>
            <a:ext cx="1295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 flipH="1">
            <a:off x="5334000" y="19812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5791200" y="1981200"/>
            <a:ext cx="1066800" cy="1524000"/>
          </a:xfrm>
          <a:prstGeom prst="line">
            <a:avLst/>
          </a:prstGeom>
          <a:noFill/>
          <a:ln w="44450">
            <a:solidFill>
              <a:srgbClr val="119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5791200" y="1446213"/>
            <a:ext cx="1143000" cy="3063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5486400" y="3124200"/>
            <a:ext cx="1295400" cy="45719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295400" y="1524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 smtClean="0">
                <a:latin typeface="+mj-lt"/>
              </a:rPr>
              <a:t>Claim: </a:t>
            </a:r>
            <a:r>
              <a:rPr lang="en-US" sz="2000" dirty="0" smtClean="0">
                <a:latin typeface="+mj-lt"/>
              </a:rPr>
              <a:t>F</a:t>
            </a:r>
            <a:r>
              <a:rPr lang="en-US" sz="2000" b="0" dirty="0" smtClean="0">
                <a:latin typeface="+mj-lt"/>
              </a:rPr>
              <a:t> is a subset of </a:t>
            </a:r>
            <a:r>
              <a:rPr lang="en-US" sz="2000" b="0" i="1" dirty="0" smtClean="0">
                <a:latin typeface="+mj-lt"/>
              </a:rPr>
              <a:t>one or more</a:t>
            </a:r>
            <a:r>
              <a:rPr lang="en-US" sz="2000" b="0" dirty="0" smtClean="0">
                <a:latin typeface="+mj-lt"/>
              </a:rPr>
              <a:t> MSTs for the graph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So </a:t>
            </a:r>
            <a:r>
              <a:rPr lang="en-US" sz="2000" b="0" kern="0" dirty="0" smtClean="0">
                <a:latin typeface="+mj-lt"/>
              </a:rPr>
              <a:t>far:</a:t>
            </a:r>
            <a:r>
              <a:rPr lang="en-US" sz="2000" kern="0" dirty="0" smtClean="0">
                <a:solidFill>
                  <a:schemeClr val="accent2"/>
                </a:solidFill>
                <a:latin typeface="+mj-lt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-{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}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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  <a:sym typeface="Symbol"/>
              </a:rPr>
              <a:t> 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forms a cycle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with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</a:t>
            </a:r>
            <a:r>
              <a:rPr lang="en-US" sz="2000" kern="0" dirty="0" smtClean="0">
                <a:sym typeface="Symbol"/>
              </a:rPr>
              <a:t> </a:t>
            </a:r>
            <a:r>
              <a:rPr lang="en-US" sz="2000" kern="0" dirty="0" smtClean="0">
                <a:solidFill>
                  <a:srgbClr val="FF0000"/>
                </a:solidFill>
                <a:latin typeface="+mj-lt"/>
                <a:sym typeface="Symbol"/>
              </a:rPr>
              <a:t>T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e2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on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is not in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F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/>
              <a:t>   </a:t>
            </a:r>
            <a:r>
              <a:rPr lang="en-US" sz="2000" dirty="0" smtClean="0">
                <a:latin typeface="+mj-lt"/>
              </a:rPr>
              <a:t>e2.weight == </a:t>
            </a:r>
            <a:r>
              <a:rPr lang="en-US" sz="2000" dirty="0" err="1" smtClean="0">
                <a:latin typeface="+mj-lt"/>
              </a:rPr>
              <a:t>e.weight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  <a:sym typeface="Symbol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7315200" y="1449387"/>
            <a:ext cx="1066800" cy="53181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0" y="2209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86600" y="18288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e2</a:t>
            </a:r>
          </a:p>
        </p:txBody>
      </p:sp>
    </p:spTree>
    <p:extLst>
      <p:ext uri="{BB962C8B-B14F-4D97-AF65-F5344CB8AC3E}">
        <p14:creationId xmlns:p14="http://schemas.microsoft.com/office/powerpoint/2010/main" val="1337041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27712</TotalTime>
  <Words>2805</Words>
  <Application>Microsoft Macintosh PowerPoint</Application>
  <PresentationFormat>On-screen Show (4:3)</PresentationFormat>
  <Paragraphs>530</Paragraphs>
  <Slides>43</Slides>
  <Notes>9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dan_design_template</vt:lpstr>
      <vt:lpstr>Microsoft Equation</vt:lpstr>
      <vt:lpstr>CSE373: Data Structures &amp; Algorithms  Lecture 18: Network Flow,  NP-Completeness, and More</vt:lpstr>
      <vt:lpstr>Pseudocode for Kruskal’s</vt:lpstr>
      <vt:lpstr>Example </vt:lpstr>
      <vt:lpstr>Correctness</vt:lpstr>
      <vt:lpstr>The inductive proof set-up</vt:lpstr>
      <vt:lpstr>Staying a subset of some MST</vt:lpstr>
      <vt:lpstr>Staying a subset of some MST</vt:lpstr>
      <vt:lpstr>Staying a subset of some MST</vt:lpstr>
      <vt:lpstr>Staying a subset of some MST</vt:lpstr>
      <vt:lpstr>Network Flow</vt:lpstr>
      <vt:lpstr>Motivation</vt:lpstr>
      <vt:lpstr>Will Greedy Work?</vt:lpstr>
      <vt:lpstr>Ford-Fulkerson: Idea</vt:lpstr>
      <vt:lpstr>Setup</vt:lpstr>
      <vt:lpstr>Example 1</vt:lpstr>
      <vt:lpstr>Example 1</vt:lpstr>
      <vt:lpstr>Example 1</vt:lpstr>
      <vt:lpstr>Example 2</vt:lpstr>
      <vt:lpstr>Example 2</vt:lpstr>
      <vt:lpstr>Let the Algorithm Change Its Mind</vt:lpstr>
      <vt:lpstr>Let the Algorithm Change Its Mind</vt:lpstr>
      <vt:lpstr>Correctness</vt:lpstr>
      <vt:lpstr>Complexity</vt:lpstr>
      <vt:lpstr>Timing</vt:lpstr>
      <vt:lpstr>Some problems are harder than others</vt:lpstr>
      <vt:lpstr>Polynomial Time</vt:lpstr>
      <vt:lpstr>Nondeterministic Polynomial Time</vt:lpstr>
      <vt:lpstr>What does NP mean?</vt:lpstr>
      <vt:lpstr>P vs NP</vt:lpstr>
      <vt:lpstr>Some problems are impossible</vt:lpstr>
      <vt:lpstr>Halting Problem</vt:lpstr>
      <vt:lpstr>Algorithm Design Techniques</vt:lpstr>
      <vt:lpstr>Dynamic Programming: Idea</vt:lpstr>
      <vt:lpstr>Fibonacci Sequence: Recursive</vt:lpstr>
      <vt:lpstr>Repeated computation</vt:lpstr>
      <vt:lpstr>Fibonacci Sequence: memoized</vt:lpstr>
      <vt:lpstr>Spellcheck</vt:lpstr>
      <vt:lpstr>Randomized Algorithms</vt:lpstr>
      <vt:lpstr>Linear Congruential Generator</vt:lpstr>
      <vt:lpstr>Making sorted linked list better</vt:lpstr>
      <vt:lpstr>To the Logical Conclusion</vt:lpstr>
      <vt:lpstr>Skip List</vt:lpstr>
      <vt:lpstr>Backtracking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Aaron Bauer</cp:lastModifiedBy>
  <cp:revision>1237</cp:revision>
  <dcterms:created xsi:type="dcterms:W3CDTF">2009-03-13T20:43:19Z</dcterms:created>
  <dcterms:modified xsi:type="dcterms:W3CDTF">2014-02-21T22:27:26Z</dcterms:modified>
</cp:coreProperties>
</file>