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5" r:id="rId3"/>
    <p:sldId id="326" r:id="rId4"/>
    <p:sldId id="327" r:id="rId5"/>
    <p:sldId id="328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281" r:id="rId36"/>
    <p:sldId id="291" r:id="rId37"/>
    <p:sldId id="292" r:id="rId38"/>
    <p:sldId id="293" r:id="rId39"/>
    <p:sldId id="294" r:id="rId4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 autoAdjust="0"/>
    <p:restoredTop sz="94660" autoAdjust="0"/>
  </p:normalViewPr>
  <p:slideViewPr>
    <p:cSldViewPr>
      <p:cViewPr>
        <p:scale>
          <a:sx n="105" d="100"/>
          <a:sy n="105" d="100"/>
        </p:scale>
        <p:origin x="-2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2014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19: Software Design Interlude – Preserving Abstractions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Aaron Bauer</a:t>
            </a:r>
          </a:p>
          <a:p>
            <a:r>
              <a:rPr lang="en-US" sz="2400" dirty="0" smtClean="0"/>
              <a:t>Winter 2014</a:t>
            </a:r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A priority queue with to-do items, so earlier dates “come first”</a:t>
            </a:r>
          </a:p>
          <a:p>
            <a:pPr lvl="1"/>
            <a:r>
              <a:rPr lang="en-US" dirty="0" smtClean="0"/>
              <a:t>Simpler example than using Java generics</a:t>
            </a:r>
          </a:p>
          <a:p>
            <a:r>
              <a:rPr lang="en-US" dirty="0" smtClean="0"/>
              <a:t>Exact method names and behavior not essential to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743200"/>
            <a:ext cx="6629400" cy="266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Date </a:t>
            </a:r>
            <a:r>
              <a:rPr lang="en-US" sz="1800" dirty="0" smtClean="0">
                <a:latin typeface="Courier New" pitchFamily="49" charset="0"/>
              </a:rPr>
              <a:t>{ … }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 … }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some private fields (array, size, …)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err="1" smtClean="0">
                <a:latin typeface="Courier New" pitchFamily="49" charset="0"/>
              </a:rPr>
              <a:t>ToDoPQ</a:t>
            </a:r>
            <a:r>
              <a:rPr lang="en-US" sz="1800" dirty="0" smtClean="0">
                <a:latin typeface="Courier New" pitchFamily="49" charset="0"/>
              </a:rPr>
              <a:t>() {…}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1800" dirty="0" smtClean="0">
                <a:latin typeface="Courier New" pitchFamily="49" charset="0"/>
              </a:rPr>
              <a:t>) {…}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deleteMin</a:t>
            </a:r>
            <a:r>
              <a:rPr lang="en-US" sz="1800" dirty="0" smtClean="0">
                <a:latin typeface="Courier New" pitchFamily="49" charset="0"/>
              </a:rPr>
              <a:t>() {…}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boolean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isEmpty</a:t>
            </a:r>
            <a:r>
              <a:rPr lang="en-US" sz="1800" dirty="0" smtClean="0">
                <a:latin typeface="Courier New" pitchFamily="49" charset="0"/>
              </a:rPr>
              <a:t>() </a:t>
            </a:r>
            <a:r>
              <a:rPr lang="en-US" sz="1800" dirty="0">
                <a:latin typeface="Courier New" pitchFamily="49" charset="0"/>
              </a:rPr>
              <a:t>{…}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8300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obvious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33400"/>
          </a:xfrm>
        </p:spPr>
        <p:txBody>
          <a:bodyPr/>
          <a:lstStyle/>
          <a:p>
            <a:r>
              <a:rPr lang="en-US" dirty="0" smtClean="0"/>
              <a:t>Why we trained you to “mindlessly” make fields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1050" y="5562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Today’s lecture: </a:t>
            </a:r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0" kern="0" dirty="0" smtClean="0"/>
              <a:t> does not solve all your problems!</a:t>
            </a:r>
          </a:p>
          <a:p>
            <a:pPr lvl="1"/>
            <a:r>
              <a:rPr lang="en-US" b="0" kern="0" dirty="0" smtClean="0"/>
              <a:t>Upcoming pitfalls can occur even with all </a:t>
            </a:r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0" kern="0" dirty="0" smtClean="0"/>
              <a:t> fields</a:t>
            </a:r>
            <a:endParaRPr lang="en-US" b="0" kern="0" dirty="0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6629400" cy="3200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other fields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public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[]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heap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err="1" smtClean="0">
                <a:latin typeface="Courier New" pitchFamily="49" charset="0"/>
              </a:rPr>
              <a:t>ToDoPQ</a:t>
            </a:r>
            <a:r>
              <a:rPr lang="en-US" sz="1800" dirty="0" smtClean="0">
                <a:latin typeface="Courier New" pitchFamily="49" charset="0"/>
              </a:rPr>
              <a:t>() {…}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1800" dirty="0" smtClean="0">
                <a:latin typeface="Courier New" pitchFamily="49" charset="0"/>
              </a:rPr>
              <a:t>) {…}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client: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new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pq.heap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null;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likely exception</a:t>
            </a:r>
          </a:p>
        </p:txBody>
      </p:sp>
    </p:spTree>
    <p:extLst>
      <p:ext uri="{BB962C8B-B14F-4D97-AF65-F5344CB8AC3E}">
        <p14:creationId xmlns:p14="http://schemas.microsoft.com/office/powerpoint/2010/main" val="2586539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obvious mistakes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524000"/>
            <a:ext cx="6629400" cy="426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all private fields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 public </a:t>
            </a:r>
            <a:r>
              <a:rPr lang="en-US" sz="1800" dirty="0" err="1" smtClean="0">
                <a:latin typeface="Courier New" pitchFamily="49" charset="0"/>
              </a:rPr>
              <a:t>ToDoPQ</a:t>
            </a:r>
            <a:r>
              <a:rPr lang="en-US" sz="1800" dirty="0" smtClean="0">
                <a:latin typeface="Courier New" pitchFamily="49" charset="0"/>
              </a:rPr>
              <a:t>() {…}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 {…}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client:</a:t>
            </a:r>
          </a:p>
          <a:p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=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i.setDescription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(“some different thing”);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);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same object after update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x =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deleteMin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x’s description???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y =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deleteMin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y’s description???</a:t>
            </a:r>
          </a:p>
          <a:p>
            <a:pPr>
              <a:buFontTx/>
              <a:buNone/>
            </a:pP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45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and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7772400" cy="1447800"/>
          </a:xfrm>
        </p:spPr>
        <p:txBody>
          <a:bodyPr/>
          <a:lstStyle/>
          <a:p>
            <a:r>
              <a:rPr lang="en-US" dirty="0" smtClean="0"/>
              <a:t>Client was able to update something inside the abstraction because client had an alias to it!</a:t>
            </a:r>
          </a:p>
          <a:p>
            <a:pPr lvl="1"/>
            <a:r>
              <a:rPr lang="en-US" dirty="0" smtClean="0"/>
              <a:t>It is too hard to reason about and document what should happen, so better software designs avoid the issue!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267200" y="1562101"/>
            <a:ext cx="381000" cy="320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37996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2200" y="37996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77000" y="37996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81800" y="37996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29200" y="3418634"/>
            <a:ext cx="2590800" cy="1409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4671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pq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 bwMode="auto">
          <a:xfrm>
            <a:off x="2209800" y="3751979"/>
            <a:ext cx="2819400" cy="37150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12065" y="375197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</a:t>
            </a:r>
            <a:r>
              <a:rPr lang="en-US" sz="2000" b="0" dirty="0" smtClean="0">
                <a:latin typeface="+mn-lt"/>
              </a:rPr>
              <a:t>eap: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9265" y="4120448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size: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50265" y="4371134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867400" y="2133600"/>
            <a:ext cx="2400300" cy="1170734"/>
            <a:chOff x="5905500" y="1496266"/>
            <a:chExt cx="2400300" cy="1170734"/>
          </a:xfrm>
        </p:grpSpPr>
        <p:sp>
          <p:nvSpPr>
            <p:cNvPr id="23" name="Oval 22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cxnSp>
        <p:nvCxnSpPr>
          <p:cNvPr id="27" name="Straight Arrow Connector 26"/>
          <p:cNvCxnSpPr>
            <a:endCxn id="23" idx="3"/>
          </p:cNvCxnSpPr>
          <p:nvPr/>
        </p:nvCxnSpPr>
        <p:spPr bwMode="auto">
          <a:xfrm flipV="1">
            <a:off x="6019800" y="3132884"/>
            <a:ext cx="165638" cy="8191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6362700" y="838200"/>
            <a:ext cx="2400300" cy="1252887"/>
            <a:chOff x="5905500" y="1496266"/>
            <a:chExt cx="2400300" cy="1252887"/>
          </a:xfrm>
        </p:grpSpPr>
        <p:sp>
          <p:nvSpPr>
            <p:cNvPr id="35" name="Oval 34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26465" y="1733490"/>
              <a:ext cx="2279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year: …</a:t>
              </a:r>
            </a:p>
            <a:p>
              <a:r>
                <a:rPr lang="en-US" sz="2000" b="0" dirty="0" smtClean="0">
                  <a:latin typeface="+mn-lt"/>
                </a:rPr>
                <a:t>month: …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      …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 bwMode="auto">
          <a:xfrm flipV="1">
            <a:off x="6705600" y="2008934"/>
            <a:ext cx="422432" cy="5628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828800" y="2971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i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2209800" y="2971800"/>
            <a:ext cx="3728132" cy="23809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3703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bad clients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828800"/>
            <a:ext cx="66294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=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i1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year 2013</a:t>
            </a:r>
          </a:p>
          <a:p>
            <a:r>
              <a:rPr lang="en-US" sz="1800" dirty="0" err="1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i2 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=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year 2014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(i1);</a:t>
            </a:r>
          </a:p>
          <a:p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(i2);</a:t>
            </a:r>
            <a:endParaRPr lang="en-US" sz="1800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i1.setDate(…);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year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2015</a:t>
            </a:r>
            <a:endParaRPr lang="en-US" sz="1800" dirty="0" smtClean="0">
              <a:solidFill>
                <a:schemeClr val="tx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x =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deleteMin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“wrong” (???) item?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     // What date does returned item have???</a:t>
            </a:r>
          </a:p>
          <a:p>
            <a:pPr>
              <a:buFontTx/>
              <a:buNone/>
            </a:pP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72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bad clients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267200" y="1562101"/>
            <a:ext cx="381000" cy="461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5143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2200" y="5143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77000" y="5143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81800" y="5143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29200" y="4762500"/>
            <a:ext cx="2590800" cy="1409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81096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pq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 bwMode="auto">
          <a:xfrm>
            <a:off x="2209800" y="5095845"/>
            <a:ext cx="2819400" cy="37150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12065" y="509584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</a:t>
            </a:r>
            <a:r>
              <a:rPr lang="en-US" sz="2000" b="0" dirty="0" smtClean="0">
                <a:latin typeface="+mn-lt"/>
              </a:rPr>
              <a:t>eap: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9265" y="5464314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size: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50265" y="5715000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05400" y="3172666"/>
            <a:ext cx="2400300" cy="1170734"/>
            <a:chOff x="5905500" y="1496266"/>
            <a:chExt cx="2400300" cy="1170734"/>
          </a:xfrm>
        </p:grpSpPr>
        <p:sp>
          <p:nvSpPr>
            <p:cNvPr id="23" name="Oval 22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 flipH="1" flipV="1">
            <a:off x="5867400" y="4361038"/>
            <a:ext cx="152400" cy="93486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7357264" y="3155027"/>
            <a:ext cx="1510512" cy="1206011"/>
            <a:chOff x="6026465" y="1496266"/>
            <a:chExt cx="2279335" cy="1252887"/>
          </a:xfrm>
        </p:grpSpPr>
        <p:sp>
          <p:nvSpPr>
            <p:cNvPr id="35" name="Oval 34"/>
            <p:cNvSpPr/>
            <p:nvPr/>
          </p:nvSpPr>
          <p:spPr bwMode="auto">
            <a:xfrm>
              <a:off x="6090980" y="1496266"/>
              <a:ext cx="2171699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26465" y="1733490"/>
              <a:ext cx="2279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year: …</a:t>
              </a:r>
            </a:p>
            <a:p>
              <a:r>
                <a:rPr lang="en-US" sz="2000" b="0" dirty="0" smtClean="0">
                  <a:latin typeface="+mn-lt"/>
                </a:rPr>
                <a:t>month: …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      …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 bwMode="auto">
          <a:xfrm>
            <a:off x="5943600" y="3610816"/>
            <a:ext cx="145641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371600" y="3867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i1</a:t>
            </a:r>
          </a:p>
        </p:txBody>
      </p:sp>
      <p:cxnSp>
        <p:nvCxnSpPr>
          <p:cNvPr id="45" name="Straight Arrow Connector 44"/>
          <p:cNvCxnSpPr>
            <a:endCxn id="23" idx="2"/>
          </p:cNvCxnSpPr>
          <p:nvPr/>
        </p:nvCxnSpPr>
        <p:spPr bwMode="auto">
          <a:xfrm flipV="1">
            <a:off x="1752600" y="3758033"/>
            <a:ext cx="3352800" cy="34715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828800" y="2209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i2</a:t>
            </a:r>
          </a:p>
        </p:txBody>
      </p:sp>
      <p:cxnSp>
        <p:nvCxnSpPr>
          <p:cNvPr id="30" name="Straight Arrow Connector 29"/>
          <p:cNvCxnSpPr>
            <a:endCxn id="37" idx="2"/>
          </p:cNvCxnSpPr>
          <p:nvPr/>
        </p:nvCxnSpPr>
        <p:spPr bwMode="auto">
          <a:xfrm>
            <a:off x="2209800" y="2447896"/>
            <a:ext cx="2943224" cy="6011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5153024" y="1922639"/>
            <a:ext cx="2400300" cy="1170734"/>
            <a:chOff x="5905500" y="1496266"/>
            <a:chExt cx="2400300" cy="1170734"/>
          </a:xfrm>
        </p:grpSpPr>
        <p:sp>
          <p:nvSpPr>
            <p:cNvPr id="37" name="Oval 36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04888" y="1905000"/>
            <a:ext cx="1510512" cy="1206011"/>
            <a:chOff x="6026465" y="1496266"/>
            <a:chExt cx="2279335" cy="1252887"/>
          </a:xfrm>
        </p:grpSpPr>
        <p:sp>
          <p:nvSpPr>
            <p:cNvPr id="40" name="Oval 39"/>
            <p:cNvSpPr/>
            <p:nvPr/>
          </p:nvSpPr>
          <p:spPr bwMode="auto">
            <a:xfrm>
              <a:off x="6090980" y="1496266"/>
              <a:ext cx="2171699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26465" y="1733490"/>
              <a:ext cx="2279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year: …</a:t>
              </a:r>
            </a:p>
            <a:p>
              <a:r>
                <a:rPr lang="en-US" sz="2000" b="0" dirty="0" smtClean="0">
                  <a:latin typeface="+mn-lt"/>
                </a:rPr>
                <a:t>month: …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      …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5991224" y="2360789"/>
            <a:ext cx="145641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6324600" y="3111011"/>
            <a:ext cx="89056" cy="216725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5322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bad clients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828800"/>
            <a:ext cx="6629400" cy="1828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>
                <a:solidFill>
                  <a:schemeClr val="tx2"/>
                </a:solidFill>
                <a:latin typeface="Courier New" pitchFamily="49" charset="0"/>
              </a:rPr>
              <a:t>pq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 =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i1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 </a:t>
            </a:r>
          </a:p>
          <a:p>
            <a:pPr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pq.insert</a:t>
            </a:r>
            <a:r>
              <a:rPr lang="en-US" sz="1800" dirty="0" smtClean="0">
                <a:latin typeface="Courier New" pitchFamily="49" charset="0"/>
              </a:rPr>
              <a:t>(i1);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i1.setDate(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); </a:t>
            </a:r>
            <a:endParaRPr lang="en-US" sz="1800" dirty="0">
              <a:solidFill>
                <a:schemeClr val="tx2"/>
              </a:solidFill>
              <a:latin typeface="Courier New" pitchFamily="49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i2 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=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 </a:t>
            </a: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(i2);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1800" dirty="0" err="1" smtClean="0">
                <a:solidFill>
                  <a:srgbClr val="7030A0"/>
                </a:solidFill>
                <a:latin typeface="Courier New" pitchFamily="49" charset="0"/>
              </a:rPr>
              <a:t>NullPointerException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???</a:t>
            </a:r>
            <a:endParaRPr lang="en-US" sz="1800" dirty="0">
              <a:solidFill>
                <a:schemeClr val="tx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267200"/>
            <a:ext cx="7229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Get exception inside data-structure code even if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b="0" dirty="0" smtClean="0">
                <a:latin typeface="+mn-lt"/>
              </a:rPr>
              <a:t> did a</a:t>
            </a:r>
          </a:p>
          <a:p>
            <a:r>
              <a:rPr lang="en-US" sz="2000" b="0" dirty="0" smtClean="0">
                <a:latin typeface="+mn-lt"/>
              </a:rPr>
              <a:t>careful check that the date in the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ToDoItem</a:t>
            </a:r>
            <a:r>
              <a:rPr lang="en-US" sz="2000" b="0" dirty="0" smtClean="0">
                <a:latin typeface="+mn-lt"/>
              </a:rPr>
              <a:t> is not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Bad client later invalidates the check</a:t>
            </a:r>
          </a:p>
        </p:txBody>
      </p:sp>
    </p:spTree>
    <p:extLst>
      <p:ext uri="{BB962C8B-B14F-4D97-AF65-F5344CB8AC3E}">
        <p14:creationId xmlns:p14="http://schemas.microsoft.com/office/powerpoint/2010/main" val="3097519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aliases into the internal data (the “red arrows”) by </a:t>
            </a:r>
            <a:r>
              <a:rPr lang="en-US" dirty="0" smtClean="0">
                <a:solidFill>
                  <a:schemeClr val="accent2"/>
                </a:solidFill>
              </a:rPr>
              <a:t>copying objects as needed</a:t>
            </a:r>
          </a:p>
          <a:p>
            <a:pPr lvl="1"/>
            <a:r>
              <a:rPr lang="en-US" dirty="0" smtClean="0"/>
              <a:t>Do not use the same objects inside and outside the abstraction because two sides do not know all mutation (field-setting) that might occur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“</a:t>
            </a:r>
            <a:r>
              <a:rPr lang="en-US" dirty="0" smtClean="0">
                <a:solidFill>
                  <a:schemeClr val="accent2"/>
                </a:solidFill>
              </a:rPr>
              <a:t>Copy-in-copy-out”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 smtClean="0"/>
              <a:t>A first attempt: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3962400"/>
            <a:ext cx="60198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internal_i</a:t>
            </a:r>
            <a:r>
              <a:rPr lang="en-US" sz="1800" dirty="0" smtClean="0">
                <a:latin typeface="Courier New" pitchFamily="49" charset="0"/>
              </a:rPr>
              <a:t> =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new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i.date,i.description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use only the internal object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5851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copy the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Notice this version accomplishes nothing</a:t>
            </a:r>
          </a:p>
          <a:p>
            <a:pPr lvl="1"/>
            <a:r>
              <a:rPr lang="en-US" dirty="0" smtClean="0"/>
              <a:t>Still the alias to the object we got from the client: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2600" y="1371600"/>
            <a:ext cx="60198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…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internal_i</a:t>
            </a:r>
            <a:r>
              <a:rPr lang="en-US" sz="1800" dirty="0" smtClean="0">
                <a:latin typeface="Courier New" pitchFamily="49" charset="0"/>
              </a:rPr>
              <a:t> =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new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i.date,i.description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use only the internal object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4495800"/>
            <a:ext cx="6019800" cy="1905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internal_i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1800" dirty="0" err="1" smtClean="0">
                <a:solidFill>
                  <a:srgbClr val="7030A0"/>
                </a:solidFill>
                <a:latin typeface="Courier New" pitchFamily="49" charset="0"/>
              </a:rPr>
              <a:t>internal_i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refers to same object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54445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Copying works…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4267200"/>
            <a:ext cx="5867400" cy="2209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i.setDescription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(“some different thing”);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); </a:t>
            </a: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x =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deleteMin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y =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deleteMin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1066800"/>
            <a:ext cx="381000" cy="2933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3238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05600" y="3238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10400" y="3238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15200" y="32385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2857500"/>
            <a:ext cx="2590800" cy="1409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7051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pq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 bwMode="auto">
          <a:xfrm>
            <a:off x="2324100" y="2981325"/>
            <a:ext cx="3238500" cy="58102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45465" y="319084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</a:t>
            </a:r>
            <a:r>
              <a:rPr lang="en-US" sz="2000" b="0" dirty="0" smtClean="0">
                <a:latin typeface="+mn-lt"/>
              </a:rPr>
              <a:t>eap: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2665" y="3559314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size: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3665" y="3810000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00800" y="1572466"/>
            <a:ext cx="2400300" cy="1170734"/>
            <a:chOff x="5905500" y="1496266"/>
            <a:chExt cx="2400300" cy="1170734"/>
          </a:xfrm>
        </p:grpSpPr>
        <p:sp>
          <p:nvSpPr>
            <p:cNvPr id="20" name="Oval 19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cxnSp>
        <p:nvCxnSpPr>
          <p:cNvPr id="22" name="Straight Arrow Connector 21"/>
          <p:cNvCxnSpPr>
            <a:endCxn id="20" idx="3"/>
          </p:cNvCxnSpPr>
          <p:nvPr/>
        </p:nvCxnSpPr>
        <p:spPr bwMode="auto">
          <a:xfrm flipV="1">
            <a:off x="6553200" y="2571750"/>
            <a:ext cx="165638" cy="8191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239000" y="1447800"/>
            <a:ext cx="422432" cy="5628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85800" y="2343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i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066800" y="2362200"/>
            <a:ext cx="533400" cy="19192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1638300" y="1676400"/>
            <a:ext cx="2400300" cy="1170734"/>
            <a:chOff x="5905500" y="1496266"/>
            <a:chExt cx="2400300" cy="1170734"/>
          </a:xfrm>
        </p:grpSpPr>
        <p:sp>
          <p:nvSpPr>
            <p:cNvPr id="27" name="Oval 26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96100" y="277066"/>
            <a:ext cx="2400300" cy="1252887"/>
            <a:chOff x="5905500" y="1496266"/>
            <a:chExt cx="2400300" cy="1252887"/>
          </a:xfrm>
        </p:grpSpPr>
        <p:sp>
          <p:nvSpPr>
            <p:cNvPr id="33" name="Oval 32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26465" y="1733490"/>
              <a:ext cx="2279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year: …</a:t>
              </a:r>
            </a:p>
            <a:p>
              <a:r>
                <a:rPr lang="en-US" sz="2000" b="0" dirty="0" smtClean="0">
                  <a:latin typeface="+mn-lt"/>
                </a:rPr>
                <a:t>month: …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     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238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Midterm review tomorrow</a:t>
            </a:r>
          </a:p>
          <a:p>
            <a:r>
              <a:rPr lang="en-US" sz="3200" dirty="0" smtClean="0"/>
              <a:t>Midterm on Wednesday</a:t>
            </a:r>
          </a:p>
          <a:p>
            <a:r>
              <a:rPr lang="en-US" sz="3200" dirty="0" smtClean="0"/>
              <a:t>Partner selection for HW5 due Thursday</a:t>
            </a:r>
          </a:p>
          <a:p>
            <a:r>
              <a:rPr lang="en-US" sz="3200" dirty="0" smtClean="0"/>
              <a:t>Java Collections review on Thursday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68917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Didn’t do enough copying yet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4572000"/>
            <a:ext cx="5867400" cy="1752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Date d = new Date(…)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d,“buy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beer”);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pq.insert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d.setYear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(2015);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1104901"/>
            <a:ext cx="381000" cy="320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35433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05600" y="35433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10400" y="35433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15200" y="35433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3162300"/>
            <a:ext cx="2590800" cy="1409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0099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pq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 bwMode="auto">
          <a:xfrm>
            <a:off x="2324100" y="3286125"/>
            <a:ext cx="3238500" cy="58102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45465" y="349564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</a:t>
            </a:r>
            <a:r>
              <a:rPr lang="en-US" sz="2000" b="0" dirty="0" smtClean="0">
                <a:latin typeface="+mn-lt"/>
              </a:rPr>
              <a:t>eap: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2665" y="3864114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size: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3665" y="4114800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00800" y="1877266"/>
            <a:ext cx="2400300" cy="1170734"/>
            <a:chOff x="5905500" y="1496266"/>
            <a:chExt cx="2400300" cy="1170734"/>
          </a:xfrm>
        </p:grpSpPr>
        <p:sp>
          <p:nvSpPr>
            <p:cNvPr id="20" name="Oval 19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cxnSp>
        <p:nvCxnSpPr>
          <p:cNvPr id="22" name="Straight Arrow Connector 21"/>
          <p:cNvCxnSpPr>
            <a:endCxn id="20" idx="3"/>
          </p:cNvCxnSpPr>
          <p:nvPr/>
        </p:nvCxnSpPr>
        <p:spPr bwMode="auto">
          <a:xfrm flipV="1">
            <a:off x="6553200" y="2876550"/>
            <a:ext cx="165638" cy="8191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6896100" y="581866"/>
            <a:ext cx="2400300" cy="1252887"/>
            <a:chOff x="5905500" y="1496266"/>
            <a:chExt cx="2400300" cy="1252887"/>
          </a:xfrm>
        </p:grpSpPr>
        <p:sp>
          <p:nvSpPr>
            <p:cNvPr id="24" name="Oval 23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26465" y="1733490"/>
              <a:ext cx="2279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year: …</a:t>
              </a:r>
            </a:p>
            <a:p>
              <a:r>
                <a:rPr lang="en-US" sz="2000" b="0" dirty="0" smtClean="0">
                  <a:latin typeface="+mn-lt"/>
                </a:rPr>
                <a:t>month: …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      …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 flipV="1">
            <a:off x="7239000" y="1752600"/>
            <a:ext cx="422432" cy="5628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85800" y="2343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i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066800" y="2667000"/>
            <a:ext cx="533400" cy="19192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1638300" y="1981200"/>
            <a:ext cx="2400300" cy="1170734"/>
            <a:chOff x="5905500" y="1496266"/>
            <a:chExt cx="2400300" cy="1170734"/>
          </a:xfrm>
        </p:grpSpPr>
        <p:sp>
          <p:nvSpPr>
            <p:cNvPr id="32" name="Oval 31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 flipV="1">
            <a:off x="2533650" y="1326921"/>
            <a:ext cx="4362450" cy="10637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0459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copying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For copying to work fully, usually need to also make copies of all objects referred to (and that they refer to and so on…)</a:t>
            </a:r>
          </a:p>
          <a:p>
            <a:pPr lvl="1"/>
            <a:r>
              <a:rPr lang="en-US" dirty="0" smtClean="0"/>
              <a:t>All the way down to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chemeClr val="accent2"/>
                </a:solidFill>
              </a:rPr>
              <a:t>deep copying</a:t>
            </a:r>
            <a:r>
              <a:rPr lang="en-US" dirty="0" smtClean="0"/>
              <a:t> (versus our first attempt </a:t>
            </a:r>
            <a:r>
              <a:rPr lang="en-US" i="1" dirty="0" smtClean="0"/>
              <a:t>shallow-copy</a:t>
            </a:r>
            <a:r>
              <a:rPr lang="en-US" dirty="0" smtClean="0"/>
              <a:t>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Rule of thumb: Deep copy of things passed into abstraction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3505200"/>
            <a:ext cx="6019800" cy="259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internal_i</a:t>
            </a:r>
            <a:r>
              <a:rPr lang="en-US" sz="1800" dirty="0" smtClean="0">
                <a:latin typeface="Courier New" pitchFamily="49" charset="0"/>
              </a:rPr>
              <a:t> =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new Date(…)</a:t>
            </a:r>
            <a:r>
              <a:rPr lang="en-US" sz="1800" dirty="0" smtClean="0">
                <a:latin typeface="Courier New" pitchFamily="49" charset="0"/>
              </a:rPr>
              <a:t>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               </a:t>
            </a:r>
            <a:r>
              <a:rPr lang="en-US" sz="1800" dirty="0" err="1" smtClean="0">
                <a:latin typeface="Courier New" pitchFamily="49" charset="0"/>
              </a:rPr>
              <a:t>i.description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use only the internal object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60208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take input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General rule: Do not “trust” data passed to constructors </a:t>
            </a:r>
          </a:p>
          <a:p>
            <a:pPr lvl="1"/>
            <a:r>
              <a:rPr lang="en-US" dirty="0" smtClean="0"/>
              <a:t>Check properties and make deep copies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Example: Floyd’s algorithm for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dirty="0" smtClean="0"/>
              <a:t> should:</a:t>
            </a:r>
          </a:p>
          <a:p>
            <a:pPr lvl="1"/>
            <a:r>
              <a:rPr lang="en-US" dirty="0" smtClean="0"/>
              <a:t>Check the array (e.g.,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values in fields of objects or array positions)</a:t>
            </a:r>
          </a:p>
          <a:p>
            <a:pPr lvl="1"/>
            <a:r>
              <a:rPr lang="en-US" dirty="0" smtClean="0"/>
              <a:t>Make a deep copy: new array, new objects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3962400"/>
            <a:ext cx="64008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 // a second constructor that uses  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// Floyd’s algorithm, but good design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// deep-copies the array (and its contents)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void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PriorityQueue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[]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items</a:t>
            </a:r>
            <a:r>
              <a:rPr lang="en-US" sz="18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…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8264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was copy-in, now copy-out…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have seen:</a:t>
            </a:r>
          </a:p>
          <a:p>
            <a:pPr lvl="1"/>
            <a:r>
              <a:rPr lang="en-US" dirty="0" smtClean="0"/>
              <a:t>Need to deep-copy data passed into abstractions to avoid pain and suffering</a:t>
            </a:r>
          </a:p>
          <a:p>
            <a:pPr lvl="1"/>
            <a:endParaRPr lang="en-US" dirty="0"/>
          </a:p>
          <a:p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Need to deep-copy data passed out of abstractions to avoid pain and suffering (unless data is “new” or no longer used in abstraction)</a:t>
            </a:r>
          </a:p>
          <a:p>
            <a:pPr lvl="1"/>
            <a:endParaRPr lang="en-US" dirty="0"/>
          </a:p>
          <a:p>
            <a:r>
              <a:rPr lang="en-US" dirty="0" smtClean="0"/>
              <a:t>Then:</a:t>
            </a:r>
          </a:p>
          <a:p>
            <a:pPr lvl="1"/>
            <a:r>
              <a:rPr lang="en-US" dirty="0" smtClean="0"/>
              <a:t>If objects are immutable (no way to update fields or things they refer to), then copying unnecessary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6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deleteMin</a:t>
            </a:r>
            <a:r>
              <a:rPr lang="en-US" dirty="0" smtClean="0"/>
              <a:t> is 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772400" cy="1447800"/>
          </a:xfrm>
        </p:spPr>
        <p:txBody>
          <a:bodyPr/>
          <a:lstStyle/>
          <a:p>
            <a:r>
              <a:rPr lang="en-US" dirty="0" smtClean="0"/>
              <a:t>Does not create a “red arrow” because object returned is no longer part of the data structure</a:t>
            </a:r>
          </a:p>
          <a:p>
            <a:endParaRPr lang="en-US" sz="1000" dirty="0" smtClean="0"/>
          </a:p>
          <a:p>
            <a:r>
              <a:rPr lang="en-US" dirty="0" smtClean="0"/>
              <a:t>Returns an alias to object that was in the heap, but now it is not, so conceptual “ownership” “transfers” to the client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2600" y="1524000"/>
            <a:ext cx="65532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deleteMin</a:t>
            </a:r>
            <a:r>
              <a:rPr lang="en-US" sz="1800" dirty="0" smtClean="0"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1800" dirty="0" smtClean="0">
                <a:latin typeface="Courier New" pitchFamily="49" charset="0"/>
              </a:rPr>
              <a:t> = heap[0];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algorithm involving </a:t>
            </a:r>
            <a:r>
              <a:rPr lang="en-US" sz="1800" dirty="0" err="1" smtClean="0">
                <a:solidFill>
                  <a:srgbClr val="7030A0"/>
                </a:solidFill>
                <a:latin typeface="Courier New" pitchFamily="49" charset="0"/>
              </a:rPr>
              <a:t>percolateDown</a:t>
            </a: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ans</a:t>
            </a:r>
            <a:r>
              <a:rPr lang="en-US" sz="1800" dirty="0" smtClean="0">
                <a:latin typeface="Courier New" pitchFamily="49" charset="0"/>
              </a:rPr>
              <a:t>;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3853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getMin</a:t>
            </a:r>
            <a:r>
              <a:rPr lang="en-US" dirty="0" smtClean="0"/>
              <a:t> needs copying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6096000"/>
            <a:ext cx="3962400" cy="533400"/>
          </a:xfrm>
        </p:spPr>
        <p:txBody>
          <a:bodyPr/>
          <a:lstStyle/>
          <a:p>
            <a:r>
              <a:rPr lang="en-US" dirty="0" smtClean="0"/>
              <a:t>Uh-oh, creates a “red arrow”</a:t>
            </a:r>
          </a:p>
          <a:p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4343400"/>
            <a:ext cx="3200400" cy="1752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getMin</a:t>
            </a:r>
            <a:r>
              <a:rPr lang="en-US" sz="1800" dirty="0" smtClean="0"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ans</a:t>
            </a:r>
            <a:r>
              <a:rPr lang="en-US" sz="1800" dirty="0" smtClean="0">
                <a:latin typeface="Courier New" pitchFamily="49" charset="0"/>
              </a:rPr>
              <a:t> = heap[0];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return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ans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}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1219200"/>
            <a:ext cx="381000" cy="320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67400" y="32662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72200" y="32662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0" y="32662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3266234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2885234"/>
            <a:ext cx="2590800" cy="1409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9337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pq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 bwMode="auto">
          <a:xfrm>
            <a:off x="2209800" y="3218579"/>
            <a:ext cx="2819400" cy="37150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12065" y="321857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h</a:t>
            </a:r>
            <a:r>
              <a:rPr lang="en-US" sz="2000" b="0" dirty="0" smtClean="0">
                <a:latin typeface="+mn-lt"/>
              </a:rPr>
              <a:t>eap: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9265" y="3587048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size: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0265" y="3837734"/>
            <a:ext cx="983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867400" y="1600200"/>
            <a:ext cx="2400300" cy="1170734"/>
            <a:chOff x="5905500" y="1496266"/>
            <a:chExt cx="2400300" cy="1170734"/>
          </a:xfrm>
        </p:grpSpPr>
        <p:sp>
          <p:nvSpPr>
            <p:cNvPr id="20" name="Oval 19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26465" y="1733490"/>
              <a:ext cx="2279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date: </a:t>
              </a:r>
            </a:p>
            <a:p>
              <a:r>
                <a:rPr lang="en-US" sz="2000" b="0" dirty="0">
                  <a:latin typeface="+mn-lt"/>
                </a:rPr>
                <a:t>d</a:t>
              </a:r>
              <a:r>
                <a:rPr lang="en-US" sz="2000" b="0" dirty="0" smtClean="0">
                  <a:latin typeface="+mn-lt"/>
                </a:rPr>
                <a:t>escription: “…”</a:t>
              </a:r>
            </a:p>
          </p:txBody>
        </p:sp>
      </p:grpSp>
      <p:cxnSp>
        <p:nvCxnSpPr>
          <p:cNvPr id="22" name="Straight Arrow Connector 21"/>
          <p:cNvCxnSpPr>
            <a:endCxn id="20" idx="3"/>
          </p:cNvCxnSpPr>
          <p:nvPr/>
        </p:nvCxnSpPr>
        <p:spPr bwMode="auto">
          <a:xfrm flipV="1">
            <a:off x="6019800" y="2599484"/>
            <a:ext cx="165638" cy="81915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6362700" y="304800"/>
            <a:ext cx="2400300" cy="1252887"/>
            <a:chOff x="5905500" y="1496266"/>
            <a:chExt cx="2400300" cy="1252887"/>
          </a:xfrm>
        </p:grpSpPr>
        <p:sp>
          <p:nvSpPr>
            <p:cNvPr id="24" name="Oval 23"/>
            <p:cNvSpPr/>
            <p:nvPr/>
          </p:nvSpPr>
          <p:spPr bwMode="auto">
            <a:xfrm>
              <a:off x="5905500" y="1496266"/>
              <a:ext cx="2171700" cy="117073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26465" y="1733490"/>
              <a:ext cx="2279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year: …</a:t>
              </a:r>
            </a:p>
            <a:p>
              <a:r>
                <a:rPr lang="en-US" sz="2000" b="0" dirty="0" smtClean="0">
                  <a:latin typeface="+mn-lt"/>
                </a:rPr>
                <a:t>month: …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      …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 flipV="1">
            <a:off x="6705600" y="1475534"/>
            <a:ext cx="422432" cy="5628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2209800" y="2438400"/>
            <a:ext cx="3728132" cy="23809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457700"/>
            <a:ext cx="4191000" cy="1371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=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x =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pq.getMin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x.setDate</a:t>
            </a:r>
            <a:r>
              <a:rPr lang="en-US" sz="1800" dirty="0" smtClean="0">
                <a:solidFill>
                  <a:schemeClr val="tx2"/>
                </a:solidFill>
                <a:latin typeface="Courier New" pitchFamily="49" charset="0"/>
              </a:rPr>
              <a:t>(…); </a:t>
            </a:r>
            <a:endParaRPr lang="en-US" sz="1800" dirty="0" smtClean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5950" y="2438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324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we deep-copy objects from clients before adding to our data structure, we should deep-copy parts of our data structure and return the copies to clients</a:t>
            </a:r>
          </a:p>
          <a:p>
            <a:endParaRPr lang="en-US" dirty="0"/>
          </a:p>
          <a:p>
            <a:r>
              <a:rPr lang="en-US" dirty="0" smtClean="0"/>
              <a:t>Copy-in </a:t>
            </a:r>
            <a:r>
              <a:rPr lang="en-US" i="1" dirty="0" smtClean="0"/>
              <a:t>and</a:t>
            </a:r>
            <a:r>
              <a:rPr lang="en-US" dirty="0" smtClean="0"/>
              <a:t> copy-out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3505200"/>
            <a:ext cx="5943600" cy="2057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ToDoItem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getMin</a:t>
            </a:r>
            <a:r>
              <a:rPr lang="en-US" sz="1800" dirty="0" smtClean="0"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ans</a:t>
            </a:r>
            <a:r>
              <a:rPr lang="en-US" sz="1800" dirty="0" smtClean="0">
                <a:latin typeface="Courier New" pitchFamily="49" charset="0"/>
              </a:rPr>
              <a:t> = heap[0];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  return new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ToDoItem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800" dirty="0">
                <a:latin typeface="Courier New" pitchFamily="49" charset="0"/>
              </a:rPr>
              <a:t> Date(…),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     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 smtClean="0">
                <a:latin typeface="Courier New" pitchFamily="49" charset="0"/>
              </a:rPr>
              <a:t>ans.description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}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731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copying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(Deep) copying is one solution to our aliasing problems</a:t>
            </a:r>
          </a:p>
          <a:p>
            <a:endParaRPr lang="en-US" dirty="0"/>
          </a:p>
          <a:p>
            <a:r>
              <a:rPr lang="en-US" dirty="0" smtClean="0"/>
              <a:t>Another solution is </a:t>
            </a:r>
            <a:r>
              <a:rPr lang="en-US" i="1" dirty="0" smtClean="0">
                <a:solidFill>
                  <a:schemeClr val="accent2"/>
                </a:solidFill>
              </a:rPr>
              <a:t>immutability</a:t>
            </a:r>
          </a:p>
          <a:p>
            <a:pPr lvl="1"/>
            <a:r>
              <a:rPr lang="en-US" dirty="0" smtClean="0"/>
              <a:t>Make it so nobody can ever change an object or any other objects it can refer to (deeply)</a:t>
            </a:r>
          </a:p>
          <a:p>
            <a:pPr lvl="1"/>
            <a:r>
              <a:rPr lang="en-US" dirty="0" smtClean="0"/>
              <a:t>Allows “red arrows”, but immutability makes them harmless</a:t>
            </a:r>
          </a:p>
          <a:p>
            <a:pPr lvl="1"/>
            <a:endParaRPr lang="en-US" dirty="0"/>
          </a:p>
          <a:p>
            <a:r>
              <a:rPr lang="en-US" dirty="0" smtClean="0"/>
              <a:t>In Java,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 smtClean="0"/>
              <a:t> field cannot be updated after an object is constructed, so helps ensure immutability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 smtClean="0"/>
              <a:t> is a “shallow” idea and we need “deep” immutability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7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219200"/>
            <a:ext cx="7162800" cy="396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Date </a:t>
            </a: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year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month</a:t>
            </a:r>
            <a:r>
              <a:rPr lang="en-US" sz="1800" dirty="0" smtClean="0">
                <a:latin typeface="Courier New" pitchFamily="49" charset="0"/>
              </a:rPr>
              <a:t>;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private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final </a:t>
            </a:r>
            <a:r>
              <a:rPr lang="en-US" sz="1800" dirty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day</a:t>
            </a:r>
            <a:r>
              <a:rPr lang="en-US" sz="1800" dirty="0" smtClean="0">
                <a:latin typeface="Courier New" pitchFamily="49" charset="0"/>
              </a:rPr>
              <a:t>;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Date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date</a:t>
            </a:r>
            <a:r>
              <a:rPr lang="en-US" sz="1800" dirty="0" smtClean="0">
                <a:latin typeface="Courier New" pitchFamily="49" charset="0"/>
              </a:rPr>
              <a:t>;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description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){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/*no copy-in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needed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!*/</a:t>
            </a: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getMin</a:t>
            </a:r>
            <a:r>
              <a:rPr lang="en-US" sz="1800" dirty="0" smtClean="0">
                <a:latin typeface="Courier New" pitchFamily="49" charset="0"/>
              </a:rPr>
              <a:t>(){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/*no copy-out needed!*/</a:t>
            </a: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}</a:t>
            </a:r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334000"/>
            <a:ext cx="786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b="0" dirty="0" smtClean="0">
                <a:latin typeface="+mn-lt"/>
              </a:rPr>
              <a:t> objects are immutable in Java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(Using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+mn-lt"/>
              </a:rPr>
              <a:t>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r>
              <a:rPr lang="en-US" sz="2000" b="0" dirty="0" smtClean="0">
                <a:latin typeface="+mn-lt"/>
              </a:rPr>
              <a:t> and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en-US" sz="2000" b="0" dirty="0" smtClean="0">
                <a:latin typeface="+mn-lt"/>
              </a:rPr>
              <a:t> is not great style though)</a:t>
            </a:r>
          </a:p>
        </p:txBody>
      </p:sp>
    </p:spTree>
    <p:extLst>
      <p:ext uri="{BB962C8B-B14F-4D97-AF65-F5344CB8AC3E}">
        <p14:creationId xmlns:p14="http://schemas.microsoft.com/office/powerpoint/2010/main" val="3242817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295400"/>
            <a:ext cx="7162800" cy="419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Date </a:t>
            </a: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year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</a:t>
            </a: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month</a:t>
            </a:r>
            <a:r>
              <a:rPr lang="en-US" sz="1800" dirty="0" smtClean="0">
                <a:latin typeface="Courier New" pitchFamily="49" charset="0"/>
              </a:rPr>
              <a:t>;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not final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private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final </a:t>
            </a:r>
            <a:r>
              <a:rPr lang="en-US" sz="1800" dirty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day</a:t>
            </a:r>
            <a:r>
              <a:rPr lang="en-US" sz="1800" dirty="0" smtClean="0">
                <a:latin typeface="Courier New" pitchFamily="49" charset="0"/>
              </a:rPr>
              <a:t>;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…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Date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date</a:t>
            </a:r>
            <a:r>
              <a:rPr lang="en-US" sz="1800" dirty="0" smtClean="0">
                <a:latin typeface="Courier New" pitchFamily="49" charset="0"/>
              </a:rPr>
              <a:t>; 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description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void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){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/*no copy-in*/</a:t>
            </a: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getMin</a:t>
            </a:r>
            <a:r>
              <a:rPr lang="en-US" sz="1800" dirty="0" smtClean="0">
                <a:latin typeface="Courier New" pitchFamily="49" charset="0"/>
              </a:rPr>
              <a:t>(){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/*no copy-out*/</a:t>
            </a: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}</a:t>
            </a:r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734" y="5562600"/>
            <a:ext cx="734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Client could mutate a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2000" b="0" dirty="0" smtClean="0">
                <a:latin typeface="+mn-lt"/>
              </a:rPr>
              <a:t>’s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r>
              <a:rPr lang="en-US" sz="2000" b="0" dirty="0" smtClean="0">
                <a:latin typeface="+mn-lt"/>
              </a:rPr>
              <a:t> that is in our data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So must do entire deep copy of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ToDoItem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97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Amortized complexity</a:t>
            </a:r>
          </a:p>
          <a:p>
            <a:pPr lvl="1"/>
            <a:r>
              <a:rPr lang="en-US" dirty="0" smtClean="0"/>
              <a:t>the logic behind it</a:t>
            </a:r>
          </a:p>
          <a:p>
            <a:pPr lvl="1"/>
            <a:r>
              <a:rPr lang="en-US" dirty="0" smtClean="0"/>
              <a:t>the definition and how to use it</a:t>
            </a:r>
          </a:p>
          <a:p>
            <a:pPr lvl="1"/>
            <a:r>
              <a:rPr lang="en-US" dirty="0" smtClean="0"/>
              <a:t>the difference </a:t>
            </a:r>
            <a:r>
              <a:rPr lang="en-US" dirty="0" err="1" smtClean="0"/>
              <a:t>vs</a:t>
            </a:r>
            <a:r>
              <a:rPr lang="en-US" dirty="0" smtClean="0"/>
              <a:t> single operation worst case</a:t>
            </a:r>
          </a:p>
          <a:p>
            <a:r>
              <a:rPr lang="en-US" dirty="0" smtClean="0"/>
              <a:t>Union-find</a:t>
            </a:r>
          </a:p>
          <a:p>
            <a:pPr lvl="1"/>
            <a:r>
              <a:rPr lang="en-US" dirty="0" smtClean="0"/>
              <a:t>the basic operations (find and union)</a:t>
            </a:r>
          </a:p>
          <a:p>
            <a:pPr lvl="1"/>
            <a:r>
              <a:rPr lang="en-US" dirty="0" smtClean="0"/>
              <a:t>up trees and the array representation</a:t>
            </a:r>
          </a:p>
          <a:p>
            <a:pPr lvl="1"/>
            <a:r>
              <a:rPr lang="en-US" dirty="0" smtClean="0"/>
              <a:t>asymptotic performance</a:t>
            </a:r>
          </a:p>
          <a:p>
            <a:pPr lvl="1"/>
            <a:r>
              <a:rPr lang="en-US" dirty="0" smtClean="0"/>
              <a:t>the optimizations discussed in lecture</a:t>
            </a:r>
          </a:p>
          <a:p>
            <a:pPr lvl="2"/>
            <a:r>
              <a:rPr lang="en-US" dirty="0" smtClean="0"/>
              <a:t>union-by-size</a:t>
            </a:r>
          </a:p>
          <a:p>
            <a:pPr lvl="2"/>
            <a:r>
              <a:rPr lang="en-US" dirty="0" smtClean="0"/>
              <a:t>path compression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39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 smtClean="0"/>
              <a:t> is shallow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447800"/>
            <a:ext cx="7162800" cy="129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Date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date</a:t>
            </a:r>
            <a:r>
              <a:rPr lang="en-US" sz="1800" dirty="0" smtClean="0">
                <a:latin typeface="Courier New" pitchFamily="49" charset="0"/>
              </a:rPr>
              <a:t>; 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description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924800" cy="3505200"/>
          </a:xfrm>
        </p:spPr>
        <p:txBody>
          <a:bodyPr/>
          <a:lstStyle/>
          <a:p>
            <a:r>
              <a:rPr lang="en-US" dirty="0" smtClean="0"/>
              <a:t>Here,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 </a:t>
            </a:r>
            <a:r>
              <a:rPr lang="en-US" dirty="0" smtClean="0"/>
              <a:t>means no code can update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dirty="0" smtClean="0"/>
              <a:t> 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en-US" dirty="0" smtClean="0"/>
              <a:t> fields after the object is constructed</a:t>
            </a:r>
          </a:p>
          <a:p>
            <a:endParaRPr lang="en-US" sz="1000" dirty="0" smtClean="0"/>
          </a:p>
          <a:p>
            <a:r>
              <a:rPr lang="en-US" dirty="0" smtClean="0"/>
              <a:t>So they will always refer to the same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/>
              <a:t> objects</a:t>
            </a:r>
          </a:p>
          <a:p>
            <a:endParaRPr lang="en-US" sz="1000" dirty="0" smtClean="0"/>
          </a:p>
          <a:p>
            <a:r>
              <a:rPr lang="en-US" dirty="0" smtClean="0"/>
              <a:t>But what if those objects have </a:t>
            </a:r>
            <a:r>
              <a:rPr lang="en-US" i="1" dirty="0" smtClean="0"/>
              <a:t>their</a:t>
            </a:r>
            <a:r>
              <a:rPr lang="en-US" dirty="0" smtClean="0"/>
              <a:t> contents change</a:t>
            </a:r>
          </a:p>
          <a:p>
            <a:pPr lvl="1"/>
            <a:r>
              <a:rPr lang="en-US" dirty="0" smtClean="0"/>
              <a:t>Cannot happen with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/>
              <a:t> objects</a:t>
            </a:r>
          </a:p>
          <a:p>
            <a:pPr lvl="1"/>
            <a:r>
              <a:rPr lang="en-US" dirty="0" smtClean="0"/>
              <a:t>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dirty="0" smtClean="0"/>
              <a:t> objects, depends how we define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</a:p>
          <a:p>
            <a:endParaRPr lang="en-US" sz="1000" dirty="0" smtClean="0">
              <a:latin typeface="+mj-lt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+mj-lt"/>
                <a:cs typeface="Courier New" panose="02070309020205020404" pitchFamily="49" charset="0"/>
              </a:rPr>
              <a:t>So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is a “shallow” notion, but we can use it “all the way down” to get deep immutability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37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This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495800"/>
          </a:xfrm>
        </p:spPr>
        <p:txBody>
          <a:bodyPr/>
          <a:lstStyle/>
          <a:p>
            <a:r>
              <a:rPr lang="en-US" dirty="0" smtClean="0"/>
              <a:t>When deep-copying, can “stop” when you get to immutable data</a:t>
            </a:r>
          </a:p>
          <a:p>
            <a:pPr lvl="1"/>
            <a:r>
              <a:rPr lang="en-US" dirty="0" smtClean="0"/>
              <a:t>Copying immutable data is wasted work, so poor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1905000"/>
            <a:ext cx="7162800" cy="4762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Date </a:t>
            </a:r>
            <a:r>
              <a:rPr lang="en-US" sz="1800" dirty="0" smtClean="0">
                <a:latin typeface="Courier New" pitchFamily="49" charset="0"/>
              </a:rPr>
              <a:t>{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immutable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year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final </a:t>
            </a: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month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private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final </a:t>
            </a:r>
            <a:r>
              <a:rPr lang="en-US" sz="1800" dirty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day</a:t>
            </a:r>
            <a:r>
              <a:rPr lang="en-US" sz="1800" dirty="0" smtClean="0">
                <a:latin typeface="Courier New" pitchFamily="49" charset="0"/>
              </a:rPr>
              <a:t>;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…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</a:t>
            </a:r>
            <a:r>
              <a:rPr lang="en-US" sz="1800" dirty="0" smtClean="0">
                <a:latin typeface="Courier New" pitchFamily="49" charset="0"/>
              </a:rPr>
              <a:t>Date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date</a:t>
            </a:r>
            <a:r>
              <a:rPr lang="en-US" sz="1800" dirty="0" smtClean="0">
                <a:latin typeface="Courier New" pitchFamily="49" charset="0"/>
              </a:rPr>
              <a:t>; 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private </a:t>
            </a:r>
            <a:r>
              <a:rPr lang="en-US" sz="1800" dirty="0" smtClean="0">
                <a:latin typeface="Courier New" pitchFamily="49" charset="0"/>
              </a:rPr>
              <a:t>String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description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getMin</a:t>
            </a:r>
            <a:r>
              <a:rPr lang="en-US" sz="1800" dirty="0" smtClean="0">
                <a:latin typeface="Courier New" pitchFamily="49" charset="0"/>
              </a:rPr>
              <a:t>(){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ans</a:t>
            </a:r>
            <a:r>
              <a:rPr lang="en-US" sz="1800" dirty="0">
                <a:latin typeface="Courier New" pitchFamily="49" charset="0"/>
              </a:rPr>
              <a:t> = heap[0];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   return new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ToDoItem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ans.date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okay!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          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ans.description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9379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447800"/>
            <a:ext cx="8001000" cy="3886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Date </a:t>
            </a:r>
            <a:r>
              <a:rPr lang="en-US" sz="1800" dirty="0" smtClean="0">
                <a:latin typeface="Courier New" pitchFamily="49" charset="0"/>
              </a:rPr>
              <a:t>{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immutable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…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immutable (unlike last slide)</a:t>
            </a:r>
            <a:endParaRPr lang="en-US" sz="1800" dirty="0" smtClean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…</a:t>
            </a: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a second constructor that uses  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  // Floyd’s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algorithm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void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PriorityQueue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ToDoItem</a:t>
            </a:r>
            <a:r>
              <a:rPr lang="en-US" sz="1800" dirty="0">
                <a:latin typeface="Courier New" pitchFamily="49" charset="0"/>
              </a:rPr>
              <a:t>[] 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items</a:t>
            </a:r>
            <a:r>
              <a:rPr lang="en-US" sz="1800" dirty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what copying should we do?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…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}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1274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447800"/>
            <a:ext cx="8001000" cy="3886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Date </a:t>
            </a:r>
            <a:r>
              <a:rPr lang="en-US" sz="1800" dirty="0" smtClean="0">
                <a:latin typeface="Courier New" pitchFamily="49" charset="0"/>
              </a:rPr>
              <a:t>{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immutable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…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immutable (unlike last slide)</a:t>
            </a:r>
            <a:endParaRPr lang="en-US" sz="1800" dirty="0" smtClean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…</a:t>
            </a: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class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ToDoPQ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a second constructor that uses  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  // Floyd’s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algorithm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void </a:t>
            </a:r>
            <a:r>
              <a:rPr lang="en-US" sz="1800" dirty="0" err="1">
                <a:solidFill>
                  <a:srgbClr val="119F33"/>
                </a:solidFill>
                <a:latin typeface="Courier New" pitchFamily="49" charset="0"/>
              </a:rPr>
              <a:t>PriorityQueue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ToDoItem</a:t>
            </a:r>
            <a:r>
              <a:rPr lang="en-US" sz="1800" dirty="0">
                <a:latin typeface="Courier New" pitchFamily="49" charset="0"/>
              </a:rPr>
              <a:t>[] 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items</a:t>
            </a:r>
            <a:r>
              <a:rPr lang="en-US" sz="1800" dirty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what copying should we do?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…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}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543490"/>
            <a:ext cx="733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Copy the array, but do not copy the </a:t>
            </a:r>
            <a:r>
              <a:rPr lang="en-US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ToDoItem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 or </a:t>
            </a:r>
            <a:r>
              <a:rPr lang="en-US" sz="20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 objects</a:t>
            </a:r>
          </a:p>
        </p:txBody>
      </p:sp>
    </p:spTree>
    <p:extLst>
      <p:ext uri="{BB962C8B-B14F-4D97-AF65-F5344CB8AC3E}">
        <p14:creationId xmlns:p14="http://schemas.microsoft.com/office/powerpoint/2010/main" val="857984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495800"/>
          </a:xfrm>
        </p:spPr>
        <p:txBody>
          <a:bodyPr/>
          <a:lstStyle/>
          <a:p>
            <a:r>
              <a:rPr lang="en-US" dirty="0" smtClean="0"/>
              <a:t>You are implementing a graph abstraction</a:t>
            </a:r>
          </a:p>
          <a:p>
            <a:endParaRPr lang="en-US" sz="1400" dirty="0"/>
          </a:p>
          <a:p>
            <a:r>
              <a:rPr lang="en-US" dirty="0" smtClean="0"/>
              <a:t>As provided,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Vertex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Edge</a:t>
            </a:r>
            <a:r>
              <a:rPr lang="en-US" dirty="0" smtClean="0"/>
              <a:t> are immutable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Collection&lt;Vertex&gt;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Collection&lt;Edge&gt;</a:t>
            </a:r>
            <a:r>
              <a:rPr lang="en-US" dirty="0" smtClean="0"/>
              <a:t> are not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You might choose to add fields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Vertex</a:t>
            </a:r>
            <a:r>
              <a:rPr lang="en-US" dirty="0" smtClean="0"/>
              <a:t> 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Edge</a:t>
            </a:r>
            <a:r>
              <a:rPr lang="en-US" dirty="0" smtClean="0"/>
              <a:t> that make them not immutable</a:t>
            </a:r>
          </a:p>
          <a:p>
            <a:pPr lvl="1"/>
            <a:r>
              <a:rPr lang="en-US" dirty="0" smtClean="0"/>
              <a:t>Leads to more copy-in-copy-out, but that’s fine!</a:t>
            </a:r>
          </a:p>
          <a:p>
            <a:pPr lvl="1"/>
            <a:endParaRPr lang="en-US" sz="1400" dirty="0"/>
          </a:p>
          <a:p>
            <a:r>
              <a:rPr lang="en-US" i="1" dirty="0" smtClean="0">
                <a:solidFill>
                  <a:schemeClr val="accent2"/>
                </a:solidFill>
              </a:rPr>
              <a:t>Or</a:t>
            </a:r>
            <a:r>
              <a:rPr lang="en-US" dirty="0" smtClean="0"/>
              <a:t> you might leave them immutable and keep things like “best-path-cost-so-far” in another dictionary (e.g., a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There is more than one good design, but preserve your abstraction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Great practice with a key concept in software design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2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algorithms (or data structures) rely on some source of randomness</a:t>
            </a:r>
          </a:p>
          <a:p>
            <a:pPr lvl="1"/>
            <a:r>
              <a:rPr lang="en-US" dirty="0" smtClean="0"/>
              <a:t>Usually a </a:t>
            </a:r>
            <a:r>
              <a:rPr lang="en-US" dirty="0" smtClean="0">
                <a:solidFill>
                  <a:srgbClr val="3333CC"/>
                </a:solidFill>
              </a:rPr>
              <a:t>random number generator</a:t>
            </a:r>
            <a:r>
              <a:rPr lang="en-US" dirty="0" smtClean="0"/>
              <a:t> (RNG)</a:t>
            </a:r>
          </a:p>
          <a:p>
            <a:r>
              <a:rPr lang="en-US" dirty="0" smtClean="0"/>
              <a:t>True randomness is impossible on a computer</a:t>
            </a:r>
          </a:p>
          <a:p>
            <a:pPr lvl="1"/>
            <a:r>
              <a:rPr lang="en-US" dirty="0" smtClean="0"/>
              <a:t>We will make do with </a:t>
            </a:r>
            <a:r>
              <a:rPr lang="en-US" dirty="0" smtClean="0">
                <a:solidFill>
                  <a:srgbClr val="3333CC"/>
                </a:solidFill>
              </a:rPr>
              <a:t>pseudorandom</a:t>
            </a:r>
            <a:r>
              <a:rPr lang="en-US" dirty="0" smtClean="0"/>
              <a:t> numbers</a:t>
            </a:r>
          </a:p>
          <a:p>
            <a:r>
              <a:rPr lang="en-US" dirty="0" smtClean="0"/>
              <a:t>Suppose we only need to flip a coin</a:t>
            </a:r>
          </a:p>
          <a:p>
            <a:pPr lvl="1"/>
            <a:r>
              <a:rPr lang="en-US" dirty="0" smtClean="0"/>
              <a:t>Can we use the lowest it on the system clock?</a:t>
            </a:r>
          </a:p>
          <a:p>
            <a:pPr lvl="1"/>
            <a:r>
              <a:rPr lang="en-US" dirty="0" smtClean="0"/>
              <a:t>Does not work well for a sequence of numbers</a:t>
            </a:r>
          </a:p>
          <a:p>
            <a:r>
              <a:rPr lang="en-US" dirty="0" smtClean="0"/>
              <a:t>Simple method</a:t>
            </a:r>
            <a:r>
              <a:rPr lang="en-US" dirty="0"/>
              <a:t>: </a:t>
            </a:r>
            <a:r>
              <a:rPr lang="en-US" dirty="0">
                <a:solidFill>
                  <a:srgbClr val="3333CC"/>
                </a:solidFill>
              </a:rPr>
              <a:t>linear congruential </a:t>
            </a:r>
            <a:r>
              <a:rPr lang="en-US" dirty="0" smtClean="0">
                <a:solidFill>
                  <a:srgbClr val="3333CC"/>
                </a:solidFill>
              </a:rPr>
              <a:t>generator</a:t>
            </a:r>
            <a:endParaRPr lang="en-US" dirty="0">
              <a:solidFill>
                <a:srgbClr val="3333CC"/>
              </a:solidFill>
            </a:endParaRPr>
          </a:p>
          <a:p>
            <a:pPr lvl="1"/>
            <a:r>
              <a:rPr lang="en-US" dirty="0" smtClean="0"/>
              <a:t>Generate a pseudorandom sequence 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,…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67098"/>
              </p:ext>
            </p:extLst>
          </p:nvPr>
        </p:nvGraphicFramePr>
        <p:xfrm>
          <a:off x="2971800" y="5334000"/>
          <a:ext cx="324671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5334000"/>
                        <a:ext cx="324671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016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Congruential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Very sensitive to the choice of A and M</a:t>
            </a:r>
          </a:p>
          <a:p>
            <a:pPr lvl="1"/>
            <a:r>
              <a:rPr lang="en-US" dirty="0" smtClean="0"/>
              <a:t>Also need to choose x</a:t>
            </a:r>
            <a:r>
              <a:rPr lang="en-US" baseline="-25000" dirty="0" smtClean="0"/>
              <a:t>0</a:t>
            </a:r>
            <a:r>
              <a:rPr lang="en-US" dirty="0" smtClean="0"/>
              <a:t> (“the seed”)</a:t>
            </a:r>
          </a:p>
          <a:p>
            <a:r>
              <a:rPr lang="en-US" dirty="0" smtClean="0"/>
              <a:t>For M = 11, A = 7, and x</a:t>
            </a:r>
            <a:r>
              <a:rPr lang="en-US" baseline="-25000" dirty="0" smtClean="0"/>
              <a:t>0</a:t>
            </a:r>
            <a:r>
              <a:rPr lang="en-US" dirty="0" smtClean="0"/>
              <a:t> = 1, we get</a:t>
            </a:r>
          </a:p>
          <a:p>
            <a:pPr marL="0" indent="0" algn="ctr">
              <a:buNone/>
            </a:pPr>
            <a:r>
              <a:rPr lang="en-US" sz="2400" dirty="0"/>
              <a:t>7,5,2,3,10,4,6,9,8,1,7,5,2,...</a:t>
            </a:r>
            <a:r>
              <a:rPr lang="en-US" dirty="0"/>
              <a:t> </a:t>
            </a:r>
          </a:p>
          <a:p>
            <a:r>
              <a:rPr lang="en-US" dirty="0" smtClean="0"/>
              <a:t>Sequence has a period of M – 1</a:t>
            </a:r>
          </a:p>
          <a:p>
            <a:r>
              <a:rPr lang="en-US" dirty="0" smtClean="0"/>
              <a:t>Choice of M and A should work to maximize the period</a:t>
            </a:r>
          </a:p>
          <a:p>
            <a:r>
              <a:rPr lang="en-US" dirty="0" smtClean="0"/>
              <a:t>The Java library’s Random uses a slight variation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Using A = 25,214,903,917, C = 13, and B = 48</a:t>
            </a:r>
          </a:p>
          <a:p>
            <a:pPr lvl="1"/>
            <a:r>
              <a:rPr lang="en-US" dirty="0" smtClean="0"/>
              <a:t>Returns only the high 32 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06952"/>
              </p:ext>
            </p:extLst>
          </p:nvPr>
        </p:nvGraphicFramePr>
        <p:xfrm>
          <a:off x="2971800" y="1336288"/>
          <a:ext cx="2743200" cy="5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1336288"/>
                        <a:ext cx="2743200" cy="56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67421"/>
              </p:ext>
            </p:extLst>
          </p:nvPr>
        </p:nvGraphicFramePr>
        <p:xfrm>
          <a:off x="2438400" y="4648200"/>
          <a:ext cx="445168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5" imgW="1409700" imgH="241300" progId="Equation.3">
                  <p:embed/>
                </p:oleObj>
              </mc:Choice>
              <mc:Fallback>
                <p:oleObj name="Equation" r:id="rId5" imgW="1409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4648200"/>
                        <a:ext cx="445168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6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sorted linked list better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search a sorted array in </a:t>
            </a:r>
            <a:r>
              <a:rPr lang="en-US" i="1" dirty="0" smtClean="0"/>
              <a:t>O(log n)</a:t>
            </a:r>
            <a:r>
              <a:rPr lang="en-US" dirty="0" smtClean="0"/>
              <a:t> using binary search</a:t>
            </a:r>
          </a:p>
          <a:p>
            <a:r>
              <a:rPr lang="en-US" dirty="0" smtClean="0"/>
              <a:t>But no such luck for a sorted linked list</a:t>
            </a:r>
          </a:p>
          <a:p>
            <a:endParaRPr lang="en-US" sz="2400" dirty="0"/>
          </a:p>
          <a:p>
            <a:r>
              <a:rPr lang="en-US" dirty="0" smtClean="0"/>
              <a:t>We could, however, add additional links</a:t>
            </a:r>
          </a:p>
          <a:p>
            <a:pPr lvl="1"/>
            <a:r>
              <a:rPr lang="en-US" dirty="0" smtClean="0"/>
              <a:t>Every other node links to the node two ahead of it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 further: every fourth node </a:t>
            </a:r>
            <a:r>
              <a:rPr lang="en-US" dirty="0"/>
              <a:t>l</a:t>
            </a:r>
            <a:r>
              <a:rPr lang="en-US" dirty="0" smtClean="0"/>
              <a:t>inks to the node four ahead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672551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3492500"/>
            <a:ext cx="7642311" cy="774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0"/>
            <a:ext cx="7696200" cy="10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1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Logical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this idea to the logical conclusion</a:t>
            </a:r>
          </a:p>
          <a:p>
            <a:pPr lvl="1"/>
            <a:r>
              <a:rPr lang="en-US" dirty="0" smtClean="0"/>
              <a:t>Every 2</a:t>
            </a:r>
            <a:r>
              <a:rPr lang="en-US" baseline="30000" dirty="0" smtClean="0"/>
              <a:t>i </a:t>
            </a:r>
            <a:r>
              <a:rPr lang="en-US" dirty="0" err="1" smtClean="0"/>
              <a:t>th</a:t>
            </a:r>
            <a:r>
              <a:rPr lang="en-US" dirty="0" smtClean="0"/>
              <a:t> node links to the node 2</a:t>
            </a:r>
            <a:r>
              <a:rPr lang="en-US" baseline="30000" dirty="0" smtClean="0"/>
              <a:t>i</a:t>
            </a:r>
            <a:r>
              <a:rPr lang="en-US" dirty="0" smtClean="0"/>
              <a:t> ahead of it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Number of links doubles, but now only </a:t>
            </a:r>
            <a:r>
              <a:rPr lang="en-US" i="1" dirty="0" smtClean="0"/>
              <a:t>log n</a:t>
            </a:r>
            <a:r>
              <a:rPr lang="en-US" dirty="0" smtClean="0"/>
              <a:t> nodes are visited in a search!</a:t>
            </a:r>
          </a:p>
          <a:p>
            <a:pPr lvl="1"/>
            <a:r>
              <a:rPr lang="en-US" dirty="0" smtClean="0"/>
              <a:t>Problem: insert may require completely redoing links</a:t>
            </a:r>
          </a:p>
          <a:p>
            <a:r>
              <a:rPr lang="en-US" dirty="0" smtClean="0"/>
              <a:t>Define a </a:t>
            </a:r>
            <a:r>
              <a:rPr lang="en-US" i="1" dirty="0" smtClean="0"/>
              <a:t>level k node</a:t>
            </a:r>
            <a:r>
              <a:rPr lang="en-US" dirty="0" smtClean="0"/>
              <a:t> as a node with </a:t>
            </a:r>
            <a:r>
              <a:rPr lang="en-US" i="1" dirty="0" smtClean="0"/>
              <a:t>k</a:t>
            </a:r>
            <a:r>
              <a:rPr lang="en-US" dirty="0" smtClean="0"/>
              <a:t> links</a:t>
            </a:r>
          </a:p>
          <a:p>
            <a:pPr lvl="1"/>
            <a:r>
              <a:rPr lang="en-US" dirty="0" smtClean="0"/>
              <a:t>We require that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link in any level </a:t>
            </a:r>
            <a:r>
              <a:rPr lang="en-US" i="1" dirty="0" smtClean="0"/>
              <a:t>k</a:t>
            </a:r>
            <a:r>
              <a:rPr lang="en-US" dirty="0" smtClean="0"/>
              <a:t> node links to the next node with at least </a:t>
            </a:r>
            <a:r>
              <a:rPr lang="en-US" i="1" dirty="0" err="1" smtClean="0"/>
              <a:t>i</a:t>
            </a:r>
            <a:r>
              <a:rPr lang="en-US" dirty="0" smtClean="0"/>
              <a:t>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18084"/>
            <a:ext cx="7675638" cy="13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4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what does insert look like?</a:t>
            </a:r>
          </a:p>
          <a:p>
            <a:pPr lvl="1"/>
            <a:r>
              <a:rPr lang="en-US" dirty="0" smtClean="0"/>
              <a:t>Note that in the list with links to nodes 2</a:t>
            </a:r>
            <a:r>
              <a:rPr lang="en-US" baseline="30000" dirty="0" smtClean="0"/>
              <a:t>i</a:t>
            </a:r>
            <a:r>
              <a:rPr lang="en-US" dirty="0" smtClean="0"/>
              <a:t> ahead, about 1/2 the nodes are level 1, about a quarter are level 2, …</a:t>
            </a:r>
          </a:p>
          <a:p>
            <a:pPr lvl="1"/>
            <a:r>
              <a:rPr lang="en-US" dirty="0" smtClean="0"/>
              <a:t>In general, about 1/2</a:t>
            </a:r>
            <a:r>
              <a:rPr lang="en-US" baseline="30000" dirty="0" smtClean="0"/>
              <a:t>i</a:t>
            </a:r>
            <a:r>
              <a:rPr lang="en-US" dirty="0" smtClean="0"/>
              <a:t> are level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When we insert, we’ll choose the level of the new node randomly according to this probability</a:t>
            </a:r>
          </a:p>
          <a:p>
            <a:pPr lvl="1"/>
            <a:r>
              <a:rPr lang="en-US" dirty="0" smtClean="0"/>
              <a:t>Flip a coin until it comes up heads, the number of flips is the level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Operations have expected worst-case running time of </a:t>
            </a:r>
            <a:r>
              <a:rPr lang="en-US" i="1" dirty="0" smtClean="0"/>
              <a:t>O(log n)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7620000" cy="13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</a:p>
          <a:p>
            <a:pPr lvl="1"/>
            <a:r>
              <a:rPr lang="en-US" dirty="0" smtClean="0"/>
              <a:t>basic operations (find, insert, and delete)</a:t>
            </a:r>
          </a:p>
          <a:p>
            <a:pPr lvl="1"/>
            <a:r>
              <a:rPr lang="en-US" dirty="0" smtClean="0"/>
              <a:t>client </a:t>
            </a:r>
            <a:r>
              <a:rPr lang="en-US" dirty="0" err="1" smtClean="0"/>
              <a:t>vs</a:t>
            </a:r>
            <a:r>
              <a:rPr lang="en-US" dirty="0" smtClean="0"/>
              <a:t> library responsibilities</a:t>
            </a:r>
          </a:p>
          <a:p>
            <a:pPr lvl="1"/>
            <a:r>
              <a:rPr lang="en-US" dirty="0" smtClean="0"/>
              <a:t>hash functions</a:t>
            </a:r>
          </a:p>
          <a:p>
            <a:pPr lvl="1"/>
            <a:r>
              <a:rPr lang="en-US" dirty="0" smtClean="0"/>
              <a:t>perfect hashing</a:t>
            </a:r>
          </a:p>
          <a:p>
            <a:r>
              <a:rPr lang="en-US" dirty="0" smtClean="0"/>
              <a:t>Hash collisions</a:t>
            </a:r>
          </a:p>
          <a:p>
            <a:pPr lvl="1"/>
            <a:r>
              <a:rPr lang="en-US" dirty="0" smtClean="0"/>
              <a:t>resolution methods (process, relative merits)</a:t>
            </a:r>
          </a:p>
          <a:p>
            <a:pPr lvl="2"/>
            <a:r>
              <a:rPr lang="en-US" dirty="0" smtClean="0"/>
              <a:t>separate chaining</a:t>
            </a:r>
          </a:p>
          <a:p>
            <a:pPr lvl="2"/>
            <a:r>
              <a:rPr lang="en-US" dirty="0" smtClean="0"/>
              <a:t>probing (linear, quadratic, double hashing)</a:t>
            </a:r>
          </a:p>
          <a:p>
            <a:pPr lvl="1"/>
            <a:r>
              <a:rPr lang="en-US" dirty="0" smtClean="0"/>
              <a:t>requirements for success (table size, load factor, etc.)</a:t>
            </a:r>
          </a:p>
          <a:p>
            <a:pPr lvl="1"/>
            <a:r>
              <a:rPr lang="en-US" dirty="0" smtClean="0"/>
              <a:t>rehashing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03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terminology (directed, undirected, weighted, connected, etc.)</a:t>
            </a:r>
          </a:p>
          <a:p>
            <a:pPr lvl="2"/>
            <a:r>
              <a:rPr lang="en-US" dirty="0" smtClean="0"/>
              <a:t>paths, cycles</a:t>
            </a:r>
          </a:p>
          <a:p>
            <a:pPr lvl="2"/>
            <a:r>
              <a:rPr lang="en-US" dirty="0" smtClean="0"/>
              <a:t>trees, DAGs</a:t>
            </a:r>
          </a:p>
          <a:p>
            <a:pPr lvl="2"/>
            <a:r>
              <a:rPr lang="en-US" dirty="0" smtClean="0"/>
              <a:t>dense, sparse</a:t>
            </a:r>
          </a:p>
          <a:p>
            <a:pPr lvl="1"/>
            <a:r>
              <a:rPr lang="en-US" dirty="0" smtClean="0"/>
              <a:t>notation</a:t>
            </a:r>
          </a:p>
          <a:p>
            <a:pPr lvl="1"/>
            <a:r>
              <a:rPr lang="en-US" dirty="0" smtClean="0"/>
              <a:t>data structures (matrix, list)</a:t>
            </a:r>
          </a:p>
          <a:p>
            <a:pPr lvl="2"/>
            <a:r>
              <a:rPr lang="en-US" dirty="0" smtClean="0"/>
              <a:t>structure, performance (time and space), relative merits</a:t>
            </a:r>
          </a:p>
          <a:p>
            <a:pPr lvl="1"/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topological sort</a:t>
            </a:r>
          </a:p>
          <a:p>
            <a:pPr lvl="2"/>
            <a:r>
              <a:rPr lang="en-US" dirty="0" smtClean="0"/>
              <a:t>paths: BFS (also breadth-first traversal), DFS, Dijkstra’s, </a:t>
            </a:r>
          </a:p>
          <a:p>
            <a:pPr lvl="2"/>
            <a:r>
              <a:rPr lang="en-US" dirty="0" smtClean="0"/>
              <a:t>minimum spanning trees: Prim’s, </a:t>
            </a:r>
            <a:r>
              <a:rPr lang="en-US" dirty="0" err="1" smtClean="0"/>
              <a:t>Kruskal’s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9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Essential:  knowing available data structures and their trade-offs</a:t>
            </a:r>
          </a:p>
          <a:p>
            <a:pPr lvl="1"/>
            <a:r>
              <a:rPr lang="en-US" dirty="0" smtClean="0"/>
              <a:t>You’re taking a whole course on it!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However, you will rarely if ever re-implement these “in real life”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Provided by libraries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But the key idea of an </a:t>
            </a:r>
            <a:r>
              <a:rPr lang="en-US" i="1" dirty="0" smtClean="0">
                <a:sym typeface="Wingdings" panose="05000000000000000000" pitchFamily="2" charset="2"/>
              </a:rPr>
              <a:t>abstraction </a:t>
            </a:r>
            <a:r>
              <a:rPr lang="en-US" dirty="0" smtClean="0">
                <a:sym typeface="Wingdings" panose="05000000000000000000" pitchFamily="2" charset="2"/>
              </a:rPr>
              <a:t>arises </a:t>
            </a:r>
            <a:r>
              <a:rPr lang="en-US" i="1" dirty="0">
                <a:sym typeface="Wingdings" panose="05000000000000000000" pitchFamily="2" charset="2"/>
              </a:rPr>
              <a:t>all the time</a:t>
            </a:r>
            <a:r>
              <a:rPr lang="en-US" dirty="0">
                <a:sym typeface="Wingdings" panose="05000000000000000000" pitchFamily="2" charset="2"/>
              </a:rPr>
              <a:t> “in real life”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Clients do not know how it is implemented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Clients do not need to know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Clients cannot “break the abstraction” </a:t>
            </a:r>
            <a:r>
              <a:rPr lang="en-US" i="1" dirty="0" smtClean="0">
                <a:sym typeface="Wingdings" panose="05000000000000000000" pitchFamily="2" charset="2"/>
              </a:rPr>
              <a:t>no matter what they do</a:t>
            </a:r>
          </a:p>
          <a:p>
            <a:pPr marL="457200" lvl="1" indent="0">
              <a:buNone/>
            </a:pPr>
            <a:endParaRPr lang="en-US" sz="1000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vs.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reusable interface without revealing implementation </a:t>
            </a:r>
          </a:p>
          <a:p>
            <a:endParaRPr lang="en-US" dirty="0"/>
          </a:p>
          <a:p>
            <a:r>
              <a:rPr lang="en-US" dirty="0" smtClean="0"/>
              <a:t>More difficult than it sounds due to aliasing and field-assignment</a:t>
            </a:r>
          </a:p>
          <a:p>
            <a:pPr lvl="1"/>
            <a:r>
              <a:rPr lang="en-US" dirty="0" smtClean="0"/>
              <a:t>Some common pitfalls</a:t>
            </a:r>
          </a:p>
          <a:p>
            <a:endParaRPr lang="en-US" dirty="0"/>
          </a:p>
          <a:p>
            <a:r>
              <a:rPr lang="en-US" dirty="0" smtClean="0"/>
              <a:t>So study it in terms of ADTs vs. data structures</a:t>
            </a:r>
          </a:p>
          <a:p>
            <a:pPr lvl="1"/>
            <a:r>
              <a:rPr lang="en-US" dirty="0" smtClean="0"/>
              <a:t>Will use priority queues as example in lecture, but any ADT would do</a:t>
            </a:r>
          </a:p>
          <a:p>
            <a:pPr lvl="1"/>
            <a:r>
              <a:rPr lang="en-US" smtClean="0"/>
              <a:t>Part of </a:t>
            </a:r>
            <a:r>
              <a:rPr lang="en-US" dirty="0" smtClean="0"/>
              <a:t>grading your homework on 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9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the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29718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Clients:</a:t>
            </a:r>
          </a:p>
          <a:p>
            <a:pPr marL="0" indent="0">
              <a:buNone/>
            </a:pPr>
            <a:r>
              <a:rPr lang="en-US" dirty="0" smtClean="0"/>
              <a:t>“not trusted by ADT implementer”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perform any sequence of ADT operations</a:t>
            </a:r>
          </a:p>
          <a:p>
            <a:r>
              <a:rPr lang="en-US" dirty="0" smtClean="0"/>
              <a:t>Can do anything type-checker allows on any accessible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57800" y="1295400"/>
            <a:ext cx="3657600" cy="475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b="0" kern="0" dirty="0" smtClean="0"/>
          </a:p>
          <a:p>
            <a:pPr marL="0" indent="0">
              <a:buFontTx/>
              <a:buNone/>
            </a:pPr>
            <a:r>
              <a:rPr lang="en-US" b="0" kern="0" dirty="0" smtClean="0"/>
              <a:t>Data structure:</a:t>
            </a:r>
          </a:p>
          <a:p>
            <a:pPr marL="0" indent="0">
              <a:buFontTx/>
              <a:buNone/>
            </a:pPr>
            <a:endParaRPr lang="en-US" sz="1200" b="0" kern="0" dirty="0" smtClean="0"/>
          </a:p>
          <a:p>
            <a:r>
              <a:rPr lang="en-US" b="0" kern="0" dirty="0" smtClean="0"/>
              <a:t>Should document how operations can be used and what is checked (raising appropriate exceptions)</a:t>
            </a:r>
          </a:p>
          <a:p>
            <a:pPr lvl="1"/>
            <a:r>
              <a:rPr lang="en-US" b="0" kern="0" dirty="0" smtClean="0"/>
              <a:t>E.g., fields not </a:t>
            </a:r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lvl="1"/>
            <a:endParaRPr lang="en-US" sz="800" b="0" kern="0" dirty="0" smtClean="0"/>
          </a:p>
          <a:p>
            <a:r>
              <a:rPr lang="en-US" b="0" kern="0" dirty="0" smtClean="0"/>
              <a:t>If used correctly, correct priority queue for any client</a:t>
            </a:r>
          </a:p>
          <a:p>
            <a:endParaRPr lang="en-US" sz="800" b="0" kern="0" dirty="0" smtClean="0"/>
          </a:p>
          <a:p>
            <a:r>
              <a:rPr lang="en-US" b="0" kern="0" dirty="0"/>
              <a:t>Client “cannot see” the implementation </a:t>
            </a:r>
          </a:p>
          <a:p>
            <a:pPr lvl="1"/>
            <a:r>
              <a:rPr lang="en-US" b="0" kern="0" dirty="0"/>
              <a:t>E.g., binary min heap</a:t>
            </a:r>
          </a:p>
          <a:p>
            <a:endParaRPr lang="en-US" b="0" kern="0" dirty="0" smtClean="0"/>
          </a:p>
          <a:p>
            <a:endParaRPr lang="en-US" b="0" kern="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00400" y="1524001"/>
            <a:ext cx="2057400" cy="4676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ew PQ(…)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insert(…)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deleteMin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1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A priority queue with to-do items, so earlier dates “come first”</a:t>
            </a:r>
          </a:p>
          <a:p>
            <a:pPr lvl="1"/>
            <a:r>
              <a:rPr lang="en-US" dirty="0" smtClean="0"/>
              <a:t>Simpler example than using Java generics</a:t>
            </a:r>
          </a:p>
          <a:p>
            <a:r>
              <a:rPr lang="en-US" dirty="0" smtClean="0"/>
              <a:t>Exact method names and behavior not essential to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743200"/>
            <a:ext cx="6705600" cy="3657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Date </a:t>
            </a: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</a:rPr>
              <a:t>…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some private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fields (year, month, day)</a:t>
            </a:r>
            <a:endParaRPr lang="en-US" sz="180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public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getYear</a:t>
            </a:r>
            <a:r>
              <a:rPr lang="en-US" sz="1800" dirty="0" smtClean="0">
                <a:latin typeface="Courier New" pitchFamily="49" charset="0"/>
              </a:rPr>
              <a:t>() </a:t>
            </a:r>
            <a:r>
              <a:rPr lang="en-US" sz="1800" dirty="0">
                <a:latin typeface="Courier New" pitchFamily="49" charset="0"/>
              </a:rPr>
              <a:t>{…}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latin typeface="Courier New" pitchFamily="49" charset="0"/>
              </a:rPr>
              <a:t>void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setYear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y</a:t>
            </a:r>
            <a:r>
              <a:rPr lang="en-US" sz="1800" dirty="0" smtClean="0">
                <a:latin typeface="Courier New" pitchFamily="49" charset="0"/>
              </a:rPr>
              <a:t>) </a:t>
            </a:r>
            <a:r>
              <a:rPr lang="en-US" sz="1800" dirty="0">
                <a:latin typeface="Courier New" pitchFamily="49" charset="0"/>
              </a:rPr>
              <a:t>{…}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</a:rPr>
              <a:t>…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more methods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ToDoItem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// some private fields (date, description)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latin typeface="Courier New" pitchFamily="49" charset="0"/>
              </a:rPr>
              <a:t>void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setDate</a:t>
            </a:r>
            <a:r>
              <a:rPr lang="en-US" sz="1800" dirty="0" smtClean="0">
                <a:latin typeface="Courier New" pitchFamily="49" charset="0"/>
              </a:rPr>
              <a:t>(Date </a:t>
            </a:r>
            <a:r>
              <a:rPr lang="en-US" sz="1800" dirty="0" smtClean="0">
                <a:solidFill>
                  <a:srgbClr val="119F33"/>
                </a:solidFill>
                <a:latin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</a:rPr>
              <a:t>) {…}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public </a:t>
            </a:r>
            <a:r>
              <a:rPr lang="en-US" sz="1800" dirty="0" smtClean="0">
                <a:latin typeface="Courier New" pitchFamily="49" charset="0"/>
              </a:rPr>
              <a:t>void </a:t>
            </a:r>
            <a:r>
              <a:rPr lang="en-US" sz="1800" dirty="0" err="1" smtClean="0">
                <a:solidFill>
                  <a:srgbClr val="119F33"/>
                </a:solidFill>
                <a:latin typeface="Courier New" pitchFamily="49" charset="0"/>
              </a:rPr>
              <a:t>setDescription</a:t>
            </a:r>
            <a:r>
              <a:rPr lang="en-US" sz="1800" dirty="0" smtClean="0">
                <a:latin typeface="Courier New" pitchFamily="49" charset="0"/>
              </a:rPr>
              <a:t>(String </a:t>
            </a:r>
            <a:r>
              <a:rPr lang="en-US" sz="1800" dirty="0">
                <a:solidFill>
                  <a:srgbClr val="119F33"/>
                </a:solidFill>
                <a:latin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</a:rPr>
              <a:t>) {…}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…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more methods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7030A0"/>
                </a:solidFill>
                <a:latin typeface="Courier New" pitchFamily="49" charset="0"/>
              </a:rPr>
              <a:t>// c</a:t>
            </a:r>
            <a:r>
              <a:rPr lang="en-US" sz="1800" dirty="0" smtClean="0">
                <a:solidFill>
                  <a:srgbClr val="7030A0"/>
                </a:solidFill>
                <a:latin typeface="Courier New" pitchFamily="49" charset="0"/>
              </a:rPr>
              <a:t>ontinued next slide…</a:t>
            </a:r>
            <a:endParaRPr lang="en-US" sz="18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59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28637</TotalTime>
  <Words>3555</Words>
  <Application>Microsoft Macintosh PowerPoint</Application>
  <PresentationFormat>On-screen Show (4:3)</PresentationFormat>
  <Paragraphs>653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dan_design_template</vt:lpstr>
      <vt:lpstr>Equation</vt:lpstr>
      <vt:lpstr>CSE373: Data Structures &amp; Algorithms  Lecture 19: Software Design Interlude – Preserving Abstractions</vt:lpstr>
      <vt:lpstr>Announcements</vt:lpstr>
      <vt:lpstr>Midterm Review</vt:lpstr>
      <vt:lpstr>Midterm Review</vt:lpstr>
      <vt:lpstr>Midterm Review</vt:lpstr>
      <vt:lpstr>Motivation</vt:lpstr>
      <vt:lpstr>Interface vs. implementation</vt:lpstr>
      <vt:lpstr>Recall the abstraction</vt:lpstr>
      <vt:lpstr>Our example</vt:lpstr>
      <vt:lpstr>Our example</vt:lpstr>
      <vt:lpstr>An obvious mistake</vt:lpstr>
      <vt:lpstr>Less obvious mistakes</vt:lpstr>
      <vt:lpstr>Aliasing and mutation</vt:lpstr>
      <vt:lpstr>More bad clients</vt:lpstr>
      <vt:lpstr>More bad clients</vt:lpstr>
      <vt:lpstr>More bad clients</vt:lpstr>
      <vt:lpstr>The general fix</vt:lpstr>
      <vt:lpstr>Must copy the object</vt:lpstr>
      <vt:lpstr>Copying works…</vt:lpstr>
      <vt:lpstr>Didn’t do enough copying yet</vt:lpstr>
      <vt:lpstr>Deep copying</vt:lpstr>
      <vt:lpstr>Constructors take input too</vt:lpstr>
      <vt:lpstr>That was copy-in, now copy-out…</vt:lpstr>
      <vt:lpstr>deleteMin is fine</vt:lpstr>
      <vt:lpstr>getMin needs copying</vt:lpstr>
      <vt:lpstr>The fix</vt:lpstr>
      <vt:lpstr>Less copying</vt:lpstr>
      <vt:lpstr>This works</vt:lpstr>
      <vt:lpstr>This does not work</vt:lpstr>
      <vt:lpstr>final is shallow</vt:lpstr>
      <vt:lpstr>This works</vt:lpstr>
      <vt:lpstr>What about this?</vt:lpstr>
      <vt:lpstr>What about this?</vt:lpstr>
      <vt:lpstr>Homework 5</vt:lpstr>
      <vt:lpstr>Randomized Algorithms</vt:lpstr>
      <vt:lpstr>Linear Congruential Generator</vt:lpstr>
      <vt:lpstr>Making sorted linked list better</vt:lpstr>
      <vt:lpstr>To the Logical Conclusion</vt:lpstr>
      <vt:lpstr>Skip List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Aaron Bauer</cp:lastModifiedBy>
  <cp:revision>1246</cp:revision>
  <dcterms:created xsi:type="dcterms:W3CDTF">2009-03-13T20:43:19Z</dcterms:created>
  <dcterms:modified xsi:type="dcterms:W3CDTF">2014-02-24T22:16:31Z</dcterms:modified>
</cp:coreProperties>
</file>