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ags/tag7.xml" ContentType="application/vnd.openxmlformats-officedocument.presentationml.tags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84" r:id="rId6"/>
    <p:sldId id="285" r:id="rId7"/>
    <p:sldId id="286" r:id="rId8"/>
    <p:sldId id="287" r:id="rId9"/>
    <p:sldId id="261" r:id="rId10"/>
    <p:sldId id="262" r:id="rId11"/>
    <p:sldId id="263" r:id="rId12"/>
    <p:sldId id="268" r:id="rId13"/>
    <p:sldId id="269" r:id="rId14"/>
    <p:sldId id="270" r:id="rId15"/>
    <p:sldId id="267" r:id="rId16"/>
    <p:sldId id="271" r:id="rId17"/>
    <p:sldId id="282" r:id="rId18"/>
    <p:sldId id="283" r:id="rId19"/>
    <p:sldId id="272" r:id="rId20"/>
    <p:sldId id="273" r:id="rId21"/>
    <p:sldId id="274" r:id="rId22"/>
    <p:sldId id="276" r:id="rId23"/>
    <p:sldId id="277" r:id="rId24"/>
    <p:sldId id="278" r:id="rId25"/>
    <p:sldId id="281" r:id="rId26"/>
    <p:sldId id="280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5" d="100"/>
          <a:sy n="155" d="100"/>
        </p:scale>
        <p:origin x="-218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EC8E-1A79-2F4E-B08F-966F9E6974FB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ED2DC-268E-7B43-AA9B-ACB240DB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15" Type="http://schemas.openxmlformats.org/officeDocument/2006/relationships/oleObject" Target="../embeddings/oleObject4.bin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tags" Target="../tags/tag5.xml"/><Relationship Id="rId7" Type="http://schemas.openxmlformats.org/officeDocument/2006/relationships/tags" Target="../tags/tag6.xml"/><Relationship Id="rId8" Type="http://schemas.openxmlformats.org/officeDocument/2006/relationships/slideLayout" Target="../slideLayouts/slideLayout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</a:t>
            </a:r>
            <a:r>
              <a:rPr lang="en-US" sz="2400" dirty="0" smtClean="0"/>
              <a:t>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in CS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+mj-lt"/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12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429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36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in CS 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= “a little under 20”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Just as exponents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logarithms 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191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7400" y="3479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much!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general,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lvl="2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b="1" dirty="0" smtClean="0">
              <a:cs typeface="Courier New" pitchFamily="49" charset="0"/>
            </a:endParaRP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              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961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and ceiling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95400" y="1905000"/>
          <a:ext cx="61912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1912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454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the “size” of an algorithm’s input grows</a:t>
            </a:r>
          </a:p>
          <a:p>
            <a:pPr>
              <a:buNone/>
            </a:pPr>
            <a:r>
              <a:rPr lang="en-US" dirty="0" smtClean="0"/>
              <a:t> (integer, length of array, size of queue, etc.):</a:t>
            </a:r>
          </a:p>
          <a:p>
            <a:pPr lvl="1"/>
            <a:r>
              <a:rPr lang="en-US" dirty="0" smtClean="0"/>
              <a:t>How much longer does the algorithm take (time)</a:t>
            </a:r>
          </a:p>
          <a:p>
            <a:pPr lvl="1"/>
            <a:r>
              <a:rPr lang="en-US" dirty="0" smtClean="0"/>
              <a:t>How much more memory does the algorithm need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Because the curves we saw are so different, often care about only “which curve we are like”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Separate issue: Algorithm </a:t>
            </a:r>
            <a:r>
              <a:rPr lang="en-US" i="1" dirty="0" smtClean="0"/>
              <a:t>correctness</a:t>
            </a:r>
            <a:r>
              <a:rPr lang="en-US" dirty="0" smtClean="0"/>
              <a:t> – does it produce the right answer for all inputs</a:t>
            </a:r>
          </a:p>
          <a:p>
            <a:pPr lvl="1"/>
            <a:r>
              <a:rPr lang="en-US" dirty="0" smtClean="0"/>
              <a:t>Usually more important, naturally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stacks and queues?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  <a:r>
              <a:rPr lang="en-US" dirty="0" smtClean="0"/>
              <a:t>math essential to algorithm analysis</a:t>
            </a:r>
          </a:p>
          <a:p>
            <a:pPr lvl="1"/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Powers of 2</a:t>
            </a:r>
          </a:p>
          <a:p>
            <a:pPr lvl="1"/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Begin analyzing algorithms</a:t>
            </a:r>
          </a:p>
          <a:p>
            <a:pPr lvl="1"/>
            <a:r>
              <a:rPr lang="en-US" dirty="0" smtClean="0"/>
              <a:t>Using asymptotic analysis (continue next time)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dirty="0" smtClean="0"/>
          </a:p>
          <a:p>
            <a:r>
              <a:rPr lang="en-US" dirty="0" smtClean="0"/>
              <a:t>Correctness: For any N ≥ 0, it returns…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pseudocode</a:t>
            </a:r>
            <a:r>
              <a:rPr lang="en-US" dirty="0" smtClean="0"/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Correctness: For any N ≥ 0, it returns 3N(N+1)/2</a:t>
            </a:r>
          </a:p>
          <a:p>
            <a:r>
              <a:rPr lang="en-US" dirty="0" smtClean="0"/>
              <a:t>Proof: By induction on </a:t>
            </a:r>
            <a:r>
              <a:rPr lang="en-US" i="1" dirty="0" smtClean="0"/>
              <a:t>n</a:t>
            </a:r>
          </a:p>
          <a:p>
            <a:pPr lvl="1"/>
            <a:r>
              <a:rPr lang="en-US" i="1" dirty="0" smtClean="0"/>
              <a:t>P(n)</a:t>
            </a:r>
            <a:r>
              <a:rPr lang="en-US" dirty="0" smtClean="0"/>
              <a:t> = after outer for-loop executes </a:t>
            </a:r>
            <a:r>
              <a:rPr lang="en-US" i="1" dirty="0" smtClean="0"/>
              <a:t>n</a:t>
            </a:r>
            <a:r>
              <a:rPr lang="en-US" dirty="0" smtClean="0"/>
              <a:t> times,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  	 	 3n(n+1)/2</a:t>
            </a:r>
          </a:p>
          <a:p>
            <a:pPr lvl="1"/>
            <a:r>
              <a:rPr lang="en-US" dirty="0" smtClean="0"/>
              <a:t>Base: n=0, returns 0</a:t>
            </a:r>
          </a:p>
          <a:p>
            <a:pPr lvl="1"/>
            <a:r>
              <a:rPr lang="en-US" dirty="0" smtClean="0"/>
              <a:t>Inductive: From </a:t>
            </a:r>
            <a:r>
              <a:rPr lang="en-US" i="1" dirty="0" smtClean="0"/>
              <a:t>P(k)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holds 3k(k+1)/2 after </a:t>
            </a:r>
            <a:r>
              <a:rPr lang="en-US" i="1" dirty="0" smtClean="0"/>
              <a:t>k</a:t>
            </a:r>
            <a:r>
              <a:rPr lang="en-US" dirty="0" smtClean="0"/>
              <a:t> iterations. Next iteration adds 3(k+1), for total of 3k(k+1)/2 + 3(k+1) 		= (3k(k+1) + 6(k+1))/2 = (k+1)(3k+6)/2 = 3(k+1)(k+2)/2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Running time: For any N ≥ 0, </a:t>
            </a:r>
          </a:p>
          <a:p>
            <a:pPr lvl="1"/>
            <a:r>
              <a:rPr lang="en-US" dirty="0" smtClean="0"/>
              <a:t>Assignments, additions, returns take “1 unit time”</a:t>
            </a:r>
          </a:p>
          <a:p>
            <a:pPr lvl="1"/>
            <a:r>
              <a:rPr lang="en-US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2 + 2*(number of times inner loop runs)</a:t>
            </a:r>
          </a:p>
          <a:p>
            <a:pPr lvl="1"/>
            <a:r>
              <a:rPr lang="en-US" dirty="0" smtClean="0"/>
              <a:t>And how many times is that…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</a:p>
          <a:p>
            <a:endParaRPr lang="en-US" sz="1000" dirty="0" smtClean="0"/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This is a very common loop structure, worth memorizing</a:t>
            </a:r>
          </a:p>
          <a:p>
            <a:pPr lvl="1"/>
            <a:r>
              <a:rPr lang="en-US" dirty="0" smtClean="0"/>
              <a:t>Proof is by induction on N, known for centuries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“big-Oh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3886200" cy="234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09800"/>
            <a:ext cx="4419600" cy="266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200400" cy="2057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∑ </a:t>
            </a:r>
            <a:r>
              <a:rPr lang="en-US" dirty="0" err="1" smtClean="0"/>
              <a:t>i</a:t>
            </a:r>
            <a:r>
              <a:rPr lang="en-US" dirty="0" smtClean="0"/>
              <a:t>  = N*N/2+N/2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j=1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// small work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493" y="150489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133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r>
              <a:rPr lang="en-US" sz="2000" b="0" dirty="0" smtClean="0">
                <a:latin typeface="+mn-lt"/>
              </a:rPr>
              <a:t>=1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495455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18288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76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76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76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57800" y="18287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257800" y="21335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7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57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38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21336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38800" y="24384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19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19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9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019800" y="24383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19800" y="27431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019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1495455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18288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21336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2438400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27432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048000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781800" y="1495454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81800" y="18287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1800" y="21335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81800" y="24383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81800" y="2743199"/>
            <a:ext cx="381000" cy="352455"/>
          </a:xfrm>
          <a:prstGeom prst="rect">
            <a:avLst/>
          </a:prstGeom>
          <a:solidFill>
            <a:srgbClr val="FFC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81800" y="3047999"/>
            <a:ext cx="381000" cy="352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724400" y="1371600"/>
            <a:ext cx="2743200" cy="22098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685800" y="41148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b="0" dirty="0" smtClean="0"/>
              <a:t>Area of square: N*N</a:t>
            </a:r>
          </a:p>
          <a:p>
            <a:pPr marL="342900" lvl="2" indent="-342900"/>
            <a:r>
              <a:rPr lang="en-US" b="0" dirty="0" smtClean="0"/>
              <a:t>Area of lower triangle of square: N*N/2</a:t>
            </a:r>
          </a:p>
          <a:p>
            <a:pPr marL="342900" lvl="2" indent="-342900"/>
            <a:r>
              <a:rPr lang="en-US" b="0" dirty="0" smtClean="0"/>
              <a:t>Extra area from squares crossing the diagonal: N*1/2</a:t>
            </a:r>
          </a:p>
          <a:p>
            <a:pPr marL="342900" lvl="2" indent="-342900"/>
            <a:r>
              <a:rPr lang="en-US" b="0" dirty="0" smtClean="0"/>
              <a:t>As N grows, fraction of “extra area” compared to lower triangle goes to zero (becomes insignificant)</a:t>
            </a:r>
          </a:p>
        </p:txBody>
      </p:sp>
    </p:spTree>
    <p:extLst>
      <p:ext uri="{BB962C8B-B14F-4D97-AF65-F5344CB8AC3E}">
        <p14:creationId xmlns:p14="http://schemas.microsoft.com/office/powerpoint/2010/main" val="19081815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Note: </a:t>
            </a:r>
            <a:r>
              <a:rPr lang="en-US" dirty="0" smtClean="0"/>
              <a:t>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  <a:p>
            <a:pPr lvl="1"/>
            <a:r>
              <a:rPr lang="en-US" dirty="0" smtClean="0"/>
              <a:t>If you don’t know </a:t>
            </a:r>
            <a:r>
              <a:rPr lang="en-US" i="1" dirty="0" smtClean="0"/>
              <a:t>k</a:t>
            </a:r>
            <a:r>
              <a:rPr lang="en-US" dirty="0" smtClean="0"/>
              <a:t>, you probably don’t know it’s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predicate (mentioning integer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To prove </a:t>
            </a:r>
            <a:r>
              <a:rPr lang="en-US" i="1" dirty="0" smtClean="0"/>
              <a:t>P(n)</a:t>
            </a:r>
            <a:r>
              <a:rPr lang="en-US" dirty="0" smtClean="0"/>
              <a:t> for all integers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n</a:t>
            </a:r>
            <a:r>
              <a:rPr lang="en-US" sz="2400" baseline="-25000" dirty="0" smtClean="0"/>
              <a:t>0</a:t>
            </a:r>
            <a:r>
              <a:rPr lang="en-US" dirty="0" smtClean="0"/>
              <a:t>, it suffices to prove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P(n</a:t>
            </a:r>
            <a:r>
              <a:rPr lang="en-US" sz="2400" baseline="-25000" dirty="0"/>
              <a:t>0</a:t>
            </a:r>
            <a:r>
              <a:rPr lang="en-US" i="1" dirty="0" smtClean="0"/>
              <a:t>)</a:t>
            </a:r>
            <a:r>
              <a:rPr lang="en-US" dirty="0" smtClean="0"/>
              <a:t> – called the “basis” or “base case”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P(k),</a:t>
            </a:r>
            <a:r>
              <a:rPr lang="en-US" dirty="0" smtClean="0"/>
              <a:t> then </a:t>
            </a:r>
            <a:r>
              <a:rPr lang="en-US" i="1" dirty="0" smtClean="0"/>
              <a:t>P(k+1)</a:t>
            </a:r>
            <a:r>
              <a:rPr lang="en-US" dirty="0" smtClean="0"/>
              <a:t> – called the “induction step” or “inductive case”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    </a:t>
            </a:r>
            <a:r>
              <a:rPr lang="en-US" i="1" dirty="0" smtClean="0"/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0) is 2</a:t>
            </a:r>
            <a:r>
              <a:rPr lang="en-US" baseline="30000" dirty="0" smtClean="0"/>
              <a:t>n</a:t>
            </a:r>
            <a:r>
              <a:rPr lang="en-US" dirty="0" smtClean="0"/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1.</a:t>
            </a:r>
          </a:p>
          <a:p>
            <a:pPr>
              <a:buNone/>
            </a:pPr>
            <a:r>
              <a:rPr lang="en-US" dirty="0" smtClean="0"/>
              <a:t>			       And for </a:t>
            </a:r>
            <a:r>
              <a:rPr lang="en-US" i="1" dirty="0" smtClean="0"/>
              <a:t>n</a:t>
            </a:r>
            <a:r>
              <a:rPr lang="en-US" dirty="0" smtClean="0"/>
              <a:t>=1, 2</a:t>
            </a:r>
            <a:r>
              <a:rPr lang="en-US" baseline="30000" dirty="0" smtClean="0"/>
              <a:t>n</a:t>
            </a:r>
            <a:r>
              <a:rPr lang="en-US" dirty="0" smtClean="0"/>
              <a:t>-1 equals 1.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r>
              <a:rPr lang="en-US" dirty="0" smtClean="0"/>
              <a:t>Using assumption,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</a:t>
            </a:r>
          </a:p>
          <a:p>
            <a:pPr lvl="1">
              <a:buNone/>
            </a:pPr>
            <a:r>
              <a:rPr lang="en-US" dirty="0" smtClean="0"/>
              <a:t>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(k+1)-1</a:t>
            </a:r>
            <a:r>
              <a:rPr lang="en-US" dirty="0" smtClean="0"/>
              <a:t> = (2</a:t>
            </a:r>
            <a:r>
              <a:rPr lang="en-US" baseline="30000" dirty="0" smtClean="0"/>
              <a:t>k</a:t>
            </a:r>
            <a:r>
              <a:rPr lang="en-US" dirty="0" smtClean="0"/>
              <a:t>-1) + 2</a:t>
            </a:r>
            <a:r>
              <a:rPr lang="en-US" baseline="30000" dirty="0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74404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</a:t>
                      </a:r>
                      <a:r>
                        <a:rPr lang="en-US" baseline="0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08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01967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smtClean="0"/>
                        <a:t>7 + 2</a:t>
                      </a:r>
                      <a:r>
                        <a:rPr lang="en-US" baseline="30000" smtClean="0"/>
                        <a:t>3</a:t>
                      </a:r>
                      <a:r>
                        <a:rPr lang="en-US" baseline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</a:t>
                      </a:r>
                      <a:r>
                        <a:rPr lang="en-US" baseline="0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23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69441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</a:t>
                      </a:r>
                      <a:r>
                        <a:rPr lang="en-US" baseline="0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- 1 = 17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60259"/>
              </p:ext>
            </p:extLst>
          </p:nvPr>
        </p:nvGraphicFramePr>
        <p:xfrm>
          <a:off x="685800" y="1600200"/>
          <a:ext cx="7772400" cy="1259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r>
                        <a:rPr lang="en-US" sz="1400" baseline="0" dirty="0" smtClean="0"/>
                        <a:t> of first n powers of 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 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 + 2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baseline="0" dirty="0" smtClean="0"/>
                        <a:t>+ 2</a:t>
                      </a:r>
                      <a:r>
                        <a:rPr lang="en-US" sz="1800" baseline="30000" dirty="0" smtClean="0"/>
                        <a:t>2</a:t>
                      </a:r>
                      <a:r>
                        <a:rPr lang="en-US" sz="1800" baseline="0" dirty="0" smtClean="0"/>
                        <a:t> = 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7 + 2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P(n)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 </a:t>
                      </a:r>
                      <a:r>
                        <a:rPr lang="en-US" baseline="0" dirty="0" smtClean="0"/>
                        <a:t>- 1 </a:t>
                      </a:r>
                      <a:r>
                        <a:rPr lang="en-US" baseline="0" dirty="0" smtClean="0"/>
                        <a:t>=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- 1 = 3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- 1 = 17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 - 1 = 15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75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28297</TotalTime>
  <Words>1783</Words>
  <Application>Microsoft Macintosh PowerPoint</Application>
  <PresentationFormat>On-screen Show (4:3)</PresentationFormat>
  <Paragraphs>363</Paragraphs>
  <Slides>26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dan_design_template</vt:lpstr>
      <vt:lpstr>Equation</vt:lpstr>
      <vt:lpstr>CSE373: Data Structures and Algorithms  Lecture 2: Math Review; Algorithm Analysis</vt:lpstr>
      <vt:lpstr>Today</vt:lpstr>
      <vt:lpstr>Mathematical induction</vt:lpstr>
      <vt:lpstr>Example</vt:lpstr>
      <vt:lpstr>Example</vt:lpstr>
      <vt:lpstr>Example</vt:lpstr>
      <vt:lpstr>Example</vt:lpstr>
      <vt:lpstr>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Properties of logarithms</vt:lpstr>
      <vt:lpstr>Log base doesn’t matter much!</vt:lpstr>
      <vt:lpstr>Floor and ceiling</vt:lpstr>
      <vt:lpstr>Floor and ceiling properties</vt:lpstr>
      <vt:lpstr>Algorithm Analysis</vt:lpstr>
      <vt:lpstr>Example</vt:lpstr>
      <vt:lpstr>Example</vt:lpstr>
      <vt:lpstr>Example</vt:lpstr>
      <vt:lpstr>Example</vt:lpstr>
      <vt:lpstr>Lower-order terms don’t matter</vt:lpstr>
      <vt:lpstr>Geometric interpretation</vt:lpstr>
      <vt:lpstr>Big-O: Common Names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742</cp:revision>
  <dcterms:created xsi:type="dcterms:W3CDTF">2009-03-13T20:43:19Z</dcterms:created>
  <dcterms:modified xsi:type="dcterms:W3CDTF">2014-01-08T22:09:03Z</dcterms:modified>
</cp:coreProperties>
</file>