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0" r:id="rId14"/>
    <p:sldId id="272" r:id="rId15"/>
    <p:sldId id="280" r:id="rId16"/>
    <p:sldId id="274" r:id="rId17"/>
    <p:sldId id="281" r:id="rId18"/>
    <p:sldId id="273" r:id="rId19"/>
    <p:sldId id="275" r:id="rId20"/>
    <p:sldId id="276" r:id="rId21"/>
    <p:sldId id="282" r:id="rId22"/>
    <p:sldId id="277" r:id="rId23"/>
    <p:sldId id="278" r:id="rId24"/>
    <p:sldId id="279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6" autoAdjust="0"/>
    <p:restoredTop sz="99416" autoAdjust="0"/>
  </p:normalViewPr>
  <p:slideViewPr>
    <p:cSldViewPr>
      <p:cViewPr varScale="1">
        <p:scale>
          <a:sx n="94" d="100"/>
          <a:sy n="94" d="100"/>
        </p:scale>
        <p:origin x="-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have to spend a lot</a:t>
            </a:r>
            <a:r>
              <a:rPr lang="en-US" baseline="0" dirty="0" smtClean="0"/>
              <a:t> of time </a:t>
            </a:r>
            <a:r>
              <a:rPr lang="en-US" baseline="0" dirty="0" err="1" smtClean="0"/>
              <a:t>gettign</a:t>
            </a:r>
            <a:r>
              <a:rPr lang="en-US" baseline="0" dirty="0" smtClean="0"/>
              <a:t> into details.  Point out </a:t>
            </a:r>
            <a:r>
              <a:rPr lang="en-US" baseline="0" dirty="0" err="1" smtClean="0"/>
              <a:t>mergesort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reading of a data which is good for spatial locality.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6343C-5E7C-45F3-BCB8-156BB24870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4" Type="http://schemas.openxmlformats.org/officeDocument/2006/relationships/tags" Target="../tags/tag34.xml"/><Relationship Id="rId5" Type="http://schemas.openxmlformats.org/officeDocument/2006/relationships/tags" Target="../tags/tag35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0.xml"/><Relationship Id="rId1" Type="http://schemas.openxmlformats.org/officeDocument/2006/relationships/tags" Target="../tags/tag31.xml"/><Relationship Id="rId2" Type="http://schemas.openxmlformats.org/officeDocument/2006/relationships/tags" Target="../tags/tag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25.xml"/><Relationship Id="rId12" Type="http://schemas.openxmlformats.org/officeDocument/2006/relationships/tags" Target="../tags/tag26.xml"/><Relationship Id="rId13" Type="http://schemas.openxmlformats.org/officeDocument/2006/relationships/tags" Target="../tags/tag27.xml"/><Relationship Id="rId14" Type="http://schemas.openxmlformats.org/officeDocument/2006/relationships/tags" Target="../tags/tag28.xml"/><Relationship Id="rId15" Type="http://schemas.openxmlformats.org/officeDocument/2006/relationships/tags" Target="../tags/tag29.xml"/><Relationship Id="rId16" Type="http://schemas.openxmlformats.org/officeDocument/2006/relationships/tags" Target="../tags/tag30.xml"/><Relationship Id="rId17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tags" Target="../tags/tag19.xml"/><Relationship Id="rId6" Type="http://schemas.openxmlformats.org/officeDocument/2006/relationships/tags" Target="../tags/tag20.xml"/><Relationship Id="rId7" Type="http://schemas.openxmlformats.org/officeDocument/2006/relationships/tags" Target="../tags/tag21.xml"/><Relationship Id="rId8" Type="http://schemas.openxmlformats.org/officeDocument/2006/relationships/tags" Target="../tags/tag22.xml"/><Relationship Id="rId9" Type="http://schemas.openxmlformats.org/officeDocument/2006/relationships/tags" Target="../tags/tag23.xml"/><Relationship Id="rId10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22: Beyond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size: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dirty="0" smtClean="0"/>
              <a:t>Number of buckets 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dirty="0" smtClean="0"/>
              <a:t>Number of passes 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</a:t>
            </a:r>
          </a:p>
          <a:p>
            <a:pPr lvl="3"/>
            <a:r>
              <a:rPr lang="en-US" dirty="0" smtClean="0"/>
              <a:t>And radix sort can have poor locality 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327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6" name="Rectangle 6" hidden="1"/>
          <p:cNvSpPr>
            <a:spLocks noGrp="1" noChangeArrowheads="1"/>
          </p:cNvSpPr>
          <p:nvPr>
            <p:ph type="sldNum" sz="quarter" idx="12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fld id="{AD5FF1B5-A621-466D-9CAF-04993629F3C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Sorting massive data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482725"/>
            <a:ext cx="8458200" cy="4876800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Need </a:t>
            </a:r>
            <a:r>
              <a:rPr lang="en-US" dirty="0"/>
              <a:t>sorting algorithms that minimize disk/tape access </a:t>
            </a:r>
            <a:r>
              <a:rPr lang="en-US" dirty="0" smtClean="0"/>
              <a:t>time:</a:t>
            </a:r>
            <a:endParaRPr lang="en-US" dirty="0"/>
          </a:p>
          <a:p>
            <a:pPr lvl="1" eaLnBrk="1" hangingPunct="1"/>
            <a:r>
              <a:rPr lang="en-US" dirty="0"/>
              <a:t>Quicksort and </a:t>
            </a:r>
            <a:r>
              <a:rPr lang="en-US" dirty="0" err="1"/>
              <a:t>Heapsort</a:t>
            </a:r>
            <a:r>
              <a:rPr lang="en-US" dirty="0"/>
              <a:t> both jump all over the array, leading to expensive random disk accesses</a:t>
            </a:r>
          </a:p>
          <a:p>
            <a:pPr lvl="1" eaLnBrk="1" hangingPunct="1"/>
            <a:r>
              <a:rPr lang="en-US" dirty="0" err="1"/>
              <a:t>Mergesort</a:t>
            </a:r>
            <a:r>
              <a:rPr lang="en-US" dirty="0"/>
              <a:t> scans linearly through arrays, leading to (relatively) efficient sequential disk access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Mergesort</a:t>
            </a:r>
            <a:r>
              <a:rPr lang="en-US" dirty="0" smtClean="0"/>
              <a:t> is the basis of massive sorting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Mergesort</a:t>
            </a:r>
            <a:r>
              <a:rPr lang="en-US" dirty="0" smtClean="0"/>
              <a:t> can leverage multiple disks</a:t>
            </a: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fld id="{5B97E1B5-2E37-4E5E-98D7-57BD1D17387A}" type="slidenum">
              <a:rPr lang="en-US" smtClean="0">
                <a:latin typeface="Times New Roman" pitchFamily="16" charset="0"/>
              </a:rPr>
              <a:pPr/>
              <a:t>11</a:t>
            </a:fld>
            <a:endParaRPr lang="en-US" dirty="0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7544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900 MB using 100 MB RAM</a:t>
            </a:r>
          </a:p>
          <a:p>
            <a:pPr lvl="1"/>
            <a:r>
              <a:rPr lang="en-US" dirty="0" smtClean="0"/>
              <a:t>Read 100 MB of data into memory</a:t>
            </a:r>
          </a:p>
          <a:p>
            <a:pPr lvl="1"/>
            <a:r>
              <a:rPr lang="en-US" dirty="0" smtClean="0"/>
              <a:t>Sort using conventional method (e.g. quicksort)</a:t>
            </a:r>
          </a:p>
          <a:p>
            <a:pPr lvl="1"/>
            <a:r>
              <a:rPr lang="en-US" dirty="0" smtClean="0"/>
              <a:t>Write sorted 100MB to temp file</a:t>
            </a:r>
          </a:p>
          <a:p>
            <a:pPr lvl="1"/>
            <a:r>
              <a:rPr lang="en-US" dirty="0" smtClean="0"/>
              <a:t>Repeat until all data in sorted chunks (900/100 = 9 total)</a:t>
            </a:r>
          </a:p>
          <a:p>
            <a:r>
              <a:rPr lang="en-US" dirty="0" smtClean="0"/>
              <a:t>Read first 10 MB of each sorted chuck, merge into remaining 10MB</a:t>
            </a:r>
          </a:p>
          <a:p>
            <a:pPr lvl="1"/>
            <a:r>
              <a:rPr lang="en-US" dirty="0" smtClean="0"/>
              <a:t>writing and reading as necessary</a:t>
            </a:r>
          </a:p>
          <a:p>
            <a:pPr lvl="1"/>
            <a:r>
              <a:rPr lang="en-US" dirty="0" smtClean="0"/>
              <a:t>Single merge pass instead of </a:t>
            </a:r>
            <a:r>
              <a:rPr lang="en-US" i="1" dirty="0" smtClean="0"/>
              <a:t>log n</a:t>
            </a:r>
          </a:p>
          <a:p>
            <a:pPr lvl="1"/>
            <a:r>
              <a:rPr lang="en-US" dirty="0" smtClean="0"/>
              <a:t>Additional pass helpful if data much larger than memory</a:t>
            </a:r>
          </a:p>
          <a:p>
            <a:r>
              <a:rPr lang="en-US" dirty="0" smtClean="0"/>
              <a:t>Parallelism and better hardware can improve performance</a:t>
            </a:r>
          </a:p>
          <a:p>
            <a:r>
              <a:rPr lang="en-US" dirty="0" smtClean="0"/>
              <a:t>Distribution sorts (similar to bucket sort) are also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40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 on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656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Programming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symbols and associated tools that translate (if necessary) collections of symbols into instructions to a machine</a:t>
            </a:r>
          </a:p>
          <a:p>
            <a:pPr lvl="1"/>
            <a:r>
              <a:rPr lang="en-US" dirty="0" smtClean="0"/>
              <a:t>Compiler, execution platform (e.g. Java Virtual Machine)</a:t>
            </a:r>
          </a:p>
          <a:p>
            <a:pPr lvl="1"/>
            <a:r>
              <a:rPr lang="en-US" dirty="0" smtClean="0"/>
              <a:t>Designed by someone or some people</a:t>
            </a:r>
          </a:p>
          <a:p>
            <a:pPr lvl="2"/>
            <a:r>
              <a:rPr lang="en-US" dirty="0" smtClean="0"/>
              <a:t>Can have flaws, poor decisions, mistakes</a:t>
            </a:r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What combinations of symbols are allowed</a:t>
            </a:r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What those combinations mean</a:t>
            </a:r>
          </a:p>
          <a:p>
            <a:r>
              <a:rPr lang="en-US" dirty="0" smtClean="0"/>
              <a:t>These can be defined in different ways for different languages</a:t>
            </a:r>
          </a:p>
          <a:p>
            <a:r>
              <a:rPr lang="en-US" dirty="0" smtClean="0"/>
              <a:t>There are a lot of languages</a:t>
            </a:r>
          </a:p>
          <a:p>
            <a:pPr lvl="1"/>
            <a:r>
              <a:rPr lang="en-US" dirty="0" smtClean="0"/>
              <a:t>Wikipedia lists 675 excluding dialects of BASIC and esoteric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127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High-Level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done machine code or an assembly language</a:t>
            </a:r>
          </a:p>
          <a:p>
            <a:pPr lvl="1"/>
            <a:r>
              <a:rPr lang="en-US" dirty="0" smtClean="0"/>
              <a:t>Arithmetic operations (add, multiply, etc.)</a:t>
            </a:r>
          </a:p>
          <a:p>
            <a:pPr lvl="1"/>
            <a:r>
              <a:rPr lang="en-US" dirty="0" smtClean="0"/>
              <a:t>Memory operations (storing, loading)</a:t>
            </a:r>
          </a:p>
          <a:p>
            <a:pPr lvl="1"/>
            <a:r>
              <a:rPr lang="en-US" dirty="0" smtClean="0"/>
              <a:t>Control operations (jump, branch)</a:t>
            </a:r>
          </a:p>
          <a:p>
            <a:r>
              <a:rPr lang="en-US" dirty="0" smtClean="0"/>
              <a:t>Example: move 8-bit value into a register</a:t>
            </a:r>
          </a:p>
          <a:p>
            <a:pPr lvl="1"/>
            <a:r>
              <a:rPr lang="en-US" dirty="0" smtClean="0"/>
              <a:t>1101 is binary code for move followed by 3-bit register id</a:t>
            </a:r>
          </a:p>
          <a:p>
            <a:pPr lvl="1"/>
            <a:r>
              <a:rPr lang="en-US" dirty="0" smtClean="0"/>
              <a:t>1101000 01100001</a:t>
            </a:r>
          </a:p>
          <a:p>
            <a:pPr lvl="1"/>
            <a:r>
              <a:rPr lang="en-US" dirty="0" smtClean="0"/>
              <a:t>B0 61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MOV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AL,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61h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bg2"/>
                </a:solidFill>
              </a:rPr>
              <a:t>; Load AL with 97 decimal (61 hex)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248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Criminally </a:t>
            </a:r>
            <a:r>
              <a:rPr lang="en-US" dirty="0"/>
              <a:t>B</a:t>
            </a:r>
            <a:r>
              <a:rPr lang="en-US" dirty="0" smtClean="0"/>
              <a:t>rief History of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compiled high-level language: 1952 (</a:t>
            </a:r>
            <a:r>
              <a:rPr lang="en-US" dirty="0" err="1" smtClean="0"/>
              <a:t>Autocode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Math notation, subroutines, arrays: 1955 (Fortran)</a:t>
            </a:r>
          </a:p>
          <a:p>
            <a:r>
              <a:rPr lang="en-US" dirty="0" smtClean="0"/>
              <a:t>Recursion, higher-order functions, </a:t>
            </a:r>
            <a:br>
              <a:rPr lang="en-US" dirty="0" smtClean="0"/>
            </a:br>
            <a:r>
              <a:rPr lang="en-US" dirty="0" smtClean="0"/>
              <a:t>garbage collection: 1960 (LISP)</a:t>
            </a:r>
          </a:p>
          <a:p>
            <a:r>
              <a:rPr lang="en-US" dirty="0" smtClean="0"/>
              <a:t>Nested block structure, lexical scoping: 1960 (ALGOL)</a:t>
            </a:r>
          </a:p>
          <a:p>
            <a:r>
              <a:rPr lang="en-US" dirty="0" smtClean="0"/>
              <a:t>Object-orientated programming: 1967 (</a:t>
            </a:r>
            <a:r>
              <a:rPr lang="en-US" dirty="0" err="1" smtClean="0"/>
              <a:t>Simula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Generic programming: 1973 (ML)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81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C: 1973</a:t>
            </a:r>
          </a:p>
          <a:p>
            <a:r>
              <a:rPr lang="en-US" dirty="0"/>
              <a:t>C++: 1980</a:t>
            </a:r>
          </a:p>
          <a:p>
            <a:r>
              <a:rPr lang="en-US" dirty="0"/>
              <a:t>MATLAB: 1984</a:t>
            </a:r>
          </a:p>
          <a:p>
            <a:r>
              <a:rPr lang="en-US" dirty="0"/>
              <a:t>Objective-C: 1986</a:t>
            </a:r>
          </a:p>
          <a:p>
            <a:r>
              <a:rPr lang="en-US" dirty="0"/>
              <a:t>Mathematic (Wolfram): 1988</a:t>
            </a:r>
          </a:p>
          <a:p>
            <a:r>
              <a:rPr lang="en-US" dirty="0" smtClean="0"/>
              <a:t>Python: 1991</a:t>
            </a:r>
          </a:p>
          <a:p>
            <a:r>
              <a:rPr lang="en-US" dirty="0" smtClean="0"/>
              <a:t>Ruby: 1993</a:t>
            </a:r>
          </a:p>
          <a:p>
            <a:r>
              <a:rPr lang="en-US" dirty="0" smtClean="0"/>
              <a:t>Java: 1995</a:t>
            </a:r>
          </a:p>
          <a:p>
            <a:r>
              <a:rPr lang="en-US" dirty="0" err="1" smtClean="0"/>
              <a:t>Javascript</a:t>
            </a:r>
            <a:r>
              <a:rPr lang="en-US" dirty="0" smtClean="0"/>
              <a:t>: 1995</a:t>
            </a:r>
          </a:p>
          <a:p>
            <a:r>
              <a:rPr lang="en-US" dirty="0" smtClean="0"/>
              <a:t>PHP: 1995</a:t>
            </a:r>
          </a:p>
          <a:p>
            <a:r>
              <a:rPr lang="en-US" dirty="0" smtClean="0"/>
              <a:t>C#: 2001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: 2003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806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from a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Performant</a:t>
            </a:r>
          </a:p>
          <a:p>
            <a:endParaRPr lang="en-US" dirty="0" smtClean="0"/>
          </a:p>
          <a:p>
            <a:r>
              <a:rPr lang="en-US" dirty="0" smtClean="0"/>
              <a:t>Expressive</a:t>
            </a:r>
          </a:p>
          <a:p>
            <a:endParaRPr lang="en-US" dirty="0" smtClean="0"/>
          </a:p>
          <a:p>
            <a:r>
              <a:rPr lang="en-US" dirty="0" smtClean="0"/>
              <a:t>Readable</a:t>
            </a:r>
          </a:p>
          <a:p>
            <a:endParaRPr lang="en-US" dirty="0" smtClean="0"/>
          </a:p>
          <a:p>
            <a:r>
              <a:rPr lang="en-US" dirty="0" smtClean="0"/>
              <a:t>Portable</a:t>
            </a:r>
          </a:p>
          <a:p>
            <a:endParaRPr lang="en-US" dirty="0" smtClean="0"/>
          </a:p>
          <a:p>
            <a:r>
              <a:rPr lang="en-US" dirty="0" smtClean="0"/>
              <a:t>Make dumb things difficult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675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rules to assign </a:t>
            </a:r>
            <a:r>
              <a:rPr lang="en-US" dirty="0" smtClean="0">
                <a:solidFill>
                  <a:srgbClr val="3333CC"/>
                </a:solidFill>
              </a:rPr>
              <a:t>types</a:t>
            </a:r>
            <a:r>
              <a:rPr lang="en-US" dirty="0" smtClean="0"/>
              <a:t> to elements of the language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alues, variables, functions, etc.</a:t>
            </a:r>
          </a:p>
          <a:p>
            <a:r>
              <a:rPr lang="en-US" dirty="0" smtClean="0"/>
              <a:t>The goal is to reduce bugs</a:t>
            </a:r>
          </a:p>
          <a:p>
            <a:pPr lvl="1"/>
            <a:r>
              <a:rPr lang="en-US" dirty="0" smtClean="0"/>
              <a:t>Logic errors, memory errors (maybe)</a:t>
            </a:r>
          </a:p>
          <a:p>
            <a:r>
              <a:rPr lang="en-US" dirty="0" smtClean="0"/>
              <a:t>Governed by </a:t>
            </a:r>
            <a:r>
              <a:rPr lang="en-US" dirty="0" smtClean="0">
                <a:solidFill>
                  <a:srgbClr val="3333CC"/>
                </a:solidFill>
              </a:rPr>
              <a:t>type theory</a:t>
            </a:r>
            <a:r>
              <a:rPr lang="en-US" dirty="0" smtClean="0"/>
              <a:t>, an incredibly deep and complex topic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3333CC"/>
                </a:solidFill>
              </a:rPr>
              <a:t>type safety </a:t>
            </a:r>
            <a:r>
              <a:rPr lang="en-US" dirty="0" smtClean="0"/>
              <a:t>of a language is the extent to which its type system prevents or discourages relevant type errors</a:t>
            </a:r>
          </a:p>
          <a:p>
            <a:pPr lvl="1"/>
            <a:r>
              <a:rPr lang="en-US" dirty="0" smtClean="0"/>
              <a:t>Via </a:t>
            </a:r>
            <a:r>
              <a:rPr lang="en-US" dirty="0" smtClean="0">
                <a:solidFill>
                  <a:srgbClr val="3333CC"/>
                </a:solidFill>
              </a:rPr>
              <a:t>type checking</a:t>
            </a:r>
          </a:p>
          <a:p>
            <a:r>
              <a:rPr lang="en-US" dirty="0" smtClean="0"/>
              <a:t>We’ll cover the following questions:</a:t>
            </a:r>
          </a:p>
          <a:p>
            <a:pPr lvl="1"/>
            <a:r>
              <a:rPr lang="en-US" dirty="0" smtClean="0"/>
              <a:t>When does the type system check?</a:t>
            </a:r>
          </a:p>
          <a:p>
            <a:pPr lvl="1"/>
            <a:r>
              <a:rPr lang="en-US" dirty="0" smtClean="0"/>
              <a:t>What does the type system check?</a:t>
            </a:r>
          </a:p>
          <a:p>
            <a:pPr lvl="1"/>
            <a:r>
              <a:rPr lang="en-US" dirty="0" smtClean="0"/>
              <a:t>What do we have to tell the type system?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</a:rPr>
              <a:t>lower bound: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5943600" y="2667000"/>
            <a:ext cx="1295400" cy="914400"/>
          </a:xfrm>
          <a:prstGeom prst="ellipse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rot="5400000">
            <a:off x="4676099" y="3724391"/>
            <a:ext cx="1734111" cy="118030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3400" y="51054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How???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Change the model – assume    </a:t>
            </a:r>
          </a:p>
          <a:p>
            <a:r>
              <a:rPr lang="en-US" sz="2000" b="0" dirty="0" smtClean="0">
                <a:latin typeface="+mn-lt"/>
              </a:rPr>
              <a:t>   more than “compare(</a:t>
            </a:r>
            <a:r>
              <a:rPr lang="en-US" sz="2000" b="0" dirty="0" err="1" smtClean="0">
                <a:latin typeface="+mn-lt"/>
              </a:rPr>
              <a:t>a,b</a:t>
            </a:r>
            <a:r>
              <a:rPr lang="en-US" sz="2000" b="0" dirty="0" smtClean="0">
                <a:latin typeface="+mn-lt"/>
              </a:rPr>
              <a:t>)”</a:t>
            </a:r>
          </a:p>
        </p:txBody>
      </p:sp>
    </p:spTree>
    <p:extLst>
      <p:ext uri="{BB962C8B-B14F-4D97-AF65-F5344CB8AC3E}">
        <p14:creationId xmlns:p14="http://schemas.microsoft.com/office/powerpoint/2010/main" val="689189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It Check?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type-checking (check at compile-time)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ased on source code (program text)</a:t>
            </a:r>
          </a:p>
          <a:p>
            <a:pPr lvl="1"/>
            <a:r>
              <a:rPr lang="en-US" dirty="0" smtClean="0"/>
              <a:t>If program passes, it’s guaranteed to satisfy some type-safety properties on all possible inputs</a:t>
            </a:r>
          </a:p>
          <a:p>
            <a:pPr lvl="1"/>
            <a:r>
              <a:rPr lang="en-US" dirty="0" smtClean="0"/>
              <a:t>Catches bugs early (program doesn’t have to be run)</a:t>
            </a:r>
          </a:p>
          <a:p>
            <a:pPr lvl="1"/>
            <a:r>
              <a:rPr lang="en-US" dirty="0" smtClean="0"/>
              <a:t>Possibly better run-time performance</a:t>
            </a:r>
          </a:p>
          <a:p>
            <a:pPr lvl="2"/>
            <a:r>
              <a:rPr lang="en-US" dirty="0" smtClean="0"/>
              <a:t>Less (or no) checking to do while program runs</a:t>
            </a:r>
          </a:p>
          <a:p>
            <a:pPr lvl="2"/>
            <a:r>
              <a:rPr lang="en-US" dirty="0" smtClean="0"/>
              <a:t>Compiler can optimize based on type</a:t>
            </a:r>
          </a:p>
          <a:p>
            <a:pPr lvl="1"/>
            <a:r>
              <a:rPr lang="en-US" dirty="0" smtClean="0"/>
              <a:t>Inherently conservative</a:t>
            </a:r>
          </a:p>
          <a:p>
            <a:pPr lvl="2"/>
            <a:r>
              <a:rPr lang="en-US" i="1" dirty="0"/>
              <a:t>if &lt;complex test&gt; then &lt;do something&gt; else &lt;type error</a:t>
            </a:r>
            <a:r>
              <a:rPr lang="en-US" i="1" dirty="0" smtClean="0"/>
              <a:t>&gt;</a:t>
            </a:r>
          </a:p>
          <a:p>
            <a:pPr lvl="1"/>
            <a:r>
              <a:rPr lang="en-US" dirty="0" smtClean="0"/>
              <a:t>Not all useful features can be statically checked</a:t>
            </a:r>
          </a:p>
          <a:p>
            <a:pPr lvl="2"/>
            <a:r>
              <a:rPr lang="en-US" dirty="0" smtClean="0"/>
              <a:t>Many languages use both static and dynamic checking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1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it Check?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type-checking (check at run-time)</a:t>
            </a:r>
          </a:p>
          <a:p>
            <a:pPr lvl="1"/>
            <a:r>
              <a:rPr lang="en-US" dirty="0" smtClean="0"/>
              <a:t>Performed as the program is executing</a:t>
            </a:r>
          </a:p>
          <a:p>
            <a:pPr lvl="1"/>
            <a:r>
              <a:rPr lang="en-US" dirty="0" smtClean="0"/>
              <a:t>Often “tag” objects with their type information</a:t>
            </a:r>
          </a:p>
          <a:p>
            <a:pPr lvl="1"/>
            <a:r>
              <a:rPr lang="en-US" dirty="0" smtClean="0"/>
              <a:t>Look up type information when performing operations</a:t>
            </a:r>
          </a:p>
          <a:p>
            <a:pPr lvl="1"/>
            <a:r>
              <a:rPr lang="en-US" dirty="0" smtClean="0"/>
              <a:t>Possibly faster development time</a:t>
            </a:r>
          </a:p>
          <a:p>
            <a:pPr lvl="2"/>
            <a:r>
              <a:rPr lang="en-US" dirty="0" smtClean="0"/>
              <a:t>edit-compile-test-debug cycle</a:t>
            </a:r>
          </a:p>
          <a:p>
            <a:pPr lvl="1"/>
            <a:r>
              <a:rPr lang="en-US" dirty="0" smtClean="0"/>
              <a:t>Fewer guarantees about program correctness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54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Check?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Nominal type system (name-based type system)</a:t>
            </a:r>
          </a:p>
          <a:p>
            <a:pPr lvl="1"/>
            <a:r>
              <a:rPr lang="en-US" dirty="0" smtClean="0"/>
              <a:t>Equivalence of types based on declared type names</a:t>
            </a:r>
          </a:p>
          <a:p>
            <a:pPr lvl="1"/>
            <a:r>
              <a:rPr lang="en-US" dirty="0" smtClean="0"/>
              <a:t>Objects are only subtypes if explicitly declared so</a:t>
            </a:r>
          </a:p>
          <a:p>
            <a:pPr lvl="1"/>
            <a:r>
              <a:rPr lang="en-US" dirty="0" smtClean="0"/>
              <a:t>Can be statically or dynamically checked</a:t>
            </a:r>
          </a:p>
          <a:p>
            <a:r>
              <a:rPr lang="en-US" dirty="0" smtClean="0"/>
              <a:t>Structural type system (property-based type system)</a:t>
            </a:r>
          </a:p>
          <a:p>
            <a:pPr lvl="1"/>
            <a:r>
              <a:rPr lang="en-US" dirty="0" smtClean="0"/>
              <a:t>Equivalence of types based on structure/definition</a:t>
            </a:r>
          </a:p>
          <a:p>
            <a:pPr lvl="1"/>
            <a:r>
              <a:rPr lang="en-US" dirty="0" smtClean="0"/>
              <a:t>An element A is compatible with an element B if for each feature in B’s type, there’s an identical feature in A’s type</a:t>
            </a:r>
          </a:p>
          <a:p>
            <a:pPr lvl="2"/>
            <a:r>
              <a:rPr lang="en-US" dirty="0" smtClean="0"/>
              <a:t>Not symmetric, subtyping handled similarly</a:t>
            </a:r>
          </a:p>
          <a:p>
            <a:r>
              <a:rPr lang="en-US" dirty="0" smtClean="0"/>
              <a:t>Duck typing</a:t>
            </a:r>
          </a:p>
          <a:p>
            <a:pPr lvl="1"/>
            <a:r>
              <a:rPr lang="en-US" dirty="0" smtClean="0"/>
              <a:t>Type-checking only based on features actually used</a:t>
            </a:r>
          </a:p>
          <a:p>
            <a:pPr lvl="1"/>
            <a:r>
              <a:rPr lang="en-US" dirty="0" smtClean="0"/>
              <a:t>Only generates run-time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922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 we Have to Tell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</a:p>
          <a:p>
            <a:pPr lvl="1"/>
            <a:r>
              <a:rPr lang="en-US" dirty="0" smtClean="0"/>
              <a:t>Automatically determining the type of an expression</a:t>
            </a:r>
          </a:p>
          <a:p>
            <a:pPr lvl="1"/>
            <a:r>
              <a:rPr lang="en-US" dirty="0" smtClean="0"/>
              <a:t>Programmer can omit type </a:t>
            </a:r>
            <a:r>
              <a:rPr lang="en-US" dirty="0" smtClean="0">
                <a:solidFill>
                  <a:srgbClr val="3333CC"/>
                </a:solidFill>
              </a:rPr>
              <a:t>annotations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Instead of </a:t>
            </a:r>
            <a:r>
              <a:rPr lang="en-US" dirty="0" smtClean="0">
                <a:solidFill>
                  <a:srgbClr val="000000"/>
                </a:solidFill>
              </a:rPr>
              <a:t>(in C++)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err="1" smtClean="0">
                <a:solidFill>
                  <a:srgbClr val="000000"/>
                </a:solidFill>
              </a:rPr>
              <a:t>std</a:t>
            </a:r>
            <a:r>
              <a:rPr lang="en-US" dirty="0">
                <a:solidFill>
                  <a:srgbClr val="000000"/>
                </a:solidFill>
              </a:rPr>
              <a:t>::vector&lt;</a:t>
            </a:r>
            <a:r>
              <a:rPr lang="en-US" dirty="0" err="1">
                <a:solidFill>
                  <a:srgbClr val="000000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&gt;::</a:t>
            </a:r>
            <a:r>
              <a:rPr lang="en-US" dirty="0" err="1">
                <a:solidFill>
                  <a:srgbClr val="000000"/>
                </a:solidFill>
              </a:rPr>
              <a:t>const_iterator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itr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000000"/>
                </a:solidFill>
              </a:rPr>
              <a:t>myvec.cbegin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use (in C++11)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auto </a:t>
            </a:r>
            <a:r>
              <a:rPr lang="en-US" dirty="0" err="1" smtClean="0">
                <a:solidFill>
                  <a:srgbClr val="000000"/>
                </a:solidFill>
              </a:rPr>
              <a:t>itr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err="1">
                <a:solidFill>
                  <a:srgbClr val="000000"/>
                </a:solidFill>
              </a:rPr>
              <a:t>myvec.cbegin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Can make programming tasks easier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Only happens at compile-time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Otherwise, types must be </a:t>
            </a:r>
            <a:r>
              <a:rPr lang="en-US" dirty="0" smtClean="0">
                <a:solidFill>
                  <a:schemeClr val="accent2"/>
                </a:solidFill>
              </a:rPr>
              <a:t>manifest</a:t>
            </a:r>
            <a:r>
              <a:rPr lang="en-US" dirty="0" smtClean="0">
                <a:solidFill>
                  <a:srgbClr val="000000"/>
                </a:solidFill>
              </a:rPr>
              <a:t> (always written out)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558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all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these distinctions are not mutually exclusive</a:t>
            </a:r>
          </a:p>
          <a:p>
            <a:pPr lvl="1"/>
            <a:r>
              <a:rPr lang="en-US" dirty="0" smtClean="0"/>
              <a:t>Languages that do static type-checking often have to do some dynamic type-checking as well</a:t>
            </a:r>
          </a:p>
          <a:p>
            <a:pPr lvl="1"/>
            <a:r>
              <a:rPr lang="en-US" dirty="0" smtClean="0"/>
              <a:t>Some languages use a combination of nominal and duck typing</a:t>
            </a:r>
          </a:p>
          <a:p>
            <a:r>
              <a:rPr lang="en-US" dirty="0" smtClean="0"/>
              <a:t>Terminology useful shorthand for describing language characteristics </a:t>
            </a:r>
          </a:p>
          <a:p>
            <a:r>
              <a:rPr lang="en-US" dirty="0" smtClean="0"/>
              <a:t>The terms “strong” or “weak” typing are often applied</a:t>
            </a:r>
          </a:p>
          <a:p>
            <a:pPr lvl="1"/>
            <a:r>
              <a:rPr lang="en-US" dirty="0" smtClean="0"/>
              <a:t>These lack any formal definition</a:t>
            </a:r>
          </a:p>
          <a:p>
            <a:pPr lvl="1"/>
            <a:r>
              <a:rPr lang="en-US" dirty="0" smtClean="0"/>
              <a:t>Use more precise, informative descriptors instead</a:t>
            </a:r>
          </a:p>
          <a:p>
            <a:r>
              <a:rPr lang="en-US" dirty="0" smtClean="0"/>
              <a:t>Next lecture:</a:t>
            </a:r>
          </a:p>
          <a:p>
            <a:pPr lvl="1"/>
            <a:r>
              <a:rPr lang="en-US" dirty="0" smtClean="0"/>
              <a:t>Overview of other important language attributes</a:t>
            </a:r>
          </a:p>
          <a:p>
            <a:pPr lvl="1"/>
            <a:r>
              <a:rPr lang="en-US" dirty="0" smtClean="0"/>
              <a:t>Comparisons of common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198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BucketSort</a:t>
            </a:r>
            <a:r>
              <a:rPr lang="en-US" dirty="0" smtClean="0"/>
              <a:t> (a.k.a. </a:t>
            </a:r>
            <a:r>
              <a:rPr lang="en-US" dirty="0" err="1" smtClean="0"/>
              <a:t>BinSort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/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5800" y="37338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4384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9171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Bucket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Overall: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n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lvl="1"/>
            <a:r>
              <a:rPr lang="en-US" dirty="0">
                <a:sym typeface="Symbol" pitchFamily="18" charset="2"/>
              </a:rPr>
              <a:t>(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lower bound does not apply because this is not a comparison </a:t>
            </a:r>
            <a:r>
              <a:rPr lang="en-US" dirty="0" smtClean="0">
                <a:sym typeface="Symbol" pitchFamily="18" charset="2"/>
              </a:rPr>
              <a:t>sort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815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Bucket Sort with Data</a:t>
            </a:r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257800" y="26670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latin typeface="+mn-lt"/>
              </a:rPr>
              <a:t>Example: Movie ratings; scale 1-5;1=bad, 5=excellent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Input=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Casablanca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3: Harry Potter movies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Star Wars Original Trilogy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1: Rocky V</a:t>
            </a:r>
          </a:p>
        </p:txBody>
      </p:sp>
      <p:grpSp>
        <p:nvGrpSpPr>
          <p:cNvPr id="7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276600"/>
            <a:ext cx="4038600" cy="2076450"/>
            <a:chOff x="1600200" y="3276600"/>
            <a:chExt cx="4038600" cy="2076510"/>
          </a:xfrm>
        </p:grpSpPr>
        <p:grpSp>
          <p:nvGrpSpPr>
            <p:cNvPr id="51230" name="Group 15"/>
            <p:cNvGrpSpPr>
              <a:grpSpLocks/>
            </p:cNvGrpSpPr>
            <p:nvPr/>
          </p:nvGrpSpPr>
          <p:grpSpPr bwMode="auto"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>
                <p:custDataLst>
                  <p:tags r:id="rId10"/>
                </p:custDataLst>
              </p:nvPr>
            </p:nvCxnSpPr>
            <p:spPr>
              <a:xfrm>
                <a:off x="1600200" y="3505207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3" name="TextBox 9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Rocky V</a:t>
                </a:r>
              </a:p>
            </p:txBody>
          </p:sp>
          <p:cxnSp>
            <p:nvCxnSpPr>
              <p:cNvPr id="11" name="Straight Arrow Connector 10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1600200" y="4343431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1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Harry Potter</a:t>
                </a:r>
              </a:p>
            </p:txBody>
          </p:sp>
          <p:cxnSp>
            <p:nvCxnSpPr>
              <p:cNvPr id="13" name="Straight Arrow Connector 12"/>
              <p:cNvCxnSpPr/>
              <p:nvPr>
                <p:custDataLst>
                  <p:tags r:id="rId14"/>
                </p:custDataLst>
              </p:nvPr>
            </p:nvCxnSpPr>
            <p:spPr>
              <a:xfrm>
                <a:off x="1600200" y="5181655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7" name="TextBox 13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Casablanca</a:t>
                </a:r>
              </a:p>
            </p:txBody>
          </p:sp>
          <p:cxnSp>
            <p:nvCxnSpPr>
              <p:cNvPr id="18" name="Straight Arrow Connector 17"/>
              <p:cNvCxnSpPr/>
              <p:nvPr>
                <p:custDataLst>
                  <p:tags r:id="rId16"/>
                </p:custDataLst>
              </p:nvPr>
            </p:nvCxnSpPr>
            <p:spPr>
              <a:xfrm>
                <a:off x="3581400" y="5181655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31" name="TextBox 1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38600" y="49530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Star Wars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562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0" dirty="0"/>
              <a:t>Result: 1: Rocky V, 3: Harry Potter, 5: Casablanca, 5: Star Wars</a:t>
            </a:r>
          </a:p>
          <a:p>
            <a:pPr>
              <a:buFont typeface="Arial" charset="0"/>
              <a:buChar char="•"/>
            </a:pPr>
            <a:r>
              <a:rPr lang="en-US" sz="2200" b="0" dirty="0" smtClean="0"/>
              <a:t>Easy to keep </a:t>
            </a:r>
            <a:r>
              <a:rPr lang="en-US" sz="2200" b="0" dirty="0"/>
              <a:t>‘stable’; Casablanca still before Star Wars</a:t>
            </a:r>
          </a:p>
        </p:txBody>
      </p:sp>
      <p:sp>
        <p:nvSpPr>
          <p:cNvPr id="51228" name="Date Placeholder 19"/>
          <p:cNvSpPr>
            <a:spLocks noGrp="1"/>
          </p:cNvSpPr>
          <p:nvPr>
            <p:ph type="dt" sz="quarter" idx="10"/>
            <p:custDataLst>
              <p:tags r:id="rId7"/>
            </p:custDataLst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6" charset="0"/>
              </a:rPr>
              <a:t>Winter 2014</a:t>
            </a:r>
            <a:endParaRPr lang="en-US" dirty="0">
              <a:latin typeface="Times New Roman" pitchFamily="16" charset="0"/>
            </a:endParaRPr>
          </a:p>
        </p:txBody>
      </p:sp>
      <p:sp>
        <p:nvSpPr>
          <p:cNvPr id="51229" name="Slide Number Placeholder 2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noFill/>
        </p:spPr>
        <p:txBody>
          <a:bodyPr/>
          <a:lstStyle/>
          <a:p>
            <a:fld id="{BD4DC710-AE62-4D73-81BB-C0FCA47EA4E2}" type="slidenum">
              <a:rPr lang="en-US" smtClean="0">
                <a:latin typeface="Times New Roman" pitchFamily="16" charset="0"/>
              </a:rPr>
              <a:pPr/>
              <a:t>5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4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800600"/>
          </a:xfrm>
        </p:spPr>
        <p:txBody>
          <a:bodyPr/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dirty="0" smtClean="0"/>
              <a:t>Invariant: After </a:t>
            </a:r>
            <a:r>
              <a:rPr lang="en-US" i="1" dirty="0" smtClean="0"/>
              <a:t>k</a:t>
            </a:r>
            <a:r>
              <a:rPr lang="en-US" dirty="0" smtClean="0"/>
              <a:t> passes (digits), the last </a:t>
            </a:r>
            <a:r>
              <a:rPr lang="en-US" i="1" dirty="0" smtClean="0"/>
              <a:t>k</a:t>
            </a:r>
            <a:r>
              <a:rPr lang="en-US" dirty="0" smtClean="0"/>
              <a:t> digits are sorted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Aside: Origins go back to the 1890 U.S. census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739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8153400" y="33528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981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Radix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Input:   478</a:t>
            </a:r>
          </a:p>
          <a:p>
            <a:pPr>
              <a:buNone/>
            </a:pPr>
            <a:r>
              <a:rPr lang="en-US" dirty="0" smtClean="0"/>
              <a:t> 	       537</a:t>
            </a:r>
          </a:p>
          <a:p>
            <a:pPr>
              <a:buNone/>
            </a:pPr>
            <a:r>
              <a:rPr lang="en-US" dirty="0" smtClean="0"/>
              <a:t>		   9</a:t>
            </a:r>
          </a:p>
          <a:p>
            <a:pPr>
              <a:buNone/>
            </a:pPr>
            <a:r>
              <a:rPr lang="en-US" dirty="0" smtClean="0"/>
              <a:t>            721</a:t>
            </a:r>
          </a:p>
          <a:p>
            <a:pPr>
              <a:buNone/>
            </a:pPr>
            <a:r>
              <a:rPr lang="en-US" dirty="0" smtClean="0"/>
              <a:t>		   3</a:t>
            </a:r>
          </a:p>
          <a:p>
            <a:pPr>
              <a:buNone/>
            </a:pPr>
            <a:r>
              <a:rPr lang="en-US" dirty="0" smtClean="0"/>
              <a:t>		 38</a:t>
            </a:r>
          </a:p>
          <a:p>
            <a:pPr>
              <a:buNone/>
            </a:pPr>
            <a:r>
              <a:rPr lang="en-US" dirty="0" smtClean="0"/>
              <a:t>	        143</a:t>
            </a:r>
          </a:p>
          <a:p>
            <a:pPr>
              <a:buNone/>
            </a:pPr>
            <a:r>
              <a:rPr lang="en-US" dirty="0" smtClean="0"/>
              <a:t>		  67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bucket sort by ones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2905279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 bwMode="auto">
          <a:xfrm>
            <a:off x="2057400" y="35052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001000" y="35814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00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00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10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19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9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38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48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58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58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467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77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81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7224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581400"/>
            <a:ext cx="4572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4191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1295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38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905000" y="34290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505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200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00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10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810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419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4419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029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5029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638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5638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248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6248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58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858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467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467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077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077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519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48062</TotalTime>
  <Words>2074</Words>
  <Application>Microsoft Macintosh PowerPoint</Application>
  <PresentationFormat>On-screen Show (4:3)</PresentationFormat>
  <Paragraphs>523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CSE373: Data Structure &amp; Algorithms  Lecture 22: Beyond Comparison Sorting</vt:lpstr>
      <vt:lpstr>The Big Picture</vt:lpstr>
      <vt:lpstr>BucketSort (a.k.a. BinSort)</vt:lpstr>
      <vt:lpstr>Analyzing Bucket Sort</vt:lpstr>
      <vt:lpstr>Bucket Sort with Data</vt:lpstr>
      <vt:lpstr>Radix sort</vt:lpstr>
      <vt:lpstr>Example</vt:lpstr>
      <vt:lpstr>Example</vt:lpstr>
      <vt:lpstr>Example</vt:lpstr>
      <vt:lpstr>Analysis</vt:lpstr>
      <vt:lpstr>Sorting massive data</vt:lpstr>
      <vt:lpstr>External Merge Sort</vt:lpstr>
      <vt:lpstr>Last Slide on Sorting</vt:lpstr>
      <vt:lpstr>What is a Programming Language?</vt:lpstr>
      <vt:lpstr>Before High-Level Languages</vt:lpstr>
      <vt:lpstr>A Criminally Brief History of Features</vt:lpstr>
      <vt:lpstr>Language timeline</vt:lpstr>
      <vt:lpstr>What do we want from a Language?</vt:lpstr>
      <vt:lpstr> Type System</vt:lpstr>
      <vt:lpstr>When Does It Check?</vt:lpstr>
      <vt:lpstr>When Does it Check?</vt:lpstr>
      <vt:lpstr>What Does it Check?</vt:lpstr>
      <vt:lpstr>How Much do we Have to Tell it?</vt:lpstr>
      <vt:lpstr>What does it all mean?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2008</cp:revision>
  <dcterms:created xsi:type="dcterms:W3CDTF">2009-03-13T20:43:19Z</dcterms:created>
  <dcterms:modified xsi:type="dcterms:W3CDTF">2014-03-05T22:21:11Z</dcterms:modified>
</cp:coreProperties>
</file>