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4" r:id="rId3"/>
    <p:sldId id="295" r:id="rId4"/>
    <p:sldId id="296" r:id="rId5"/>
    <p:sldId id="297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10" r:id="rId16"/>
    <p:sldId id="319" r:id="rId17"/>
    <p:sldId id="312" r:id="rId18"/>
    <p:sldId id="314" r:id="rId19"/>
    <p:sldId id="315" r:id="rId20"/>
    <p:sldId id="316" r:id="rId21"/>
    <p:sldId id="317" r:id="rId22"/>
    <p:sldId id="318" r:id="rId23"/>
    <p:sldId id="320" r:id="rId24"/>
    <p:sldId id="321" r:id="rId25"/>
    <p:sldId id="293" r:id="rId26"/>
    <p:sldId id="288" r:id="rId27"/>
    <p:sldId id="289" r:id="rId28"/>
    <p:sldId id="290" r:id="rId29"/>
    <p:sldId id="322" r:id="rId30"/>
    <p:sldId id="291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61" autoAdjust="0"/>
    <p:restoredTop sz="99416" autoAdjust="0"/>
  </p:normalViewPr>
  <p:slideViewPr>
    <p:cSldViewPr>
      <p:cViewPr varScale="1">
        <p:scale>
          <a:sx n="91" d="100"/>
          <a:sy n="91" d="100"/>
        </p:scale>
        <p:origin x="-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24: Memory Hierarchy </a:t>
            </a:r>
            <a:br>
              <a:rPr lang="en-US" sz="3200" i="0" dirty="0" smtClean="0"/>
            </a:br>
            <a:r>
              <a:rPr lang="en-US" sz="3200" i="0" dirty="0" smtClean="0"/>
              <a:t>and Data Locality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can </a:t>
            </a:r>
            <a:r>
              <a:rPr lang="en-US" u="sng" dirty="0" smtClean="0"/>
              <a:t>we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hardware automatically moves data from main memory into the caches for you</a:t>
            </a:r>
          </a:p>
          <a:p>
            <a:pPr lvl="1"/>
            <a:r>
              <a:rPr lang="en-US" dirty="0" smtClean="0"/>
              <a:t>Replacing items already there</a:t>
            </a:r>
          </a:p>
          <a:p>
            <a:pPr lvl="1"/>
            <a:r>
              <a:rPr lang="en-US" dirty="0" smtClean="0"/>
              <a:t>Algorithms are much faster if “data fits in cache” (often does)</a:t>
            </a:r>
          </a:p>
          <a:p>
            <a:pPr lvl="1"/>
            <a:endParaRPr lang="en-US" dirty="0"/>
          </a:p>
          <a:p>
            <a:r>
              <a:rPr lang="en-US" dirty="0" smtClean="0"/>
              <a:t>Disk accesses are done by software (e.g. ask operating system to open a file or database to access some records)</a:t>
            </a:r>
          </a:p>
          <a:p>
            <a:endParaRPr lang="en-US" dirty="0"/>
          </a:p>
          <a:p>
            <a:r>
              <a:rPr lang="en-US" dirty="0" smtClean="0"/>
              <a:t>So most code “just runs,” but sometimes it’s worth designing algorithms / data structures with knowledge of memory hierarchy</a:t>
            </a:r>
          </a:p>
          <a:p>
            <a:pPr lvl="1"/>
            <a:r>
              <a:rPr lang="en-US" dirty="0" smtClean="0"/>
              <a:t>To do this, we need to understand </a:t>
            </a:r>
            <a:r>
              <a:rPr lang="en-US" dirty="0" smtClean="0">
                <a:solidFill>
                  <a:srgbClr val="3333CC"/>
                </a:solidFill>
              </a:rPr>
              <a:t>locality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891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Temporal Locality </a:t>
            </a:r>
            <a:r>
              <a:rPr lang="en-US" dirty="0" smtClean="0"/>
              <a:t>(locality in time)</a:t>
            </a:r>
          </a:p>
          <a:p>
            <a:pPr lvl="1"/>
            <a:r>
              <a:rPr lang="en-US" dirty="0" smtClean="0"/>
              <a:t>If an item (a location in memory) is referenced, </a:t>
            </a:r>
            <a:r>
              <a:rPr lang="en-US" b="1" dirty="0" smtClean="0"/>
              <a:t>that same location</a:t>
            </a:r>
            <a:r>
              <a:rPr lang="en-US" dirty="0" smtClean="0"/>
              <a:t> will tend to be referenced again soon.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3333CC"/>
                </a:solidFill>
              </a:rPr>
              <a:t>Spatial Locality </a:t>
            </a:r>
            <a:r>
              <a:rPr lang="en-US" dirty="0" smtClean="0"/>
              <a:t>(locality in space)</a:t>
            </a:r>
          </a:p>
          <a:p>
            <a:pPr lvl="1"/>
            <a:r>
              <a:rPr lang="en-US" dirty="0" smtClean="0"/>
              <a:t>If an item is referenced, items </a:t>
            </a:r>
            <a:r>
              <a:rPr lang="en-US" b="1" dirty="0" smtClean="0"/>
              <a:t>whose addresses are close by</a:t>
            </a:r>
            <a:r>
              <a:rPr lang="en-US" dirty="0" smtClean="0"/>
              <a:t> tend to be referenced soon.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105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data move up the hierarchy?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data up the hierarchy is slow because of </a:t>
            </a:r>
            <a:r>
              <a:rPr lang="en-US" i="1" dirty="0" smtClean="0"/>
              <a:t>latency</a:t>
            </a:r>
            <a:r>
              <a:rPr lang="en-US" dirty="0" smtClean="0"/>
              <a:t> (think distance to travel)</a:t>
            </a:r>
          </a:p>
          <a:p>
            <a:pPr lvl="1"/>
            <a:r>
              <a:rPr lang="en-US" dirty="0" smtClean="0"/>
              <a:t>Since we’re making the trip anyway, might as well carpool</a:t>
            </a:r>
          </a:p>
          <a:p>
            <a:pPr lvl="2"/>
            <a:r>
              <a:rPr lang="en-US" dirty="0" smtClean="0"/>
              <a:t>Get a </a:t>
            </a:r>
            <a:r>
              <a:rPr lang="en-US" b="1" dirty="0" smtClean="0"/>
              <a:t>block </a:t>
            </a:r>
            <a:r>
              <a:rPr lang="en-US" dirty="0" smtClean="0"/>
              <a:t>of data in the same time we could get a byte</a:t>
            </a:r>
          </a:p>
          <a:p>
            <a:pPr lvl="1"/>
            <a:r>
              <a:rPr lang="en-US" dirty="0" smtClean="0"/>
              <a:t>Sends </a:t>
            </a:r>
            <a:r>
              <a:rPr lang="en-US" i="1" dirty="0" smtClean="0">
                <a:solidFill>
                  <a:srgbClr val="3333CC"/>
                </a:solidFill>
              </a:rPr>
              <a:t>nearby memory</a:t>
            </a:r>
            <a:r>
              <a:rPr lang="en-US" dirty="0" smtClean="0">
                <a:solidFill>
                  <a:srgbClr val="3333CC"/>
                </a:solidFill>
              </a:rPr>
              <a:t> </a:t>
            </a:r>
            <a:r>
              <a:rPr lang="en-US" dirty="0" smtClean="0"/>
              <a:t>because</a:t>
            </a:r>
          </a:p>
          <a:p>
            <a:pPr lvl="2"/>
            <a:r>
              <a:rPr lang="en-US" dirty="0" smtClean="0"/>
              <a:t>It’s easy</a:t>
            </a:r>
          </a:p>
          <a:p>
            <a:pPr lvl="2"/>
            <a:r>
              <a:rPr lang="en-US" dirty="0" smtClean="0">
                <a:solidFill>
                  <a:srgbClr val="3333CC"/>
                </a:solidFill>
              </a:rPr>
              <a:t>Likely to be asked for soon </a:t>
            </a:r>
            <a:r>
              <a:rPr lang="en-US" dirty="0" smtClean="0"/>
              <a:t>(think fields/arrays)</a:t>
            </a:r>
          </a:p>
          <a:p>
            <a:r>
              <a:rPr lang="en-US" dirty="0" smtClean="0"/>
              <a:t>Once a value is in cache, may as well keep it around for a while; accessed once, </a:t>
            </a:r>
            <a:r>
              <a:rPr lang="en-US" dirty="0" smtClean="0">
                <a:solidFill>
                  <a:srgbClr val="FF0000"/>
                </a:solidFill>
              </a:rPr>
              <a:t>a value is more likely to be accesses again in the near future</a:t>
            </a:r>
            <a:r>
              <a:rPr lang="en-US" dirty="0" smtClean="0"/>
              <a:t> (as opposed to some random other value)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114800" y="3200400"/>
            <a:ext cx="3886200" cy="609600"/>
            <a:chOff x="4114800" y="3200400"/>
            <a:chExt cx="3886200" cy="609600"/>
          </a:xfrm>
        </p:grpSpPr>
        <p:cxnSp>
          <p:nvCxnSpPr>
            <p:cNvPr id="8" name="Straight Arrow Connector 7"/>
            <p:cNvCxnSpPr>
              <a:stCxn id="9" idx="1"/>
            </p:cNvCxnSpPr>
            <p:nvPr/>
          </p:nvCxnSpPr>
          <p:spPr bwMode="auto">
            <a:xfrm flipH="1">
              <a:off x="4114800" y="3400455"/>
              <a:ext cx="1981200" cy="409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6096000" y="3200400"/>
              <a:ext cx="1905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rgbClr val="3333CC"/>
                  </a:solidFill>
                  <a:latin typeface="+mn-lt"/>
                </a:rPr>
                <a:t>Spatial Locality</a:t>
              </a:r>
              <a:endParaRPr lang="en-US" sz="2000" b="0" dirty="0" smtClean="0">
                <a:solidFill>
                  <a:srgbClr val="3333CC"/>
                </a:solidFill>
                <a:latin typeface="+mn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81200" y="5029200"/>
            <a:ext cx="4419600" cy="857310"/>
            <a:chOff x="1981200" y="5029200"/>
            <a:chExt cx="4419600" cy="857310"/>
          </a:xfrm>
        </p:grpSpPr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1981200" y="5029200"/>
              <a:ext cx="1676400" cy="6096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3657600" y="5486400"/>
              <a:ext cx="2743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  <a:latin typeface="+mn-lt"/>
                </a:rPr>
                <a:t>Temporal Locality</a:t>
              </a:r>
              <a:endParaRPr lang="en-US" sz="2000" b="0" dirty="0" smtClean="0">
                <a:solidFill>
                  <a:srgbClr val="FF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45534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Every level is a </a:t>
            </a:r>
            <a:r>
              <a:rPr lang="en-US" sz="2400" b="1" dirty="0" smtClean="0"/>
              <a:t>sub-set</a:t>
            </a:r>
            <a:r>
              <a:rPr lang="en-US" sz="2400" dirty="0" smtClean="0"/>
              <a:t> of the level below</a:t>
            </a:r>
          </a:p>
          <a:p>
            <a:endParaRPr lang="en-US" sz="2400" dirty="0" smtClean="0"/>
          </a:p>
          <a:p>
            <a:r>
              <a:rPr lang="en-US" sz="2400" dirty="0" smtClean="0"/>
              <a:t>Definitions: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Cache hit </a:t>
            </a:r>
            <a:r>
              <a:rPr lang="en-US" sz="2400" dirty="0" smtClean="0"/>
              <a:t>– address requested is in the cache</a:t>
            </a:r>
          </a:p>
          <a:p>
            <a:pPr lvl="1"/>
            <a:r>
              <a:rPr lang="en-US" sz="2400" dirty="0" smtClean="0">
                <a:solidFill>
                  <a:srgbClr val="3333CC"/>
                </a:solidFill>
              </a:rPr>
              <a:t>Cache miss </a:t>
            </a:r>
            <a:r>
              <a:rPr lang="en-US" sz="2400" dirty="0" smtClean="0"/>
              <a:t>– address requested is NOT in the cache</a:t>
            </a:r>
          </a:p>
          <a:p>
            <a:pPr lvl="1"/>
            <a:r>
              <a:rPr lang="en-US" sz="2400" dirty="0" smtClean="0">
                <a:solidFill>
                  <a:srgbClr val="3333CC"/>
                </a:solidFill>
              </a:rPr>
              <a:t>Block or </a:t>
            </a:r>
            <a:r>
              <a:rPr lang="en-US" sz="2400" dirty="0">
                <a:solidFill>
                  <a:srgbClr val="3333CC"/>
                </a:solidFill>
              </a:rPr>
              <a:t>p</a:t>
            </a:r>
            <a:r>
              <a:rPr lang="en-US" sz="2400" dirty="0" smtClean="0">
                <a:solidFill>
                  <a:srgbClr val="3333CC"/>
                </a:solidFill>
              </a:rPr>
              <a:t>age size </a:t>
            </a:r>
            <a:r>
              <a:rPr lang="en-US" sz="2400" dirty="0" smtClean="0"/>
              <a:t>– the number of contiguous bytes moved from disk to memory</a:t>
            </a:r>
          </a:p>
          <a:p>
            <a:pPr lvl="1"/>
            <a:r>
              <a:rPr lang="en-US" sz="2400" dirty="0" smtClean="0">
                <a:solidFill>
                  <a:srgbClr val="3333CC"/>
                </a:solidFill>
              </a:rPr>
              <a:t>Cache line size </a:t>
            </a:r>
            <a:r>
              <a:rPr lang="en-US" sz="2400" dirty="0" smtClean="0"/>
              <a:t>– the number of contiguous bytes move from memory to cache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990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x = a + 6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y = a + 5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z = 8 * 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b="1" dirty="0" smtClean="0"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x = </a:t>
            </a:r>
            <a:r>
              <a:rPr lang="en-US" sz="3200" b="1" dirty="0" smtClean="0">
                <a:latin typeface="Courier New"/>
                <a:cs typeface="Courier New"/>
              </a:rPr>
              <a:t>a[0] </a:t>
            </a:r>
            <a:r>
              <a:rPr lang="en-US" sz="3200" b="1" dirty="0">
                <a:latin typeface="Courier New"/>
                <a:cs typeface="Courier New"/>
              </a:rPr>
              <a:t>+ 6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y = </a:t>
            </a:r>
            <a:r>
              <a:rPr lang="en-US" sz="3200" b="1" dirty="0" smtClean="0">
                <a:latin typeface="Courier New"/>
                <a:cs typeface="Courier New"/>
              </a:rPr>
              <a:t>a[1] </a:t>
            </a:r>
            <a:r>
              <a:rPr lang="en-US" sz="3200" b="1" dirty="0">
                <a:latin typeface="Courier New"/>
                <a:cs typeface="Courier New"/>
              </a:rPr>
              <a:t>+ 5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z = 8 * </a:t>
            </a:r>
            <a:r>
              <a:rPr lang="en-US" sz="3200" b="1" dirty="0" smtClean="0">
                <a:latin typeface="Courier New"/>
                <a:cs typeface="Courier New"/>
              </a:rPr>
              <a:t>a[2]</a:t>
            </a: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089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x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+ 6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y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+ 5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z = 8 *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b="1" dirty="0" smtClean="0"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x = </a:t>
            </a:r>
            <a:r>
              <a:rPr lang="en-US" sz="3200" b="1" dirty="0" smtClean="0">
                <a:solidFill>
                  <a:srgbClr val="3333CC"/>
                </a:solidFill>
                <a:latin typeface="Courier New"/>
                <a:cs typeface="Courier New"/>
              </a:rPr>
              <a:t>a[0]</a:t>
            </a:r>
            <a:r>
              <a:rPr lang="en-US" sz="3200" b="1" dirty="0" smtClean="0">
                <a:latin typeface="Courier New"/>
                <a:cs typeface="Courier New"/>
              </a:rPr>
              <a:t> </a:t>
            </a:r>
            <a:r>
              <a:rPr lang="en-US" sz="3200" b="1" dirty="0">
                <a:latin typeface="Courier New"/>
                <a:cs typeface="Courier New"/>
              </a:rPr>
              <a:t>+ 6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y = </a:t>
            </a:r>
            <a:r>
              <a:rPr lang="en-US" sz="3200" b="1" dirty="0" smtClean="0">
                <a:solidFill>
                  <a:srgbClr val="3333CC"/>
                </a:solidFill>
                <a:latin typeface="Courier New"/>
                <a:cs typeface="Courier New"/>
              </a:rPr>
              <a:t>a[1]</a:t>
            </a:r>
            <a:r>
              <a:rPr lang="en-US" sz="3200" b="1" dirty="0" smtClean="0">
                <a:latin typeface="Courier New"/>
                <a:cs typeface="Courier New"/>
              </a:rPr>
              <a:t> </a:t>
            </a:r>
            <a:r>
              <a:rPr lang="en-US" sz="3200" b="1" dirty="0">
                <a:latin typeface="Courier New"/>
                <a:cs typeface="Courier New"/>
              </a:rPr>
              <a:t>+ 5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z = 8 * </a:t>
            </a:r>
            <a:r>
              <a:rPr lang="en-US" sz="3200" b="1" dirty="0" smtClean="0">
                <a:solidFill>
                  <a:srgbClr val="3333CC"/>
                </a:solidFill>
                <a:latin typeface="Courier New"/>
                <a:cs typeface="Courier New"/>
              </a:rPr>
              <a:t>a[2]</a:t>
            </a:r>
            <a:endParaRPr lang="en-US" sz="3200" b="1" dirty="0">
              <a:solidFill>
                <a:srgbClr val="3333CC"/>
              </a:solidFill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17774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17774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26156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34538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590800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34538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9326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x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+ 6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y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+ 5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z = 8 *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b="1" dirty="0"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b="1" dirty="0" smtClean="0"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x = </a:t>
            </a:r>
            <a:r>
              <a:rPr lang="en-US" sz="3200" b="1" dirty="0" smtClean="0">
                <a:solidFill>
                  <a:srgbClr val="3333CC"/>
                </a:solidFill>
                <a:latin typeface="Courier New"/>
                <a:cs typeface="Courier New"/>
              </a:rPr>
              <a:t>a[0]</a:t>
            </a:r>
            <a:r>
              <a:rPr lang="en-US" sz="3200" b="1" dirty="0" smtClean="0">
                <a:latin typeface="Courier New"/>
                <a:cs typeface="Courier New"/>
              </a:rPr>
              <a:t> </a:t>
            </a:r>
            <a:r>
              <a:rPr lang="en-US" sz="3200" b="1" dirty="0">
                <a:latin typeface="Courier New"/>
                <a:cs typeface="Courier New"/>
              </a:rPr>
              <a:t>+ 6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y = </a:t>
            </a:r>
            <a:r>
              <a:rPr lang="en-US" sz="3200" b="1" dirty="0" smtClean="0">
                <a:solidFill>
                  <a:srgbClr val="3333CC"/>
                </a:solidFill>
                <a:latin typeface="Courier New"/>
                <a:cs typeface="Courier New"/>
              </a:rPr>
              <a:t>a[1]</a:t>
            </a:r>
            <a:r>
              <a:rPr lang="en-US" sz="3200" b="1" dirty="0" smtClean="0">
                <a:latin typeface="Courier New"/>
                <a:cs typeface="Courier New"/>
              </a:rPr>
              <a:t> </a:t>
            </a:r>
            <a:r>
              <a:rPr lang="en-US" sz="3200" b="1" dirty="0">
                <a:latin typeface="Courier New"/>
                <a:cs typeface="Courier New"/>
              </a:rPr>
              <a:t>+ 5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b="1" dirty="0">
                <a:latin typeface="Courier New"/>
                <a:cs typeface="Courier New"/>
              </a:rPr>
              <a:t>z = 8 * </a:t>
            </a:r>
            <a:r>
              <a:rPr lang="en-US" sz="3200" b="1" dirty="0" smtClean="0">
                <a:solidFill>
                  <a:srgbClr val="3333CC"/>
                </a:solidFill>
                <a:latin typeface="Courier New"/>
                <a:cs typeface="Courier New"/>
              </a:rPr>
              <a:t>a[2]</a:t>
            </a:r>
            <a:endParaRPr lang="en-US" sz="3200" b="1" dirty="0">
              <a:solidFill>
                <a:srgbClr val="3333CC"/>
              </a:solidFill>
              <a:latin typeface="Courier New"/>
              <a:cs typeface="Courier New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3200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00400" y="17774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17774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26156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34538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2590800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2400" y="3453824"/>
            <a:ext cx="1143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8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3000" y="46482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rgbClr val="FF0000"/>
                </a:solidFill>
                <a:latin typeface="+mn-lt"/>
              </a:rPr>
              <a:t>temporal locality</a:t>
            </a:r>
            <a:endParaRPr lang="en-US" sz="28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46482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dirty="0" smtClean="0">
                <a:solidFill>
                  <a:schemeClr val="accent2"/>
                </a:solidFill>
                <a:latin typeface="+mn-lt"/>
              </a:rPr>
              <a:t>spatial</a:t>
            </a:r>
          </a:p>
          <a:p>
            <a:pPr algn="ctr"/>
            <a:r>
              <a:rPr lang="en-US" sz="3200" b="0" dirty="0" smtClean="0">
                <a:solidFill>
                  <a:schemeClr val="accent2"/>
                </a:solidFill>
                <a:latin typeface="+mn-lt"/>
              </a:rPr>
              <a:t>locality</a:t>
            </a:r>
            <a:endParaRPr lang="en-US" sz="2800" b="0" dirty="0" smtClean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59949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and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has (at least the potential) for better spatial locality, arrays or linked lists?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array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09800"/>
            <a:ext cx="5486400" cy="1676400"/>
          </a:xfrm>
          <a:prstGeom prst="rect">
            <a:avLst/>
          </a:prstGeom>
        </p:spPr>
      </p:pic>
      <p:sp>
        <p:nvSpPr>
          <p:cNvPr id="10" name="Left Brace 9"/>
          <p:cNvSpPr/>
          <p:nvPr/>
        </p:nvSpPr>
        <p:spPr bwMode="auto">
          <a:xfrm rot="16200000">
            <a:off x="2895600" y="2514599"/>
            <a:ext cx="381000" cy="2819400"/>
          </a:xfrm>
          <a:prstGeom prst="leftBrace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40194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cache line size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Left Brace 11"/>
          <p:cNvSpPr/>
          <p:nvPr/>
        </p:nvSpPr>
        <p:spPr bwMode="auto">
          <a:xfrm rot="16200000">
            <a:off x="5791200" y="2514601"/>
            <a:ext cx="381000" cy="2819400"/>
          </a:xfrm>
          <a:prstGeom prst="leftBrace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4019492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cache line size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61522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and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has (at least the potential) for better spatial locality, arrays or linked lists?</a:t>
            </a:r>
          </a:p>
          <a:p>
            <a:pPr lvl="1"/>
            <a:r>
              <a:rPr lang="en-US" dirty="0" smtClean="0"/>
              <a:t>e.g. traversing elements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Only miss on first item in a cache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array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90800"/>
            <a:ext cx="5486400" cy="1676400"/>
          </a:xfrm>
          <a:prstGeom prst="rect">
            <a:avLst/>
          </a:prstGeom>
        </p:spPr>
      </p:pic>
      <p:sp>
        <p:nvSpPr>
          <p:cNvPr id="10" name="Left Brace 9"/>
          <p:cNvSpPr/>
          <p:nvPr/>
        </p:nvSpPr>
        <p:spPr bwMode="auto">
          <a:xfrm rot="16200000">
            <a:off x="2895600" y="3505197"/>
            <a:ext cx="381000" cy="2819400"/>
          </a:xfrm>
          <a:prstGeom prst="leftBrace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501008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cache line size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2" name="Left Brace 11"/>
          <p:cNvSpPr/>
          <p:nvPr/>
        </p:nvSpPr>
        <p:spPr bwMode="auto">
          <a:xfrm rot="16200000">
            <a:off x="5791200" y="3505200"/>
            <a:ext cx="381000" cy="2819400"/>
          </a:xfrm>
          <a:prstGeom prst="leftBrace">
            <a:avLst/>
          </a:prstGeom>
          <a:solidFill>
            <a:srgbClr val="FFFFFF">
              <a:alpha val="0"/>
            </a:srgbClr>
          </a:solidFill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50100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cache line size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6400" y="41718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41718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004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62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578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00" y="4191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17146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and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has (at least the potential) for better spatial locality, arrays or linked lists?</a:t>
            </a:r>
          </a:p>
          <a:p>
            <a:pPr lvl="1"/>
            <a:r>
              <a:rPr lang="en-US" dirty="0" smtClean="0"/>
              <a:t>e.g. traversing elements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9" name="Picture 18" descr="list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43200"/>
            <a:ext cx="6492019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647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memory hierarchy/locality?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of the assumptions that Big-O makes is that </a:t>
            </a:r>
            <a:r>
              <a:rPr lang="en-US" sz="2400" i="1" dirty="0" smtClean="0"/>
              <a:t>all operations take the same amount of time</a:t>
            </a:r>
          </a:p>
          <a:p>
            <a:r>
              <a:rPr lang="en-US" sz="2400" dirty="0" smtClean="0"/>
              <a:t>Is this really true?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958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Locality and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has (at least the potential) for better spatial locality, arrays or linked lists?</a:t>
            </a:r>
          </a:p>
          <a:p>
            <a:pPr lvl="1"/>
            <a:r>
              <a:rPr lang="en-US" dirty="0" smtClean="0"/>
              <a:t>e.g. traversing elements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Miss on </a:t>
            </a:r>
            <a:r>
              <a:rPr lang="en-US" b="1" dirty="0" smtClean="0"/>
              <a:t>every</a:t>
            </a:r>
            <a:r>
              <a:rPr lang="en-US" dirty="0" smtClean="0"/>
              <a:t> item (unless more than one randomly happen to be in the same cache line)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9200" y="37146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37338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pic>
        <p:nvPicPr>
          <p:cNvPr id="19" name="Picture 18" descr="listPlai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43200"/>
            <a:ext cx="6492019" cy="11557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95600" y="369558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81400" y="371469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375291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377202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3733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miss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34200" y="375291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008000"/>
                </a:solidFill>
                <a:latin typeface="+mn-lt"/>
              </a:rPr>
              <a:t>hit</a:t>
            </a:r>
            <a:endParaRPr lang="en-US" sz="2000" b="0" dirty="0" smtClean="0">
              <a:solidFill>
                <a:srgbClr val="008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72198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for (</a:t>
            </a:r>
            <a:r>
              <a:rPr lang="en-US" sz="3200" b="1" dirty="0" err="1" smtClean="0"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 = 1; </a:t>
            </a:r>
            <a:r>
              <a:rPr lang="en-US" sz="3200" b="1" dirty="0" err="1" smtClean="0"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 &lt; 100; </a:t>
            </a:r>
            <a:r>
              <a:rPr lang="en-US" sz="3200" b="1" dirty="0" err="1" smtClean="0"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 </a:t>
            </a:r>
            <a:r>
              <a:rPr lang="en-US" sz="3200" b="1" dirty="0" smtClean="0">
                <a:latin typeface="Courier New"/>
                <a:cs typeface="Courier New"/>
              </a:rPr>
              <a:t>   a = a * 7;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 </a:t>
            </a:r>
            <a:r>
              <a:rPr lang="en-US" sz="3200" b="1" dirty="0" smtClean="0">
                <a:latin typeface="Courier New"/>
                <a:cs typeface="Courier New"/>
              </a:rPr>
              <a:t>   b = b + x[</a:t>
            </a:r>
            <a:r>
              <a:rPr lang="en-US" sz="3200" b="1" dirty="0" err="1" smtClean="0"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    c = y[5] + d;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640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for (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 = 1; 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 &lt; 100; 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 </a:t>
            </a:r>
            <a:r>
              <a:rPr lang="en-US" sz="3200" b="1" dirty="0" smtClean="0">
                <a:latin typeface="Courier New"/>
                <a:cs typeface="Courier New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* 7;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 </a:t>
            </a:r>
            <a:r>
              <a:rPr lang="en-US" sz="3200" b="1" dirty="0" smtClean="0">
                <a:latin typeface="Courier New"/>
                <a:cs typeface="Courier New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3200" b="1" dirty="0" smtClean="0">
                <a:latin typeface="Courier New"/>
                <a:cs typeface="Courier New"/>
              </a:rPr>
              <a:t> + x[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y[5]</a:t>
            </a:r>
            <a:r>
              <a:rPr lang="en-US" sz="3200" b="1" dirty="0" smtClean="0">
                <a:latin typeface="Courier New"/>
                <a:cs typeface="Courier New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sz="32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688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for (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 = 1; 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 &lt; 100; 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 </a:t>
            </a:r>
            <a:r>
              <a:rPr lang="en-US" sz="3200" b="1" dirty="0" smtClean="0">
                <a:latin typeface="Courier New"/>
                <a:cs typeface="Courier New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* 7;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 </a:t>
            </a:r>
            <a:r>
              <a:rPr lang="en-US" sz="3200" b="1" dirty="0" smtClean="0">
                <a:latin typeface="Courier New"/>
                <a:cs typeface="Courier New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3200" b="1" dirty="0" smtClean="0">
                <a:latin typeface="Courier New"/>
                <a:cs typeface="Courier New"/>
              </a:rPr>
              <a:t> + </a:t>
            </a:r>
            <a:r>
              <a:rPr lang="en-US" sz="32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x</a:t>
            </a:r>
            <a:r>
              <a:rPr lang="en-US" sz="3200" b="1" dirty="0" smtClean="0">
                <a:latin typeface="Courier New"/>
                <a:cs typeface="Courier New"/>
              </a:rPr>
              <a:t>[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y[5]</a:t>
            </a:r>
            <a:r>
              <a:rPr lang="en-US" sz="3200" b="1" dirty="0" smtClean="0">
                <a:latin typeface="Courier New"/>
                <a:cs typeface="Courier New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sz="32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590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rgbClr val="FF0000"/>
                </a:solidFill>
                <a:latin typeface="+mn-lt"/>
              </a:rPr>
              <a:t>Temporal Locality</a:t>
            </a:r>
            <a:endParaRPr lang="en-US" sz="2800" b="0" dirty="0" smtClean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 bwMode="auto">
          <a:xfrm flipH="1" flipV="1">
            <a:off x="6096000" y="2133600"/>
            <a:ext cx="10287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425746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locality?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for (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 = 1; 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 &lt; 100; 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++) {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 </a:t>
            </a:r>
            <a:r>
              <a:rPr lang="en-US" sz="3200" b="1" dirty="0" smtClean="0">
                <a:latin typeface="Courier New"/>
                <a:cs typeface="Courier New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a</a:t>
            </a:r>
            <a:r>
              <a:rPr lang="en-US" sz="3200" b="1" dirty="0" smtClean="0">
                <a:latin typeface="Courier New"/>
                <a:cs typeface="Courier New"/>
              </a:rPr>
              <a:t> * 7;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 </a:t>
            </a:r>
            <a:r>
              <a:rPr lang="en-US" sz="3200" b="1" dirty="0" smtClean="0">
                <a:latin typeface="Courier New"/>
                <a:cs typeface="Courier New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b</a:t>
            </a:r>
            <a:r>
              <a:rPr lang="en-US" sz="3200" b="1" dirty="0" smtClean="0">
                <a:latin typeface="Courier New"/>
                <a:cs typeface="Courier New"/>
              </a:rPr>
              <a:t> + </a:t>
            </a:r>
            <a:r>
              <a:rPr lang="en-US" sz="32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x</a:t>
            </a:r>
            <a:r>
              <a:rPr lang="en-US" sz="3200" b="1" dirty="0" smtClean="0">
                <a:latin typeface="Courier New"/>
                <a:cs typeface="Courier New"/>
              </a:rPr>
              <a:t>[</a:t>
            </a:r>
            <a:r>
              <a:rPr lang="en-US" sz="32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 smtClean="0">
                <a:latin typeface="Courier New"/>
                <a:cs typeface="Courier New"/>
              </a:rPr>
              <a:t>];</a:t>
            </a:r>
          </a:p>
          <a:p>
            <a:pPr marL="0" indent="0">
              <a:buNone/>
            </a:pPr>
            <a:r>
              <a:rPr lang="en-US" sz="3200" b="1" dirty="0" smtClean="0">
                <a:latin typeface="Courier New"/>
                <a:cs typeface="Courier New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sz="3200" b="1" dirty="0" smtClean="0">
                <a:latin typeface="Courier New"/>
                <a:cs typeface="Courier New"/>
              </a:rPr>
              <a:t> =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y[5]</a:t>
            </a:r>
            <a:r>
              <a:rPr lang="en-US" sz="3200" b="1" dirty="0" smtClean="0">
                <a:latin typeface="Courier New"/>
                <a:cs typeface="Courier New"/>
              </a:rPr>
              <a:t> + </a:t>
            </a:r>
            <a:r>
              <a:rPr lang="en-US" sz="3200" b="1" dirty="0" smtClean="0">
                <a:solidFill>
                  <a:srgbClr val="FF0000"/>
                </a:solidFill>
                <a:latin typeface="Courier New"/>
                <a:cs typeface="Courier New"/>
              </a:rPr>
              <a:t>d</a:t>
            </a:r>
            <a:r>
              <a:rPr lang="en-US" sz="3200" b="1" dirty="0" smtClean="0">
                <a:latin typeface="Courier New"/>
                <a:cs typeface="Courier New"/>
              </a:rPr>
              <a:t>;</a:t>
            </a:r>
          </a:p>
          <a:p>
            <a:pPr marL="0" indent="0">
              <a:buNone/>
            </a:pPr>
            <a:r>
              <a:rPr lang="en-US" sz="32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590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rgbClr val="FF0000"/>
                </a:solidFill>
                <a:latin typeface="+mn-lt"/>
              </a:rPr>
              <a:t>Temporal Locality</a:t>
            </a:r>
            <a:endParaRPr lang="en-US" sz="2800" b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4876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solidFill>
                  <a:srgbClr val="3333CC"/>
                </a:solidFill>
                <a:latin typeface="+mn-lt"/>
              </a:rPr>
              <a:t>Spatial Locality</a:t>
            </a:r>
            <a:endParaRPr lang="en-US" sz="2800" b="0" dirty="0" smtClean="0">
              <a:solidFill>
                <a:srgbClr val="3333CC"/>
              </a:solidFill>
              <a:latin typeface="+mn-lt"/>
            </a:endParaRPr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 bwMode="auto">
          <a:xfrm flipH="1" flipV="1">
            <a:off x="6096000" y="2133600"/>
            <a:ext cx="10287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0"/>
          </p:cNvCxnSpPr>
          <p:nvPr/>
        </p:nvCxnSpPr>
        <p:spPr bwMode="auto">
          <a:xfrm flipH="1" flipV="1">
            <a:off x="3886200" y="3276600"/>
            <a:ext cx="1333500" cy="16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88106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(Structured Query Language)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Age: 40 years</a:t>
            </a:r>
          </a:p>
          <a:p>
            <a:r>
              <a:rPr lang="en-US" dirty="0" smtClean="0"/>
              <a:t>Developer: ISO</a:t>
            </a:r>
          </a:p>
          <a:p>
            <a:r>
              <a:rPr lang="en-US" dirty="0" smtClean="0"/>
              <a:t>Paradigms: declarative</a:t>
            </a:r>
          </a:p>
          <a:p>
            <a:r>
              <a:rPr lang="en-US" dirty="0" smtClean="0"/>
              <a:t>Type system: static</a:t>
            </a:r>
          </a:p>
          <a:p>
            <a:r>
              <a:rPr lang="en-US" dirty="0" smtClean="0"/>
              <a:t>Used as a database query language</a:t>
            </a:r>
          </a:p>
          <a:p>
            <a:pPr lvl="1"/>
            <a:r>
              <a:rPr lang="en-US" dirty="0" smtClean="0"/>
              <a:t>Declarative paradigm perfect for this application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Using SQL is both easy and very powerful </a:t>
            </a:r>
          </a:p>
          <a:p>
            <a:r>
              <a:rPr lang="en-US" dirty="0"/>
              <a:t>I</a:t>
            </a:r>
            <a:r>
              <a:rPr lang="en-US" dirty="0" smtClean="0"/>
              <a:t>f you have a lot of data, definitely consider using free database software like MySQL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SQL_ANATOMY_wiki.svg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2" b="13241"/>
          <a:stretch/>
        </p:blipFill>
        <p:spPr>
          <a:xfrm>
            <a:off x="-228600" y="3581400"/>
            <a:ext cx="9646763" cy="202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4567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Age: 23 years</a:t>
            </a:r>
          </a:p>
          <a:p>
            <a:r>
              <a:rPr lang="en-US" dirty="0" smtClean="0"/>
              <a:t>Developer: Python Software Foundation</a:t>
            </a:r>
          </a:p>
          <a:p>
            <a:r>
              <a:rPr lang="en-US" dirty="0" smtClean="0"/>
              <a:t>Paradigm: imperative, object-oriented, functional, procedural</a:t>
            </a:r>
          </a:p>
          <a:p>
            <a:r>
              <a:rPr lang="en-US" dirty="0" smtClean="0"/>
              <a:t>Type system: dynamic, duck</a:t>
            </a:r>
          </a:p>
          <a:p>
            <a:r>
              <a:rPr lang="en-US" dirty="0" smtClean="0"/>
              <a:t>Has a Read-</a:t>
            </a:r>
            <a:r>
              <a:rPr lang="en-US" dirty="0" err="1" smtClean="0"/>
              <a:t>Eval</a:t>
            </a:r>
            <a:r>
              <a:rPr lang="en-US" dirty="0" smtClean="0"/>
              <a:t>-Print-Loop (REPL)</a:t>
            </a:r>
          </a:p>
          <a:p>
            <a:pPr lvl="1"/>
            <a:r>
              <a:rPr lang="en-US" dirty="0" smtClean="0"/>
              <a:t>Useful for experimenting or one-off tasks</a:t>
            </a:r>
          </a:p>
          <a:p>
            <a:r>
              <a:rPr lang="en-US" dirty="0" smtClean="0"/>
              <a:t>Scripting language</a:t>
            </a:r>
          </a:p>
          <a:p>
            <a:pPr lvl="1"/>
            <a:r>
              <a:rPr lang="en-US" dirty="0" smtClean="0"/>
              <a:t>Supports “scripts,” small programs run without compilation</a:t>
            </a:r>
          </a:p>
          <a:p>
            <a:r>
              <a:rPr lang="en-US" dirty="0" smtClean="0"/>
              <a:t>Often used in web development or scientific/numeric computing</a:t>
            </a:r>
          </a:p>
          <a:p>
            <a:r>
              <a:rPr lang="en-US" dirty="0" smtClean="0"/>
              <a:t>Variables don’t have types, only values have types</a:t>
            </a:r>
          </a:p>
          <a:p>
            <a:r>
              <a:rPr lang="en-US" dirty="0" smtClean="0"/>
              <a:t>Whitespace has semantic meaning</a:t>
            </a:r>
          </a:p>
          <a:p>
            <a:r>
              <a:rPr lang="en-US" dirty="0" smtClean="0"/>
              <a:t>Lack of variable types and compile-time checks mean more may be required of documentation and testing</a:t>
            </a:r>
          </a:p>
          <a:p>
            <a:r>
              <a:rPr lang="en-US" dirty="0" smtClean="0"/>
              <a:t>Python is my language of choice for accomplishing small tasks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23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Age: </a:t>
            </a:r>
            <a:r>
              <a:rPr lang="en-US" dirty="0" smtClean="0"/>
              <a:t>19 </a:t>
            </a:r>
            <a:r>
              <a:rPr lang="en-US" dirty="0"/>
              <a:t>years</a:t>
            </a:r>
          </a:p>
          <a:p>
            <a:r>
              <a:rPr lang="en-US" dirty="0"/>
              <a:t>Developer: </a:t>
            </a:r>
            <a:r>
              <a:rPr lang="en-US" dirty="0" smtClean="0"/>
              <a:t>Mozilla Foundation</a:t>
            </a:r>
            <a:endParaRPr lang="en-US" dirty="0"/>
          </a:p>
          <a:p>
            <a:r>
              <a:rPr lang="en-US" dirty="0"/>
              <a:t>Paradigm: imperative, object-oriented, functional, procedural</a:t>
            </a:r>
          </a:p>
          <a:p>
            <a:r>
              <a:rPr lang="en-US" dirty="0"/>
              <a:t>Type system: dynamic, </a:t>
            </a:r>
            <a:r>
              <a:rPr lang="en-US" dirty="0" smtClean="0"/>
              <a:t>duck</a:t>
            </a:r>
          </a:p>
          <a:p>
            <a:r>
              <a:rPr lang="en-US" dirty="0" smtClean="0"/>
              <a:t>Also a scripting language (online/browser REPLs exist)</a:t>
            </a:r>
          </a:p>
          <a:p>
            <a:r>
              <a:rPr lang="en-US" dirty="0" smtClean="0"/>
              <a:t>Primary client-side language of the web</a:t>
            </a:r>
          </a:p>
          <a:p>
            <a:r>
              <a:rPr lang="en-US" dirty="0" smtClean="0"/>
              <a:t>Does inheritance through </a:t>
            </a:r>
            <a:r>
              <a:rPr lang="en-US" dirty="0" smtClean="0">
                <a:solidFill>
                  <a:srgbClr val="3333CC"/>
                </a:solidFill>
              </a:rPr>
              <a:t>prototypes </a:t>
            </a:r>
            <a:r>
              <a:rPr lang="en-US" dirty="0" smtClean="0">
                <a:solidFill>
                  <a:srgbClr val="000000"/>
                </a:solidFill>
              </a:rPr>
              <a:t>rather than classes</a:t>
            </a:r>
          </a:p>
          <a:p>
            <a:pPr lvl="1"/>
            <a:r>
              <a:rPr lang="en-US" dirty="0" smtClean="0"/>
              <a:t>Objects inherit by cloning the behavior of existing objects</a:t>
            </a:r>
          </a:p>
          <a:p>
            <a:r>
              <a:rPr lang="en-US" dirty="0" smtClean="0"/>
              <a:t>Takes a continue at any cost approach </a:t>
            </a:r>
          </a:p>
          <a:p>
            <a:pPr lvl="1"/>
            <a:r>
              <a:rPr lang="en-US" dirty="0" smtClean="0"/>
              <a:t>Shared by many web-focused languages (PHP, HTML)</a:t>
            </a:r>
          </a:p>
          <a:p>
            <a:pPr lvl="1"/>
            <a:r>
              <a:rPr lang="en-US" dirty="0" smtClean="0"/>
              <a:t>Things that would be errors in other languages don’t stop execution, and are allowed to fail silently</a:t>
            </a:r>
          </a:p>
          <a:p>
            <a:r>
              <a:rPr lang="en-US" dirty="0" smtClean="0"/>
              <a:t>JavaScript is nice for simple things, immediately running on the web is great, but doing larger/more complex software is terrible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1150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Age: 19 years</a:t>
            </a:r>
          </a:p>
          <a:p>
            <a:r>
              <a:rPr lang="en-US" dirty="0"/>
              <a:t>Developer: </a:t>
            </a:r>
            <a:r>
              <a:rPr lang="en-US" dirty="0" smtClean="0"/>
              <a:t>The PHP Group</a:t>
            </a:r>
            <a:endParaRPr lang="en-US" dirty="0"/>
          </a:p>
          <a:p>
            <a:r>
              <a:rPr lang="en-US" dirty="0"/>
              <a:t>Paradigm: imperative, object-oriented, functional, procedural</a:t>
            </a:r>
          </a:p>
          <a:p>
            <a:r>
              <a:rPr lang="en-US" dirty="0"/>
              <a:t>Type system: </a:t>
            </a:r>
            <a:r>
              <a:rPr lang="en-US" dirty="0" smtClean="0"/>
              <a:t>dynamic</a:t>
            </a:r>
            <a:endParaRPr lang="en-US" dirty="0"/>
          </a:p>
          <a:p>
            <a:r>
              <a:rPr lang="en-US" dirty="0" smtClean="0"/>
              <a:t>Works with Apache (&gt;50% all websites), so very common server-side language</a:t>
            </a:r>
          </a:p>
          <a:p>
            <a:r>
              <a:rPr lang="en-US" dirty="0" smtClean="0"/>
              <a:t>Minimal type system, lots of strange behavior, just awful</a:t>
            </a:r>
          </a:p>
          <a:p>
            <a:r>
              <a:rPr lang="en-US" dirty="0" smtClean="0"/>
              <a:t>I’ve </a:t>
            </a:r>
            <a:r>
              <a:rPr lang="en-US" dirty="0" smtClean="0"/>
              <a:t>never used it and I never will (hopefully)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457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676400"/>
            <a:ext cx="4419600" cy="255454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ES_tradnl" sz="2000" dirty="0">
                <a:latin typeface="Courier New"/>
                <a:cs typeface="Courier New"/>
              </a:rPr>
              <a:t>$a = md5('240610708');</a:t>
            </a:r>
          </a:p>
          <a:p>
            <a:r>
              <a:rPr lang="es-ES_tradnl" sz="2000" dirty="0">
                <a:latin typeface="Courier New"/>
                <a:cs typeface="Courier New"/>
              </a:rPr>
              <a:t>$b = md5('QNKCDZO');</a:t>
            </a:r>
          </a:p>
          <a:p>
            <a:endParaRPr lang="es-ES_tradnl" sz="2000" dirty="0">
              <a:latin typeface="Courier New"/>
              <a:cs typeface="Courier New"/>
            </a:endParaRPr>
          </a:p>
          <a:p>
            <a:r>
              <a:rPr lang="es-ES_tradnl" sz="2000" dirty="0">
                <a:latin typeface="Courier New"/>
                <a:cs typeface="Courier New"/>
              </a:rPr>
              <a:t>echo "$a\n";</a:t>
            </a:r>
          </a:p>
          <a:p>
            <a:r>
              <a:rPr lang="es-ES_tradnl" sz="2000" dirty="0">
                <a:latin typeface="Courier New"/>
                <a:cs typeface="Courier New"/>
              </a:rPr>
              <a:t>echo "$b\n";</a:t>
            </a:r>
          </a:p>
          <a:p>
            <a:r>
              <a:rPr lang="es-ES_tradnl" sz="2000" dirty="0">
                <a:latin typeface="Courier New"/>
                <a:cs typeface="Courier New"/>
              </a:rPr>
              <a:t>echo "\n";</a:t>
            </a:r>
          </a:p>
          <a:p>
            <a:endParaRPr lang="es-ES_tradnl" sz="2000" dirty="0">
              <a:latin typeface="Courier New"/>
              <a:cs typeface="Courier New"/>
            </a:endParaRPr>
          </a:p>
          <a:p>
            <a:r>
              <a:rPr lang="es-ES_tradnl" sz="2000" dirty="0" err="1">
                <a:latin typeface="Courier New"/>
                <a:cs typeface="Courier New"/>
              </a:rPr>
              <a:t>var_dump</a:t>
            </a:r>
            <a:r>
              <a:rPr lang="es-ES_tradnl" sz="2000" dirty="0">
                <a:latin typeface="Courier New"/>
                <a:cs typeface="Courier New"/>
              </a:rPr>
              <a:t>($a == $b);</a:t>
            </a:r>
            <a:endParaRPr lang="en-US" sz="2000" dirty="0" err="1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19979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4038600" cy="1143000"/>
          </a:xfrm>
        </p:spPr>
        <p:txBody>
          <a:bodyPr/>
          <a:lstStyle/>
          <a:p>
            <a:r>
              <a:rPr lang="en-US" dirty="0" smtClean="0"/>
              <a:t>Where are these values in memory?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209800"/>
            <a:ext cx="4572000" cy="258532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x = 8;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y = 2 * x;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[] a = new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[1000];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z = a[0] + a[1] + a[999];</a:t>
            </a:r>
            <a:endParaRPr lang="en-US" sz="1800" dirty="0">
              <a:latin typeface="Courier New"/>
              <a:cs typeface="Courier New"/>
            </a:endParaRP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ListNode</a:t>
            </a:r>
            <a:r>
              <a:rPr lang="en-US" sz="1800" dirty="0" smtClean="0">
                <a:latin typeface="Courier New"/>
                <a:cs typeface="Courier New"/>
              </a:rPr>
              <a:t> top = new </a:t>
            </a:r>
            <a:r>
              <a:rPr lang="en-US" sz="1800" dirty="0" err="1" smtClean="0">
                <a:latin typeface="Courier New"/>
                <a:cs typeface="Courier New"/>
              </a:rPr>
              <a:t>ListNode</a:t>
            </a:r>
            <a:r>
              <a:rPr lang="en-US" sz="1800" dirty="0" smtClean="0">
                <a:latin typeface="Courier New"/>
                <a:cs typeface="Courier New"/>
              </a:rPr>
              <a:t>(7);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top.next</a:t>
            </a:r>
            <a:r>
              <a:rPr lang="en-US" sz="1800" dirty="0" smtClean="0">
                <a:latin typeface="Courier New"/>
                <a:cs typeface="Courier New"/>
              </a:rPr>
              <a:t> = new </a:t>
            </a:r>
            <a:r>
              <a:rPr lang="en-US" sz="1800" dirty="0" err="1" smtClean="0">
                <a:latin typeface="Courier New"/>
                <a:cs typeface="Courier New"/>
              </a:rPr>
              <a:t>ListNode</a:t>
            </a:r>
            <a:r>
              <a:rPr lang="en-US" sz="1800" dirty="0" smtClean="0">
                <a:latin typeface="Courier New"/>
                <a:cs typeface="Courier New"/>
              </a:rPr>
              <a:t>(24);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ListNode</a:t>
            </a:r>
            <a:r>
              <a:rPr lang="en-US" sz="1800" dirty="0" smtClean="0">
                <a:latin typeface="Courier New"/>
                <a:cs typeface="Courier New"/>
              </a:rPr>
              <a:t> temp = </a:t>
            </a:r>
            <a:r>
              <a:rPr lang="en-US" sz="1800" dirty="0" err="1" smtClean="0">
                <a:latin typeface="Courier New"/>
                <a:cs typeface="Courier New"/>
              </a:rPr>
              <a:t>top.next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19136"/>
              </p:ext>
            </p:extLst>
          </p:nvPr>
        </p:nvGraphicFramePr>
        <p:xfrm>
          <a:off x="5257799" y="182880"/>
          <a:ext cx="3700860" cy="62179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66800"/>
                <a:gridCol w="1066800"/>
                <a:gridCol w="1567260"/>
              </a:tblGrid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Ref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accent2"/>
                          </a:solidFill>
                        </a:rPr>
                        <a:t>Loc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a[0]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1000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a[1]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1001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a[999]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1999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top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3000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val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5000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next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5001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7000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val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7000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0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next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7001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Freeform 21"/>
          <p:cNvSpPr/>
          <p:nvPr/>
        </p:nvSpPr>
        <p:spPr>
          <a:xfrm>
            <a:off x="5042272" y="4019545"/>
            <a:ext cx="191950" cy="725751"/>
          </a:xfrm>
          <a:custGeom>
            <a:avLst/>
            <a:gdLst>
              <a:gd name="connsiteX0" fmla="*/ 767524 w 767524"/>
              <a:gd name="connsiteY0" fmla="*/ 0 h 1200281"/>
              <a:gd name="connsiteX1" fmla="*/ 0 w 767524"/>
              <a:gd name="connsiteY1" fmla="*/ 1200281 h 1200281"/>
              <a:gd name="connsiteX0" fmla="*/ 767524 w 767524"/>
              <a:gd name="connsiteY0" fmla="*/ 0 h 1200281"/>
              <a:gd name="connsiteX1" fmla="*/ 0 w 767524"/>
              <a:gd name="connsiteY1" fmla="*/ 1200281 h 1200281"/>
              <a:gd name="connsiteX0" fmla="*/ 767524 w 767524"/>
              <a:gd name="connsiteY0" fmla="*/ 0 h 1200281"/>
              <a:gd name="connsiteX1" fmla="*/ 0 w 767524"/>
              <a:gd name="connsiteY1" fmla="*/ 1200281 h 1200281"/>
              <a:gd name="connsiteX0" fmla="*/ 753569 w 753569"/>
              <a:gd name="connsiteY0" fmla="*/ 0 h 1172367"/>
              <a:gd name="connsiteX1" fmla="*/ 0 w 753569"/>
              <a:gd name="connsiteY1" fmla="*/ 1172367 h 1172367"/>
              <a:gd name="connsiteX0" fmla="*/ 113715 w 113715"/>
              <a:gd name="connsiteY0" fmla="*/ 0 h 725751"/>
              <a:gd name="connsiteX1" fmla="*/ 85805 w 113715"/>
              <a:gd name="connsiteY1" fmla="*/ 725751 h 725751"/>
              <a:gd name="connsiteX0" fmla="*/ 300942 w 300942"/>
              <a:gd name="connsiteY0" fmla="*/ 0 h 725751"/>
              <a:gd name="connsiteX1" fmla="*/ 273032 w 300942"/>
              <a:gd name="connsiteY1" fmla="*/ 725751 h 725751"/>
              <a:gd name="connsiteX0" fmla="*/ 191950 w 191950"/>
              <a:gd name="connsiteY0" fmla="*/ 0 h 725751"/>
              <a:gd name="connsiteX1" fmla="*/ 164040 w 191950"/>
              <a:gd name="connsiteY1" fmla="*/ 725751 h 72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950" h="725751">
                <a:moveTo>
                  <a:pt x="191950" y="0"/>
                </a:moveTo>
                <a:cubicBezTo>
                  <a:pt x="-63891" y="400094"/>
                  <a:pt x="-54589" y="339614"/>
                  <a:pt x="164040" y="72575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5029200" y="5105400"/>
            <a:ext cx="191950" cy="725751"/>
          </a:xfrm>
          <a:custGeom>
            <a:avLst/>
            <a:gdLst>
              <a:gd name="connsiteX0" fmla="*/ 767524 w 767524"/>
              <a:gd name="connsiteY0" fmla="*/ 0 h 1200281"/>
              <a:gd name="connsiteX1" fmla="*/ 0 w 767524"/>
              <a:gd name="connsiteY1" fmla="*/ 1200281 h 1200281"/>
              <a:gd name="connsiteX0" fmla="*/ 767524 w 767524"/>
              <a:gd name="connsiteY0" fmla="*/ 0 h 1200281"/>
              <a:gd name="connsiteX1" fmla="*/ 0 w 767524"/>
              <a:gd name="connsiteY1" fmla="*/ 1200281 h 1200281"/>
              <a:gd name="connsiteX0" fmla="*/ 767524 w 767524"/>
              <a:gd name="connsiteY0" fmla="*/ 0 h 1200281"/>
              <a:gd name="connsiteX1" fmla="*/ 0 w 767524"/>
              <a:gd name="connsiteY1" fmla="*/ 1200281 h 1200281"/>
              <a:gd name="connsiteX0" fmla="*/ 753569 w 753569"/>
              <a:gd name="connsiteY0" fmla="*/ 0 h 1172367"/>
              <a:gd name="connsiteX1" fmla="*/ 0 w 753569"/>
              <a:gd name="connsiteY1" fmla="*/ 1172367 h 1172367"/>
              <a:gd name="connsiteX0" fmla="*/ 113715 w 113715"/>
              <a:gd name="connsiteY0" fmla="*/ 0 h 725751"/>
              <a:gd name="connsiteX1" fmla="*/ 85805 w 113715"/>
              <a:gd name="connsiteY1" fmla="*/ 725751 h 725751"/>
              <a:gd name="connsiteX0" fmla="*/ 300942 w 300942"/>
              <a:gd name="connsiteY0" fmla="*/ 0 h 725751"/>
              <a:gd name="connsiteX1" fmla="*/ 273032 w 300942"/>
              <a:gd name="connsiteY1" fmla="*/ 725751 h 725751"/>
              <a:gd name="connsiteX0" fmla="*/ 191950 w 191950"/>
              <a:gd name="connsiteY0" fmla="*/ 0 h 725751"/>
              <a:gd name="connsiteX1" fmla="*/ 164040 w 191950"/>
              <a:gd name="connsiteY1" fmla="*/ 725751 h 72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1950" h="725751">
                <a:moveTo>
                  <a:pt x="191950" y="0"/>
                </a:moveTo>
                <a:cubicBezTo>
                  <a:pt x="-63891" y="400094"/>
                  <a:pt x="-54589" y="339614"/>
                  <a:pt x="164040" y="725751"/>
                </a:cubicBezTo>
              </a:path>
            </a:pathLst>
          </a:custGeom>
          <a:ln w="38100" cmpd="sng">
            <a:solidFill>
              <a:srgbClr val="FF0000"/>
            </a:solidFill>
            <a:headEnd type="none"/>
            <a:tailEnd type="arrow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0838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Age: </a:t>
            </a:r>
            <a:r>
              <a:rPr lang="en-US" dirty="0" smtClean="0"/>
              <a:t>7 years</a:t>
            </a:r>
            <a:endParaRPr lang="en-US" dirty="0"/>
          </a:p>
          <a:p>
            <a:r>
              <a:rPr lang="en-US" dirty="0" smtClean="0"/>
              <a:t>An example of an esoteric programming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2209800"/>
            <a:ext cx="7543800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HAI</a:t>
            </a:r>
          </a:p>
          <a:p>
            <a:r>
              <a:rPr lang="en-US" sz="1800" dirty="0">
                <a:latin typeface="Courier New"/>
                <a:cs typeface="Courier New"/>
              </a:rPr>
              <a:t> CAN HAS STDIO?</a:t>
            </a:r>
          </a:p>
          <a:p>
            <a:r>
              <a:rPr lang="en-US" sz="1800" dirty="0">
                <a:latin typeface="Courier New"/>
                <a:cs typeface="Courier New"/>
              </a:rPr>
              <a:t> PLZ OPEN FILE "LOLCATS.TXT"?</a:t>
            </a:r>
          </a:p>
          <a:p>
            <a:r>
              <a:rPr lang="en-US" sz="1800" dirty="0">
                <a:latin typeface="Courier New"/>
                <a:cs typeface="Courier New"/>
              </a:rPr>
              <a:t>     AWSUM THX</a:t>
            </a:r>
          </a:p>
          <a:p>
            <a:r>
              <a:rPr lang="en-US" sz="1800" dirty="0">
                <a:latin typeface="Courier New"/>
                <a:cs typeface="Courier New"/>
              </a:rPr>
              <a:t>         VISIBLE FILE</a:t>
            </a:r>
          </a:p>
          <a:p>
            <a:r>
              <a:rPr lang="en-US" sz="1800" dirty="0">
                <a:latin typeface="Courier New"/>
                <a:cs typeface="Courier New"/>
              </a:rPr>
              <a:t>     O NOES</a:t>
            </a:r>
          </a:p>
          <a:p>
            <a:r>
              <a:rPr lang="en-US" sz="1800" dirty="0">
                <a:latin typeface="Courier New"/>
                <a:cs typeface="Courier New"/>
              </a:rPr>
              <a:t>         INVISIBLE "ERROR!"</a:t>
            </a:r>
          </a:p>
          <a:p>
            <a:r>
              <a:rPr lang="en-US" sz="1800" dirty="0">
                <a:latin typeface="Courier New"/>
                <a:cs typeface="Courier New"/>
              </a:rPr>
              <a:t> KTHXBYE</a:t>
            </a:r>
            <a:endParaRPr lang="en-US" sz="1800" dirty="0">
              <a:solidFill>
                <a:srgbClr val="008000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648200"/>
            <a:ext cx="7543800" cy="175432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HAI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CAN HAS STDIO?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IM IN YR LOOP UPPIN YR VAR TIL BOTH SAEM VAR AN 10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VISIBLE SUM OF VAR AN 1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IM OUTTA YR LOOP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KTHXBYE</a:t>
            </a:r>
          </a:p>
        </p:txBody>
      </p:sp>
    </p:spTree>
    <p:extLst>
      <p:ext uri="{BB962C8B-B14F-4D97-AF65-F5344CB8AC3E}">
        <p14:creationId xmlns:p14="http://schemas.microsoft.com/office/powerpoint/2010/main" val="14171766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3333CC"/>
                </a:solidFill>
              </a:rPr>
              <a:t>cycle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smtClean="0"/>
              <a:t>(for our purposes) is the time it takes to execute a single simple instruction (e.g. adding two registers together)</a:t>
            </a:r>
          </a:p>
          <a:p>
            <a:r>
              <a:rPr lang="en-US" sz="2400" dirty="0" smtClean="0">
                <a:solidFill>
                  <a:srgbClr val="3333CC"/>
                </a:solidFill>
              </a:rPr>
              <a:t>Memory latency</a:t>
            </a:r>
            <a:r>
              <a:rPr lang="en-US" sz="2400" dirty="0" smtClean="0"/>
              <a:t> is the time it takes to access memory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38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1069776"/>
            <a:ext cx="11430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CPU</a:t>
            </a:r>
            <a:endParaRPr lang="en-US" sz="2000" dirty="0" smtClean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9144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~16-64+ registers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228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Time to access:</a:t>
            </a:r>
            <a:endParaRPr lang="en-US" sz="2000" dirty="0" smtClean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10476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1 ns per instruction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2133600"/>
            <a:ext cx="327660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Cache</a:t>
            </a:r>
            <a:endParaRPr lang="en-US" sz="2000" dirty="0" smtClean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2206824"/>
            <a:ext cx="19812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SRAM</a:t>
            </a:r>
            <a:br>
              <a:rPr lang="en-US" sz="2000" b="0" dirty="0" smtClean="0">
                <a:latin typeface="+mn-lt"/>
              </a:rPr>
            </a:br>
            <a:endParaRPr lang="en-US" sz="8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8 KB - 4 MB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2340114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2-10 ns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16" name="Straight Connector 15"/>
          <p:cNvCxnSpPr>
            <a:stCxn id="8" idx="2"/>
            <a:endCxn id="12" idx="0"/>
          </p:cNvCxnSpPr>
          <p:nvPr/>
        </p:nvCxnSpPr>
        <p:spPr bwMode="auto">
          <a:xfrm>
            <a:off x="3848100" y="1469886"/>
            <a:ext cx="0" cy="6637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676400" y="3276600"/>
            <a:ext cx="4343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Main Memory</a:t>
            </a:r>
          </a:p>
          <a:p>
            <a:pPr algn="ctr"/>
            <a:endParaRPr lang="en-US" sz="2000" b="0" dirty="0">
              <a:latin typeface="+mn-lt"/>
            </a:endParaRPr>
          </a:p>
          <a:p>
            <a:pPr algn="ctr"/>
            <a:endParaRPr lang="en-US" sz="2000" b="0" dirty="0" smtClean="0">
              <a:latin typeface="+mn-lt"/>
            </a:endParaRPr>
          </a:p>
          <a:p>
            <a:pPr algn="ctr"/>
            <a:endParaRPr lang="en-US" sz="2000" b="0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3654624"/>
            <a:ext cx="19812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DRAM</a:t>
            </a:r>
            <a:br>
              <a:rPr lang="en-US" sz="2000" b="0" dirty="0" smtClean="0">
                <a:latin typeface="+mn-lt"/>
              </a:rPr>
            </a:br>
            <a:endParaRPr lang="en-US" sz="8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2-10 GB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0" y="3787914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40-100</a:t>
            </a:r>
            <a:r>
              <a:rPr lang="en-US" sz="2000" b="0" dirty="0" smtClean="0">
                <a:latin typeface="+mn-lt"/>
              </a:rPr>
              <a:t> ns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21" name="Straight Connector 20"/>
          <p:cNvCxnSpPr>
            <a:stCxn id="12" idx="2"/>
            <a:endCxn id="17" idx="0"/>
          </p:cNvCxnSpPr>
          <p:nvPr/>
        </p:nvCxnSpPr>
        <p:spPr bwMode="auto">
          <a:xfrm>
            <a:off x="3848100" y="2533710"/>
            <a:ext cx="0" cy="742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Can 21"/>
          <p:cNvSpPr/>
          <p:nvPr/>
        </p:nvSpPr>
        <p:spPr bwMode="auto">
          <a:xfrm>
            <a:off x="609600" y="5105400"/>
            <a:ext cx="6400800" cy="1219200"/>
          </a:xfrm>
          <a:prstGeom prst="can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+mn-lt"/>
              </a:rPr>
              <a:t>Disk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57720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many GB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86600" y="4953000"/>
            <a:ext cx="236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a few</a:t>
            </a:r>
          </a:p>
          <a:p>
            <a:r>
              <a:rPr lang="en-US" sz="2000" b="0" i="1" dirty="0" smtClean="0">
                <a:latin typeface="+mn-lt"/>
              </a:rPr>
              <a:t>milli</a:t>
            </a:r>
            <a:r>
              <a:rPr lang="en-US" sz="2000" b="0" dirty="0" smtClean="0">
                <a:latin typeface="+mn-lt"/>
              </a:rPr>
              <a:t>seconds</a:t>
            </a:r>
          </a:p>
          <a:p>
            <a:endParaRPr lang="en-US" sz="2000" b="0" i="1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(5-10 million ns)</a:t>
            </a:r>
            <a:endParaRPr lang="en-US" sz="2000" b="0" dirty="0" smtClean="0">
              <a:latin typeface="+mn-lt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3886200" y="4591110"/>
            <a:ext cx="0" cy="514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944178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It is much faster to do:</a:t>
            </a:r>
            <a:r>
              <a:rPr lang="en-US" dirty="0"/>
              <a:t>	</a:t>
            </a:r>
            <a:r>
              <a:rPr lang="en-US" dirty="0" smtClean="0"/>
              <a:t>	Than:</a:t>
            </a:r>
            <a:br>
              <a:rPr lang="en-US" dirty="0" smtClean="0"/>
            </a:br>
            <a:r>
              <a:rPr lang="en-US" dirty="0" smtClean="0"/>
              <a:t>5 million arithmetic ops 		1 disk access</a:t>
            </a:r>
            <a:br>
              <a:rPr lang="en-US" dirty="0" smtClean="0"/>
            </a:br>
            <a:r>
              <a:rPr lang="en-US" dirty="0" smtClean="0"/>
              <a:t>2500 L2 cache accesses		1 disk access</a:t>
            </a:r>
            <a:br>
              <a:rPr lang="en-US" dirty="0" smtClean="0"/>
            </a:br>
            <a:r>
              <a:rPr lang="en-US" dirty="0" smtClean="0"/>
              <a:t>400 main memory accesses		1 disk access</a:t>
            </a:r>
          </a:p>
          <a:p>
            <a:r>
              <a:rPr lang="en-US" dirty="0" smtClean="0"/>
              <a:t>Why are computers build this way?</a:t>
            </a:r>
          </a:p>
          <a:p>
            <a:pPr lvl="1"/>
            <a:r>
              <a:rPr lang="en-US" dirty="0" smtClean="0"/>
              <a:t>Physical realities (speed of light, closeness to CPU)</a:t>
            </a:r>
          </a:p>
          <a:p>
            <a:pPr lvl="1"/>
            <a:r>
              <a:rPr lang="en-US" dirty="0" smtClean="0"/>
              <a:t>Cost (price per byte of different storage technologies)</a:t>
            </a:r>
          </a:p>
          <a:p>
            <a:pPr lvl="1"/>
            <a:r>
              <a:rPr lang="en-US" dirty="0" smtClean="0"/>
              <a:t>Under the right circumstances, this kind of hierarchy can simulate storage with access time of highest (fastest) level and size of lowest (largest)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270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" name="Picture 9" descr="Transistor_Count_and_Moore's_Law_-_201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296" y="152400"/>
            <a:ext cx="7175304" cy="630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4965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Processor-Memory Performance Gap</a:t>
            </a:r>
            <a:endParaRPr lang="en-US" dirty="0"/>
          </a:p>
        </p:txBody>
      </p:sp>
      <p:pic>
        <p:nvPicPr>
          <p:cNvPr id="7" name="Content Placeholder 6" descr="sun-multiclock-succes2.gi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8" t="10361" r="2353" b="10361"/>
          <a:stretch/>
        </p:blipFill>
        <p:spPr>
          <a:xfrm>
            <a:off x="865209" y="1600200"/>
            <a:ext cx="7410094" cy="4495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39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Goal</a:t>
            </a:r>
            <a:r>
              <a:rPr lang="en-US" sz="2400" dirty="0" smtClean="0"/>
              <a:t>: attempt to reduce the accesses to slower levels</a:t>
            </a:r>
          </a:p>
          <a:p>
            <a:r>
              <a:rPr lang="en-US" sz="2400" dirty="0" smtClean="0"/>
              <a:t>How?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886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50402</TotalTime>
  <Words>1824</Words>
  <Application>Microsoft Macintosh PowerPoint</Application>
  <PresentationFormat>On-screen Show (4:3)</PresentationFormat>
  <Paragraphs>407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CSE373: Data Structure &amp; Algorithms  Lecture 24: Memory Hierarchy  and Data Locality</vt:lpstr>
      <vt:lpstr>Why memory hierarchy/locality? </vt:lpstr>
      <vt:lpstr>Where are these values in memory?</vt:lpstr>
      <vt:lpstr>Definitions</vt:lpstr>
      <vt:lpstr>PowerPoint Presentation</vt:lpstr>
      <vt:lpstr>What does this mean?</vt:lpstr>
      <vt:lpstr>PowerPoint Presentation</vt:lpstr>
      <vt:lpstr>Processor-Memory Performance Gap</vt:lpstr>
      <vt:lpstr>What can be done?</vt:lpstr>
      <vt:lpstr>So, what can we do?</vt:lpstr>
      <vt:lpstr>Locality</vt:lpstr>
      <vt:lpstr>How does data move up the hierarchy?</vt:lpstr>
      <vt:lpstr>Cache Facts</vt:lpstr>
      <vt:lpstr>Examples</vt:lpstr>
      <vt:lpstr>Examples</vt:lpstr>
      <vt:lpstr>Examples</vt:lpstr>
      <vt:lpstr>Locality and Data Structures</vt:lpstr>
      <vt:lpstr>Locality and Data Structures</vt:lpstr>
      <vt:lpstr>Locality and Data Structures</vt:lpstr>
      <vt:lpstr>Locality and Data Structures</vt:lpstr>
      <vt:lpstr>Where is the locality?</vt:lpstr>
      <vt:lpstr>Where is the locality?</vt:lpstr>
      <vt:lpstr>Where is the locality?</vt:lpstr>
      <vt:lpstr>Where is the locality?</vt:lpstr>
      <vt:lpstr>SQL (Structured Query Language)</vt:lpstr>
      <vt:lpstr>Python</vt:lpstr>
      <vt:lpstr>JavaScript</vt:lpstr>
      <vt:lpstr>PHP</vt:lpstr>
      <vt:lpstr>PHP example</vt:lpstr>
      <vt:lpstr>LOLCODE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2067</cp:revision>
  <dcterms:created xsi:type="dcterms:W3CDTF">2009-03-13T20:43:19Z</dcterms:created>
  <dcterms:modified xsi:type="dcterms:W3CDTF">2014-03-10T21:17:44Z</dcterms:modified>
</cp:coreProperties>
</file>