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62" r:id="rId2"/>
    <p:sldId id="323" r:id="rId3"/>
    <p:sldId id="324" r:id="rId4"/>
    <p:sldId id="325" r:id="rId5"/>
    <p:sldId id="329" r:id="rId6"/>
    <p:sldId id="330" r:id="rId7"/>
    <p:sldId id="327" r:id="rId8"/>
    <p:sldId id="328" r:id="rId9"/>
    <p:sldId id="331" r:id="rId10"/>
    <p:sldId id="356" r:id="rId11"/>
    <p:sldId id="357" r:id="rId12"/>
    <p:sldId id="358" r:id="rId13"/>
    <p:sldId id="342" r:id="rId14"/>
    <p:sldId id="359" r:id="rId15"/>
    <p:sldId id="334" r:id="rId16"/>
    <p:sldId id="335" r:id="rId17"/>
    <p:sldId id="336" r:id="rId18"/>
    <p:sldId id="337" r:id="rId19"/>
    <p:sldId id="340" r:id="rId20"/>
    <p:sldId id="339" r:id="rId21"/>
    <p:sldId id="343" r:id="rId22"/>
    <p:sldId id="344" r:id="rId23"/>
    <p:sldId id="345" r:id="rId24"/>
    <p:sldId id="346" r:id="rId25"/>
    <p:sldId id="355" r:id="rId26"/>
    <p:sldId id="347" r:id="rId27"/>
    <p:sldId id="348" r:id="rId28"/>
    <p:sldId id="349" r:id="rId29"/>
    <p:sldId id="351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6" autoAdjust="0"/>
    <p:restoredTop sz="94660"/>
  </p:normalViewPr>
  <p:slideViewPr>
    <p:cSldViewPr>
      <p:cViewPr varScale="1">
        <p:scale>
          <a:sx n="94" d="100"/>
          <a:sy n="9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25: </a:t>
            </a:r>
            <a:r>
              <a:rPr lang="en-US" sz="3200" i="0" dirty="0"/>
              <a:t>Introduction to Multithreading &amp; Fork-Join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a couple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for style of parallel programming we’ll advocate, do </a:t>
            </a:r>
            <a:r>
              <a:rPr lang="en-US" i="1" dirty="0" smtClean="0"/>
              <a:t>not</a:t>
            </a:r>
            <a:r>
              <a:rPr lang="en-US" dirty="0" smtClean="0"/>
              <a:t> use these threads; use Java 7’s </a:t>
            </a:r>
            <a:r>
              <a:rPr lang="en-US" dirty="0" err="1" smtClean="0"/>
              <a:t>ForkJoin</a:t>
            </a:r>
            <a:r>
              <a:rPr lang="en-US" dirty="0" smtClean="0"/>
              <a:t> Framework instead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</a:t>
            </a:r>
            <a:r>
              <a:rPr lang="en-US" dirty="0" smtClean="0">
                <a:solidFill>
                  <a:srgbClr val="FF0000"/>
                </a:solidFill>
              </a:rPr>
              <a:t>(wrong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</a:t>
            </a:r>
            <a:r>
              <a:rPr lang="en-US" dirty="0" smtClean="0">
                <a:solidFill>
                  <a:srgbClr val="FF0000"/>
                </a:solidFill>
              </a:rPr>
              <a:t>(still wrong)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solidFill>
                <a:schemeClr val="bg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so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>
                <a:cs typeface="Courier New" pitchFamily="49" charset="0"/>
              </a:rPr>
              <a:t>Example: 12 units of work, 3 processors 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3 parts will take 4 units of time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4 parts will take 3*2 units of time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50292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Next lecture: consider reality of </a:t>
            </a:r>
            <a:r>
              <a:rPr lang="en-US" b="1" dirty="0" smtClean="0"/>
              <a:t>P</a:t>
            </a:r>
            <a:r>
              <a:rPr lang="en-US" dirty="0" smtClean="0"/>
              <a:t> &lt;&lt; </a:t>
            </a:r>
            <a:r>
              <a:rPr lang="en-US" i="1" dirty="0" smtClean="0"/>
              <a:t>n</a:t>
            </a:r>
            <a:r>
              <a:rPr lang="en-US" dirty="0" smtClean="0"/>
              <a:t> processors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</a:p>
          <a:p>
            <a:pPr lvl="2"/>
            <a:r>
              <a:rPr lang="en-US" dirty="0" smtClean="0"/>
              <a:t>Next lecture will discuss its guarantees, not how it does it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Names of methods and how to use them slightly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</a:t>
            </a:r>
            <a:r>
              <a:rPr lang="en-US" dirty="0" smtClean="0"/>
              <a:t>processors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your current one might already)</a:t>
            </a:r>
            <a:endParaRPr lang="en-US" dirty="0" smtClean="0"/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Note: Terms not yet standard but the perspective is essential</a:t>
            </a:r>
          </a:p>
          <a:p>
            <a:pPr lvl="1"/>
            <a:r>
              <a:rPr lang="en-US" dirty="0" smtClean="0"/>
              <a:t>Many programmers confuse these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</a:p>
          <a:p>
            <a:pPr marL="0" indent="0">
              <a:buNone/>
            </a:pPr>
            <a:r>
              <a:rPr lang="en-US" b="0" dirty="0" smtClean="0"/>
              <a:t>We will just do a little parallelism, avoiding concurrency issues</a:t>
            </a:r>
          </a:p>
          <a:p>
            <a:pPr lvl="1"/>
            <a:endParaRPr lang="en-US" sz="900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16045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828800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095500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362200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38026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2000" y="21336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0066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216320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178220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44868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606721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037059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066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Use extra resources to solve a problem faster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956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Correctly and efficiently manage access to shared resources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2296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(similar to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fields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29274</TotalTime>
  <Words>3400</Words>
  <Application>Microsoft Macintosh PowerPoint</Application>
  <PresentationFormat>On-screen Show (4:3)</PresentationFormat>
  <Paragraphs>553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dan_design_template</vt:lpstr>
      <vt:lpstr>CSE373: Data Structures &amp; Algorithms Lecture 25: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An analogy</vt:lpstr>
      <vt:lpstr>Parallelism Example</vt:lpstr>
      <vt:lpstr>Concurrency Example</vt:lpstr>
      <vt:lpstr>Shared memory</vt:lpstr>
      <vt:lpstr>Shared memory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Being realistic, part 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1406</cp:revision>
  <dcterms:created xsi:type="dcterms:W3CDTF">2009-03-13T20:43:19Z</dcterms:created>
  <dcterms:modified xsi:type="dcterms:W3CDTF">2014-03-12T19:33:39Z</dcterms:modified>
</cp:coreProperties>
</file>