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93" r:id="rId10"/>
    <p:sldId id="286" r:id="rId11"/>
    <p:sldId id="285" r:id="rId12"/>
    <p:sldId id="287" r:id="rId13"/>
    <p:sldId id="289" r:id="rId14"/>
    <p:sldId id="290" r:id="rId15"/>
    <p:sldId id="291" r:id="rId16"/>
    <p:sldId id="292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0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512D0-AF1C-D445-B97A-9BFC160ABCE6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D69A0-FA35-DB46-9364-785B6CD3B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86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30799-2685-9846-A6C3-35049751640E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B29E-B8F9-214C-A0E9-08697ABF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18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6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8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4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3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4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3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2+: Induction Supplemental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Aaron Bauer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Winter 2014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4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</a:t>
            </a:r>
            <a:r>
              <a:rPr lang="en-US" dirty="0" smtClean="0"/>
              <a:t>… + (n-3) </a:t>
            </a:r>
            <a:r>
              <a:rPr lang="en-US" dirty="0" smtClean="0"/>
              <a:t>+ </a:t>
            </a:r>
            <a:r>
              <a:rPr lang="en-US" dirty="0" smtClean="0"/>
              <a:t>(n-2) + (n-1) </a:t>
            </a:r>
            <a:r>
              <a:rPr lang="en-US" dirty="0" smtClean="0"/>
              <a:t>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30248" y="4993291"/>
            <a:ext cx="3401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</a:t>
            </a:r>
            <a:r>
              <a:rPr lang="en-US" sz="4400" dirty="0" smtClean="0"/>
              <a:t>(n/2)×(n+1)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even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805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830471"/>
              </p:ext>
            </p:extLst>
          </p:nvPr>
        </p:nvGraphicFramePr>
        <p:xfrm>
          <a:off x="928136" y="1600200"/>
          <a:ext cx="708685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496"/>
                <a:gridCol w="46613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n(n+1)/2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</a:t>
            </a:r>
            <a:r>
              <a:rPr lang="en-US" dirty="0" smtClean="0"/>
              <a:t>+ 4 </a:t>
            </a:r>
            <a:r>
              <a:rPr lang="en-US" dirty="0" smtClean="0"/>
              <a:t>+ </a:t>
            </a:r>
            <a:r>
              <a:rPr lang="en-US" dirty="0" smtClean="0"/>
              <a:t>… + (n-3) </a:t>
            </a:r>
            <a:r>
              <a:rPr lang="en-US" dirty="0" smtClean="0"/>
              <a:t>+ </a:t>
            </a:r>
            <a:r>
              <a:rPr lang="en-US" dirty="0" smtClean="0"/>
              <a:t>(n-2) + (n-1) </a:t>
            </a:r>
            <a:r>
              <a:rPr lang="en-US" dirty="0" smtClean="0"/>
              <a:t>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</a:t>
            </a:r>
            <a:r>
              <a:rPr lang="en-US" sz="4400" dirty="0" smtClean="0"/>
              <a:t>((n-1)/2)×(n+1) + (n+1)/2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  <p:bldP spid="36" grpId="0" animBg="1"/>
      <p:bldP spid="37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</a:t>
            </a:r>
            <a:r>
              <a:rPr lang="en-US" dirty="0" smtClean="0"/>
              <a:t>+ 4 </a:t>
            </a:r>
            <a:r>
              <a:rPr lang="en-US" dirty="0" smtClean="0"/>
              <a:t>+ </a:t>
            </a:r>
            <a:r>
              <a:rPr lang="en-US" dirty="0" smtClean="0"/>
              <a:t>… + (n-3) </a:t>
            </a:r>
            <a:r>
              <a:rPr lang="en-US" dirty="0" smtClean="0"/>
              <a:t>+ </a:t>
            </a:r>
            <a:r>
              <a:rPr lang="en-US" dirty="0" smtClean="0"/>
              <a:t>(n-2) + (n-1) </a:t>
            </a:r>
            <a:r>
              <a:rPr lang="en-US" dirty="0" smtClean="0"/>
              <a:t>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</a:t>
            </a:r>
            <a:r>
              <a:rPr lang="en-US" sz="4400" dirty="0" smtClean="0"/>
              <a:t>((n-1)×(n+1) + (n+1))/2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78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</a:t>
            </a:r>
            <a:r>
              <a:rPr lang="en-US" dirty="0" smtClean="0"/>
              <a:t>+ 4 </a:t>
            </a:r>
            <a:r>
              <a:rPr lang="en-US" dirty="0" smtClean="0"/>
              <a:t>+ </a:t>
            </a:r>
            <a:r>
              <a:rPr lang="en-US" dirty="0" smtClean="0"/>
              <a:t>… + (n-3) </a:t>
            </a:r>
            <a:r>
              <a:rPr lang="en-US" dirty="0" smtClean="0"/>
              <a:t>+ </a:t>
            </a:r>
            <a:r>
              <a:rPr lang="en-US" dirty="0" smtClean="0"/>
              <a:t>(n-2) + (n-1) </a:t>
            </a:r>
            <a:r>
              <a:rPr lang="en-US" dirty="0" smtClean="0"/>
              <a:t>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</a:t>
            </a:r>
            <a:r>
              <a:rPr lang="en-US" sz="4400" dirty="0" smtClean="0"/>
              <a:t>((n-1 + 1)×(n+1))/2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4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</a:t>
            </a:r>
            <a:r>
              <a:rPr lang="en-US" dirty="0" smtClean="0"/>
              <a:t>+ 4 </a:t>
            </a:r>
            <a:r>
              <a:rPr lang="en-US" dirty="0" smtClean="0"/>
              <a:t>+ </a:t>
            </a:r>
            <a:r>
              <a:rPr lang="en-US" dirty="0" smtClean="0"/>
              <a:t>… + (n-3) </a:t>
            </a:r>
            <a:r>
              <a:rPr lang="en-US" dirty="0" smtClean="0"/>
              <a:t>+ </a:t>
            </a:r>
            <a:r>
              <a:rPr lang="en-US" dirty="0" smtClean="0"/>
              <a:t>(n-2) + (n-1) </a:t>
            </a:r>
            <a:r>
              <a:rPr lang="en-US" dirty="0" smtClean="0"/>
              <a:t>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</a:t>
            </a:r>
            <a:r>
              <a:rPr lang="en-US" sz="4400" dirty="0" smtClean="0"/>
              <a:t>(n×(n+1))/2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6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46644"/>
              </p:ext>
            </p:extLst>
          </p:nvPr>
        </p:nvGraphicFramePr>
        <p:xfrm>
          <a:off x="928136" y="1600200"/>
          <a:ext cx="708685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496"/>
                <a:gridCol w="46613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n(n+1)/2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3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But we want something for </a:t>
            </a:r>
            <a:r>
              <a:rPr lang="en-US" dirty="0" smtClean="0">
                <a:solidFill>
                  <a:srgbClr val="3366FF"/>
                </a:solidFill>
              </a:rPr>
              <a:t>any</a:t>
            </a:r>
            <a:r>
              <a:rPr lang="en-US" dirty="0" smtClean="0"/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dirty="0" smtClean="0">
                <a:solidFill>
                  <a:srgbClr val="3366FF"/>
                </a:solidFill>
              </a:rPr>
              <a:t>skeptical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527463"/>
              </p:ext>
            </p:extLst>
          </p:nvPr>
        </p:nvGraphicFramePr>
        <p:xfrm>
          <a:off x="2971800" y="3843862"/>
          <a:ext cx="3075768" cy="238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508000" imgH="393700" progId="Equation.3">
                  <p:embed/>
                </p:oleObj>
              </mc:Choice>
              <mc:Fallback>
                <p:oleObj name="Equation" r:id="rId3" imgW="508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843862"/>
                        <a:ext cx="3075768" cy="2383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12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But we want something for </a:t>
            </a:r>
            <a:r>
              <a:rPr lang="en-US" i="1" dirty="0" smtClean="0">
                <a:solidFill>
                  <a:srgbClr val="3366FF"/>
                </a:solidFill>
              </a:rPr>
              <a:t>any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i="1" dirty="0" smtClean="0">
                <a:solidFill>
                  <a:srgbClr val="3366FF"/>
                </a:solidFill>
              </a:rPr>
              <a:t>skeptical</a:t>
            </a:r>
          </a:p>
          <a:p>
            <a:r>
              <a:rPr lang="en-US" dirty="0" smtClean="0"/>
              <a:t>All we know is </a:t>
            </a:r>
            <a:r>
              <a:rPr lang="en-US" i="1" dirty="0" smtClean="0"/>
              <a:t>n(n+1)/2</a:t>
            </a:r>
            <a:r>
              <a:rPr lang="en-US" dirty="0" smtClean="0"/>
              <a:t> works for 7 to 10</a:t>
            </a:r>
          </a:p>
          <a:p>
            <a:r>
              <a:rPr lang="en-US" dirty="0" smtClean="0"/>
              <a:t>We must </a:t>
            </a:r>
            <a:r>
              <a:rPr lang="en-US" i="1" dirty="0" smtClean="0">
                <a:solidFill>
                  <a:srgbClr val="3366FF"/>
                </a:solidFill>
              </a:rPr>
              <a:t>prove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the formula works in all cases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3366FF"/>
                </a:solidFill>
              </a:rPr>
              <a:t>rigorous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mathematical proof</a:t>
            </a:r>
          </a:p>
          <a:p>
            <a:pPr lvl="1"/>
            <a:r>
              <a:rPr lang="en-US" dirty="0" smtClean="0"/>
              <a:t>Sequence of deductive </a:t>
            </a:r>
            <a:r>
              <a:rPr lang="en-US" dirty="0" smtClean="0"/>
              <a:t>steps</a:t>
            </a:r>
          </a:p>
          <a:p>
            <a:r>
              <a:rPr lang="en-US" dirty="0" smtClean="0"/>
              <a:t>P(n) = sum of integers from 1 to n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wo things 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Induction step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are just</a:t>
            </a:r>
            <a:br>
              <a:rPr lang="en-US" dirty="0" smtClean="0"/>
            </a:br>
            <a:r>
              <a:rPr lang="en-US" i="1" dirty="0" smtClean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 smtClean="0"/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721552" y="3857176"/>
            <a:ext cx="2911234" cy="523220"/>
            <a:chOff x="2721552" y="3857176"/>
            <a:chExt cx="2911234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3808368" y="3857176"/>
              <a:ext cx="1824418" cy="52322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prove for 1</a:t>
              </a:r>
              <a:endParaRPr lang="en-US" sz="2800" i="1" dirty="0"/>
            </a:p>
          </p:txBody>
        </p:sp>
        <p:cxnSp>
          <p:nvCxnSpPr>
            <p:cNvPr id="7" name="Straight Arrow Connector 6"/>
            <p:cNvCxnSpPr>
              <a:stCxn id="5" idx="1"/>
            </p:cNvCxnSpPr>
            <p:nvPr/>
          </p:nvCxnSpPr>
          <p:spPr>
            <a:xfrm flipH="1">
              <a:off x="2721552" y="4118786"/>
              <a:ext cx="1086816" cy="29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389571" y="4642006"/>
            <a:ext cx="3628732" cy="1384995"/>
            <a:chOff x="3389571" y="4642006"/>
            <a:chExt cx="3628732" cy="1384995"/>
          </a:xfrm>
        </p:grpSpPr>
        <p:sp>
          <p:nvSpPr>
            <p:cNvPr id="17" name="TextBox 16"/>
            <p:cNvSpPr txBox="1"/>
            <p:nvPr/>
          </p:nvSpPr>
          <p:spPr>
            <a:xfrm>
              <a:off x="4554561" y="4642006"/>
              <a:ext cx="2463742" cy="138499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assume for P(k)</a:t>
              </a:r>
              <a:endParaRPr lang="en-US" sz="2800" dirty="0" smtClean="0"/>
            </a:p>
            <a:p>
              <a:endParaRPr lang="en-US" sz="2800" i="1" dirty="0"/>
            </a:p>
            <a:p>
              <a:r>
                <a:rPr lang="en-US" sz="2800" i="1" dirty="0" smtClean="0"/>
                <a:t>       P(k+1)</a:t>
              </a:r>
              <a:endParaRPr lang="en-US" sz="2800" i="1" dirty="0"/>
            </a:p>
          </p:txBody>
        </p:sp>
        <p:cxnSp>
          <p:nvCxnSpPr>
            <p:cNvPr id="18" name="Straight Arrow Connector 17"/>
            <p:cNvCxnSpPr>
              <a:stCxn id="17" idx="1"/>
            </p:cNvCxnSpPr>
            <p:nvPr/>
          </p:nvCxnSpPr>
          <p:spPr>
            <a:xfrm flipH="1" flipV="1">
              <a:off x="3389571" y="4700511"/>
              <a:ext cx="1164990" cy="6339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Down Arrow 26"/>
            <p:cNvSpPr/>
            <p:nvPr/>
          </p:nvSpPr>
          <p:spPr>
            <a:xfrm>
              <a:off x="5566809" y="5170559"/>
              <a:ext cx="329885" cy="42881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sum of the integers from 1 to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1 + 2 + 3 + 4 + … + (n-1) + 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any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i="1" dirty="0" smtClean="0"/>
              <a:t>≥ 1</a:t>
            </a:r>
          </a:p>
          <a:p>
            <a:r>
              <a:rPr lang="en-US" dirty="0" smtClean="0"/>
              <a:t>Could use brute force, but would be slow</a:t>
            </a:r>
          </a:p>
          <a:p>
            <a:r>
              <a:rPr lang="en-US" dirty="0" smtClean="0"/>
              <a:t>There’s probably a clever </a:t>
            </a:r>
            <a:r>
              <a:rPr lang="en-US" dirty="0" smtClean="0">
                <a:solidFill>
                  <a:srgbClr val="3366FF"/>
                </a:solidFill>
              </a:rPr>
              <a:t>shortcut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15610"/>
              </p:ext>
            </p:extLst>
          </p:nvPr>
        </p:nvGraphicFramePr>
        <p:xfrm>
          <a:off x="3649160" y="2537144"/>
          <a:ext cx="1049840" cy="188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254000" imgH="457200" progId="Equation.3">
                  <p:embed/>
                </p:oleObj>
              </mc:Choice>
              <mc:Fallback>
                <p:oleObj name="Equation" r:id="rId3" imgW="254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9160" y="2537144"/>
                        <a:ext cx="1049840" cy="188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4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P(n)</a:t>
            </a:r>
            <a:r>
              <a:rPr lang="en-US" dirty="0" smtClean="0"/>
              <a:t> </a:t>
            </a:r>
            <a:r>
              <a:rPr lang="en-US" i="1" dirty="0" smtClean="0"/>
              <a:t>=</a:t>
            </a:r>
            <a:r>
              <a:rPr lang="en-US" dirty="0" smtClean="0"/>
              <a:t> sum of integers from 1 to </a:t>
            </a:r>
            <a:r>
              <a:rPr lang="en-US" i="1" dirty="0" smtClean="0"/>
              <a:t>n</a:t>
            </a:r>
            <a:r>
              <a:rPr lang="en-US" dirty="0" smtClean="0"/>
              <a:t> (for </a:t>
            </a:r>
            <a:r>
              <a:rPr lang="en-US" i="1" dirty="0" smtClean="0"/>
              <a:t>n ≥ 1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wo things 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Induction step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721552" y="2768637"/>
            <a:ext cx="2911234" cy="523220"/>
            <a:chOff x="2721552" y="3857176"/>
            <a:chExt cx="2911234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3808368" y="3857176"/>
              <a:ext cx="1824418" cy="52322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prove for 1</a:t>
              </a:r>
              <a:endParaRPr lang="en-US" sz="2800" i="1" dirty="0"/>
            </a:p>
          </p:txBody>
        </p:sp>
        <p:cxnSp>
          <p:nvCxnSpPr>
            <p:cNvPr id="7" name="Straight Arrow Connector 6"/>
            <p:cNvCxnSpPr>
              <a:stCxn id="5" idx="1"/>
            </p:cNvCxnSpPr>
            <p:nvPr/>
          </p:nvCxnSpPr>
          <p:spPr>
            <a:xfrm flipH="1">
              <a:off x="2721552" y="4118786"/>
              <a:ext cx="1086816" cy="29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389571" y="3512235"/>
            <a:ext cx="3628732" cy="1384995"/>
            <a:chOff x="3389571" y="4642006"/>
            <a:chExt cx="3628732" cy="1384995"/>
          </a:xfrm>
        </p:grpSpPr>
        <p:sp>
          <p:nvSpPr>
            <p:cNvPr id="17" name="TextBox 16"/>
            <p:cNvSpPr txBox="1"/>
            <p:nvPr/>
          </p:nvSpPr>
          <p:spPr>
            <a:xfrm>
              <a:off x="4554561" y="4642006"/>
              <a:ext cx="2463742" cy="138499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assume for P(k)</a:t>
              </a:r>
              <a:endParaRPr lang="en-US" sz="2800" dirty="0" smtClean="0"/>
            </a:p>
            <a:p>
              <a:endParaRPr lang="en-US" sz="2800" i="1" dirty="0"/>
            </a:p>
            <a:p>
              <a:r>
                <a:rPr lang="en-US" sz="2800" i="1" dirty="0" smtClean="0"/>
                <a:t>       P(k+1)</a:t>
              </a:r>
              <a:endParaRPr lang="en-US" sz="2800" i="1" dirty="0"/>
            </a:p>
          </p:txBody>
        </p:sp>
        <p:cxnSp>
          <p:nvCxnSpPr>
            <p:cNvPr id="18" name="Straight Arrow Connector 17"/>
            <p:cNvCxnSpPr>
              <a:stCxn id="17" idx="1"/>
            </p:cNvCxnSpPr>
            <p:nvPr/>
          </p:nvCxnSpPr>
          <p:spPr>
            <a:xfrm flipH="1" flipV="1">
              <a:off x="3389571" y="4700511"/>
              <a:ext cx="1164990" cy="6339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Down Arrow 26"/>
            <p:cNvSpPr/>
            <p:nvPr/>
          </p:nvSpPr>
          <p:spPr>
            <a:xfrm>
              <a:off x="5566809" y="5170559"/>
              <a:ext cx="329885" cy="42881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82442" y="5731321"/>
            <a:ext cx="66801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		2		3		4		5		6…</a:t>
            </a:r>
            <a:endParaRPr lang="en-US" sz="3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21</a:t>
            </a:fld>
            <a:endParaRPr lang="en-US"/>
          </a:p>
        </p:txBody>
      </p:sp>
      <p:sp>
        <p:nvSpPr>
          <p:cNvPr id="15" name="Donut 14"/>
          <p:cNvSpPr/>
          <p:nvPr/>
        </p:nvSpPr>
        <p:spPr>
          <a:xfrm>
            <a:off x="725747" y="5706580"/>
            <a:ext cx="709253" cy="709253"/>
          </a:xfrm>
          <a:prstGeom prst="donut">
            <a:avLst>
              <a:gd name="adj" fmla="val 7415"/>
            </a:avLst>
          </a:prstGeom>
          <a:ln w="952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022644" y="5325729"/>
            <a:ext cx="981409" cy="545783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1408" h="545782">
                <a:moveTo>
                  <a:pt x="0" y="380852"/>
                </a:moveTo>
                <a:cubicBezTo>
                  <a:pt x="63916" y="260590"/>
                  <a:pt x="591045" y="-502899"/>
                  <a:pt x="981408" y="545782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036954" y="5334000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942419" y="5317482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853212" y="5334000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783331" y="5334000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7541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  <a:endParaRPr lang="en-US" dirty="0" smtClean="0"/>
          </a:p>
          <a:p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P(1) = 1</a:t>
            </a:r>
          </a:p>
          <a:p>
            <a:pPr lvl="1"/>
            <a:r>
              <a:rPr lang="en-US" dirty="0" smtClean="0"/>
              <a:t>1(1+1)/2 = 1(2)/2 = 1(1)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52208" y="1579957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66055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Assume true for </a:t>
            </a:r>
            <a:r>
              <a:rPr lang="en-US" i="1" dirty="0" smtClean="0"/>
              <a:t>k</a:t>
            </a:r>
            <a:endParaRPr lang="en-US" dirty="0" smtClean="0"/>
          </a:p>
          <a:p>
            <a:pPr lvl="1"/>
            <a:r>
              <a:rPr lang="en-US" i="1" dirty="0"/>
              <a:t>P</a:t>
            </a:r>
            <a:r>
              <a:rPr lang="en-US" i="1" dirty="0" smtClean="0"/>
              <a:t>(k) </a:t>
            </a:r>
            <a:r>
              <a:rPr lang="en-US" i="1" dirty="0"/>
              <a:t>= </a:t>
            </a:r>
            <a:r>
              <a:rPr lang="en-US" i="1" dirty="0" smtClean="0"/>
              <a:t>k(k+</a:t>
            </a:r>
            <a:r>
              <a:rPr lang="en-US" i="1" dirty="0"/>
              <a:t>1)/</a:t>
            </a:r>
            <a:r>
              <a:rPr lang="en-US" i="1" dirty="0" smtClean="0"/>
              <a:t>2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7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Assume true for </a:t>
            </a:r>
            <a:r>
              <a:rPr lang="en-US" i="1" dirty="0" smtClean="0"/>
              <a:t>k</a:t>
            </a:r>
            <a:endParaRPr lang="en-US" dirty="0" smtClean="0"/>
          </a:p>
          <a:p>
            <a:pPr lvl="1"/>
            <a:r>
              <a:rPr lang="en-US" i="1" dirty="0"/>
              <a:t>P</a:t>
            </a:r>
            <a:r>
              <a:rPr lang="en-US" i="1" dirty="0" smtClean="0"/>
              <a:t>(k) </a:t>
            </a:r>
            <a:r>
              <a:rPr lang="en-US" i="1" dirty="0"/>
              <a:t>= </a:t>
            </a:r>
            <a:r>
              <a:rPr lang="en-US" i="1" dirty="0" smtClean="0"/>
              <a:t>k(k+</a:t>
            </a:r>
            <a:r>
              <a:rPr lang="en-US" i="1" dirty="0"/>
              <a:t>1)/</a:t>
            </a:r>
            <a:r>
              <a:rPr lang="en-US" i="1" dirty="0" smtClean="0"/>
              <a:t>2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 = 1 + 2 + … + k + (k+1)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9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Assume true for </a:t>
            </a:r>
            <a:r>
              <a:rPr lang="en-US" i="1" dirty="0" smtClean="0"/>
              <a:t>k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i="1" dirty="0" smtClean="0">
                <a:solidFill>
                  <a:srgbClr val="953735"/>
                </a:solidFill>
              </a:rPr>
              <a:t>(k) </a:t>
            </a:r>
            <a:r>
              <a:rPr lang="en-US" i="1" dirty="0">
                <a:solidFill>
                  <a:srgbClr val="953735"/>
                </a:solidFill>
              </a:rPr>
              <a:t>= </a:t>
            </a:r>
            <a:r>
              <a:rPr lang="en-US" i="1" dirty="0" smtClean="0">
                <a:solidFill>
                  <a:srgbClr val="953735"/>
                </a:solidFill>
              </a:rPr>
              <a:t>k(k+</a:t>
            </a:r>
            <a:r>
              <a:rPr lang="en-US" i="1" dirty="0">
                <a:solidFill>
                  <a:srgbClr val="953735"/>
                </a:solidFill>
              </a:rPr>
              <a:t>1)/</a:t>
            </a:r>
            <a:r>
              <a:rPr lang="en-US" i="1" dirty="0" smtClean="0">
                <a:solidFill>
                  <a:srgbClr val="953735"/>
                </a:solidFill>
              </a:rPr>
              <a:t>2</a:t>
            </a:r>
            <a:endParaRPr lang="en-US" i="1" dirty="0" smtClean="0"/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 =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1 + 2 + … + k</a:t>
            </a:r>
            <a:r>
              <a:rPr lang="en-US" i="1" dirty="0" smtClean="0"/>
              <a:t> + (k+1)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Assume true for </a:t>
            </a:r>
            <a:r>
              <a:rPr lang="en-US" i="1" dirty="0" smtClean="0"/>
              <a:t>k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i="1" dirty="0" smtClean="0">
                <a:solidFill>
                  <a:srgbClr val="953735"/>
                </a:solidFill>
              </a:rPr>
              <a:t>(k) </a:t>
            </a:r>
            <a:r>
              <a:rPr lang="en-US" i="1" dirty="0">
                <a:solidFill>
                  <a:srgbClr val="953735"/>
                </a:solidFill>
              </a:rPr>
              <a:t>= </a:t>
            </a:r>
            <a:r>
              <a:rPr lang="en-US" i="1" dirty="0" smtClean="0">
                <a:solidFill>
                  <a:srgbClr val="953735"/>
                </a:solidFill>
              </a:rPr>
              <a:t>k(k+</a:t>
            </a:r>
            <a:r>
              <a:rPr lang="en-US" i="1" dirty="0">
                <a:solidFill>
                  <a:srgbClr val="953735"/>
                </a:solidFill>
              </a:rPr>
              <a:t>1)/</a:t>
            </a:r>
            <a:r>
              <a:rPr lang="en-US" i="1" dirty="0" smtClean="0">
                <a:solidFill>
                  <a:srgbClr val="953735"/>
                </a:solidFill>
              </a:rPr>
              <a:t>2</a:t>
            </a:r>
            <a:endParaRPr lang="en-US" i="1" dirty="0" smtClean="0"/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 = </a:t>
            </a:r>
            <a:r>
              <a:rPr lang="en-US" i="1" dirty="0">
                <a:solidFill>
                  <a:srgbClr val="953735"/>
                </a:solidFill>
              </a:rPr>
              <a:t>k(k+1)/</a:t>
            </a:r>
            <a:r>
              <a:rPr lang="en-US" i="1" dirty="0" smtClean="0">
                <a:solidFill>
                  <a:srgbClr val="953735"/>
                </a:solidFill>
              </a:rPr>
              <a:t>2 </a:t>
            </a:r>
            <a:r>
              <a:rPr lang="en-US" i="1" dirty="0" smtClean="0"/>
              <a:t>+ (k+1)</a:t>
            </a:r>
          </a:p>
          <a:p>
            <a:pPr lvl="1"/>
            <a:r>
              <a:rPr lang="en-US" i="1" dirty="0" smtClean="0">
                <a:solidFill>
                  <a:srgbClr val="953735"/>
                </a:solidFill>
              </a:rPr>
              <a:t>k(k+1)/2 </a:t>
            </a:r>
            <a:r>
              <a:rPr lang="en-US" i="1" dirty="0" smtClean="0"/>
              <a:t>+ 2(k+1)/2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Assume true for </a:t>
            </a:r>
            <a:r>
              <a:rPr lang="en-US" i="1" dirty="0" smtClean="0"/>
              <a:t>k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i="1" dirty="0" smtClean="0">
                <a:solidFill>
                  <a:srgbClr val="953735"/>
                </a:solidFill>
              </a:rPr>
              <a:t>(k) </a:t>
            </a:r>
            <a:r>
              <a:rPr lang="en-US" i="1" dirty="0">
                <a:solidFill>
                  <a:srgbClr val="953735"/>
                </a:solidFill>
              </a:rPr>
              <a:t>= </a:t>
            </a:r>
            <a:r>
              <a:rPr lang="en-US" i="1" dirty="0" smtClean="0">
                <a:solidFill>
                  <a:srgbClr val="953735"/>
                </a:solidFill>
              </a:rPr>
              <a:t>k(k+</a:t>
            </a:r>
            <a:r>
              <a:rPr lang="en-US" i="1" dirty="0">
                <a:solidFill>
                  <a:srgbClr val="953735"/>
                </a:solidFill>
              </a:rPr>
              <a:t>1)/</a:t>
            </a:r>
            <a:r>
              <a:rPr lang="en-US" i="1" dirty="0" smtClean="0">
                <a:solidFill>
                  <a:srgbClr val="953735"/>
                </a:solidFill>
              </a:rPr>
              <a:t>2</a:t>
            </a:r>
            <a:endParaRPr lang="en-US" i="1" dirty="0" smtClean="0"/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 = </a:t>
            </a:r>
            <a:r>
              <a:rPr lang="en-US" i="1" dirty="0">
                <a:solidFill>
                  <a:srgbClr val="953735"/>
                </a:solidFill>
              </a:rPr>
              <a:t>k(k+1)/</a:t>
            </a:r>
            <a:r>
              <a:rPr lang="en-US" i="1" dirty="0" smtClean="0">
                <a:solidFill>
                  <a:srgbClr val="953735"/>
                </a:solidFill>
              </a:rPr>
              <a:t>2 </a:t>
            </a:r>
            <a:r>
              <a:rPr lang="en-US" i="1" dirty="0" smtClean="0"/>
              <a:t>+ (k+1)</a:t>
            </a:r>
          </a:p>
          <a:p>
            <a:pPr lvl="1"/>
            <a:r>
              <a:rPr lang="en-US" i="1" dirty="0" smtClean="0">
                <a:solidFill>
                  <a:srgbClr val="953735"/>
                </a:solidFill>
              </a:rPr>
              <a:t>k(k+1)/2 </a:t>
            </a:r>
            <a:r>
              <a:rPr lang="en-US" i="1" dirty="0" smtClean="0"/>
              <a:t>+ 2(k+1)/2 = (k(k+1) + 2(k+1))/2</a:t>
            </a:r>
          </a:p>
          <a:p>
            <a:pPr lvl="1"/>
            <a:r>
              <a:rPr lang="en-US" i="1" dirty="0" smtClean="0"/>
              <a:t>(k+1)(k+2)/2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2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Assume true for </a:t>
            </a:r>
            <a:r>
              <a:rPr lang="en-US" i="1" dirty="0" smtClean="0"/>
              <a:t>k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i="1" dirty="0" smtClean="0">
                <a:solidFill>
                  <a:srgbClr val="953735"/>
                </a:solidFill>
              </a:rPr>
              <a:t>(k) </a:t>
            </a:r>
            <a:r>
              <a:rPr lang="en-US" i="1" dirty="0">
                <a:solidFill>
                  <a:srgbClr val="953735"/>
                </a:solidFill>
              </a:rPr>
              <a:t>= </a:t>
            </a:r>
            <a:r>
              <a:rPr lang="en-US" i="1" dirty="0" smtClean="0">
                <a:solidFill>
                  <a:srgbClr val="953735"/>
                </a:solidFill>
              </a:rPr>
              <a:t>k(k+</a:t>
            </a:r>
            <a:r>
              <a:rPr lang="en-US" i="1" dirty="0">
                <a:solidFill>
                  <a:srgbClr val="953735"/>
                </a:solidFill>
              </a:rPr>
              <a:t>1)/</a:t>
            </a:r>
            <a:r>
              <a:rPr lang="en-US" i="1" dirty="0" smtClean="0">
                <a:solidFill>
                  <a:srgbClr val="953735"/>
                </a:solidFill>
              </a:rPr>
              <a:t>2</a:t>
            </a:r>
            <a:endParaRPr lang="en-US" i="1" dirty="0" smtClean="0"/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 = </a:t>
            </a:r>
            <a:r>
              <a:rPr lang="en-US" i="1" dirty="0">
                <a:solidFill>
                  <a:srgbClr val="953735"/>
                </a:solidFill>
              </a:rPr>
              <a:t>k(k+1)/</a:t>
            </a:r>
            <a:r>
              <a:rPr lang="en-US" i="1" dirty="0" smtClean="0">
                <a:solidFill>
                  <a:srgbClr val="953735"/>
                </a:solidFill>
              </a:rPr>
              <a:t>2 </a:t>
            </a:r>
            <a:r>
              <a:rPr lang="en-US" i="1" dirty="0" smtClean="0"/>
              <a:t>+ (k+1)</a:t>
            </a:r>
          </a:p>
          <a:p>
            <a:pPr lvl="1"/>
            <a:r>
              <a:rPr lang="en-US" i="1" dirty="0" smtClean="0">
                <a:solidFill>
                  <a:srgbClr val="953735"/>
                </a:solidFill>
              </a:rPr>
              <a:t>k(k+1)/2 </a:t>
            </a:r>
            <a:r>
              <a:rPr lang="en-US" i="1" dirty="0" smtClean="0"/>
              <a:t>+ 2(k+1)/2 = (</a:t>
            </a:r>
            <a:r>
              <a:rPr lang="en-US" i="1" dirty="0" smtClean="0">
                <a:solidFill>
                  <a:srgbClr val="77933C"/>
                </a:solidFill>
              </a:rPr>
              <a:t>k</a:t>
            </a:r>
            <a:r>
              <a:rPr lang="en-US" i="1" dirty="0" smtClean="0"/>
              <a:t>(k+1) + </a:t>
            </a:r>
            <a:r>
              <a:rPr lang="en-US" i="1" dirty="0" smtClean="0">
                <a:solidFill>
                  <a:srgbClr val="31859C"/>
                </a:solidFill>
              </a:rPr>
              <a:t>2</a:t>
            </a:r>
            <a:r>
              <a:rPr lang="en-US" i="1" dirty="0" smtClean="0"/>
              <a:t>(k+1))/2</a:t>
            </a:r>
          </a:p>
          <a:p>
            <a:pPr lvl="1"/>
            <a:r>
              <a:rPr lang="en-US" i="1" dirty="0" smtClean="0"/>
              <a:t>(k+1)(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i="1" dirty="0" smtClean="0"/>
              <a:t>+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i="1" dirty="0" smtClean="0"/>
              <a:t>)/2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6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Assume true for </a:t>
            </a:r>
            <a:r>
              <a:rPr lang="en-US" i="1" dirty="0" smtClean="0"/>
              <a:t>k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i="1" dirty="0" smtClean="0">
                <a:solidFill>
                  <a:srgbClr val="953735"/>
                </a:solidFill>
              </a:rPr>
              <a:t>(k) </a:t>
            </a:r>
            <a:r>
              <a:rPr lang="en-US" i="1" dirty="0">
                <a:solidFill>
                  <a:srgbClr val="953735"/>
                </a:solidFill>
              </a:rPr>
              <a:t>= </a:t>
            </a:r>
            <a:r>
              <a:rPr lang="en-US" i="1" dirty="0" smtClean="0">
                <a:solidFill>
                  <a:srgbClr val="953735"/>
                </a:solidFill>
              </a:rPr>
              <a:t>k(k+</a:t>
            </a:r>
            <a:r>
              <a:rPr lang="en-US" i="1" dirty="0">
                <a:solidFill>
                  <a:srgbClr val="953735"/>
                </a:solidFill>
              </a:rPr>
              <a:t>1)/</a:t>
            </a:r>
            <a:r>
              <a:rPr lang="en-US" i="1" dirty="0" smtClean="0">
                <a:solidFill>
                  <a:srgbClr val="953735"/>
                </a:solidFill>
              </a:rPr>
              <a:t>2</a:t>
            </a:r>
            <a:endParaRPr lang="en-US" i="1" dirty="0" smtClean="0"/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 = </a:t>
            </a:r>
            <a:r>
              <a:rPr lang="en-US" i="1" dirty="0">
                <a:solidFill>
                  <a:srgbClr val="953735"/>
                </a:solidFill>
              </a:rPr>
              <a:t>k(k+1)/</a:t>
            </a:r>
            <a:r>
              <a:rPr lang="en-US" i="1" dirty="0" smtClean="0">
                <a:solidFill>
                  <a:srgbClr val="953735"/>
                </a:solidFill>
              </a:rPr>
              <a:t>2 </a:t>
            </a:r>
            <a:r>
              <a:rPr lang="en-US" i="1" dirty="0" smtClean="0"/>
              <a:t>+ (k+1)</a:t>
            </a:r>
          </a:p>
          <a:p>
            <a:pPr lvl="1"/>
            <a:r>
              <a:rPr lang="en-US" i="1" dirty="0" smtClean="0">
                <a:solidFill>
                  <a:srgbClr val="953735"/>
                </a:solidFill>
              </a:rPr>
              <a:t>k(k+1)/2 </a:t>
            </a:r>
            <a:r>
              <a:rPr lang="en-US" i="1" dirty="0" smtClean="0"/>
              <a:t>+ 2(k+1)/2 = (</a:t>
            </a:r>
            <a:r>
              <a:rPr lang="en-US" i="1" dirty="0" smtClean="0">
                <a:solidFill>
                  <a:srgbClr val="77933C"/>
                </a:solidFill>
              </a:rPr>
              <a:t>k</a:t>
            </a:r>
            <a:r>
              <a:rPr lang="en-US" i="1" dirty="0" smtClean="0"/>
              <a:t>(k+1) + </a:t>
            </a:r>
            <a:r>
              <a:rPr lang="en-US" i="1" dirty="0" smtClean="0">
                <a:solidFill>
                  <a:srgbClr val="31859C"/>
                </a:solidFill>
              </a:rPr>
              <a:t>2</a:t>
            </a:r>
            <a:r>
              <a:rPr lang="en-US" i="1" dirty="0" smtClean="0"/>
              <a:t>(k+1))/2</a:t>
            </a:r>
          </a:p>
          <a:p>
            <a:pPr lvl="1"/>
            <a:r>
              <a:rPr lang="en-US" i="1" dirty="0" smtClean="0"/>
              <a:t>(k+1)(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i="1" dirty="0" smtClean="0"/>
              <a:t>+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i="1" dirty="0" smtClean="0"/>
              <a:t>)/2 = (k+1)((k+1)+1)/2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426720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273092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</a:t>
            </a:r>
            <a:r>
              <a:rPr lang="en-US" i="1" dirty="0" smtClean="0">
                <a:solidFill>
                  <a:srgbClr val="948A54"/>
                </a:solidFill>
              </a:rPr>
              <a:t>n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948A54"/>
                </a:solidFill>
              </a:rPr>
              <a:t>n</a:t>
            </a:r>
            <a:r>
              <a:rPr lang="en-US" i="1" dirty="0" smtClean="0"/>
              <a:t>+1)/2</a:t>
            </a: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Assume true for </a:t>
            </a:r>
            <a:r>
              <a:rPr lang="en-US" i="1" dirty="0" smtClean="0"/>
              <a:t>k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i="1" dirty="0" smtClean="0">
                <a:solidFill>
                  <a:srgbClr val="953735"/>
                </a:solidFill>
              </a:rPr>
              <a:t>(k) </a:t>
            </a:r>
            <a:r>
              <a:rPr lang="en-US" i="1" dirty="0">
                <a:solidFill>
                  <a:srgbClr val="953735"/>
                </a:solidFill>
              </a:rPr>
              <a:t>= </a:t>
            </a:r>
            <a:r>
              <a:rPr lang="en-US" i="1" dirty="0" smtClean="0">
                <a:solidFill>
                  <a:srgbClr val="953735"/>
                </a:solidFill>
              </a:rPr>
              <a:t>k(k+</a:t>
            </a:r>
            <a:r>
              <a:rPr lang="en-US" i="1" dirty="0">
                <a:solidFill>
                  <a:srgbClr val="953735"/>
                </a:solidFill>
              </a:rPr>
              <a:t>1)/</a:t>
            </a:r>
            <a:r>
              <a:rPr lang="en-US" i="1" dirty="0" smtClean="0">
                <a:solidFill>
                  <a:srgbClr val="953735"/>
                </a:solidFill>
              </a:rPr>
              <a:t>2</a:t>
            </a:r>
            <a:endParaRPr lang="en-US" i="1" dirty="0" smtClean="0"/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 = </a:t>
            </a:r>
            <a:r>
              <a:rPr lang="en-US" i="1" dirty="0">
                <a:solidFill>
                  <a:srgbClr val="953735"/>
                </a:solidFill>
              </a:rPr>
              <a:t>k(k+1)/</a:t>
            </a:r>
            <a:r>
              <a:rPr lang="en-US" i="1" dirty="0" smtClean="0">
                <a:solidFill>
                  <a:srgbClr val="953735"/>
                </a:solidFill>
              </a:rPr>
              <a:t>2 </a:t>
            </a:r>
            <a:r>
              <a:rPr lang="en-US" i="1" dirty="0" smtClean="0"/>
              <a:t>+ (k+1)</a:t>
            </a:r>
          </a:p>
          <a:p>
            <a:pPr lvl="1"/>
            <a:r>
              <a:rPr lang="en-US" i="1" dirty="0" smtClean="0">
                <a:solidFill>
                  <a:srgbClr val="953735"/>
                </a:solidFill>
              </a:rPr>
              <a:t>k(k+1)/2 </a:t>
            </a:r>
            <a:r>
              <a:rPr lang="en-US" i="1" dirty="0" smtClean="0"/>
              <a:t>+ 2(k+1)/2 = (</a:t>
            </a:r>
            <a:r>
              <a:rPr lang="en-US" i="1" dirty="0" smtClean="0">
                <a:solidFill>
                  <a:srgbClr val="77933C"/>
                </a:solidFill>
              </a:rPr>
              <a:t>k</a:t>
            </a:r>
            <a:r>
              <a:rPr lang="en-US" i="1" dirty="0" smtClean="0"/>
              <a:t>(k+1) + </a:t>
            </a:r>
            <a:r>
              <a:rPr lang="en-US" i="1" dirty="0" smtClean="0">
                <a:solidFill>
                  <a:srgbClr val="31859C"/>
                </a:solidFill>
              </a:rPr>
              <a:t>2</a:t>
            </a:r>
            <a:r>
              <a:rPr lang="en-US" i="1" dirty="0" smtClean="0"/>
              <a:t>(k+1))/2</a:t>
            </a:r>
          </a:p>
          <a:p>
            <a:pPr lvl="1"/>
            <a:r>
              <a:rPr lang="en-US" i="1" dirty="0" smtClean="0"/>
              <a:t>(k+1)(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i="1" dirty="0" smtClean="0"/>
              <a:t>+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i="1" dirty="0" smtClean="0"/>
              <a:t>)/2 = (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k+1</a:t>
            </a:r>
            <a:r>
              <a:rPr lang="en-US" i="1" dirty="0" smtClean="0"/>
              <a:t>)((</a:t>
            </a:r>
            <a:r>
              <a:rPr lang="en-US" i="1" dirty="0" smtClean="0">
                <a:solidFill>
                  <a:srgbClr val="948A54"/>
                </a:solidFill>
              </a:rPr>
              <a:t>k+1</a:t>
            </a:r>
            <a:r>
              <a:rPr lang="en-US" i="1" dirty="0" smtClean="0"/>
              <a:t>)+1)/2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426720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26072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Shortcut will be some </a:t>
            </a:r>
            <a:r>
              <a:rPr lang="en-US" dirty="0" smtClean="0">
                <a:solidFill>
                  <a:srgbClr val="3366FF"/>
                </a:solidFill>
              </a:rPr>
              <a:t>formula</a:t>
            </a:r>
            <a:r>
              <a:rPr lang="en-US" dirty="0" smtClean="0"/>
              <a:t> involving </a:t>
            </a:r>
            <a:r>
              <a:rPr lang="en-US" i="1" dirty="0" smtClean="0"/>
              <a:t>n</a:t>
            </a:r>
            <a:endParaRPr lang="en-US" dirty="0" smtClean="0"/>
          </a:p>
          <a:p>
            <a:r>
              <a:rPr lang="en-US" dirty="0" smtClean="0"/>
              <a:t>Compare examples and look for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Not something I will ask you to do!</a:t>
            </a:r>
            <a:endParaRPr lang="en-US" dirty="0" smtClean="0"/>
          </a:p>
          <a:p>
            <a:r>
              <a:rPr lang="en-US" dirty="0" smtClean="0"/>
              <a:t>Start with n = 10:</a:t>
            </a:r>
            <a:br>
              <a:rPr lang="en-US" dirty="0" smtClean="0"/>
            </a:br>
            <a:r>
              <a:rPr lang="en-US" dirty="0" smtClean="0"/>
              <a:t>1 + 2 + 3 + 4 + 5 + 6 + 7 + 8  + 9 + 10</a:t>
            </a:r>
          </a:p>
          <a:p>
            <a:pPr lvl="1"/>
            <a:r>
              <a:rPr lang="en-US" dirty="0" smtClean="0"/>
              <a:t>Large enough to be a pain to add up</a:t>
            </a:r>
          </a:p>
          <a:p>
            <a:pPr lvl="1"/>
            <a:r>
              <a:rPr lang="en-US" dirty="0" smtClean="0"/>
              <a:t>Worthwhile to find shortcut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should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turns out to be a useful technique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Heaps</a:t>
            </a:r>
          </a:p>
          <a:p>
            <a:pPr lvl="1"/>
            <a:r>
              <a:rPr lang="en-US" dirty="0" smtClean="0"/>
              <a:t>Graph algorithms</a:t>
            </a:r>
          </a:p>
          <a:p>
            <a:pPr lvl="1"/>
            <a:r>
              <a:rPr lang="en-US" dirty="0" smtClean="0"/>
              <a:t>Can also prove things like </a:t>
            </a:r>
            <a:r>
              <a:rPr lang="en-US" i="1" dirty="0" smtClean="0"/>
              <a:t>3</a:t>
            </a:r>
            <a:r>
              <a:rPr lang="en-US" i="1" baseline="30000" dirty="0" smtClean="0"/>
              <a:t>n</a:t>
            </a:r>
            <a:r>
              <a:rPr lang="en-US" i="1" dirty="0" smtClean="0"/>
              <a:t> &gt; n</a:t>
            </a:r>
            <a:r>
              <a:rPr lang="en-US" i="1" baseline="30000" dirty="0" smtClean="0"/>
              <a:t>3</a:t>
            </a:r>
            <a:r>
              <a:rPr lang="en-US" i="1" dirty="0" smtClean="0"/>
              <a:t> for n ≥ 4</a:t>
            </a:r>
          </a:p>
          <a:p>
            <a:r>
              <a:rPr lang="en-US" dirty="0" smtClean="0"/>
              <a:t>Exposure to rigorous thinking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529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  + 9 + 10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302232" y="2541313"/>
            <a:ext cx="285340" cy="65909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314291" y="2676273"/>
            <a:ext cx="285340" cy="174420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092263" y="1165537"/>
            <a:ext cx="730873" cy="2971800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106928" y="1630242"/>
            <a:ext cx="767264" cy="426376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84016" y="-334145"/>
            <a:ext cx="1141575" cy="5553786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36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5×11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8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198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  + 9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228322" y="281315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259655" y="2953579"/>
            <a:ext cx="285340" cy="118959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007664" y="1472806"/>
            <a:ext cx="730873" cy="2357264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3990178" y="1969662"/>
            <a:ext cx="767264" cy="358492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852058" y="20483"/>
            <a:ext cx="1141575" cy="4844531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963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4×10 + 5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337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409445" y="2541313"/>
            <a:ext cx="285340" cy="65909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413257" y="2676273"/>
            <a:ext cx="285340" cy="174420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224217" y="1162197"/>
            <a:ext cx="730873" cy="2971800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164660" y="1687973"/>
            <a:ext cx="767264" cy="4148301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36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4×9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9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2639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483970" y="2813155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496036" y="2928985"/>
            <a:ext cx="285340" cy="118959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246818" y="1469465"/>
            <a:ext cx="730873" cy="2357264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258851" y="1967425"/>
            <a:ext cx="767264" cy="358492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963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3×8 + 4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5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460357"/>
              </p:ext>
            </p:extLst>
          </p:nvPr>
        </p:nvGraphicFramePr>
        <p:xfrm>
          <a:off x="742613" y="1417636"/>
          <a:ext cx="5223062" cy="4205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314"/>
                <a:gridCol w="3439748"/>
              </a:tblGrid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</a:t>
                      </a:r>
                      <a:r>
                        <a:rPr lang="en-US" sz="4800" dirty="0" smtClean="0"/>
                        <a:t>×8 + 4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n=8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7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689781"/>
              </p:ext>
            </p:extLst>
          </p:nvPr>
        </p:nvGraphicFramePr>
        <p:xfrm>
          <a:off x="742613" y="1417636"/>
          <a:ext cx="7758665" cy="4205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314"/>
                <a:gridCol w="3439748"/>
                <a:gridCol w="2535603"/>
              </a:tblGrid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</a:t>
                      </a:r>
                      <a:r>
                        <a:rPr lang="en-US" sz="4800" dirty="0" smtClean="0"/>
                        <a:t>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</a:t>
                      </a:r>
                      <a:r>
                        <a:rPr lang="en-US" sz="4800" baseline="0" dirty="0" smtClean="0"/>
                        <a:t> </a:t>
                      </a:r>
                      <a:r>
                        <a:rPr lang="en-US" sz="4800" dirty="0" smtClean="0"/>
                        <a:t>is</a:t>
                      </a:r>
                      <a:r>
                        <a:rPr lang="en-US" sz="4800" baseline="0" dirty="0" smtClean="0"/>
                        <a:t> odd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n=8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even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odd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even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1938</Words>
  <Application>Microsoft Macintosh PowerPoint</Application>
  <PresentationFormat>On-screen Show (4:3)</PresentationFormat>
  <Paragraphs>284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CSE373: Data Structures and Algorithms  Lecture 2+: Induction Supplemental</vt:lpstr>
      <vt:lpstr>The problem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Are we done?</vt:lpstr>
      <vt:lpstr>Are we done?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Why you should care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2.5: Induction Supplemental</dc:title>
  <dc:creator>Aaron Bauer</dc:creator>
  <cp:lastModifiedBy>Aaron Bauer</cp:lastModifiedBy>
  <cp:revision>41</cp:revision>
  <dcterms:created xsi:type="dcterms:W3CDTF">2014-01-09T21:13:38Z</dcterms:created>
  <dcterms:modified xsi:type="dcterms:W3CDTF">2014-01-10T21:53:20Z</dcterms:modified>
</cp:coreProperties>
</file>