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tags/tag6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1.xml" ContentType="application/vnd.openxmlformats-officedocument.presentationml.notesSlide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tags/tag6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8" r:id="rId3"/>
    <p:sldId id="280" r:id="rId4"/>
    <p:sldId id="258" r:id="rId5"/>
    <p:sldId id="289" r:id="rId6"/>
    <p:sldId id="257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2" r:id="rId22"/>
    <p:sldId id="283" r:id="rId23"/>
    <p:sldId id="284" r:id="rId24"/>
    <p:sldId id="281" r:id="rId25"/>
    <p:sldId id="286" r:id="rId26"/>
    <p:sldId id="287" r:id="rId27"/>
    <p:sldId id="274" r:id="rId28"/>
    <p:sldId id="275" r:id="rId29"/>
    <p:sldId id="276" r:id="rId30"/>
    <p:sldId id="277" r:id="rId31"/>
    <p:sldId id="278" r:id="rId32"/>
    <p:sldId id="279" r:id="rId33"/>
    <p:sldId id="285" r:id="rId3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2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83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0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6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63.xml"/><Relationship Id="rId2" Type="http://schemas.openxmlformats.org/officeDocument/2006/relationships/tags" Target="../tags/tag6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6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6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20" Type="http://schemas.openxmlformats.org/officeDocument/2006/relationships/tags" Target="../tags/tag21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4.xml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20" Type="http://schemas.openxmlformats.org/officeDocument/2006/relationships/tags" Target="../tags/tag41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5.xml"/><Relationship Id="rId10" Type="http://schemas.openxmlformats.org/officeDocument/2006/relationships/tags" Target="../tags/tag31.xml"/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tags" Target="../tags/tag38.xml"/><Relationship Id="rId18" Type="http://schemas.openxmlformats.org/officeDocument/2006/relationships/tags" Target="../tags/tag39.xml"/><Relationship Id="rId19" Type="http://schemas.openxmlformats.org/officeDocument/2006/relationships/tags" Target="../tags/tag40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20" Type="http://schemas.openxmlformats.org/officeDocument/2006/relationships/tags" Target="../tags/tag61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6.xml"/><Relationship Id="rId10" Type="http://schemas.openxmlformats.org/officeDocument/2006/relationships/tags" Target="../tags/tag51.xml"/><Relationship Id="rId11" Type="http://schemas.openxmlformats.org/officeDocument/2006/relationships/tags" Target="../tags/tag52.xml"/><Relationship Id="rId12" Type="http://schemas.openxmlformats.org/officeDocument/2006/relationships/tags" Target="../tags/tag53.xml"/><Relationship Id="rId13" Type="http://schemas.openxmlformats.org/officeDocument/2006/relationships/tags" Target="../tags/tag54.xml"/><Relationship Id="rId14" Type="http://schemas.openxmlformats.org/officeDocument/2006/relationships/tags" Target="../tags/tag55.xml"/><Relationship Id="rId15" Type="http://schemas.openxmlformats.org/officeDocument/2006/relationships/tags" Target="../tags/tag56.xml"/><Relationship Id="rId16" Type="http://schemas.openxmlformats.org/officeDocument/2006/relationships/tags" Target="../tags/tag57.xml"/><Relationship Id="rId17" Type="http://schemas.openxmlformats.org/officeDocument/2006/relationships/tags" Target="../tags/tag58.xml"/><Relationship Id="rId18" Type="http://schemas.openxmlformats.org/officeDocument/2006/relationships/tags" Target="../tags/tag59.xml"/><Relationship Id="rId19" Type="http://schemas.openxmlformats.org/officeDocument/2006/relationships/tags" Target="../tags/tag60.xml"/><Relationship Id="rId1" Type="http://schemas.openxmlformats.org/officeDocument/2006/relationships/tags" Target="../tags/tag42.xml"/><Relationship Id="rId2" Type="http://schemas.openxmlformats.org/officeDocument/2006/relationships/tags" Target="../tags/tag43.xml"/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tags" Target="../tags/tag48.xml"/><Relationship Id="rId8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3: Asymptotic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0480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85800" y="1295400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8ish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 = 10ish +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/2) where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hi-lo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  <a:cs typeface="Courier New" pitchFamily="49" charset="0"/>
              </a:rPr>
              <a:t>O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) where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is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Solve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recurrence equation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 to know that…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relation.  What is the base case?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/2)	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(1) = 8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/>
              <a:t>in terms of the number of expansions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 = 10 + 10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	         = 10 + 10 + 10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10k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 by setting </a:t>
            </a:r>
            <a:r>
              <a:rPr lang="en-US" i="1" dirty="0" smtClean="0"/>
              <a:t>the number of expansions</a:t>
            </a:r>
            <a:r>
              <a:rPr lang="en-US" dirty="0" smtClean="0"/>
              <a:t> to a value which reduces the problem to a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 = 1 means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= 2</a:t>
            </a:r>
            <a:r>
              <a:rPr lang="en-US" baseline="30000" dirty="0" smtClean="0">
                <a:solidFill>
                  <a:schemeClr val="accent2"/>
                </a:solidFill>
              </a:rPr>
              <a:t>k </a:t>
            </a:r>
            <a:r>
              <a:rPr lang="en-US" dirty="0" smtClean="0">
                <a:solidFill>
                  <a:schemeClr val="accent2"/>
                </a:solidFill>
              </a:rPr>
              <a:t> means k 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10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+ 8  (get to base case and do it)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is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Ignoring constant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So binary search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and linear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which is faster?</a:t>
            </a:r>
          </a:p>
          <a:p>
            <a:endParaRPr lang="en-US" dirty="0" smtClean="0"/>
          </a:p>
          <a:p>
            <a:r>
              <a:rPr lang="en-US" dirty="0" smtClean="0"/>
              <a:t>Could depend on constant factors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many</a:t>
            </a:r>
            <a:r>
              <a:rPr lang="en-US" dirty="0" smtClean="0"/>
              <a:t> assignments, additions, etc. for each </a:t>
            </a:r>
            <a:r>
              <a:rPr lang="en-US" i="1" dirty="0" smtClean="0"/>
              <a:t>n</a:t>
            </a:r>
          </a:p>
          <a:p>
            <a:pPr lvl="2"/>
            <a:r>
              <a:rPr lang="en-US" i="1" dirty="0"/>
              <a:t>E.g. T(n) = 5,000,000n 	vs. T(n) = 5n</a:t>
            </a:r>
            <a:r>
              <a:rPr lang="en-US" i="1" baseline="30000" dirty="0"/>
              <a:t>2</a:t>
            </a:r>
            <a:r>
              <a:rPr lang="en-US" i="1" dirty="0"/>
              <a:t> </a:t>
            </a:r>
            <a:endParaRPr lang="en-US" i="1" dirty="0" smtClean="0"/>
          </a:p>
          <a:p>
            <a:pPr lvl="1"/>
            <a:r>
              <a:rPr lang="en-US" dirty="0" smtClean="0"/>
              <a:t>And could depend on </a:t>
            </a:r>
            <a:r>
              <a:rPr lang="en-US" dirty="0" smtClean="0"/>
              <a:t>overhead unrelated to </a:t>
            </a:r>
            <a:r>
              <a:rPr lang="en-US" i="1" dirty="0" smtClean="0"/>
              <a:t>n</a:t>
            </a:r>
            <a:endParaRPr lang="en-US" i="1" dirty="0" smtClean="0"/>
          </a:p>
          <a:p>
            <a:pPr lvl="2"/>
            <a:r>
              <a:rPr lang="en-US" i="1" dirty="0"/>
              <a:t>E.g. T(n) = 5,000,000 + log n 	vs. T(n) = 10 + </a:t>
            </a:r>
            <a:r>
              <a:rPr lang="en-US" i="1" dirty="0" smtClean="0"/>
              <a:t>n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But there exists some 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such that for all </a:t>
            </a:r>
            <a:r>
              <a:rPr lang="en-US" i="1" dirty="0" smtClean="0"/>
              <a:t>n</a:t>
            </a:r>
            <a:r>
              <a:rPr lang="en-US" dirty="0" smtClean="0"/>
              <a:t> &gt; n</a:t>
            </a:r>
            <a:r>
              <a:rPr lang="en-US" baseline="-25000" dirty="0" smtClean="0"/>
              <a:t>0</a:t>
            </a:r>
            <a:r>
              <a:rPr lang="en-US" dirty="0" smtClean="0"/>
              <a:t> binary search wins</a:t>
            </a:r>
          </a:p>
          <a:p>
            <a:endParaRPr lang="en-US" dirty="0" smtClean="0"/>
          </a:p>
          <a:p>
            <a:r>
              <a:rPr lang="en-US" dirty="0" smtClean="0"/>
              <a:t>Let’s play with a couple plots to get some intuition…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286000"/>
          </a:xfrm>
        </p:spPr>
        <p:txBody>
          <a:bodyPr/>
          <a:lstStyle/>
          <a:p>
            <a:r>
              <a:rPr lang="en-US" dirty="0" smtClean="0"/>
              <a:t>Let’s try to “help” linear search</a:t>
            </a:r>
          </a:p>
          <a:p>
            <a:pPr lvl="1"/>
            <a:r>
              <a:rPr lang="en-US" dirty="0" smtClean="0"/>
              <a:t>Run it on a computer 100x as fast (say 2010 model vs. 1990)</a:t>
            </a:r>
          </a:p>
          <a:p>
            <a:pPr lvl="1"/>
            <a:r>
              <a:rPr lang="en-US" dirty="0" smtClean="0"/>
              <a:t>Use a new compiler/language that is 3x as fast</a:t>
            </a:r>
          </a:p>
          <a:p>
            <a:pPr lvl="1"/>
            <a:r>
              <a:rPr lang="en-US" dirty="0" smtClean="0"/>
              <a:t>Be a clever programmer to eliminate half the work</a:t>
            </a:r>
          </a:p>
          <a:p>
            <a:pPr lvl="1"/>
            <a:r>
              <a:rPr lang="en-US" dirty="0" smtClean="0"/>
              <a:t>So doing each iteration is 600x as fast as in binary </a:t>
            </a:r>
            <a:r>
              <a:rPr lang="en-US" dirty="0" smtClean="0"/>
              <a:t>search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42962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3246" y="3657600"/>
            <a:ext cx="430215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sum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“obviously” linear algorithms: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133600"/>
            <a:ext cx="5257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&lt;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+=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4191000"/>
            <a:ext cx="51816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err="1" smtClean="0">
                <a:latin typeface="Courier New" pitchFamily="49" charset="0"/>
              </a:rPr>
              <a:t>,int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help(arr,i+1);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41910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Recurrence is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+ …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times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0" y="22860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Iterative: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binary version?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762000" y="38100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None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Recurrence is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O(1)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+ 2 + 4 + 8 + …   for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log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times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(log n)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 which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proportional to </a:t>
            </a:r>
            <a:r>
              <a:rPr kumimoji="0" lang="en-US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(definition of logarithm)</a:t>
            </a:r>
          </a:p>
          <a:p>
            <a:pPr lvl="1"/>
            <a:endParaRPr lang="en-US" sz="1000" baseline="0" dirty="0" smtClean="0">
              <a:ea typeface="+mn-ea"/>
              <a:cs typeface="+mn-cs"/>
            </a:endParaRPr>
          </a:p>
          <a:p>
            <a:pPr>
              <a:buNone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Easier explanation: it adds each number once while doing little else</a:t>
            </a:r>
          </a:p>
          <a:p>
            <a:pPr>
              <a:buNone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“Obvious”: You can’t do better than </a:t>
            </a:r>
            <a:r>
              <a:rPr lang="en-US" i="1" dirty="0" smtClean="0"/>
              <a:t>O(n)</a:t>
            </a:r>
            <a:r>
              <a:rPr lang="en-US" dirty="0" smtClean="0"/>
              <a:t> – have to read whole array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3152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0;</a:t>
            </a:r>
          </a:p>
          <a:p>
            <a:pPr marL="34290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(lo==hi-1)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[lo];   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arr,lo,mid</a:t>
            </a:r>
            <a:r>
              <a:rPr lang="en-US" sz="2000" kern="0" dirty="0" smtClean="0">
                <a:latin typeface="Courier New" pitchFamily="49" charset="0"/>
              </a:rPr>
              <a:t>) + help(</a:t>
            </a:r>
            <a:r>
              <a:rPr lang="en-US" sz="2000" kern="0" dirty="0" err="1" smtClean="0">
                <a:latin typeface="Courier New" pitchFamily="49" charset="0"/>
              </a:rPr>
              <a:t>arr,mid,hi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teaser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r>
              <a:rPr lang="en-US" dirty="0" smtClean="0"/>
              <a:t>But suppose we could do two recursive calls </a:t>
            </a:r>
            <a:r>
              <a:rPr lang="en-US" i="1" dirty="0" smtClean="0"/>
              <a:t>at the same time</a:t>
            </a:r>
          </a:p>
          <a:p>
            <a:pPr lvl="1"/>
            <a:r>
              <a:rPr lang="en-US" i="1" dirty="0" smtClean="0"/>
              <a:t>Like having a friend do half the work for you!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14400" y="2209800"/>
            <a:ext cx="7315200" cy="2362200"/>
            <a:chOff x="914400" y="2286000"/>
            <a:chExt cx="7315200" cy="2362200"/>
          </a:xfrm>
        </p:grpSpPr>
        <p:sp>
          <p:nvSpPr>
            <p:cNvPr id="7" name="Rectangle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914400" y="2286000"/>
              <a:ext cx="7315200" cy="23622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800"/>
                </a:lnSpc>
                <a:buNone/>
              </a:pP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[]</a:t>
              </a:r>
              <a:r>
                <a:rPr lang="en-US" sz="2000" dirty="0" err="1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)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{</a:t>
              </a:r>
            </a:p>
            <a:p>
              <a:pPr>
                <a:lnSpc>
                  <a:spcPts val="1800"/>
                </a:lnSpc>
                <a:buNone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help(arr,0,arr.length);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help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[]</a:t>
              </a:r>
              <a:r>
                <a:rPr lang="en-US" sz="2000" kern="0" dirty="0" err="1" smtClean="0">
                  <a:solidFill>
                    <a:srgbClr val="119F33"/>
                  </a:solidFill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lo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hi</a:t>
              </a:r>
              <a:r>
                <a:rPr lang="en-US" sz="2000" kern="0" dirty="0" smtClean="0">
                  <a:latin typeface="Courier New" pitchFamily="49" charset="0"/>
                </a:rPr>
                <a:t>) {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(lo==hi)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0;</a:t>
              </a:r>
            </a:p>
            <a:p>
              <a:pPr marL="34290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(lo==hi-1)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err="1" smtClean="0"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[lo];   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err="1" smtClean="0">
                  <a:solidFill>
                    <a:schemeClr val="accent2"/>
                  </a:solidFill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mid</a:t>
              </a:r>
              <a:r>
                <a:rPr lang="en-US" sz="2000" kern="0" dirty="0" smtClean="0">
                  <a:latin typeface="Courier New" pitchFamily="49" charset="0"/>
                </a:rPr>
                <a:t> = (</a:t>
              </a:r>
              <a:r>
                <a:rPr lang="en-US" sz="2000" kern="0" dirty="0" err="1" smtClean="0">
                  <a:latin typeface="Courier New" pitchFamily="49" charset="0"/>
                </a:rPr>
                <a:t>hi+lo</a:t>
              </a:r>
              <a:r>
                <a:rPr lang="en-US" sz="2000" kern="0" dirty="0" smtClean="0">
                  <a:latin typeface="Courier New" pitchFamily="49" charset="0"/>
                </a:rPr>
                <a:t>)/2;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</a:t>
              </a:r>
              <a:r>
                <a:rPr lang="en-US" sz="2000" kern="0" dirty="0" err="1" smtClean="0">
                  <a:latin typeface="Courier New" pitchFamily="49" charset="0"/>
                </a:rPr>
                <a:t>arr,lo,mid</a:t>
              </a:r>
              <a:r>
                <a:rPr lang="en-US" sz="2000" kern="0" dirty="0" smtClean="0">
                  <a:latin typeface="Courier New" pitchFamily="49" charset="0"/>
                </a:rPr>
                <a:t>) + help(</a:t>
              </a:r>
              <a:r>
                <a:rPr lang="en-US" sz="2000" kern="0" dirty="0" err="1" smtClean="0">
                  <a:latin typeface="Courier New" pitchFamily="49" charset="0"/>
                </a:rPr>
                <a:t>arr,mid,hi</a:t>
              </a:r>
              <a:r>
                <a:rPr lang="en-US" sz="2000" kern="0" dirty="0" smtClean="0">
                  <a:latin typeface="Courier New" pitchFamily="49" charset="0"/>
                </a:rPr>
                <a:t>);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   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3622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3340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0" y="4724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62000" y="48006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as many “friends of friends” as needed the recurrence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now 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sz="2000" b="0" i="1" kern="0" baseline="0" dirty="0" smtClean="0">
                <a:latin typeface="+mn-lt"/>
              </a:rPr>
              <a:t>(n)</a:t>
            </a:r>
            <a:r>
              <a:rPr lang="en-US" sz="2000" b="0" kern="0" dirty="0" smtClean="0">
                <a:latin typeface="+mn-lt"/>
              </a:rPr>
              <a:t> = </a:t>
            </a:r>
            <a:r>
              <a:rPr lang="en-US" sz="2000" b="0" i="1" kern="0" dirty="0" smtClean="0">
                <a:latin typeface="+mn-lt"/>
              </a:rPr>
              <a:t>O(</a:t>
            </a:r>
            <a:r>
              <a:rPr lang="en-US" sz="2000" b="0" kern="0" dirty="0" smtClean="0"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)</a:t>
            </a:r>
            <a:r>
              <a:rPr lang="en-US" sz="2000" b="0" kern="0" dirty="0" smtClean="0">
                <a:latin typeface="+mn-lt"/>
              </a:rPr>
              <a:t> + </a:t>
            </a:r>
            <a:r>
              <a:rPr lang="en-US" sz="2000" b="0" kern="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T(n/</a:t>
            </a:r>
            <a:r>
              <a:rPr lang="en-US" sz="2000" b="0" kern="0" dirty="0" smtClean="0">
                <a:latin typeface="+mn-lt"/>
              </a:rPr>
              <a:t>2</a:t>
            </a:r>
            <a:r>
              <a:rPr lang="en-US" sz="2000" b="0" i="1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same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recurrence as for </a:t>
            </a:r>
            <a:r>
              <a:rPr kumimoji="0" lang="en-US" sz="200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find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common recurrences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Should know how to solve recurrences but also recognize some</a:t>
            </a:r>
          </a:p>
          <a:p>
            <a:pPr>
              <a:buNone/>
            </a:pPr>
            <a:r>
              <a:rPr lang="en-US" dirty="0" smtClean="0"/>
              <a:t>really common ones: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logarithmic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exponential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quadratic (see previous lecture)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</a:t>
            </a:r>
            <a:r>
              <a:rPr lang="en-US" i="1" dirty="0" smtClean="0"/>
              <a:t>O</a:t>
            </a:r>
            <a:r>
              <a:rPr lang="en-US" dirty="0" smtClean="0"/>
              <a:t>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</a:p>
          <a:p>
            <a:endParaRPr lang="en-US" sz="1500" dirty="0" smtClean="0"/>
          </a:p>
          <a:p>
            <a:pPr>
              <a:buNone/>
            </a:pPr>
            <a:r>
              <a:rPr lang="en-US" dirty="0" smtClean="0"/>
              <a:t>Note big-Oh can also use more than one variable</a:t>
            </a:r>
          </a:p>
          <a:p>
            <a:r>
              <a:rPr lang="en-US" dirty="0" smtClean="0"/>
              <a:t>Example: can sum all elements of an </a:t>
            </a:r>
            <a:r>
              <a:rPr lang="en-US" i="1" dirty="0" smtClean="0"/>
              <a:t>n</a:t>
            </a:r>
            <a:r>
              <a:rPr lang="en-US" dirty="0" smtClean="0"/>
              <a:t>-by-</a:t>
            </a:r>
            <a:r>
              <a:rPr lang="en-US" i="1" dirty="0" smtClean="0"/>
              <a:t>m</a:t>
            </a:r>
            <a:r>
              <a:rPr lang="en-US" dirty="0" smtClean="0"/>
              <a:t> matrix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nm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About to show formal definition, which amounts to saying: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coefficients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</a:t>
            </a:r>
            <a:r>
              <a:rPr lang="en-US" dirty="0" smtClean="0"/>
              <a:t>5</a:t>
            </a:r>
            <a:endParaRPr lang="en-US" dirty="0" smtClean="0"/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relates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use </a:t>
            </a:r>
            <a:r>
              <a:rPr lang="en-US" i="1" dirty="0" smtClean="0"/>
              <a:t>O</a:t>
            </a:r>
            <a:r>
              <a:rPr lang="en-US" dirty="0" smtClean="0"/>
              <a:t> on a function f(</a:t>
            </a:r>
            <a:r>
              <a:rPr lang="en-US" i="1" dirty="0" smtClean="0"/>
              <a:t>n</a:t>
            </a:r>
            <a:r>
              <a:rPr lang="en-US" dirty="0" smtClean="0"/>
              <a:t>) (for example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to mean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set of functions</a:t>
            </a:r>
            <a:r>
              <a:rPr lang="en-US" i="1" dirty="0" smtClean="0"/>
              <a:t> with asymptotic behavior </a:t>
            </a:r>
            <a:r>
              <a:rPr lang="en-US" b="1" i="1" dirty="0" smtClean="0">
                <a:solidFill>
                  <a:schemeClr val="accent2"/>
                </a:solidFill>
              </a:rPr>
              <a:t>less than or equal to</a:t>
            </a:r>
            <a:r>
              <a:rPr lang="en-US" b="1" i="1" dirty="0" smtClean="0"/>
              <a:t> </a:t>
            </a: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 in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 have the same asymptotic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Confusingly, we also say/write: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we would never 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for an algorithm to be </a:t>
            </a:r>
            <a:r>
              <a:rPr lang="en-US" i="1" dirty="0" smtClean="0">
                <a:solidFill>
                  <a:srgbClr val="3333CC"/>
                </a:solidFill>
              </a:rPr>
              <a:t>efficient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primarily care about </a:t>
            </a:r>
            <a:r>
              <a:rPr lang="en-US" i="1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(and sometimes </a:t>
            </a:r>
            <a:r>
              <a:rPr lang="en-US" i="1" dirty="0" smtClean="0">
                <a:solidFill>
                  <a:srgbClr val="3333CC"/>
                </a:solidFill>
              </a:rPr>
              <a:t>space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 the following a good definition?</a:t>
            </a:r>
          </a:p>
          <a:p>
            <a:pPr lvl="1"/>
            <a:r>
              <a:rPr lang="en-US" dirty="0" smtClean="0"/>
              <a:t>“An algorithm is efficient if, when implemented, it runs quickly on real input instances”</a:t>
            </a:r>
          </a:p>
          <a:p>
            <a:pPr lvl="1"/>
            <a:r>
              <a:rPr lang="en-US" dirty="0" smtClean="0"/>
              <a:t>Where and how well is it implemented?</a:t>
            </a:r>
          </a:p>
          <a:p>
            <a:pPr lvl="1"/>
            <a:r>
              <a:rPr lang="en-US" dirty="0" smtClean="0"/>
              <a:t>What constitutes “real input?”</a:t>
            </a:r>
          </a:p>
          <a:p>
            <a:pPr lvl="1"/>
            <a:r>
              <a:rPr lang="en-US" dirty="0" smtClean="0"/>
              <a:t>How does the algorithm </a:t>
            </a:r>
            <a:r>
              <a:rPr lang="en-US" i="1" dirty="0" smtClean="0">
                <a:solidFill>
                  <a:srgbClr val="3333CC"/>
                </a:solidFill>
              </a:rPr>
              <a:t>scale</a:t>
            </a:r>
            <a:r>
              <a:rPr lang="en-US" dirty="0" smtClean="0"/>
              <a:t> as input size changes?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839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00800" y="1173481"/>
            <a:ext cx="2438400" cy="1874519"/>
            <a:chOff x="6400800" y="1173481"/>
            <a:chExt cx="2247900" cy="1569719"/>
          </a:xfrm>
        </p:grpSpPr>
        <p:pic>
          <p:nvPicPr>
            <p:cNvPr id="7" name="Picture 6" descr="bigOsketch.PNG"/>
            <p:cNvPicPr>
              <a:picLocks noChangeAspect="1"/>
            </p:cNvPicPr>
            <p:nvPr/>
          </p:nvPicPr>
          <p:blipFill>
            <a:blip r:embed="rId3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Big-O, formally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	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constants </a:t>
            </a:r>
          </a:p>
          <a:p>
            <a:pPr>
              <a:buNone/>
            </a:pPr>
            <a:r>
              <a:rPr lang="en-US" i="1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     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 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pPr>
              <a:buNone/>
            </a:pP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pick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large enough to “cover the constant factors”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Let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f(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c</a:t>
            </a:r>
            <a:r>
              <a:rPr lang="en-US" dirty="0" smtClean="0"/>
              <a:t>=5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=10 is more than good enough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524000"/>
            <a:ext cx="5791200" cy="15240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/>
              <a:t>1000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 “cross-over point” is </a:t>
            </a:r>
            <a:r>
              <a:rPr lang="en-US" i="1" dirty="0" smtClean="0"/>
              <a:t>n</a:t>
            </a:r>
            <a:r>
              <a:rPr lang="en-US" dirty="0" smtClean="0"/>
              <a:t>=1000</a:t>
            </a:r>
          </a:p>
          <a:p>
            <a:pPr lvl="1"/>
            <a:r>
              <a:rPr lang="en-US" dirty="0" smtClean="0"/>
              <a:t>So we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=1000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Many other possible choices, e.g., larger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and/or </a:t>
            </a:r>
            <a:r>
              <a:rPr lang="en-US" i="1" dirty="0" smtClean="0"/>
              <a:t>c</a:t>
            </a:r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1280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examples, using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dirty="0" smtClean="0"/>
              <a:t>2</a:t>
            </a:r>
            <a:r>
              <a:rPr lang="en-US" i="1" baseline="30000" dirty="0" smtClean="0"/>
              <a:t>n</a:t>
            </a:r>
            <a:endParaRPr lang="en-US" i="1" baseline="30000" dirty="0"/>
          </a:p>
          <a:p>
            <a:pPr lvl="1"/>
            <a:r>
              <a:rPr lang="en-US" dirty="0" smtClean="0"/>
              <a:t>A valid proof is to find valid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W</a:t>
            </a:r>
            <a:r>
              <a:rPr lang="en-US" dirty="0" smtClean="0"/>
              <a:t>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=20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marL="457200" lvl="1" indent="0">
              <a:buNone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678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with the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constant multiplier </a:t>
            </a:r>
            <a:r>
              <a:rPr lang="en-US" i="1" dirty="0" smtClean="0"/>
              <a:t>c</a:t>
            </a:r>
            <a:r>
              <a:rPr lang="en-US" dirty="0" smtClean="0"/>
              <a:t> is what allows functions that differ only in their largest coefficient to have the same asymptotic </a:t>
            </a:r>
            <a:r>
              <a:rPr lang="en-US" dirty="0" smtClean="0"/>
              <a:t>complexity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Example: </a:t>
            </a:r>
            <a:r>
              <a:rPr lang="en-US" dirty="0">
                <a:sym typeface="Symbol" pitchFamily="18" charset="2"/>
              </a:rPr>
              <a:t>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>
                <a:sym typeface="Symbol" pitchFamily="18" charset="2"/>
              </a:rPr>
              <a:t>7</a:t>
            </a:r>
            <a:r>
              <a:rPr lang="en-US" i="1" dirty="0" smtClean="0"/>
              <a:t>n</a:t>
            </a:r>
            <a:r>
              <a:rPr lang="en-US" dirty="0" smtClean="0"/>
              <a:t>+5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 smtClean="0"/>
              <a:t>n</a:t>
            </a:r>
            <a:endParaRPr lang="en-US" i="1" dirty="0"/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For any choice of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, need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&gt; 7 (or more) to show </a:t>
            </a:r>
            <a:r>
              <a:rPr lang="en-US" dirty="0"/>
              <a:t>g(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is in O( f(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) </a:t>
            </a:r>
            <a:endParaRPr lang="en-US" i="1" baseline="30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2146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coefficients because we don’t have units anyway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versus 5</a:t>
            </a:r>
            <a:r>
              <a:rPr lang="en-US" i="1" dirty="0" smtClean="0"/>
              <a:t>n</a:t>
            </a:r>
            <a:r>
              <a:rPr lang="en-US" baseline="30000" dirty="0" smtClean="0"/>
              <a:t>2  </a:t>
            </a:r>
            <a:r>
              <a:rPr lang="en-US" dirty="0" smtClean="0"/>
              <a:t>doesn’t mean anything when we have not specified the cost of constant-time operations (can re-scale)</a:t>
            </a:r>
          </a:p>
          <a:p>
            <a:pPr lvl="1"/>
            <a:endParaRPr lang="en-US" dirty="0"/>
          </a:p>
          <a:p>
            <a:r>
              <a:rPr lang="en-US" dirty="0" smtClean="0"/>
              <a:t>Eliminate low-order terms because they have vanishingly small impact as </a:t>
            </a:r>
            <a:r>
              <a:rPr lang="en-US" i="1" dirty="0" smtClean="0"/>
              <a:t>n</a:t>
            </a:r>
            <a:r>
              <a:rPr lang="en-US" dirty="0" smtClean="0"/>
              <a:t> grows</a:t>
            </a:r>
          </a:p>
          <a:p>
            <a:endParaRPr lang="en-US" dirty="0"/>
          </a:p>
          <a:p>
            <a:r>
              <a:rPr lang="en-US" dirty="0" smtClean="0"/>
              <a:t>Do NOT ignore constants that are not multipliers</a:t>
            </a:r>
          </a:p>
          <a:p>
            <a:pPr lvl="1"/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 smtClean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 </a:t>
            </a:r>
            <a:r>
              <a:rPr lang="en-US" dirty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(This all follows from the formal definition)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13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Big-O: Common Names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(1)		constant (same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for constant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	logarithmic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		linear</a:t>
            </a:r>
          </a:p>
          <a:p>
            <a:pPr>
              <a:buNone/>
            </a:pPr>
            <a:r>
              <a:rPr lang="en-US" dirty="0" smtClean="0"/>
              <a:t>O(n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    “n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		quadratic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		cubic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polynomial (where is </a:t>
            </a:r>
            <a:r>
              <a:rPr lang="en-US" i="1" dirty="0" smtClean="0"/>
              <a:t>k</a:t>
            </a:r>
            <a:r>
              <a:rPr lang="en-US" dirty="0" smtClean="0"/>
              <a:t> is any constant)</a:t>
            </a:r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dirty="0" smtClean="0"/>
              <a:t>)		exponential (where </a:t>
            </a:r>
            <a:r>
              <a:rPr lang="en-US" i="1" dirty="0" smtClean="0"/>
              <a:t>k</a:t>
            </a:r>
            <a:r>
              <a:rPr lang="en-US" dirty="0" smtClean="0"/>
              <a:t> is any constant &gt; 1)</a:t>
            </a:r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936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running times</a:t>
            </a:r>
            <a:endParaRPr lang="en-US" dirty="0"/>
          </a:p>
        </p:txBody>
      </p:sp>
      <p:pic>
        <p:nvPicPr>
          <p:cNvPr id="8" name="Content Placeholder 7" descr="bigOTab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896" b="-4089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2960" y="1723520"/>
            <a:ext cx="757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For a processor capable of one million instructions per second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45984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Upper bound: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less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greater than </a:t>
            </a:r>
            <a:r>
              <a:rPr lang="en-US" dirty="0" smtClean="0"/>
              <a:t>or equal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Intersection of </a:t>
            </a:r>
            <a:r>
              <a:rPr lang="en-US" i="1" dirty="0" smtClean="0"/>
              <a:t>O</a:t>
            </a:r>
            <a:r>
              <a:rPr lang="en-US" dirty="0" smtClean="0"/>
              <a:t>( f(</a:t>
            </a:r>
            <a:r>
              <a:rPr lang="en-US" i="1" dirty="0" smtClean="0"/>
              <a:t>n</a:t>
            </a:r>
            <a:r>
              <a:rPr lang="en-US" dirty="0" smtClean="0"/>
              <a:t>) ) and </a:t>
            </a:r>
            <a:r>
              <a:rPr lang="en-US" dirty="0" smtClean="0">
                <a:sym typeface="Symbol" pitchFamily="18" charset="2"/>
              </a:rPr>
              <a:t>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 (use </a:t>
            </a:r>
            <a:r>
              <a:rPr lang="en-US" i="1" dirty="0" smtClean="0">
                <a:sym typeface="Symbol" pitchFamily="18" charset="2"/>
              </a:rPr>
              <a:t>different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values)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terms,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common error is to say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when you mean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</a:p>
          <a:p>
            <a:pPr lvl="1"/>
            <a:r>
              <a:rPr lang="en-US" dirty="0" smtClean="0"/>
              <a:t>Since a linear algorithm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), it’s tempting to say “this algorithm is exactly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That doesn’t mean anything,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Less common notation: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“little-oh”: intersection of “big-Oh”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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 but not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“little-omega”: intersection of “big-Omega” and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“big-Theta”</a:t>
            </a:r>
          </a:p>
          <a:p>
            <a:pPr lvl="2"/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For all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, there exists an 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0</a:t>
            </a:r>
            <a:r>
              <a:rPr lang="en-US" i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such that…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sym typeface="Symbol"/>
              </a:rPr>
              <a:t>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Example: array sum is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(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Symbol" pitchFamily="18" charset="2"/>
              </a:rPr>
              <a:t>) but not 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analyzing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The most common thing to do is give an </a:t>
            </a:r>
            <a:r>
              <a:rPr lang="en-US" i="1" dirty="0" smtClean="0"/>
              <a:t>O</a:t>
            </a:r>
            <a:r>
              <a:rPr lang="en-US" dirty="0" smtClean="0"/>
              <a:t> or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running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binary-search algorithm </a:t>
            </a:r>
          </a:p>
          <a:p>
            <a:pPr lvl="1"/>
            <a:r>
              <a:rPr lang="en-US" dirty="0" smtClean="0"/>
              <a:t>Common: </a:t>
            </a:r>
            <a:r>
              <a:rPr lang="en-US" dirty="0" smtClean="0">
                <a:sym typeface="Symbol" pitchFamily="18" charset="2"/>
              </a:rPr>
              <a:t>(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running-time in the worst-case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common: (1) in the best-case (item is in the middle)</a:t>
            </a:r>
          </a:p>
          <a:p>
            <a:pPr lvl="1"/>
            <a:r>
              <a:rPr lang="en-US" dirty="0" smtClean="0"/>
              <a:t>Less common: Algorithm is </a:t>
            </a:r>
            <a:r>
              <a:rPr lang="en-US" dirty="0" smtClean="0">
                <a:sym typeface="Symbol" pitchFamily="18" charset="2"/>
              </a:rPr>
              <a:t>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 (it is not really, really, really fast asymptotically)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 (but very good to know): the find-in-sorted-array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is 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</a:t>
            </a:r>
          </a:p>
          <a:p>
            <a:pPr lvl="2"/>
            <a:r>
              <a:rPr lang="en-US" i="1" dirty="0" smtClean="0">
                <a:sym typeface="Symbol" pitchFamily="18" charset="2"/>
              </a:rPr>
              <a:t>No</a:t>
            </a:r>
            <a:r>
              <a:rPr lang="en-US" dirty="0" smtClean="0">
                <a:sym typeface="Symbol" pitchFamily="18" charset="2"/>
              </a:rPr>
              <a:t> algorithm can do better</a:t>
            </a:r>
          </a:p>
          <a:p>
            <a:pPr lvl="2"/>
            <a:r>
              <a:rPr lang="en-US" dirty="0" smtClean="0">
                <a:sym typeface="Symbol" pitchFamily="18" charset="2"/>
              </a:rPr>
              <a:t>A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cannot be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)) since you can always find a slower algorithm, but can mean </a:t>
            </a:r>
            <a:r>
              <a:rPr lang="en-US" b="1" i="1" dirty="0" smtClean="0">
                <a:sym typeface="Symbol" pitchFamily="18" charset="2"/>
              </a:rPr>
              <a:t>there exists</a:t>
            </a:r>
            <a:r>
              <a:rPr lang="en-US" dirty="0" smtClean="0">
                <a:sym typeface="Symbol" pitchFamily="18" charset="2"/>
              </a:rPr>
              <a:t> an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Gauging </a:t>
            </a:r>
            <a:r>
              <a:rPr lang="en-US" dirty="0" smtClean="0"/>
              <a:t>efficiency (performance)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hy </a:t>
            </a:r>
            <a:r>
              <a:rPr lang="en-US" dirty="0" smtClean="0"/>
              <a:t>not just run the program and time </a:t>
            </a:r>
            <a:r>
              <a:rPr lang="en-US" dirty="0" smtClean="0"/>
              <a:t>it?</a:t>
            </a:r>
            <a:endParaRPr lang="en-US" dirty="0" smtClean="0"/>
          </a:p>
          <a:p>
            <a:pPr lvl="1"/>
            <a:r>
              <a:rPr lang="en-US" dirty="0" smtClean="0"/>
              <a:t>Too much </a:t>
            </a:r>
            <a:r>
              <a:rPr lang="en-US" i="1" dirty="0" smtClean="0">
                <a:solidFill>
                  <a:schemeClr val="accent2"/>
                </a:solidFill>
              </a:rPr>
              <a:t>variability</a:t>
            </a:r>
            <a:r>
              <a:rPr lang="en-US" dirty="0" smtClean="0"/>
              <a:t>, not reliable or </a:t>
            </a:r>
            <a:r>
              <a:rPr lang="en-US" i="1" dirty="0" smtClean="0">
                <a:solidFill>
                  <a:schemeClr val="accent2"/>
                </a:solidFill>
              </a:rPr>
              <a:t>portable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Hardware: processor(s), memory, etc.</a:t>
            </a:r>
          </a:p>
          <a:p>
            <a:pPr lvl="2"/>
            <a:r>
              <a:rPr lang="en-US" dirty="0" smtClean="0"/>
              <a:t>OS, Java version, libraries, drivers</a:t>
            </a:r>
          </a:p>
          <a:p>
            <a:pPr lvl="2"/>
            <a:r>
              <a:rPr lang="en-US" dirty="0" smtClean="0"/>
              <a:t>Other programs running</a:t>
            </a:r>
          </a:p>
          <a:p>
            <a:pPr lvl="2"/>
            <a:r>
              <a:rPr lang="en-US" dirty="0" smtClean="0"/>
              <a:t>Implementation dependent</a:t>
            </a:r>
          </a:p>
          <a:p>
            <a:pPr lvl="1"/>
            <a:r>
              <a:rPr lang="en-US" dirty="0" smtClean="0"/>
              <a:t>Choice of input</a:t>
            </a:r>
          </a:p>
          <a:p>
            <a:pPr lvl="2"/>
            <a:r>
              <a:rPr lang="en-US" dirty="0" smtClean="0"/>
              <a:t>Testing (inexhaustive) may </a:t>
            </a:r>
            <a:r>
              <a:rPr lang="en-US" i="1" dirty="0" smtClean="0">
                <a:solidFill>
                  <a:schemeClr val="accent2"/>
                </a:solidFill>
              </a:rPr>
              <a:t>miss</a:t>
            </a:r>
            <a:r>
              <a:rPr lang="en-US" dirty="0" smtClean="0"/>
              <a:t> worst-case input</a:t>
            </a:r>
          </a:p>
          <a:p>
            <a:pPr lvl="2"/>
            <a:r>
              <a:rPr lang="en-US" dirty="0" smtClean="0"/>
              <a:t>Timing does not </a:t>
            </a:r>
            <a:r>
              <a:rPr lang="en-US" i="1" dirty="0" smtClean="0">
                <a:solidFill>
                  <a:schemeClr val="accent2"/>
                </a:solidFill>
              </a:rPr>
              <a:t>explain</a:t>
            </a:r>
            <a:r>
              <a:rPr lang="en-US" dirty="0" smtClean="0"/>
              <a:t> relative timing among inputs (what happens when </a:t>
            </a:r>
            <a:r>
              <a:rPr lang="en-US" i="1" dirty="0" smtClean="0"/>
              <a:t>n</a:t>
            </a:r>
            <a:r>
              <a:rPr lang="en-US" dirty="0" smtClean="0"/>
              <a:t> doubles in size)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Often want to evaluate an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, not an implementation</a:t>
            </a:r>
          </a:p>
          <a:p>
            <a:pPr lvl="1"/>
            <a:r>
              <a:rPr lang="en-US" dirty="0" smtClean="0"/>
              <a:t>Even </a:t>
            </a:r>
            <a:r>
              <a:rPr lang="en-US" i="1" dirty="0" smtClean="0">
                <a:solidFill>
                  <a:schemeClr val="accent2"/>
                </a:solidFill>
              </a:rPr>
              <a:t>before</a:t>
            </a:r>
            <a:r>
              <a:rPr lang="en-US" dirty="0" smtClean="0"/>
              <a:t> creating the implementation (“coding it up”)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48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instead of time</a:t>
            </a:r>
          </a:p>
          <a:p>
            <a:pPr lvl="1"/>
            <a:r>
              <a:rPr lang="en-US" dirty="0" smtClean="0"/>
              <a:t>Remember we can often use space to gain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pPr lvl="1"/>
            <a:r>
              <a:rPr lang="en-US" dirty="0" smtClean="0"/>
              <a:t>Sometimes only if you assume something about the </a:t>
            </a:r>
            <a:r>
              <a:rPr lang="en-US" i="1" dirty="0" smtClean="0"/>
              <a:t>probability distribution</a:t>
            </a:r>
            <a:r>
              <a:rPr lang="en-US" dirty="0" smtClean="0"/>
              <a:t> of inputs</a:t>
            </a:r>
          </a:p>
          <a:p>
            <a:pPr lvl="1"/>
            <a:r>
              <a:rPr lang="en-US" dirty="0" smtClean="0"/>
              <a:t>Sometimes uses randomization in the algorithm</a:t>
            </a:r>
          </a:p>
          <a:p>
            <a:pPr lvl="2"/>
            <a:r>
              <a:rPr lang="en-US" dirty="0" smtClean="0"/>
              <a:t>Will see an example with sorting</a:t>
            </a:r>
          </a:p>
          <a:p>
            <a:pPr lvl="1"/>
            <a:r>
              <a:rPr lang="en-US" dirty="0" smtClean="0"/>
              <a:t>Sometimes an </a:t>
            </a:r>
            <a:r>
              <a:rPr lang="en-US" i="1" dirty="0" smtClean="0"/>
              <a:t>amortized guarantee</a:t>
            </a:r>
          </a:p>
          <a:p>
            <a:pPr lvl="2"/>
            <a:r>
              <a:rPr lang="en-US" dirty="0" smtClean="0"/>
              <a:t>Average time over any sequence of operations</a:t>
            </a:r>
          </a:p>
          <a:p>
            <a:pPr lvl="2"/>
            <a:r>
              <a:rPr lang="en-US" dirty="0" smtClean="0"/>
              <a:t>Will discuss in a later lecture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Analysis can be about: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or space (usually time)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 power or dollars or 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Upper-, lower-, or tight-bound  (usually upper or tight)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Usually asymptotic is valuable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sz="1000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sz="1000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  <a:p>
            <a:pPr lvl="1"/>
            <a:r>
              <a:rPr lang="en-US" dirty="0" smtClean="0"/>
              <a:t>Here the constant factors can matter, if you care about performance for small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vs. Big-Oh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 is an essential part of computer science’s mathematical foundation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(even prove)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also has its place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you care about (versus worst case)</a:t>
            </a:r>
          </a:p>
          <a:p>
            <a:pPr lvl="1"/>
            <a:r>
              <a:rPr lang="en-US" dirty="0" smtClean="0"/>
              <a:t>Determine what the constant factors “really are”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62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is one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 (not </a:t>
            </a:r>
            <a:r>
              <a:rPr lang="en-US" i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) better than another?</a:t>
            </a:r>
          </a:p>
          <a:p>
            <a:pPr lvl="1"/>
            <a:r>
              <a:rPr lang="en-US" dirty="0" smtClean="0"/>
              <a:t>Various possible answers (clarity, security, …)</a:t>
            </a:r>
          </a:p>
          <a:p>
            <a:pPr lvl="1"/>
            <a:r>
              <a:rPr lang="en-US" dirty="0" smtClean="0"/>
              <a:t>But a big one is </a:t>
            </a:r>
            <a:r>
              <a:rPr lang="en-US" i="1" dirty="0" smtClean="0">
                <a:solidFill>
                  <a:schemeClr val="accent2"/>
                </a:solidFill>
              </a:rPr>
              <a:t>performance</a:t>
            </a:r>
            <a:r>
              <a:rPr lang="en-US" dirty="0" smtClean="0"/>
              <a:t>: for sufficiently large inputs, runs in less time (our focus) or less space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Large inputs</a:t>
            </a:r>
            <a:r>
              <a:rPr lang="en-US" dirty="0" smtClean="0"/>
              <a:t> because probably any algorithm is “plenty good” for small inputs (if </a:t>
            </a:r>
            <a:r>
              <a:rPr lang="en-US" i="1" dirty="0" smtClean="0"/>
              <a:t>n</a:t>
            </a:r>
            <a:r>
              <a:rPr lang="en-US" dirty="0" smtClean="0"/>
              <a:t> is 10, probably anything is fast)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will be </a:t>
            </a:r>
            <a:r>
              <a:rPr lang="en-US" i="1" dirty="0" smtClean="0">
                <a:solidFill>
                  <a:schemeClr val="accent2"/>
                </a:solidFill>
              </a:rPr>
              <a:t>independent</a:t>
            </a:r>
            <a:r>
              <a:rPr lang="en-US" dirty="0" smtClean="0"/>
              <a:t> of CPU speed, programming language, coding tricks, etc.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is general and rigorous, complementary to “coding it up and timing it on some test cases”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worst-case running times?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proven reasonable in practice</a:t>
            </a:r>
          </a:p>
          <a:p>
            <a:r>
              <a:rPr lang="en-US" dirty="0" smtClean="0"/>
              <a:t>Difficult to find a satisfactory alternative</a:t>
            </a:r>
          </a:p>
          <a:p>
            <a:pPr lvl="1"/>
            <a:r>
              <a:rPr lang="en-US" dirty="0" smtClean="0"/>
              <a:t>What about average case?</a:t>
            </a:r>
          </a:p>
          <a:p>
            <a:pPr lvl="1"/>
            <a:r>
              <a:rPr lang="en-US" dirty="0" smtClean="0"/>
              <a:t>Difficult to express full range of input</a:t>
            </a:r>
          </a:p>
          <a:p>
            <a:pPr lvl="1"/>
            <a:r>
              <a:rPr lang="en-US" dirty="0" smtClean="0"/>
              <a:t>Could we use randomly-generated input?</a:t>
            </a:r>
          </a:p>
          <a:p>
            <a:pPr lvl="1"/>
            <a:r>
              <a:rPr lang="en-US" dirty="0" smtClean="0"/>
              <a:t>May learn more about generator than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9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 (“worst case”)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Basic operations  take “some amount of” </a:t>
            </a:r>
            <a:r>
              <a:rPr lang="en-US" dirty="0" smtClean="0">
                <a:solidFill>
                  <a:schemeClr val="accent2"/>
                </a:solidFill>
              </a:rPr>
              <a:t>constant time</a:t>
            </a:r>
          </a:p>
          <a:p>
            <a:pPr lvl="1"/>
            <a:r>
              <a:rPr lang="en-US" dirty="0" smtClean="0"/>
              <a:t>Arithmetic (fixed-width)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Access one Java field </a:t>
            </a:r>
            <a:r>
              <a:rPr lang="en-US" b="1" dirty="0" smtClean="0"/>
              <a:t>or array index</a:t>
            </a:r>
          </a:p>
          <a:p>
            <a:pPr lvl="1"/>
            <a:r>
              <a:rPr lang="en-US" dirty="0" smtClean="0"/>
              <a:t>Etc.</a:t>
            </a:r>
          </a:p>
          <a:p>
            <a:pPr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 of reality</a:t>
            </a:r>
            <a:r>
              <a:rPr lang="en-US" dirty="0" smtClean="0"/>
              <a:t>: a very useful “lie”.)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Consecutive statements		</a:t>
            </a:r>
            <a:r>
              <a:rPr lang="en-US" dirty="0" smtClean="0">
                <a:solidFill>
                  <a:schemeClr val="accent2"/>
                </a:solidFill>
              </a:rPr>
              <a:t>Sum of times</a:t>
            </a:r>
          </a:p>
          <a:p>
            <a:pPr>
              <a:buNone/>
            </a:pPr>
            <a:r>
              <a:rPr lang="en-US" dirty="0" smtClean="0"/>
              <a:t>Conditionals			</a:t>
            </a:r>
            <a:r>
              <a:rPr lang="en-US" dirty="0" smtClean="0">
                <a:solidFill>
                  <a:schemeClr val="accent2"/>
                </a:solidFill>
              </a:rPr>
              <a:t>Time of test plus slower branch</a:t>
            </a:r>
          </a:p>
          <a:p>
            <a:pPr>
              <a:buNone/>
            </a:pPr>
            <a:r>
              <a:rPr lang="en-US" dirty="0" smtClean="0"/>
              <a:t>Loops				</a:t>
            </a:r>
            <a:r>
              <a:rPr lang="en-US" dirty="0" smtClean="0">
                <a:solidFill>
                  <a:schemeClr val="accent2"/>
                </a:solidFill>
              </a:rPr>
              <a:t>Sum of iterations</a:t>
            </a:r>
          </a:p>
          <a:p>
            <a:pPr>
              <a:buNone/>
            </a:pPr>
            <a:r>
              <a:rPr lang="en-US" dirty="0" smtClean="0"/>
              <a:t>Calls				</a:t>
            </a:r>
            <a:r>
              <a:rPr lang="en-US" dirty="0" smtClean="0">
                <a:solidFill>
                  <a:schemeClr val="accent2"/>
                </a:solidFill>
              </a:rPr>
              <a:t>Time of call’s body</a:t>
            </a:r>
          </a:p>
          <a:p>
            <a:pPr>
              <a:buNone/>
            </a:pPr>
            <a:r>
              <a:rPr lang="en-US" dirty="0" smtClean="0"/>
              <a:t>Recursion			</a:t>
            </a:r>
            <a:r>
              <a:rPr lang="en-US" dirty="0" smtClean="0">
                <a:solidFill>
                  <a:schemeClr val="accent2"/>
                </a:solidFill>
              </a:rPr>
              <a:t>Solve </a:t>
            </a:r>
            <a:r>
              <a:rPr lang="en-US" i="1" dirty="0" smtClean="0">
                <a:solidFill>
                  <a:schemeClr val="accent2"/>
                </a:solidFill>
              </a:rPr>
              <a:t>recurrence equation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429000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048000"/>
            <a:ext cx="5715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== k)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495800" y="4648200"/>
            <a:ext cx="4191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6ish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6ish*(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  		       =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 lvl="1"/>
            <a:r>
              <a:rPr lang="en-US" dirty="0" smtClean="0"/>
              <a:t>Can also be done non-recursively but “doesn’t matter” here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21523</TotalTime>
  <Words>2970</Words>
  <Application>Microsoft Macintosh PowerPoint</Application>
  <PresentationFormat>On-screen Show (4:3)</PresentationFormat>
  <Paragraphs>508</Paragraphs>
  <Slides>33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dan_design_template</vt:lpstr>
      <vt:lpstr>CSE373: Data Structures and Algorithms  Lecture 3: Asymptotic Analysis</vt:lpstr>
      <vt:lpstr>Efficiency</vt:lpstr>
      <vt:lpstr>Gauging efficiency (performance)</vt:lpstr>
      <vt:lpstr>Comparing algorithms</vt:lpstr>
      <vt:lpstr>Why worst-case running times?</vt:lpstr>
      <vt:lpstr>Analyzing code (“worst case”)</vt:lpstr>
      <vt:lpstr>Example</vt:lpstr>
      <vt:lpstr>Linear search</vt:lpstr>
      <vt:lpstr>Binary search</vt:lpstr>
      <vt:lpstr>Binary search</vt:lpstr>
      <vt:lpstr>Solving Recurrence Relations</vt:lpstr>
      <vt:lpstr>Ignoring constant factors</vt:lpstr>
      <vt:lpstr>Example</vt:lpstr>
      <vt:lpstr>Another example: sum array</vt:lpstr>
      <vt:lpstr>What about a binary version?</vt:lpstr>
      <vt:lpstr>Parallelism teaser</vt:lpstr>
      <vt:lpstr>Really common recurrences</vt:lpstr>
      <vt:lpstr>Asymptotic notation</vt:lpstr>
      <vt:lpstr>Big-Oh relates functions</vt:lpstr>
      <vt:lpstr>Big-O, formally</vt:lpstr>
      <vt:lpstr>More examples, using formal definition</vt:lpstr>
      <vt:lpstr>More examples, using formal definition</vt:lpstr>
      <vt:lpstr>What’s with the c</vt:lpstr>
      <vt:lpstr>What you can drop</vt:lpstr>
      <vt:lpstr>Big-O: Common Names (Again)</vt:lpstr>
      <vt:lpstr>Big-O running times</vt:lpstr>
      <vt:lpstr>More Asymptotic Notation</vt:lpstr>
      <vt:lpstr>Correct terms, in theory</vt:lpstr>
      <vt:lpstr>What we are analyzing</vt:lpstr>
      <vt:lpstr>Other things to analyze</vt:lpstr>
      <vt:lpstr>Summary</vt:lpstr>
      <vt:lpstr>Usually asymptotic is valuable</vt:lpstr>
      <vt:lpstr>Timing vs. Big-Oh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926</cp:revision>
  <dcterms:created xsi:type="dcterms:W3CDTF">2009-03-13T20:43:19Z</dcterms:created>
  <dcterms:modified xsi:type="dcterms:W3CDTF">2014-01-10T19:40:41Z</dcterms:modified>
</cp:coreProperties>
</file>