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0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82" r:id="rId11"/>
    <p:sldId id="283" r:id="rId12"/>
    <p:sldId id="284" r:id="rId13"/>
    <p:sldId id="281" r:id="rId14"/>
    <p:sldId id="286" r:id="rId15"/>
    <p:sldId id="287" r:id="rId16"/>
    <p:sldId id="274" r:id="rId17"/>
    <p:sldId id="275" r:id="rId18"/>
    <p:sldId id="276" r:id="rId19"/>
    <p:sldId id="277" r:id="rId20"/>
    <p:sldId id="278" r:id="rId21"/>
    <p:sldId id="279" r:id="rId22"/>
    <p:sldId id="285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2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839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401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/>
              <a:t>CSE373: Data Structures and Algorithms</a:t>
            </a:r>
            <a:br>
              <a:rPr lang="en-US" sz="3200" i="0" dirty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4</a:t>
            </a:r>
            <a:r>
              <a:rPr lang="en-US" sz="3200" i="0" dirty="0" smtClean="0"/>
              <a:t>: </a:t>
            </a:r>
            <a:r>
              <a:rPr lang="en-US" sz="3200" i="0" dirty="0" smtClean="0"/>
              <a:t>Asymptotic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examples, using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ym typeface="Symbol" pitchFamily="18" charset="2"/>
              </a:rPr>
              <a:t>Let g(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dirty="0" smtClean="0"/>
              <a:t>1000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and f(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i="1" dirty="0"/>
              <a:t>n</a:t>
            </a:r>
            <a:r>
              <a:rPr lang="en-US" baseline="30000" dirty="0"/>
              <a:t>2</a:t>
            </a:r>
          </a:p>
          <a:p>
            <a:pPr lvl="1"/>
            <a:r>
              <a:rPr lang="en-US" dirty="0" smtClean="0"/>
              <a:t>A valid proof is to find valid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i="1" baseline="-25000" dirty="0">
                <a:sym typeface="Symbol" pitchFamily="18" charset="2"/>
              </a:rPr>
              <a:t>0 </a:t>
            </a:r>
            <a:endParaRPr lang="en-US" dirty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The “cross-over point” is </a:t>
            </a:r>
            <a:r>
              <a:rPr lang="en-US" i="1" dirty="0" smtClean="0"/>
              <a:t>n</a:t>
            </a:r>
            <a:r>
              <a:rPr lang="en-US" dirty="0" smtClean="0"/>
              <a:t>=1000</a:t>
            </a:r>
          </a:p>
          <a:p>
            <a:pPr lvl="1"/>
            <a:r>
              <a:rPr lang="en-US" dirty="0" smtClean="0"/>
              <a:t>So we can choose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/>
              <a:t>=1000 and </a:t>
            </a:r>
            <a:r>
              <a:rPr lang="en-US" i="1" dirty="0" smtClean="0"/>
              <a:t>c</a:t>
            </a:r>
            <a:r>
              <a:rPr lang="en-US" dirty="0" smtClean="0"/>
              <a:t>=1</a:t>
            </a:r>
          </a:p>
          <a:p>
            <a:pPr lvl="2"/>
            <a:r>
              <a:rPr lang="en-US" dirty="0" smtClean="0"/>
              <a:t>Many other possible choices, e.g., larger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/>
              <a:t>and/or </a:t>
            </a:r>
            <a:r>
              <a:rPr lang="en-US" i="1" dirty="0" smtClean="0"/>
              <a:t>c</a:t>
            </a:r>
          </a:p>
          <a:p>
            <a:pPr lvl="1"/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600200" y="4495800"/>
            <a:ext cx="5791200" cy="1524000"/>
            <a:chOff x="609600" y="3962400"/>
            <a:chExt cx="5791200" cy="152400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FontTx/>
                <a:buNone/>
              </a:pPr>
              <a:r>
                <a:rPr lang="en-US" b="0" dirty="0" smtClean="0"/>
                <a:t>Definition: </a:t>
              </a:r>
            </a:p>
            <a:p>
              <a:pPr>
                <a:buFontTx/>
                <a:buNone/>
              </a:pPr>
              <a:r>
                <a:rPr lang="en-US" b="0" dirty="0" smtClean="0"/>
                <a:t>	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ym typeface="Symbol" pitchFamily="18" charset="2"/>
                </a:rPr>
                <a:t>is in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O( f(</a:t>
              </a:r>
              <a:r>
                <a:rPr lang="en-US" b="0" i="1" dirty="0" smtClean="0">
                  <a:solidFill>
                    <a:schemeClr val="accent2"/>
                  </a:solidFill>
                  <a:sym typeface="Symbol" pitchFamily="18" charset="2"/>
                </a:rPr>
                <a:t>n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) )</a:t>
              </a:r>
              <a:r>
                <a:rPr lang="en-US" b="0" dirty="0" smtClean="0">
                  <a:sym typeface="Symbol" pitchFamily="18" charset="2"/>
                </a:rPr>
                <a:t> if there exist constants </a:t>
              </a:r>
            </a:p>
            <a:p>
              <a:pPr>
                <a:buFontTx/>
                <a:buNone/>
              </a:pPr>
              <a:r>
                <a:rPr lang="en-US" b="0" i="1" dirty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     c</a:t>
              </a:r>
              <a:r>
                <a:rPr lang="en-US" b="0" dirty="0" smtClean="0">
                  <a:sym typeface="Symbol" pitchFamily="18" charset="2"/>
                </a:rPr>
                <a:t> and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r>
                <a:rPr lang="en-US" b="0" dirty="0" smtClean="0">
                  <a:sym typeface="Symbol" pitchFamily="18" charset="2"/>
                </a:rPr>
                <a:t> such that  </a:t>
              </a:r>
              <a:r>
                <a:rPr lang="en-US" b="0" dirty="0" smtClean="0"/>
                <a:t>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</a:t>
              </a:r>
              <a:r>
                <a:rPr lang="en-US" b="0" dirty="0" smtClean="0">
                  <a:sym typeface="Symbol" pitchFamily="18" charset="2"/>
                </a:rPr>
                <a:t>  </a:t>
              </a:r>
              <a:r>
                <a:rPr lang="en-US" b="0" i="1" dirty="0" smtClean="0">
                  <a:sym typeface="Symbol" pitchFamily="18" charset="2"/>
                </a:rPr>
                <a:t>c</a:t>
              </a:r>
              <a:r>
                <a:rPr lang="en-US" b="0" dirty="0" smtClean="0">
                  <a:sym typeface="Symbol" pitchFamily="18" charset="2"/>
                </a:rPr>
                <a:t> f(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) for all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dirty="0" smtClean="0">
                  <a:solidFill>
                    <a:schemeClr val="accent2"/>
                  </a:solidFill>
                  <a:sym typeface="Symbol"/>
                </a:rPr>
                <a:t>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endParaRPr lang="en-US" b="0" dirty="0" smtClean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11280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examples, using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ym typeface="Symbol" pitchFamily="18" charset="2"/>
              </a:rPr>
              <a:t>Let g(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i="1" dirty="0" smtClean="0"/>
              <a:t>n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and f(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dirty="0" smtClean="0"/>
              <a:t>2</a:t>
            </a:r>
            <a:r>
              <a:rPr lang="en-US" i="1" baseline="30000" dirty="0" smtClean="0"/>
              <a:t>n</a:t>
            </a:r>
            <a:endParaRPr lang="en-US" i="1" baseline="30000" dirty="0"/>
          </a:p>
          <a:p>
            <a:pPr lvl="1"/>
            <a:r>
              <a:rPr lang="en-US" dirty="0" smtClean="0"/>
              <a:t>A valid proof is to find valid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i="1" baseline="-25000" dirty="0">
                <a:sym typeface="Symbol" pitchFamily="18" charset="2"/>
              </a:rPr>
              <a:t>0 </a:t>
            </a:r>
            <a:endParaRPr lang="en-US" dirty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W</a:t>
            </a:r>
            <a:r>
              <a:rPr lang="en-US" dirty="0" smtClean="0"/>
              <a:t>e can choose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/>
              <a:t>=20 and </a:t>
            </a:r>
            <a:r>
              <a:rPr lang="en-US" i="1" dirty="0" smtClean="0"/>
              <a:t>c</a:t>
            </a:r>
            <a:r>
              <a:rPr lang="en-US" dirty="0" smtClean="0"/>
              <a:t>=1</a:t>
            </a:r>
          </a:p>
          <a:p>
            <a:pPr marL="457200" lvl="1" indent="0">
              <a:buNone/>
            </a:pP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600200" y="4495800"/>
            <a:ext cx="5791200" cy="1524000"/>
            <a:chOff x="609600" y="3962400"/>
            <a:chExt cx="5791200" cy="152400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FontTx/>
                <a:buNone/>
              </a:pPr>
              <a:r>
                <a:rPr lang="en-US" b="0" dirty="0" smtClean="0"/>
                <a:t>Definition: </a:t>
              </a:r>
            </a:p>
            <a:p>
              <a:pPr>
                <a:buFontTx/>
                <a:buNone/>
              </a:pPr>
              <a:r>
                <a:rPr lang="en-US" b="0" dirty="0" smtClean="0"/>
                <a:t>	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ym typeface="Symbol" pitchFamily="18" charset="2"/>
                </a:rPr>
                <a:t>is in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O( f(</a:t>
              </a:r>
              <a:r>
                <a:rPr lang="en-US" b="0" i="1" dirty="0" smtClean="0">
                  <a:solidFill>
                    <a:schemeClr val="accent2"/>
                  </a:solidFill>
                  <a:sym typeface="Symbol" pitchFamily="18" charset="2"/>
                </a:rPr>
                <a:t>n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) )</a:t>
              </a:r>
              <a:r>
                <a:rPr lang="en-US" b="0" dirty="0" smtClean="0">
                  <a:sym typeface="Symbol" pitchFamily="18" charset="2"/>
                </a:rPr>
                <a:t> if there exist constants </a:t>
              </a:r>
            </a:p>
            <a:p>
              <a:pPr>
                <a:buFontTx/>
                <a:buNone/>
              </a:pPr>
              <a:r>
                <a:rPr lang="en-US" b="0" i="1" dirty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     c</a:t>
              </a:r>
              <a:r>
                <a:rPr lang="en-US" b="0" dirty="0" smtClean="0">
                  <a:sym typeface="Symbol" pitchFamily="18" charset="2"/>
                </a:rPr>
                <a:t> and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r>
                <a:rPr lang="en-US" b="0" dirty="0" smtClean="0">
                  <a:sym typeface="Symbol" pitchFamily="18" charset="2"/>
                </a:rPr>
                <a:t> such that  </a:t>
              </a:r>
              <a:r>
                <a:rPr lang="en-US" b="0" dirty="0" smtClean="0"/>
                <a:t>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</a:t>
              </a:r>
              <a:r>
                <a:rPr lang="en-US" b="0" dirty="0" smtClean="0">
                  <a:sym typeface="Symbol" pitchFamily="18" charset="2"/>
                </a:rPr>
                <a:t>  </a:t>
              </a:r>
              <a:r>
                <a:rPr lang="en-US" b="0" i="1" dirty="0" smtClean="0">
                  <a:sym typeface="Symbol" pitchFamily="18" charset="2"/>
                </a:rPr>
                <a:t>c</a:t>
              </a:r>
              <a:r>
                <a:rPr lang="en-US" b="0" dirty="0" smtClean="0">
                  <a:sym typeface="Symbol" pitchFamily="18" charset="2"/>
                </a:rPr>
                <a:t> f(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) for all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dirty="0" smtClean="0">
                  <a:solidFill>
                    <a:schemeClr val="accent2"/>
                  </a:solidFill>
                  <a:sym typeface="Symbol"/>
                </a:rPr>
                <a:t>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endParaRPr lang="en-US" b="0" dirty="0" smtClean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86782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with the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constant multiplier </a:t>
            </a:r>
            <a:r>
              <a:rPr lang="en-US" i="1" dirty="0" smtClean="0"/>
              <a:t>c</a:t>
            </a:r>
            <a:r>
              <a:rPr lang="en-US" dirty="0" smtClean="0"/>
              <a:t> is what allows functions that differ only in their largest coefficient to have the same asymptotic complexity</a:t>
            </a:r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Example: </a:t>
            </a:r>
            <a:r>
              <a:rPr lang="en-US" dirty="0">
                <a:sym typeface="Symbol" pitchFamily="18" charset="2"/>
              </a:rPr>
              <a:t>g(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dirty="0" smtClean="0">
                <a:sym typeface="Symbol" pitchFamily="18" charset="2"/>
              </a:rPr>
              <a:t>7</a:t>
            </a:r>
            <a:r>
              <a:rPr lang="en-US" i="1" dirty="0" smtClean="0"/>
              <a:t>n</a:t>
            </a:r>
            <a:r>
              <a:rPr lang="en-US" dirty="0" smtClean="0"/>
              <a:t>+5 </a:t>
            </a:r>
            <a:r>
              <a:rPr lang="en-US" dirty="0"/>
              <a:t>and f(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i="1" dirty="0" smtClean="0"/>
              <a:t>n</a:t>
            </a:r>
            <a:endParaRPr lang="en-US" i="1" dirty="0"/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For any choice of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, need a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&gt; 7 (or more) to show </a:t>
            </a:r>
            <a:r>
              <a:rPr lang="en-US" dirty="0"/>
              <a:t>g(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is in O( f(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) </a:t>
            </a:r>
            <a:endParaRPr lang="en-US" i="1" baseline="30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600200" y="4495800"/>
            <a:ext cx="5791200" cy="1524000"/>
            <a:chOff x="609600" y="3962400"/>
            <a:chExt cx="5791200" cy="1524000"/>
          </a:xfrm>
        </p:grpSpPr>
        <p:sp>
          <p:nvSpPr>
            <p:cNvPr id="8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FontTx/>
                <a:buNone/>
              </a:pPr>
              <a:r>
                <a:rPr lang="en-US" b="0" dirty="0" smtClean="0"/>
                <a:t>Definition: </a:t>
              </a:r>
            </a:p>
            <a:p>
              <a:pPr>
                <a:buFontTx/>
                <a:buNone/>
              </a:pPr>
              <a:r>
                <a:rPr lang="en-US" b="0" dirty="0" smtClean="0"/>
                <a:t>	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ym typeface="Symbol" pitchFamily="18" charset="2"/>
                </a:rPr>
                <a:t>is in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O( f(</a:t>
              </a:r>
              <a:r>
                <a:rPr lang="en-US" b="0" i="1" dirty="0" smtClean="0">
                  <a:solidFill>
                    <a:schemeClr val="accent2"/>
                  </a:solidFill>
                  <a:sym typeface="Symbol" pitchFamily="18" charset="2"/>
                </a:rPr>
                <a:t>n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) )</a:t>
              </a:r>
              <a:r>
                <a:rPr lang="en-US" b="0" dirty="0" smtClean="0">
                  <a:sym typeface="Symbol" pitchFamily="18" charset="2"/>
                </a:rPr>
                <a:t> if there exist constants </a:t>
              </a:r>
            </a:p>
            <a:p>
              <a:pPr>
                <a:buFontTx/>
                <a:buNone/>
              </a:pPr>
              <a:r>
                <a:rPr lang="en-US" b="0" i="1" dirty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     c</a:t>
              </a:r>
              <a:r>
                <a:rPr lang="en-US" b="0" dirty="0" smtClean="0">
                  <a:sym typeface="Symbol" pitchFamily="18" charset="2"/>
                </a:rPr>
                <a:t> and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r>
                <a:rPr lang="en-US" b="0" dirty="0" smtClean="0">
                  <a:sym typeface="Symbol" pitchFamily="18" charset="2"/>
                </a:rPr>
                <a:t> such that  </a:t>
              </a:r>
              <a:r>
                <a:rPr lang="en-US" b="0" dirty="0" smtClean="0"/>
                <a:t>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</a:t>
              </a:r>
              <a:r>
                <a:rPr lang="en-US" b="0" dirty="0" smtClean="0">
                  <a:sym typeface="Symbol" pitchFamily="18" charset="2"/>
                </a:rPr>
                <a:t>  </a:t>
              </a:r>
              <a:r>
                <a:rPr lang="en-US" b="0" i="1" dirty="0" smtClean="0">
                  <a:sym typeface="Symbol" pitchFamily="18" charset="2"/>
                </a:rPr>
                <a:t>c</a:t>
              </a:r>
              <a:r>
                <a:rPr lang="en-US" b="0" dirty="0" smtClean="0">
                  <a:sym typeface="Symbol" pitchFamily="18" charset="2"/>
                </a:rPr>
                <a:t> f(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) for all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dirty="0" smtClean="0">
                  <a:solidFill>
                    <a:schemeClr val="accent2"/>
                  </a:solidFill>
                  <a:sym typeface="Symbol"/>
                </a:rPr>
                <a:t>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endParaRPr lang="en-US" b="0" dirty="0" smtClean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21464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coefficients because we don’t have units anyway</a:t>
            </a:r>
          </a:p>
          <a:p>
            <a:pPr lvl="1"/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versus 5</a:t>
            </a:r>
            <a:r>
              <a:rPr lang="en-US" i="1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doesn’t mean anything when we have not specified the cost of constant-time operations (can re-scale)</a:t>
            </a:r>
          </a:p>
          <a:p>
            <a:pPr lvl="1"/>
            <a:endParaRPr lang="en-US" dirty="0"/>
          </a:p>
          <a:p>
            <a:r>
              <a:rPr lang="en-US" dirty="0" smtClean="0"/>
              <a:t>Eliminate low-order terms because they have vanishingly small impact as </a:t>
            </a:r>
            <a:r>
              <a:rPr lang="en-US" i="1" dirty="0" smtClean="0"/>
              <a:t>n</a:t>
            </a:r>
            <a:r>
              <a:rPr lang="en-US" dirty="0" smtClean="0"/>
              <a:t> grows</a:t>
            </a:r>
          </a:p>
          <a:p>
            <a:endParaRPr lang="en-US" dirty="0"/>
          </a:p>
          <a:p>
            <a:r>
              <a:rPr lang="en-US" dirty="0" smtClean="0"/>
              <a:t>Do NOT ignore constants that are not multipliers</a:t>
            </a:r>
          </a:p>
          <a:p>
            <a:pPr lvl="1"/>
            <a:r>
              <a:rPr lang="en-US" i="1" dirty="0" smtClean="0"/>
              <a:t>n</a:t>
            </a:r>
            <a:r>
              <a:rPr lang="en-US" baseline="30000" dirty="0" smtClean="0"/>
              <a:t>3 </a:t>
            </a:r>
            <a:r>
              <a:rPr lang="en-US" dirty="0" smtClean="0"/>
              <a:t>is not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3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 </a:t>
            </a:r>
            <a:r>
              <a:rPr lang="en-US" dirty="0"/>
              <a:t>is not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(This all follows from the formal definition)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137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Big-O: Common Names (Again)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(1)		constant (same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for constant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	</a:t>
            </a:r>
            <a:r>
              <a:rPr lang="en-US" dirty="0" smtClean="0"/>
              <a:t>logarithmic (probing)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		</a:t>
            </a:r>
            <a:r>
              <a:rPr lang="en-US" dirty="0" smtClean="0"/>
              <a:t>linear (single-pass)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    “n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” (</a:t>
            </a:r>
            <a:r>
              <a:rPr lang="en-US" dirty="0" err="1" smtClean="0"/>
              <a:t>mergesor</a:t>
            </a:r>
            <a:r>
              <a:rPr lang="en-US" dirty="0" err="1" smtClean="0"/>
              <a:t>t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		</a:t>
            </a:r>
            <a:r>
              <a:rPr lang="en-US" dirty="0" smtClean="0"/>
              <a:t>quadratic (nested loops)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		</a:t>
            </a:r>
            <a:r>
              <a:rPr lang="en-US" dirty="0" smtClean="0"/>
              <a:t>cubic (more nested loops)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)		polynomial (where is </a:t>
            </a:r>
            <a:r>
              <a:rPr lang="en-US" i="1" dirty="0" smtClean="0"/>
              <a:t>k</a:t>
            </a:r>
            <a:r>
              <a:rPr lang="en-US" dirty="0" smtClean="0"/>
              <a:t> is any constant)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)		exponential (where </a:t>
            </a:r>
            <a:r>
              <a:rPr lang="en-US" i="1" dirty="0" smtClean="0"/>
              <a:t>k</a:t>
            </a:r>
            <a:r>
              <a:rPr lang="en-US" dirty="0" smtClean="0"/>
              <a:t> is any constant &gt; 1)</a:t>
            </a:r>
          </a:p>
          <a:p>
            <a:pPr>
              <a:buNone/>
            </a:pPr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936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running times</a:t>
            </a:r>
            <a:endParaRPr lang="en-US" dirty="0"/>
          </a:p>
        </p:txBody>
      </p:sp>
      <p:pic>
        <p:nvPicPr>
          <p:cNvPr id="8" name="Content Placeholder 7" descr="bigOTabl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896" b="-40896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2960" y="1723520"/>
            <a:ext cx="7571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0" dirty="0" smtClean="0">
                <a:latin typeface="+mn-lt"/>
              </a:rPr>
              <a:t>For a processor capable of one million instructions per second</a:t>
            </a:r>
          </a:p>
        </p:txBody>
      </p:sp>
    </p:spTree>
    <p:extLst>
      <p:ext uri="{BB962C8B-B14F-4D97-AF65-F5344CB8AC3E}">
        <p14:creationId xmlns:p14="http://schemas.microsoft.com/office/powerpoint/2010/main" val="24645984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Asymptotic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Upper bound: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less than </a:t>
            </a:r>
            <a:r>
              <a:rPr lang="en-US" dirty="0" smtClean="0"/>
              <a:t>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O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endParaRPr lang="en-US" sz="1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Lower bound: (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/>
              <a:t>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greater than </a:t>
            </a:r>
            <a:r>
              <a:rPr lang="en-US" dirty="0" smtClean="0"/>
              <a:t>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(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endParaRPr lang="en-US" dirty="0" smtClean="0"/>
          </a:p>
          <a:p>
            <a:endParaRPr lang="en-US" sz="1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Tight bound: 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equal</a:t>
            </a:r>
            <a:r>
              <a:rPr lang="en-US" dirty="0" smtClean="0"/>
              <a:t>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Intersection of </a:t>
            </a:r>
            <a:r>
              <a:rPr lang="en-US" i="1" dirty="0" smtClean="0"/>
              <a:t>O</a:t>
            </a:r>
            <a:r>
              <a:rPr lang="en-US" dirty="0" smtClean="0"/>
              <a:t>( f(</a:t>
            </a:r>
            <a:r>
              <a:rPr lang="en-US" i="1" dirty="0" smtClean="0"/>
              <a:t>n</a:t>
            </a:r>
            <a:r>
              <a:rPr lang="en-US" dirty="0" smtClean="0"/>
              <a:t>) ) and </a:t>
            </a:r>
            <a:r>
              <a:rPr lang="en-US" dirty="0" smtClean="0">
                <a:sym typeface="Symbol" pitchFamily="18" charset="2"/>
              </a:rPr>
              <a:t>(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)  (use </a:t>
            </a:r>
            <a:r>
              <a:rPr lang="en-US" i="1" dirty="0" smtClean="0">
                <a:sym typeface="Symbol" pitchFamily="18" charset="2"/>
              </a:rPr>
              <a:t>different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values)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terms, in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common error is to say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when you mean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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</a:p>
          <a:p>
            <a:pPr lvl="1"/>
            <a:r>
              <a:rPr lang="en-US" dirty="0" smtClean="0"/>
              <a:t>Since a linear algorithm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), it’s tempting to say “this algorithm is exactly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)”</a:t>
            </a:r>
          </a:p>
          <a:p>
            <a:pPr lvl="1"/>
            <a:r>
              <a:rPr lang="en-US" dirty="0" smtClean="0"/>
              <a:t>That doesn’t mean anything, say it is </a:t>
            </a:r>
            <a:r>
              <a:rPr lang="en-US" dirty="0" smtClean="0">
                <a:sym typeface="Symbol" pitchFamily="18" charset="2"/>
              </a:rPr>
              <a:t>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That means that it is not, for example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Less common notation: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“little-oh”: intersection of “big-Oh” and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“big-Theta”</a:t>
            </a:r>
          </a:p>
          <a:p>
            <a:pPr lvl="2"/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For all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, there exists an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0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such that…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</a:t>
            </a:r>
            <a:endParaRPr lang="en-US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Example: array sum is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 but not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“little-omega”: intersection of “big-Omega” and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“big-Theta”</a:t>
            </a:r>
          </a:p>
          <a:p>
            <a:pPr lvl="2"/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For all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, there exists an 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n</a:t>
            </a:r>
            <a:r>
              <a:rPr lang="en-US" i="1" baseline="-25000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0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such that…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/>
              </a:rPr>
              <a:t></a:t>
            </a:r>
            <a:endParaRPr lang="en-US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Example: array sum is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(</a:t>
            </a: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) but not 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analyzing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The most common thing to do is give an </a:t>
            </a:r>
            <a:r>
              <a:rPr lang="en-US" i="1" dirty="0" smtClean="0"/>
              <a:t>O</a:t>
            </a:r>
            <a:r>
              <a:rPr lang="en-US" dirty="0" smtClean="0"/>
              <a:t> or </a:t>
            </a:r>
            <a:r>
              <a:rPr lang="en-US" dirty="0" smtClean="0">
                <a:sym typeface="Symbol" pitchFamily="18" charset="2"/>
              </a:rPr>
              <a:t>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bound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/>
              <a:t> running </a:t>
            </a:r>
            <a:r>
              <a:rPr lang="en-US" dirty="0" smtClean="0">
                <a:solidFill>
                  <a:schemeClr val="accent2"/>
                </a:solidFill>
              </a:rPr>
              <a:t>time</a:t>
            </a:r>
            <a:r>
              <a:rPr lang="en-US" dirty="0" smtClean="0"/>
              <a:t> of an </a:t>
            </a:r>
            <a:r>
              <a:rPr lang="en-US" dirty="0" smtClean="0">
                <a:solidFill>
                  <a:schemeClr val="accent2"/>
                </a:solidFill>
              </a:rPr>
              <a:t>algorithm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binary-search algorithm </a:t>
            </a:r>
          </a:p>
          <a:p>
            <a:pPr lvl="1"/>
            <a:r>
              <a:rPr lang="en-US" dirty="0" smtClean="0"/>
              <a:t>Common: </a:t>
            </a:r>
            <a:r>
              <a:rPr lang="en-US" dirty="0" smtClean="0">
                <a:sym typeface="Symbol" pitchFamily="18" charset="2"/>
              </a:rPr>
              <a:t>(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running-time in the worst-case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Less common: (1) in the best-case (item is in the middle)</a:t>
            </a:r>
          </a:p>
          <a:p>
            <a:pPr lvl="1"/>
            <a:r>
              <a:rPr lang="en-US" dirty="0" smtClean="0"/>
              <a:t>Less common: Algorithm is </a:t>
            </a:r>
            <a:r>
              <a:rPr lang="en-US" dirty="0" smtClean="0">
                <a:sym typeface="Symbol" pitchFamily="18" charset="2"/>
              </a:rPr>
              <a:t>(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in the worst-case (it is not really, really, really fast asymptotically)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Less common (but very good to know): the find-in-sorted-array </a:t>
            </a:r>
            <a:r>
              <a:rPr lang="en-US" b="1" i="1" dirty="0" smtClean="0">
                <a:sym typeface="Symbol" pitchFamily="18" charset="2"/>
              </a:rPr>
              <a:t>problem</a:t>
            </a:r>
            <a:r>
              <a:rPr lang="en-US" dirty="0" smtClean="0">
                <a:sym typeface="Symbol" pitchFamily="18" charset="2"/>
              </a:rPr>
              <a:t> is (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in the worst-case</a:t>
            </a:r>
          </a:p>
          <a:p>
            <a:pPr lvl="2"/>
            <a:r>
              <a:rPr lang="en-US" i="1" dirty="0" smtClean="0">
                <a:sym typeface="Symbol" pitchFamily="18" charset="2"/>
              </a:rPr>
              <a:t>No</a:t>
            </a:r>
            <a:r>
              <a:rPr lang="en-US" dirty="0" smtClean="0">
                <a:sym typeface="Symbol" pitchFamily="18" charset="2"/>
              </a:rPr>
              <a:t> algorithm can do better</a:t>
            </a:r>
          </a:p>
          <a:p>
            <a:pPr lvl="2"/>
            <a:r>
              <a:rPr lang="en-US" dirty="0" smtClean="0">
                <a:sym typeface="Symbol" pitchFamily="18" charset="2"/>
              </a:rPr>
              <a:t>A </a:t>
            </a:r>
            <a:r>
              <a:rPr lang="en-US" b="1" i="1" dirty="0" smtClean="0">
                <a:sym typeface="Symbol" pitchFamily="18" charset="2"/>
              </a:rPr>
              <a:t>problem</a:t>
            </a:r>
            <a:r>
              <a:rPr lang="en-US" dirty="0" smtClean="0">
                <a:sym typeface="Symbol" pitchFamily="18" charset="2"/>
              </a:rPr>
              <a:t> cannot be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)) since you can always find a slower algorithm, but can mean </a:t>
            </a:r>
            <a:r>
              <a:rPr lang="en-US" b="1" i="1" dirty="0" smtClean="0">
                <a:sym typeface="Symbol" pitchFamily="18" charset="2"/>
              </a:rPr>
              <a:t>there exists</a:t>
            </a:r>
            <a:r>
              <a:rPr lang="en-US" dirty="0" smtClean="0">
                <a:sym typeface="Symbol" pitchFamily="18" charset="2"/>
              </a:rPr>
              <a:t> an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to analyze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instead of time</a:t>
            </a:r>
          </a:p>
          <a:p>
            <a:pPr lvl="1"/>
            <a:r>
              <a:rPr lang="en-US" dirty="0" smtClean="0"/>
              <a:t>Remember we can often use space to gain 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Average case</a:t>
            </a:r>
          </a:p>
          <a:p>
            <a:pPr lvl="1"/>
            <a:r>
              <a:rPr lang="en-US" dirty="0" smtClean="0"/>
              <a:t>Sometimes only if you assume something about the </a:t>
            </a:r>
            <a:r>
              <a:rPr lang="en-US" i="1" dirty="0" smtClean="0"/>
              <a:t>probability distribution</a:t>
            </a:r>
            <a:r>
              <a:rPr lang="en-US" dirty="0" smtClean="0"/>
              <a:t> of inputs</a:t>
            </a:r>
          </a:p>
          <a:p>
            <a:pPr lvl="1"/>
            <a:r>
              <a:rPr lang="en-US" dirty="0" smtClean="0"/>
              <a:t>Sometimes uses randomization in the algorithm</a:t>
            </a:r>
          </a:p>
          <a:p>
            <a:pPr lvl="2"/>
            <a:r>
              <a:rPr lang="en-US" dirty="0" smtClean="0"/>
              <a:t>Will see an example with sorting</a:t>
            </a:r>
          </a:p>
          <a:p>
            <a:pPr lvl="1"/>
            <a:r>
              <a:rPr lang="en-US" dirty="0" smtClean="0"/>
              <a:t>Sometimes an </a:t>
            </a:r>
            <a:r>
              <a:rPr lang="en-US" i="1" dirty="0" smtClean="0"/>
              <a:t>amortized guarantee</a:t>
            </a:r>
          </a:p>
          <a:p>
            <a:pPr lvl="2"/>
            <a:r>
              <a:rPr lang="en-US" dirty="0" smtClean="0"/>
              <a:t>Average time over any sequence of operations</a:t>
            </a:r>
          </a:p>
          <a:p>
            <a:pPr lvl="2"/>
            <a:r>
              <a:rPr lang="en-US" dirty="0" smtClean="0"/>
              <a:t>Will discuss in a later lecture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Previously, on CSE 373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analyze algorithms for efficiency (in time and space)</a:t>
            </a:r>
          </a:p>
          <a:p>
            <a:r>
              <a:rPr lang="en-US" dirty="0" smtClean="0"/>
              <a:t>And do so generally and rigorously</a:t>
            </a:r>
          </a:p>
          <a:p>
            <a:pPr lvl="1"/>
            <a:r>
              <a:rPr lang="en-US" dirty="0" smtClean="0"/>
              <a:t>not timing an implementation</a:t>
            </a:r>
          </a:p>
          <a:p>
            <a:r>
              <a:rPr lang="en-US" dirty="0" smtClean="0"/>
              <a:t>We will primarily consider worst-case running time</a:t>
            </a:r>
          </a:p>
          <a:p>
            <a:r>
              <a:rPr lang="en-US" dirty="0" smtClean="0"/>
              <a:t>Example: find an integer in a sorted array</a:t>
            </a:r>
          </a:p>
          <a:p>
            <a:pPr lvl="1"/>
            <a:r>
              <a:rPr lang="en-US" dirty="0" smtClean="0"/>
              <a:t>Linear search: </a:t>
            </a:r>
            <a:r>
              <a:rPr lang="en-US" i="1" dirty="0" smtClean="0"/>
              <a:t>O(n)</a:t>
            </a:r>
          </a:p>
          <a:p>
            <a:pPr lvl="1"/>
            <a:r>
              <a:rPr lang="en-US" dirty="0" smtClean="0"/>
              <a:t>Binary search: </a:t>
            </a:r>
            <a:r>
              <a:rPr lang="en-US" i="1" dirty="0" smtClean="0"/>
              <a:t>O(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log</a:t>
            </a:r>
            <a:r>
              <a:rPr lang="en-US" dirty="0">
                <a:solidFill>
                  <a:srgbClr val="000000"/>
                </a:solidFill>
                <a:ea typeface="+mn-ea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ea typeface="+mn-ea"/>
                <a:cs typeface="Courier New" pitchFamily="49" charset="0"/>
              </a:rPr>
              <a:t>n)</a:t>
            </a:r>
            <a:endParaRPr lang="en-US" dirty="0" smtClean="0">
              <a:solidFill>
                <a:srgbClr val="000000"/>
              </a:solidFill>
              <a:ea typeface="+mn-ea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ea typeface="+mn-ea"/>
                <a:cs typeface="Courier New" pitchFamily="49" charset="0"/>
              </a:rPr>
              <a:t>Had to solve a recurrence relation to see this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341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Analysis can be about: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problem or the algorithm (usually algorithm)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Time or space (usually time)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Or power or dollars or 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Best-, worst-, or average-case (usually worst)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Upper-, lower-, or tight-bound  (usually upper or tight)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Usually asymptotic is valuable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Asymptotic complexity focuses on behavior for large </a:t>
            </a:r>
            <a:r>
              <a:rPr lang="en-US" i="1" dirty="0" smtClean="0"/>
              <a:t>n</a:t>
            </a:r>
            <a:r>
              <a:rPr lang="en-US" dirty="0" smtClean="0"/>
              <a:t> and is independent of any computer / coding trick</a:t>
            </a:r>
          </a:p>
          <a:p>
            <a:endParaRPr lang="en-US" sz="1000" dirty="0" smtClean="0"/>
          </a:p>
          <a:p>
            <a:r>
              <a:rPr lang="en-US" dirty="0" smtClean="0"/>
              <a:t>But you can “abuse” it to be misled about trade-offs</a:t>
            </a:r>
          </a:p>
          <a:p>
            <a:endParaRPr lang="en-US" sz="1000" dirty="0" smtClean="0"/>
          </a:p>
          <a:p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Asymptotically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grows more quickly</a:t>
            </a:r>
          </a:p>
          <a:p>
            <a:pPr lvl="1"/>
            <a:r>
              <a:rPr lang="en-US" dirty="0" smtClean="0"/>
              <a:t>But the “cross-over” point is around 5 * 10</a:t>
            </a:r>
            <a:r>
              <a:rPr lang="en-US" baseline="30000" dirty="0" smtClean="0"/>
              <a:t>17</a:t>
            </a:r>
          </a:p>
          <a:p>
            <a:pPr lvl="1"/>
            <a:r>
              <a:rPr lang="en-US" dirty="0" smtClean="0"/>
              <a:t>So if you have input size less than 2</a:t>
            </a:r>
            <a:r>
              <a:rPr lang="en-US" baseline="30000" dirty="0" smtClean="0"/>
              <a:t>58</a:t>
            </a:r>
            <a:r>
              <a:rPr lang="en-US" dirty="0" smtClean="0"/>
              <a:t>, prefer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</a:p>
          <a:p>
            <a:pPr lvl="1"/>
            <a:endParaRPr lang="en-US" sz="1000" baseline="30000" dirty="0"/>
          </a:p>
          <a:p>
            <a:r>
              <a:rPr lang="en-US" dirty="0" smtClean="0"/>
              <a:t>For </a:t>
            </a:r>
            <a:r>
              <a:rPr lang="en-US" i="1" dirty="0" smtClean="0"/>
              <a:t>small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, an algorithm with worse asymptotic complexity might be faster</a:t>
            </a:r>
          </a:p>
          <a:p>
            <a:pPr lvl="1"/>
            <a:r>
              <a:rPr lang="en-US" dirty="0" smtClean="0"/>
              <a:t>Here the constant factors can matter, if you care about performance for small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vs. Big-Oh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Big-oh is an essential part of computer science’s mathematical foundation</a:t>
            </a:r>
          </a:p>
          <a:p>
            <a:pPr lvl="1"/>
            <a:r>
              <a:rPr lang="en-US" dirty="0" smtClean="0"/>
              <a:t>Examine the algorithm itself, not the implementation</a:t>
            </a:r>
          </a:p>
          <a:p>
            <a:pPr lvl="1"/>
            <a:r>
              <a:rPr lang="en-US" dirty="0" smtClean="0"/>
              <a:t>Reason about (even prove) performance as a function of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Timing also has its place</a:t>
            </a:r>
          </a:p>
          <a:p>
            <a:pPr lvl="1"/>
            <a:r>
              <a:rPr lang="en-US" dirty="0" smtClean="0"/>
              <a:t>Compare implementations</a:t>
            </a:r>
          </a:p>
          <a:p>
            <a:pPr lvl="1"/>
            <a:r>
              <a:rPr lang="en-US" dirty="0" smtClean="0"/>
              <a:t>Focus on data sets you care about (versus worst case)</a:t>
            </a:r>
          </a:p>
          <a:p>
            <a:pPr lvl="1"/>
            <a:r>
              <a:rPr lang="en-US" dirty="0" smtClean="0"/>
              <a:t>Determine what the constant factors “really are”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262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sum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Two “obviously” linear algorithms: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2133600"/>
            <a:ext cx="52578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=0;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&lt;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 </a:t>
            </a:r>
            <a:r>
              <a:rPr lang="en-US" sz="2000" kern="0" dirty="0" smtClean="0">
                <a:latin typeface="Courier New" pitchFamily="49" charset="0"/>
              </a:rPr>
              <a:t>++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ans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+=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[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];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ans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4191000"/>
            <a:ext cx="51816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help(arr,0);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err="1" smtClean="0">
                <a:latin typeface="Courier New" pitchFamily="49" charset="0"/>
              </a:rPr>
              <a:t>,int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==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) 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+ help(arr,i+1);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62000" y="4191000"/>
            <a:ext cx="2743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Recursive: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Recurrence is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+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+ … +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for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times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62000" y="22860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Iterative: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 binary version?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762000" y="38100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None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Recurrence is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O(1)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</a:t>
            </a:r>
          </a:p>
          <a:p>
            <a:pPr lvl="1"/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+ 2 + 4 + 8 + …   for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log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times</a:t>
            </a:r>
          </a:p>
          <a:p>
            <a:pPr lvl="1"/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(log n)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 which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proportional to </a:t>
            </a:r>
            <a:r>
              <a:rPr kumimoji="0" lang="en-US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(definition of logarithm)</a:t>
            </a:r>
          </a:p>
          <a:p>
            <a:pPr lvl="1"/>
            <a:endParaRPr lang="en-US" sz="1000" baseline="0" dirty="0" smtClean="0">
              <a:ea typeface="+mn-ea"/>
              <a:cs typeface="+mn-cs"/>
            </a:endParaRPr>
          </a:p>
          <a:p>
            <a:pPr>
              <a:buNone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Easier explanation: it adds each number once while doing little else</a:t>
            </a:r>
          </a:p>
          <a:p>
            <a:pPr>
              <a:buNone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/>
              <a:t>“Obvious”: You can’t do better than </a:t>
            </a:r>
            <a:r>
              <a:rPr lang="en-US" i="1" dirty="0" smtClean="0"/>
              <a:t>O(n)</a:t>
            </a:r>
            <a:r>
              <a:rPr lang="en-US" dirty="0" smtClean="0"/>
              <a:t> – have to read whole array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/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295400"/>
            <a:ext cx="73152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0;</a:t>
            </a:r>
          </a:p>
          <a:p>
            <a:pPr marL="34290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(lo==hi-1)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[lo];   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mid</a:t>
            </a:r>
            <a:r>
              <a:rPr lang="en-US" sz="2000" kern="0" dirty="0" smtClean="0">
                <a:latin typeface="Courier New" pitchFamily="49" charset="0"/>
              </a:rPr>
              <a:t>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arr,lo,mid</a:t>
            </a:r>
            <a:r>
              <a:rPr lang="en-US" sz="2000" kern="0" dirty="0" smtClean="0">
                <a:latin typeface="Courier New" pitchFamily="49" charset="0"/>
              </a:rPr>
              <a:t>) + help(</a:t>
            </a:r>
            <a:r>
              <a:rPr lang="en-US" sz="2000" kern="0" dirty="0" err="1" smtClean="0">
                <a:latin typeface="Courier New" pitchFamily="49" charset="0"/>
              </a:rPr>
              <a:t>arr,mid,hi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teaser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914400"/>
          </a:xfrm>
        </p:spPr>
        <p:txBody>
          <a:bodyPr/>
          <a:lstStyle/>
          <a:p>
            <a:r>
              <a:rPr lang="en-US" dirty="0" smtClean="0"/>
              <a:t>But suppose we could do two recursive calls </a:t>
            </a:r>
            <a:r>
              <a:rPr lang="en-US" i="1" dirty="0" smtClean="0"/>
              <a:t>at the same time</a:t>
            </a:r>
          </a:p>
          <a:p>
            <a:pPr lvl="1"/>
            <a:r>
              <a:rPr lang="en-US" i="1" dirty="0" smtClean="0"/>
              <a:t>Like having a friend do half the work for you!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914400" y="2209800"/>
            <a:ext cx="7315200" cy="2362200"/>
            <a:chOff x="914400" y="2286000"/>
            <a:chExt cx="7315200" cy="2362200"/>
          </a:xfrm>
        </p:grpSpPr>
        <p:sp>
          <p:nvSpPr>
            <p:cNvPr id="7" name="Rectangle 3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914400" y="2286000"/>
              <a:ext cx="7315200" cy="236220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800"/>
                </a:lnSpc>
                <a:buNone/>
              </a:pP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dirty="0" smtClean="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</a:rPr>
                <a:t>sum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[]</a:t>
              </a:r>
              <a:r>
                <a:rPr lang="en-US" sz="2000" dirty="0" err="1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)</a:t>
              </a: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{</a:t>
              </a:r>
            </a:p>
            <a:p>
              <a:pPr>
                <a:lnSpc>
                  <a:spcPts val="1800"/>
                </a:lnSpc>
                <a:buNone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help(arr,0,arr.length);</a:t>
              </a: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</a:rPr>
                <a:t>}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help</a:t>
              </a:r>
              <a:r>
                <a:rPr lang="en-US" sz="2000" kern="0" dirty="0" smtClean="0">
                  <a:latin typeface="Courier New" pitchFamily="49" charset="0"/>
                </a:rPr>
                <a:t>(</a:t>
              </a: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[]</a:t>
              </a:r>
              <a:r>
                <a:rPr lang="en-US" sz="2000" kern="0" dirty="0" err="1" smtClean="0">
                  <a:solidFill>
                    <a:srgbClr val="119F33"/>
                  </a:solidFill>
                  <a:latin typeface="Courier New" pitchFamily="49" charset="0"/>
                </a:rPr>
                <a:t>arr</a:t>
              </a:r>
              <a:r>
                <a:rPr lang="en-US" sz="2000" kern="0" dirty="0" smtClean="0">
                  <a:latin typeface="Courier New" pitchFamily="49" charset="0"/>
                </a:rPr>
                <a:t>, </a:t>
              </a: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lo</a:t>
              </a:r>
              <a:r>
                <a:rPr lang="en-US" sz="2000" kern="0" dirty="0" smtClean="0">
                  <a:latin typeface="Courier New" pitchFamily="49" charset="0"/>
                </a:rPr>
                <a:t>, </a:t>
              </a: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hi</a:t>
              </a:r>
              <a:r>
                <a:rPr lang="en-US" sz="2000" kern="0" dirty="0" smtClean="0">
                  <a:latin typeface="Courier New" pitchFamily="49" charset="0"/>
                </a:rPr>
                <a:t>) {</a:t>
              </a:r>
            </a:p>
            <a:p>
              <a:pPr marL="342900" lvl="0" indent="-342900">
                <a:lnSpc>
                  <a:spcPts val="1800"/>
                </a:lnSpc>
                <a:spcBef>
                  <a:spcPts val="2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if</a:t>
              </a:r>
              <a:r>
                <a:rPr lang="en-US" sz="2000" kern="0" dirty="0" smtClean="0">
                  <a:latin typeface="Courier New" pitchFamily="49" charset="0"/>
                </a:rPr>
                <a:t>(lo==hi)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0;</a:t>
              </a:r>
            </a:p>
            <a:p>
              <a:pPr marL="342900" indent="-342900">
                <a:lnSpc>
                  <a:spcPts val="1800"/>
                </a:lnSpc>
                <a:spcBef>
                  <a:spcPts val="2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if</a:t>
              </a:r>
              <a:r>
                <a:rPr lang="en-US" sz="2000" kern="0" dirty="0" smtClean="0">
                  <a:latin typeface="Courier New" pitchFamily="49" charset="0"/>
                </a:rPr>
                <a:t>(lo==hi-1)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err="1" smtClean="0">
                  <a:latin typeface="Courier New" pitchFamily="49" charset="0"/>
                </a:rPr>
                <a:t>arr</a:t>
              </a:r>
              <a:r>
                <a:rPr lang="en-US" sz="2000" kern="0" dirty="0" smtClean="0">
                  <a:latin typeface="Courier New" pitchFamily="49" charset="0"/>
                </a:rPr>
                <a:t>[lo];   </a:t>
              </a:r>
            </a:p>
            <a:p>
              <a:pPr marL="342900" lvl="0" indent="-342900">
                <a:lnSpc>
                  <a:spcPts val="1800"/>
                </a:lnSpc>
                <a:spcBef>
                  <a:spcPts val="2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err="1" smtClean="0">
                  <a:solidFill>
                    <a:schemeClr val="accent2"/>
                  </a:solidFill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mid</a:t>
              </a:r>
              <a:r>
                <a:rPr lang="en-US" sz="2000" kern="0" dirty="0" smtClean="0">
                  <a:latin typeface="Courier New" pitchFamily="49" charset="0"/>
                </a:rPr>
                <a:t> = (</a:t>
              </a:r>
              <a:r>
                <a:rPr lang="en-US" sz="2000" kern="0" dirty="0" err="1" smtClean="0">
                  <a:latin typeface="Courier New" pitchFamily="49" charset="0"/>
                </a:rPr>
                <a:t>hi+lo</a:t>
              </a:r>
              <a:r>
                <a:rPr lang="en-US" sz="2000" kern="0" dirty="0" smtClean="0">
                  <a:latin typeface="Courier New" pitchFamily="49" charset="0"/>
                </a:rPr>
                <a:t>)/2;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help(</a:t>
              </a:r>
              <a:r>
                <a:rPr lang="en-US" sz="2000" kern="0" dirty="0" err="1" smtClean="0">
                  <a:latin typeface="Courier New" pitchFamily="49" charset="0"/>
                </a:rPr>
                <a:t>arr,lo,mid</a:t>
              </a:r>
              <a:r>
                <a:rPr lang="en-US" sz="2000" kern="0" dirty="0" smtClean="0">
                  <a:latin typeface="Courier New" pitchFamily="49" charset="0"/>
                </a:rPr>
                <a:t>) + help(</a:t>
              </a:r>
              <a:r>
                <a:rPr lang="en-US" sz="2000" kern="0" dirty="0" err="1" smtClean="0">
                  <a:latin typeface="Courier New" pitchFamily="49" charset="0"/>
                </a:rPr>
                <a:t>arr,mid,hi</a:t>
              </a:r>
              <a:r>
                <a:rPr lang="en-US" sz="2000" kern="0" dirty="0" smtClean="0">
                  <a:latin typeface="Courier New" pitchFamily="49" charset="0"/>
                </a:rPr>
                <a:t>);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latin typeface="Courier New" pitchFamily="49" charset="0"/>
                </a:rPr>
                <a:t>}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</a:rPr>
                <a:t>   </a:t>
              </a: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362200" y="3810000"/>
              <a:ext cx="2743200" cy="762000"/>
            </a:xfrm>
            <a:prstGeom prst="ellipse">
              <a:avLst/>
            </a:prstGeom>
            <a:noFill/>
            <a:ln w="603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334000" y="3810000"/>
              <a:ext cx="2743200" cy="762000"/>
            </a:xfrm>
            <a:prstGeom prst="ellipse">
              <a:avLst/>
            </a:prstGeom>
            <a:noFill/>
            <a:ln w="603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62000" y="47244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762000" y="48006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as many “friends of friends” as needed the recurrence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now 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lang="en-US" sz="2000" b="0" i="1" kern="0" baseline="0" dirty="0" smtClean="0">
                <a:latin typeface="+mn-lt"/>
              </a:rPr>
              <a:t>(n)</a:t>
            </a:r>
            <a:r>
              <a:rPr lang="en-US" sz="2000" b="0" kern="0" dirty="0" smtClean="0">
                <a:latin typeface="+mn-lt"/>
              </a:rPr>
              <a:t> = </a:t>
            </a:r>
            <a:r>
              <a:rPr lang="en-US" sz="2000" b="0" i="1" kern="0" dirty="0" smtClean="0">
                <a:latin typeface="+mn-lt"/>
              </a:rPr>
              <a:t>O(</a:t>
            </a:r>
            <a:r>
              <a:rPr lang="en-US" sz="2000" b="0" kern="0" dirty="0" smtClean="0">
                <a:latin typeface="+mn-lt"/>
              </a:rPr>
              <a:t>1</a:t>
            </a:r>
            <a:r>
              <a:rPr lang="en-US" sz="2000" b="0" i="1" kern="0" dirty="0" smtClean="0">
                <a:latin typeface="+mn-lt"/>
              </a:rPr>
              <a:t>)</a:t>
            </a:r>
            <a:r>
              <a:rPr lang="en-US" sz="2000" b="0" kern="0" dirty="0" smtClean="0">
                <a:latin typeface="+mn-lt"/>
              </a:rPr>
              <a:t> + </a:t>
            </a:r>
            <a:r>
              <a:rPr lang="en-US" sz="2000" b="0" kern="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000" b="0" i="1" kern="0" dirty="0" smtClean="0">
                <a:latin typeface="+mn-lt"/>
              </a:rPr>
              <a:t>T(n/</a:t>
            </a:r>
            <a:r>
              <a:rPr lang="en-US" sz="2000" b="0" kern="0" dirty="0" smtClean="0">
                <a:latin typeface="+mn-lt"/>
              </a:rPr>
              <a:t>2</a:t>
            </a:r>
            <a:r>
              <a:rPr lang="en-US" sz="2000" b="0" i="1" kern="0" dirty="0" smtClean="0">
                <a:latin typeface="+mn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en-US" sz="20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log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: 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same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recurrence as for </a:t>
            </a:r>
            <a:r>
              <a:rPr kumimoji="0" lang="en-US" sz="200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find</a:t>
            </a:r>
            <a:endParaRPr kumimoji="0" lang="en-US" sz="20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Really common recurrences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Should know how to solve recurrences but also recognize some</a:t>
            </a:r>
          </a:p>
          <a:p>
            <a:pPr>
              <a:buNone/>
            </a:pPr>
            <a:r>
              <a:rPr lang="en-US" dirty="0" smtClean="0"/>
              <a:t>really common ones: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		linear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linear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	logarithmic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 	exponential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 		quadratic (see previous lecture)</a:t>
            </a:r>
          </a:p>
          <a:p>
            <a:pPr>
              <a:buNone/>
            </a:pPr>
            <a:r>
              <a:rPr lang="en-US" i="1" dirty="0" smtClean="0"/>
              <a:t>	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</a:t>
            </a:r>
            <a:r>
              <a:rPr lang="en-US" i="1" dirty="0" smtClean="0"/>
              <a:t>O</a:t>
            </a:r>
            <a:r>
              <a:rPr lang="en-US" dirty="0" smtClean="0"/>
              <a:t>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n)</a:t>
            </a:r>
          </a:p>
          <a:p>
            <a:endParaRPr lang="en-US" sz="1500" dirty="0" smtClean="0"/>
          </a:p>
          <a:p>
            <a:pPr>
              <a:buNone/>
            </a:pPr>
            <a:r>
              <a:rPr lang="en-US" dirty="0" smtClean="0"/>
              <a:t>Note big-Oh can also use more than one variable</a:t>
            </a:r>
          </a:p>
          <a:p>
            <a:r>
              <a:rPr lang="en-US" dirty="0" smtClean="0"/>
              <a:t>Example: can sum all elements of an </a:t>
            </a:r>
            <a:r>
              <a:rPr lang="en-US" i="1" dirty="0" smtClean="0"/>
              <a:t>n</a:t>
            </a:r>
            <a:r>
              <a:rPr lang="en-US" dirty="0" smtClean="0"/>
              <a:t>-by-</a:t>
            </a:r>
            <a:r>
              <a:rPr lang="en-US" i="1" dirty="0" smtClean="0"/>
              <a:t>m</a:t>
            </a:r>
            <a:r>
              <a:rPr lang="en-US" dirty="0" smtClean="0"/>
              <a:t> matrix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nm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About to show formal definition, which amounts to saying: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low-order terms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coefficients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Examples:</a:t>
            </a:r>
          </a:p>
          <a:p>
            <a:pPr marL="857250" lvl="1" indent="-457200"/>
            <a:r>
              <a:rPr lang="en-US" dirty="0" smtClean="0"/>
              <a:t>4</a:t>
            </a:r>
            <a:r>
              <a:rPr lang="en-US" i="1" dirty="0" smtClean="0"/>
              <a:t>n</a:t>
            </a:r>
            <a:r>
              <a:rPr lang="en-US" dirty="0" smtClean="0"/>
              <a:t> + 5</a:t>
            </a:r>
          </a:p>
          <a:p>
            <a:pPr marL="857250" lvl="1" indent="-457200"/>
            <a:r>
              <a:rPr lang="en-US" dirty="0" smtClean="0"/>
              <a:t>0.5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+ 2</a:t>
            </a:r>
            <a:r>
              <a:rPr lang="en-US" i="1" dirty="0" smtClean="0"/>
              <a:t>n</a:t>
            </a:r>
            <a:r>
              <a:rPr lang="en-US" dirty="0" smtClean="0"/>
              <a:t> + 7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 + 2</a:t>
            </a:r>
            <a:r>
              <a:rPr lang="en-US" i="1" baseline="30000" dirty="0" smtClean="0"/>
              <a:t>n</a:t>
            </a:r>
            <a:r>
              <a:rPr lang="en-US" dirty="0" smtClean="0"/>
              <a:t> + 3</a:t>
            </a:r>
            <a:r>
              <a:rPr lang="en-US" i="1" dirty="0" smtClean="0"/>
              <a:t>n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(10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)</a:t>
            </a:r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/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relates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use </a:t>
            </a:r>
            <a:r>
              <a:rPr lang="en-US" i="1" dirty="0" smtClean="0"/>
              <a:t>O</a:t>
            </a:r>
            <a:r>
              <a:rPr lang="en-US" dirty="0" smtClean="0"/>
              <a:t> on a function f(</a:t>
            </a:r>
            <a:r>
              <a:rPr lang="en-US" i="1" dirty="0" smtClean="0"/>
              <a:t>n</a:t>
            </a:r>
            <a:r>
              <a:rPr lang="en-US" dirty="0" smtClean="0"/>
              <a:t>) (for example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to mean </a:t>
            </a:r>
            <a:r>
              <a:rPr lang="en-US" i="1" dirty="0" smtClean="0"/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set of functions</a:t>
            </a:r>
            <a:r>
              <a:rPr lang="en-US" i="1" dirty="0" smtClean="0"/>
              <a:t> with asymptotic behavior </a:t>
            </a:r>
            <a:r>
              <a:rPr lang="en-US" b="1" i="1" dirty="0" smtClean="0">
                <a:solidFill>
                  <a:schemeClr val="accent2"/>
                </a:solidFill>
              </a:rPr>
              <a:t>less than or equal to</a:t>
            </a:r>
            <a:r>
              <a:rPr lang="en-US" b="1" i="1" dirty="0" smtClean="0"/>
              <a:t> </a:t>
            </a:r>
            <a:r>
              <a:rPr lang="en-US" dirty="0" smtClean="0"/>
              <a:t>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b="1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FF0000"/>
                </a:solidFill>
              </a:rPr>
              <a:t>is in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and </a:t>
            </a:r>
            <a:r>
              <a:rPr lang="en-US" i="1" dirty="0" smtClean="0"/>
              <a:t>n</a:t>
            </a:r>
            <a:r>
              <a:rPr lang="en-US" baseline="30000" dirty="0" smtClean="0"/>
              <a:t>2 </a:t>
            </a:r>
            <a:r>
              <a:rPr lang="en-US" dirty="0" smtClean="0"/>
              <a:t> have the same asymptotic behavior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Confusingly, we also say/write:</a:t>
            </a:r>
          </a:p>
          <a:p>
            <a:pPr lvl="1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/>
              <a:t>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we would never say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= 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400800" y="1173481"/>
            <a:ext cx="2438400" cy="1874519"/>
            <a:chOff x="6400800" y="1173481"/>
            <a:chExt cx="2247900" cy="1569719"/>
          </a:xfrm>
        </p:grpSpPr>
        <p:pic>
          <p:nvPicPr>
            <p:cNvPr id="7" name="Picture 6" descr="bigOsketch.PNG"/>
            <p:cNvPicPr>
              <a:picLocks noChangeAspect="1"/>
            </p:cNvPicPr>
            <p:nvPr/>
          </p:nvPicPr>
          <p:blipFill>
            <a:blip r:embed="rId3" cstate="print"/>
            <a:srcRect b="47386"/>
            <a:stretch>
              <a:fillRect/>
            </a:stretch>
          </p:blipFill>
          <p:spPr>
            <a:xfrm>
              <a:off x="6400800" y="1209675"/>
              <a:ext cx="2247900" cy="153352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 bwMode="auto">
            <a:xfrm>
              <a:off x="6705600" y="1173481"/>
              <a:ext cx="152400" cy="1219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Big-O, 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Definition: </a:t>
            </a:r>
          </a:p>
          <a:p>
            <a:pPr>
              <a:buNone/>
            </a:pPr>
            <a:r>
              <a:rPr lang="en-US" dirty="0" smtClean="0"/>
              <a:t>	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constants </a:t>
            </a:r>
          </a:p>
          <a:p>
            <a:pPr>
              <a:buNone/>
            </a:pPr>
            <a:r>
              <a:rPr lang="en-US" i="1" dirty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     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 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pPr>
              <a:buNone/>
            </a:pPr>
            <a:endParaRPr lang="en-US" dirty="0" smtClean="0"/>
          </a:p>
          <a:p>
            <a:endParaRPr lang="en-US" sz="1400" dirty="0" smtClean="0"/>
          </a:p>
          <a:p>
            <a:r>
              <a:rPr lang="en-US" dirty="0" smtClean="0"/>
              <a:t>To show 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, pick a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large enough to “cover the constant factors”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>
                <a:sym typeface="Symbol" pitchFamily="18" charset="2"/>
              </a:rPr>
              <a:t>large enough to “cover the lower-order terms”</a:t>
            </a:r>
          </a:p>
          <a:p>
            <a:pPr lvl="1"/>
            <a:r>
              <a:rPr lang="en-US" dirty="0" smtClean="0">
                <a:sym typeface="Symbol" pitchFamily="18" charset="2"/>
              </a:rPr>
              <a:t>Example: Let g(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= </a:t>
            </a:r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and f(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i="1" dirty="0" smtClean="0"/>
              <a:t>c</a:t>
            </a:r>
            <a:r>
              <a:rPr lang="en-US" dirty="0" smtClean="0"/>
              <a:t>=5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/>
              <a:t>=10 is more than good enough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This is “less than or equal to”</a:t>
            </a:r>
          </a:p>
          <a:p>
            <a:pPr lvl="1"/>
            <a:r>
              <a:rPr lang="en-US" dirty="0" smtClean="0"/>
              <a:t>So 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 and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 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09600" y="1524000"/>
            <a:ext cx="5791200" cy="1524000"/>
          </a:xfrm>
          <a:prstGeom prst="rect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24398</TotalTime>
  <Words>1909</Words>
  <Application>Microsoft Macintosh PowerPoint</Application>
  <PresentationFormat>On-screen Show (4:3)</PresentationFormat>
  <Paragraphs>309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dan_design_template</vt:lpstr>
      <vt:lpstr>CSE373: Data Structures and Algorithms  Lecture 4: Asymptotic Analysis</vt:lpstr>
      <vt:lpstr>Previously, on CSE 373</vt:lpstr>
      <vt:lpstr>Another example: sum array</vt:lpstr>
      <vt:lpstr>What about a binary version?</vt:lpstr>
      <vt:lpstr>Parallelism teaser</vt:lpstr>
      <vt:lpstr>Really common recurrences</vt:lpstr>
      <vt:lpstr>Asymptotic notation</vt:lpstr>
      <vt:lpstr>Big-Oh relates functions</vt:lpstr>
      <vt:lpstr>Big-O, formally</vt:lpstr>
      <vt:lpstr>More examples, using formal definition</vt:lpstr>
      <vt:lpstr>More examples, using formal definition</vt:lpstr>
      <vt:lpstr>What’s with the c</vt:lpstr>
      <vt:lpstr>What you can drop</vt:lpstr>
      <vt:lpstr>Big-O: Common Names (Again)</vt:lpstr>
      <vt:lpstr>Big-O running times</vt:lpstr>
      <vt:lpstr>More Asymptotic Notation</vt:lpstr>
      <vt:lpstr>Correct terms, in theory</vt:lpstr>
      <vt:lpstr>What we are analyzing</vt:lpstr>
      <vt:lpstr>Other things to analyze</vt:lpstr>
      <vt:lpstr>Summary</vt:lpstr>
      <vt:lpstr>Usually asymptotic is valuable</vt:lpstr>
      <vt:lpstr>Timing vs. Big-Oh 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934</cp:revision>
  <dcterms:created xsi:type="dcterms:W3CDTF">2009-03-13T20:43:19Z</dcterms:created>
  <dcterms:modified xsi:type="dcterms:W3CDTF">2014-01-13T21:53:49Z</dcterms:modified>
</cp:coreProperties>
</file>