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6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8.xml" ContentType="application/vnd.openxmlformats-officedocument.presentationml.notesSlide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12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13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14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15.xml" ContentType="application/vnd.openxmlformats-officedocument.presentationml.notesSlide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notesSlides/notesSlide16.xml" ContentType="application/vnd.openxmlformats-officedocument.presentationml.notesSlide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17.xml" ContentType="application/vnd.openxmlformats-officedocument.presentationml.notesSl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notesSlides/notesSlide18.xml" ContentType="application/vnd.openxmlformats-officedocument.presentationml.notesSlide+xml"/>
  <Override PartName="/ppt/tags/tag156.xml" ContentType="application/vnd.openxmlformats-officedocument.presentationml.tags+xml"/>
  <Override PartName="/ppt/notesSlides/notesSlide19.xml" ContentType="application/vnd.openxmlformats-officedocument.presentationml.notesSlide+xml"/>
  <Override PartName="/ppt/tags/tag157.xml" ContentType="application/vnd.openxmlformats-officedocument.presentationml.tags+xml"/>
  <Override PartName="/ppt/notesSlides/notesSlide20.xml" ContentType="application/vnd.openxmlformats-officedocument.presentationml.notesSlide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notesSlides/notesSlide21.xml" ContentType="application/vnd.openxmlformats-officedocument.presentationml.notesSlide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notesSlides/notesSlide22.xml" ContentType="application/vnd.openxmlformats-officedocument.presentationml.notesSlide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notesSlides/notesSlide23.xml" ContentType="application/vnd.openxmlformats-officedocument.presentationml.notesSlide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notesSlides/notesSlide24.xml" ContentType="application/vnd.openxmlformats-officedocument.presentationml.notesSlide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notesSlides/notesSlide25.xml" ContentType="application/vnd.openxmlformats-officedocument.presentationml.notesSlide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notesSlides/notesSlide26.xml" ContentType="application/vnd.openxmlformats-officedocument.presentationml.notesSlide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notesSlides/notesSlide27.xml" ContentType="application/vnd.openxmlformats-officedocument.presentationml.notesSlide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notesSlides/notesSlide28.xml" ContentType="application/vnd.openxmlformats-officedocument.presentationml.notesSlide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notesSlides/notesSlide29.xml" ContentType="application/vnd.openxmlformats-officedocument.presentationml.notesSlide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notesSlides/notesSlide30.xml" ContentType="application/vnd.openxmlformats-officedocument.presentationml.notesSlide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notesSlides/notesSlide31.xml" ContentType="application/vnd.openxmlformats-officedocument.presentationml.notesSlide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notesSlides/notesSlide32.xml" ContentType="application/vnd.openxmlformats-officedocument.presentationml.notesSlide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notesSlides/notesSlide33.xml" ContentType="application/vnd.openxmlformats-officedocument.presentationml.notesSlide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56" r:id="rId2"/>
    <p:sldId id="283" r:id="rId3"/>
    <p:sldId id="285" r:id="rId4"/>
    <p:sldId id="318" r:id="rId5"/>
    <p:sldId id="319" r:id="rId6"/>
    <p:sldId id="286" r:id="rId7"/>
    <p:sldId id="287" r:id="rId8"/>
    <p:sldId id="320" r:id="rId9"/>
    <p:sldId id="321" r:id="rId10"/>
    <p:sldId id="328" r:id="rId11"/>
    <p:sldId id="322" r:id="rId12"/>
    <p:sldId id="329" r:id="rId13"/>
    <p:sldId id="288" r:id="rId14"/>
    <p:sldId id="314" r:id="rId15"/>
    <p:sldId id="331" r:id="rId16"/>
    <p:sldId id="332" r:id="rId17"/>
    <p:sldId id="333" r:id="rId18"/>
    <p:sldId id="334" r:id="rId19"/>
    <p:sldId id="324" r:id="rId20"/>
    <p:sldId id="323" r:id="rId21"/>
    <p:sldId id="290" r:id="rId22"/>
    <p:sldId id="327" r:id="rId23"/>
    <p:sldId id="335" r:id="rId24"/>
    <p:sldId id="336" r:id="rId25"/>
    <p:sldId id="340" r:id="rId26"/>
    <p:sldId id="341" r:id="rId27"/>
    <p:sldId id="350" r:id="rId28"/>
    <p:sldId id="343" r:id="rId29"/>
    <p:sldId id="344" r:id="rId30"/>
    <p:sldId id="345" r:id="rId31"/>
    <p:sldId id="346" r:id="rId32"/>
    <p:sldId id="347" r:id="rId33"/>
    <p:sldId id="348" r:id="rId34"/>
    <p:sldId id="349" r:id="rId3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504D"/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57" autoAdjust="0"/>
    <p:restoredTop sz="87500" autoAdjust="0"/>
  </p:normalViewPr>
  <p:slideViewPr>
    <p:cSldViewPr>
      <p:cViewPr varScale="1">
        <p:scale>
          <a:sx n="94" d="100"/>
          <a:sy n="9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6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160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470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2DC6826-9909-4381-820A-1A18B7ADEB82}" type="datetime1">
              <a:rPr lang="en-US" smtClean="0"/>
              <a:pPr/>
              <a:t>1/16/14</a:t>
            </a:fld>
            <a:endParaRPr lang="en-US" smtClean="0"/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24471-CBD9-43E2-97A0-C47258C8443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099" y="5448578"/>
            <a:ext cx="6248003" cy="3504835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009637-87DE-45F0-90A0-808FA253A728}" type="slidenum">
              <a:rPr lang="en-US"/>
              <a:pPr/>
              <a:t>14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 tree calculations, for tree of height h:</a:t>
            </a:r>
            <a:br>
              <a:rPr lang="en-US"/>
            </a:br>
            <a:r>
              <a:rPr lang="en-US"/>
              <a:t>  - Max number of leaves (perfect tree): 2^h</a:t>
            </a:r>
          </a:p>
          <a:p>
            <a:r>
              <a:rPr lang="en-US"/>
              <a:t>  - Max number of nodes (perfect tree): 2^(h+1) - 1</a:t>
            </a:r>
          </a:p>
          <a:p>
            <a:r>
              <a:rPr lang="en-US"/>
              <a:t>  - Min number of nodes/leaves (degenerate tree): h-1/1</a:t>
            </a:r>
          </a:p>
          <a:p>
            <a:r>
              <a:rPr lang="en-US"/>
              <a:t>  - What fraction of the tree is located in the last level of a perfect tree? 1/2</a:t>
            </a:r>
          </a:p>
          <a:p>
            <a:r>
              <a:rPr lang="en-US"/>
              <a:t>  - Average depth for N nodes: sqrt(N)</a:t>
            </a:r>
          </a:p>
          <a:p>
            <a:r>
              <a:rPr lang="en-US"/>
              <a:t>(We won’t go into this, but if you take N nodes and assume all distinct trees of the nodes are equally likely, you get an average depth of SQRT(N).  Is that bigger or smaller than log n?</a:t>
            </a:r>
          </a:p>
          <a:p>
            <a:r>
              <a:rPr lang="en-US"/>
              <a:t>Bigger, so it’s not good enough!)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3EF31CF-DBC3-4232-86E0-4840F0E14BEB}" type="datetime1">
              <a:rPr lang="en-US" smtClean="0"/>
              <a:pPr/>
              <a:t>1/16/14</a:t>
            </a:fld>
            <a:endParaRPr lang="en-US" smtClean="0"/>
          </a:p>
        </p:txBody>
      </p:sp>
      <p:sp>
        <p:nvSpPr>
          <p:cNvPr id="645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26B6E-DE37-48DB-9E31-39383C2EE0B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Some tree calculations, for tree of height h:</a:t>
            </a:r>
            <a:br>
              <a:rPr lang="en-US" dirty="0" smtClean="0"/>
            </a:br>
            <a:r>
              <a:rPr lang="en-US" dirty="0" smtClean="0"/>
              <a:t>  - Max number of leaves (perfect tree): 2^h</a:t>
            </a:r>
          </a:p>
          <a:p>
            <a:r>
              <a:rPr lang="en-US" dirty="0" smtClean="0"/>
              <a:t>  - Max number of nodes (perfect tree): 2^(h+1) - 1</a:t>
            </a:r>
          </a:p>
          <a:p>
            <a:r>
              <a:rPr lang="en-US" dirty="0" smtClean="0"/>
              <a:t>  - Min number of nodes/leaves (degenerate tree): h-1/1</a:t>
            </a:r>
          </a:p>
          <a:p>
            <a:r>
              <a:rPr lang="en-US" dirty="0" smtClean="0"/>
              <a:t>  - What fraction of the tree is located in the last level of a perfect tree? 1/2</a:t>
            </a:r>
          </a:p>
          <a:p>
            <a:r>
              <a:rPr lang="en-US" dirty="0" smtClean="0"/>
              <a:t>  - Average depth for N nodes: </a:t>
            </a:r>
            <a:r>
              <a:rPr lang="en-US" dirty="0" err="1" smtClean="0"/>
              <a:t>sqrt</a:t>
            </a:r>
            <a:r>
              <a:rPr lang="en-US" dirty="0" smtClean="0"/>
              <a:t>(N)</a:t>
            </a:r>
          </a:p>
          <a:p>
            <a:r>
              <a:rPr lang="en-US" dirty="0" smtClean="0"/>
              <a:t>(We won’t go into this, but if you take N nodes and assume all distinct trees of the nodes are equally likely, you get an average depth of SQRT(N).  Is that bigger or smaller than log n?</a:t>
            </a:r>
          </a:p>
          <a:p>
            <a:r>
              <a:rPr lang="en-US" dirty="0" smtClean="0"/>
              <a:t>Bigger, so it’s not good enough!)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3EF31CF-DBC3-4232-86E0-4840F0E14BEB}" type="datetime1">
              <a:rPr lang="en-US" smtClean="0"/>
              <a:pPr/>
              <a:t>1/16/14</a:t>
            </a:fld>
            <a:endParaRPr lang="en-US" smtClean="0"/>
          </a:p>
        </p:txBody>
      </p:sp>
      <p:sp>
        <p:nvSpPr>
          <p:cNvPr id="645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26B6E-DE37-48DB-9E31-39383C2EE0B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Some tree calculations, for tree of height h:</a:t>
            </a:r>
            <a:br>
              <a:rPr lang="en-US" dirty="0" smtClean="0"/>
            </a:br>
            <a:r>
              <a:rPr lang="en-US" dirty="0" smtClean="0"/>
              <a:t>  - Max number of leaves (perfect tree): 2^h</a:t>
            </a:r>
          </a:p>
          <a:p>
            <a:r>
              <a:rPr lang="en-US" dirty="0" smtClean="0"/>
              <a:t>  - Max number of nodes (perfect tree): 2^(h+1) - 1</a:t>
            </a:r>
          </a:p>
          <a:p>
            <a:r>
              <a:rPr lang="en-US" dirty="0" smtClean="0"/>
              <a:t>  - Min number of nodes/leaves (degenerate tree): h-1/1</a:t>
            </a:r>
          </a:p>
          <a:p>
            <a:r>
              <a:rPr lang="en-US" dirty="0" smtClean="0"/>
              <a:t>  - What fraction of the tree is located in the last level of a perfect tree? 1/2</a:t>
            </a:r>
          </a:p>
          <a:p>
            <a:r>
              <a:rPr lang="en-US" dirty="0" smtClean="0"/>
              <a:t>  - Average depth for N nodes: </a:t>
            </a:r>
            <a:r>
              <a:rPr lang="en-US" dirty="0" err="1" smtClean="0"/>
              <a:t>sqrt</a:t>
            </a:r>
            <a:r>
              <a:rPr lang="en-US" dirty="0" smtClean="0"/>
              <a:t>(N)</a:t>
            </a:r>
          </a:p>
          <a:p>
            <a:r>
              <a:rPr lang="en-US" dirty="0" smtClean="0"/>
              <a:t>(We won’t go into this, but if you take N nodes and assume all distinct trees of the nodes are equally likely, you get an average depth of SQRT(N).  Is that bigger or smaller than log n?</a:t>
            </a:r>
          </a:p>
          <a:p>
            <a:r>
              <a:rPr lang="en-US" dirty="0" smtClean="0"/>
              <a:t>Bigger, so it’s not good enough!)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3EF31CF-DBC3-4232-86E0-4840F0E14BEB}" type="datetime1">
              <a:rPr lang="en-US" smtClean="0"/>
              <a:pPr/>
              <a:t>1/16/14</a:t>
            </a:fld>
            <a:endParaRPr lang="en-US" smtClean="0"/>
          </a:p>
        </p:txBody>
      </p:sp>
      <p:sp>
        <p:nvSpPr>
          <p:cNvPr id="645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26B6E-DE37-48DB-9E31-39383C2EE0B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Some tree calculations, for tree of height h:</a:t>
            </a:r>
            <a:br>
              <a:rPr lang="en-US" dirty="0" smtClean="0"/>
            </a:br>
            <a:r>
              <a:rPr lang="en-US" dirty="0" smtClean="0"/>
              <a:t>  - Max number of leaves (perfect tree): 2^h</a:t>
            </a:r>
          </a:p>
          <a:p>
            <a:r>
              <a:rPr lang="en-US" dirty="0" smtClean="0"/>
              <a:t>  - Max number of nodes (perfect tree): 2^(h+1) - 1</a:t>
            </a:r>
          </a:p>
          <a:p>
            <a:r>
              <a:rPr lang="en-US" dirty="0" smtClean="0"/>
              <a:t>  - Min number of nodes/leaves (degenerate tree): h-1/1</a:t>
            </a:r>
          </a:p>
          <a:p>
            <a:r>
              <a:rPr lang="en-US" dirty="0" smtClean="0"/>
              <a:t>  - What fraction of the tree is located in the last level of a perfect tree? 1/2</a:t>
            </a:r>
          </a:p>
          <a:p>
            <a:r>
              <a:rPr lang="en-US" dirty="0" smtClean="0"/>
              <a:t>  - Average depth for N nodes: </a:t>
            </a:r>
            <a:r>
              <a:rPr lang="en-US" dirty="0" err="1" smtClean="0"/>
              <a:t>sqrt</a:t>
            </a:r>
            <a:r>
              <a:rPr lang="en-US" dirty="0" smtClean="0"/>
              <a:t>(N)</a:t>
            </a:r>
          </a:p>
          <a:p>
            <a:r>
              <a:rPr lang="en-US" dirty="0" smtClean="0"/>
              <a:t>(We won’t go into this, but if you take N nodes and assume all distinct trees of the nodes are equally likely, you get an average depth of SQRT(N).  Is that bigger or smaller than log n?</a:t>
            </a:r>
          </a:p>
          <a:p>
            <a:r>
              <a:rPr lang="en-US" dirty="0" smtClean="0"/>
              <a:t>Bigger, so it’s not good enough!)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3EF31CF-DBC3-4232-86E0-4840F0E14BEB}" type="datetime1">
              <a:rPr lang="en-US" smtClean="0"/>
              <a:pPr/>
              <a:t>1/16/14</a:t>
            </a:fld>
            <a:endParaRPr lang="en-US" smtClean="0"/>
          </a:p>
        </p:txBody>
      </p:sp>
      <p:sp>
        <p:nvSpPr>
          <p:cNvPr id="645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26B6E-DE37-48DB-9E31-39383C2EE0B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Some tree calculations, for tree of height h:</a:t>
            </a:r>
            <a:br>
              <a:rPr lang="en-US" dirty="0" smtClean="0"/>
            </a:br>
            <a:r>
              <a:rPr lang="en-US" dirty="0" smtClean="0"/>
              <a:t>  - Max number of leaves (perfect tree): 2^h</a:t>
            </a:r>
          </a:p>
          <a:p>
            <a:r>
              <a:rPr lang="en-US" dirty="0" smtClean="0"/>
              <a:t>  - Max number of nodes (perfect tree): 2^(h+1) - 1</a:t>
            </a:r>
          </a:p>
          <a:p>
            <a:r>
              <a:rPr lang="en-US" dirty="0" smtClean="0"/>
              <a:t>  - Min number of nodes/leaves (degenerate tree): h-1/1</a:t>
            </a:r>
          </a:p>
          <a:p>
            <a:r>
              <a:rPr lang="en-US" dirty="0" smtClean="0"/>
              <a:t>  - What fraction of the tree is located in the last level of a perfect tree? 1/2</a:t>
            </a:r>
          </a:p>
          <a:p>
            <a:r>
              <a:rPr lang="en-US" dirty="0" smtClean="0"/>
              <a:t>  - Average depth for N nodes: </a:t>
            </a:r>
            <a:r>
              <a:rPr lang="en-US" dirty="0" err="1" smtClean="0"/>
              <a:t>sqrt</a:t>
            </a:r>
            <a:r>
              <a:rPr lang="en-US" dirty="0" smtClean="0"/>
              <a:t>(N)</a:t>
            </a:r>
          </a:p>
          <a:p>
            <a:r>
              <a:rPr lang="en-US" dirty="0" smtClean="0"/>
              <a:t>(We won’t go into this, but if you take N nodes and assume all distinct trees of the nodes are equally likely, you get an average depth of SQRT(N).  Is that bigger or smaller than log n?</a:t>
            </a:r>
          </a:p>
          <a:p>
            <a:r>
              <a:rPr lang="en-US" dirty="0" smtClean="0"/>
              <a:t>Bigger, so it’s not good enough!)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124CCF6-5C28-4006-828E-2425B0D5BE82}" type="datetime1">
              <a:rPr lang="en-US" smtClean="0"/>
              <a:pPr/>
              <a:t>1/16/14</a:t>
            </a:fld>
            <a:endParaRPr lang="en-US" smtClean="0"/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2B47E-7266-4C42-8217-A9AD27EA4F1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50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124CCF6-5C28-4006-828E-2425B0D5BE82}" type="datetime1">
              <a:rPr lang="en-US" smtClean="0"/>
              <a:pPr/>
              <a:t>1/16/14</a:t>
            </a:fld>
            <a:endParaRPr lang="en-US" smtClean="0"/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2B47E-7266-4C42-8217-A9AD27EA4F1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50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124CCF6-5C28-4006-828E-2425B0D5BE82}" type="datetime1">
              <a:rPr lang="en-US" smtClean="0"/>
              <a:pPr/>
              <a:t>1/16/14</a:t>
            </a:fld>
            <a:endParaRPr lang="en-US" smtClean="0"/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2B47E-7266-4C42-8217-A9AD27EA4F12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50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124CCF6-5C28-4006-828E-2425B0D5BE82}" type="datetime1">
              <a:rPr lang="en-US" smtClean="0"/>
              <a:pPr/>
              <a:t>1/16/14</a:t>
            </a:fld>
            <a:endParaRPr lang="en-US" smtClean="0"/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2B47E-7266-4C42-8217-A9AD27EA4F12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50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1/16/14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1/16/14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1/16/14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1/16/14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1/16/14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51035C4-0900-4AC4-AB20-9BDB4455411A}" type="datetime1">
              <a:rPr lang="en-US" smtClean="0"/>
              <a:pPr/>
              <a:t>1/16/14</a:t>
            </a:fld>
            <a:endParaRPr lang="en-US" smtClean="0"/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AA3AF7-1B0A-4FB0-BEBB-C53D9019264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1/16/14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1/16/14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1/16/14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1/16/14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1/16/14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F663F1E-6428-482C-B65B-39CBDC20A3EA}" type="datetime1">
              <a:rPr lang="en-US" smtClean="0"/>
              <a:pPr/>
              <a:t>1/16/14</a:t>
            </a:fld>
            <a:endParaRPr lang="en-US" smtClean="0"/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5F3278-C466-43FE-A3A5-46A437F211E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F1B0D3-FDB0-4762-8500-37FE58FC14A1}" type="datetime1">
              <a:rPr lang="en-US" smtClean="0"/>
              <a:pPr/>
              <a:t>1/16/14</a:t>
            </a:fld>
            <a:endParaRPr lang="en-US" smtClean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09A4F-FB9C-49DE-B82D-BDED7039EE7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2542" y="4379901"/>
            <a:ext cx="5086284" cy="4148175"/>
          </a:xfrm>
          <a:noFill/>
          <a:ln/>
        </p:spPr>
        <p:txBody>
          <a:bodyPr/>
          <a:lstStyle/>
          <a:p>
            <a:r>
              <a:rPr lang="en-US" dirty="0" smtClean="0"/>
              <a:t>LL: O(1), O(n), O(n)</a:t>
            </a:r>
          </a:p>
          <a:p>
            <a:r>
              <a:rPr lang="en-US" dirty="0" err="1" smtClean="0"/>
              <a:t>Uns</a:t>
            </a:r>
            <a:r>
              <a:rPr lang="en-US" dirty="0" smtClean="0"/>
              <a:t>: O(1), O(n), O(n)</a:t>
            </a:r>
          </a:p>
          <a:p>
            <a:r>
              <a:rPr lang="en-US" dirty="0" smtClean="0"/>
              <a:t>Sorted: O(n), O(log n), O(n)</a:t>
            </a:r>
          </a:p>
          <a:p>
            <a:r>
              <a:rPr lang="en-US" b="1" dirty="0" smtClean="0"/>
              <a:t>Sorted array is oh-so-close</a:t>
            </a:r>
            <a:r>
              <a:rPr lang="en-US" dirty="0" smtClean="0"/>
              <a:t>. O(log n) find time and almost O(log n) insert time. What’s wrong?</a:t>
            </a:r>
          </a:p>
          <a:p>
            <a:r>
              <a:rPr lang="en-US" dirty="0" smtClean="0"/>
              <a:t>Let’s look at how that search goes:</a:t>
            </a:r>
          </a:p>
          <a:p>
            <a:r>
              <a:rPr lang="en-US" dirty="0" smtClean="0"/>
              <a:t>Draw recursive calls (and potential recursive calls) in binary search. </a:t>
            </a:r>
          </a:p>
          <a:p>
            <a:r>
              <a:rPr lang="en-US" dirty="0" smtClean="0"/>
              <a:t>Note how it starts looking like a binary tree where the left </a:t>
            </a:r>
            <a:r>
              <a:rPr lang="en-US" dirty="0" err="1" smtClean="0"/>
              <a:t>subtrees</a:t>
            </a:r>
            <a:r>
              <a:rPr lang="en-US" dirty="0" smtClean="0"/>
              <a:t> have smaller elements and the right </a:t>
            </a:r>
            <a:r>
              <a:rPr lang="en-US" dirty="0" err="1" smtClean="0"/>
              <a:t>subtrees</a:t>
            </a:r>
            <a:r>
              <a:rPr lang="en-US" dirty="0" smtClean="0"/>
              <a:t> have bigger elements.</a:t>
            </a:r>
          </a:p>
          <a:p>
            <a:r>
              <a:rPr lang="en-US" dirty="0" smtClean="0"/>
              <a:t>What if we could store the whole thing in the structure this recursive search is building?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F1B0D3-FDB0-4762-8500-37FE58FC14A1}" type="datetime1">
              <a:rPr lang="en-US" smtClean="0"/>
              <a:pPr/>
              <a:t>1/16/14</a:t>
            </a:fld>
            <a:endParaRPr lang="en-US" smtClean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09A4F-FB9C-49DE-B82D-BDED7039EE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2542" y="4379901"/>
            <a:ext cx="5086284" cy="4148175"/>
          </a:xfrm>
          <a:noFill/>
          <a:ln/>
        </p:spPr>
        <p:txBody>
          <a:bodyPr/>
          <a:lstStyle/>
          <a:p>
            <a:r>
              <a:rPr lang="en-US" dirty="0" smtClean="0"/>
              <a:t>LL: O(1), O(n), O(n)</a:t>
            </a:r>
          </a:p>
          <a:p>
            <a:r>
              <a:rPr lang="en-US" dirty="0" err="1" smtClean="0"/>
              <a:t>Uns</a:t>
            </a:r>
            <a:r>
              <a:rPr lang="en-US" dirty="0" smtClean="0"/>
              <a:t>: O(1), O(n), O(n)</a:t>
            </a:r>
          </a:p>
          <a:p>
            <a:r>
              <a:rPr lang="en-US" dirty="0" smtClean="0"/>
              <a:t>Sorted: O(n), O(log n), O(n)</a:t>
            </a:r>
          </a:p>
          <a:p>
            <a:r>
              <a:rPr lang="en-US" b="1" dirty="0" smtClean="0"/>
              <a:t>Sorted array is oh-so-close</a:t>
            </a:r>
            <a:r>
              <a:rPr lang="en-US" dirty="0" smtClean="0"/>
              <a:t>. O(log n) find time and almost O(log n) insert time. What’s wrong?</a:t>
            </a:r>
          </a:p>
          <a:p>
            <a:r>
              <a:rPr lang="en-US" dirty="0" smtClean="0"/>
              <a:t>Let’s look at how that search goes:</a:t>
            </a:r>
          </a:p>
          <a:p>
            <a:r>
              <a:rPr lang="en-US" dirty="0" smtClean="0"/>
              <a:t>Draw recursive calls (and potential recursive calls) in binary search. </a:t>
            </a:r>
          </a:p>
          <a:p>
            <a:r>
              <a:rPr lang="en-US" dirty="0" smtClean="0"/>
              <a:t>Note how it starts looking like a binary tree where the left </a:t>
            </a:r>
            <a:r>
              <a:rPr lang="en-US" dirty="0" err="1" smtClean="0"/>
              <a:t>subtrees</a:t>
            </a:r>
            <a:r>
              <a:rPr lang="en-US" dirty="0" smtClean="0"/>
              <a:t> have smaller elements and the right </a:t>
            </a:r>
            <a:r>
              <a:rPr lang="en-US" dirty="0" err="1" smtClean="0"/>
              <a:t>subtrees</a:t>
            </a:r>
            <a:r>
              <a:rPr lang="en-US" dirty="0" smtClean="0"/>
              <a:t> have bigger elements.</a:t>
            </a:r>
          </a:p>
          <a:p>
            <a:r>
              <a:rPr lang="en-US" dirty="0" smtClean="0"/>
              <a:t>What if we could store the whole thing in the structure this recursive search is building?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27.xml"/><Relationship Id="rId20" Type="http://schemas.openxmlformats.org/officeDocument/2006/relationships/tags" Target="../tags/tag38.xml"/><Relationship Id="rId21" Type="http://schemas.openxmlformats.org/officeDocument/2006/relationships/tags" Target="../tags/tag39.xml"/><Relationship Id="rId22" Type="http://schemas.openxmlformats.org/officeDocument/2006/relationships/tags" Target="../tags/tag40.xml"/><Relationship Id="rId23" Type="http://schemas.openxmlformats.org/officeDocument/2006/relationships/tags" Target="../tags/tag41.xml"/><Relationship Id="rId24" Type="http://schemas.openxmlformats.org/officeDocument/2006/relationships/tags" Target="../tags/tag42.xml"/><Relationship Id="rId25" Type="http://schemas.openxmlformats.org/officeDocument/2006/relationships/tags" Target="../tags/tag43.xml"/><Relationship Id="rId26" Type="http://schemas.openxmlformats.org/officeDocument/2006/relationships/tags" Target="../tags/tag44.xml"/><Relationship Id="rId27" Type="http://schemas.openxmlformats.org/officeDocument/2006/relationships/tags" Target="../tags/tag45.xml"/><Relationship Id="rId28" Type="http://schemas.openxmlformats.org/officeDocument/2006/relationships/tags" Target="../tags/tag46.xml"/><Relationship Id="rId29" Type="http://schemas.openxmlformats.org/officeDocument/2006/relationships/tags" Target="../tags/tag47.xml"/><Relationship Id="rId30" Type="http://schemas.openxmlformats.org/officeDocument/2006/relationships/tags" Target="../tags/tag48.xml"/><Relationship Id="rId31" Type="http://schemas.openxmlformats.org/officeDocument/2006/relationships/slideLayout" Target="../slideLayouts/slideLayout2.xml"/><Relationship Id="rId32" Type="http://schemas.openxmlformats.org/officeDocument/2006/relationships/notesSlide" Target="../notesSlides/notesSlide10.xml"/><Relationship Id="rId10" Type="http://schemas.openxmlformats.org/officeDocument/2006/relationships/tags" Target="../tags/tag28.xml"/><Relationship Id="rId11" Type="http://schemas.openxmlformats.org/officeDocument/2006/relationships/tags" Target="../tags/tag29.xml"/><Relationship Id="rId12" Type="http://schemas.openxmlformats.org/officeDocument/2006/relationships/tags" Target="../tags/tag30.xml"/><Relationship Id="rId13" Type="http://schemas.openxmlformats.org/officeDocument/2006/relationships/tags" Target="../tags/tag31.xml"/><Relationship Id="rId14" Type="http://schemas.openxmlformats.org/officeDocument/2006/relationships/tags" Target="../tags/tag32.xml"/><Relationship Id="rId15" Type="http://schemas.openxmlformats.org/officeDocument/2006/relationships/tags" Target="../tags/tag33.xml"/><Relationship Id="rId16" Type="http://schemas.openxmlformats.org/officeDocument/2006/relationships/tags" Target="../tags/tag34.xml"/><Relationship Id="rId17" Type="http://schemas.openxmlformats.org/officeDocument/2006/relationships/tags" Target="../tags/tag35.xml"/><Relationship Id="rId18" Type="http://schemas.openxmlformats.org/officeDocument/2006/relationships/tags" Target="../tags/tag36.xml"/><Relationship Id="rId19" Type="http://schemas.openxmlformats.org/officeDocument/2006/relationships/tags" Target="../tags/tag37.xml"/><Relationship Id="rId1" Type="http://schemas.openxmlformats.org/officeDocument/2006/relationships/tags" Target="../tags/tag19.xml"/><Relationship Id="rId2" Type="http://schemas.openxmlformats.org/officeDocument/2006/relationships/tags" Target="../tags/tag20.xml"/><Relationship Id="rId3" Type="http://schemas.openxmlformats.org/officeDocument/2006/relationships/tags" Target="../tags/tag21.xml"/><Relationship Id="rId4" Type="http://schemas.openxmlformats.org/officeDocument/2006/relationships/tags" Target="../tags/tag22.xml"/><Relationship Id="rId5" Type="http://schemas.openxmlformats.org/officeDocument/2006/relationships/tags" Target="../tags/tag23.xml"/><Relationship Id="rId6" Type="http://schemas.openxmlformats.org/officeDocument/2006/relationships/tags" Target="../tags/tag24.xml"/><Relationship Id="rId7" Type="http://schemas.openxmlformats.org/officeDocument/2006/relationships/tags" Target="../tags/tag25.xml"/><Relationship Id="rId8" Type="http://schemas.openxmlformats.org/officeDocument/2006/relationships/tags" Target="../tags/tag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20" Type="http://schemas.openxmlformats.org/officeDocument/2006/relationships/tags" Target="../tags/tag68.xml"/><Relationship Id="rId21" Type="http://schemas.openxmlformats.org/officeDocument/2006/relationships/tags" Target="../tags/tag69.xml"/><Relationship Id="rId22" Type="http://schemas.openxmlformats.org/officeDocument/2006/relationships/tags" Target="../tags/tag70.xml"/><Relationship Id="rId23" Type="http://schemas.openxmlformats.org/officeDocument/2006/relationships/tags" Target="../tags/tag71.xml"/><Relationship Id="rId24" Type="http://schemas.openxmlformats.org/officeDocument/2006/relationships/tags" Target="../tags/tag72.xml"/><Relationship Id="rId25" Type="http://schemas.openxmlformats.org/officeDocument/2006/relationships/tags" Target="../tags/tag73.xml"/><Relationship Id="rId26" Type="http://schemas.openxmlformats.org/officeDocument/2006/relationships/tags" Target="../tags/tag74.xml"/><Relationship Id="rId27" Type="http://schemas.openxmlformats.org/officeDocument/2006/relationships/tags" Target="../tags/tag75.xml"/><Relationship Id="rId28" Type="http://schemas.openxmlformats.org/officeDocument/2006/relationships/tags" Target="../tags/tag76.xml"/><Relationship Id="rId29" Type="http://schemas.openxmlformats.org/officeDocument/2006/relationships/tags" Target="../tags/tag77.xml"/><Relationship Id="rId1" Type="http://schemas.openxmlformats.org/officeDocument/2006/relationships/tags" Target="../tags/tag49.xml"/><Relationship Id="rId2" Type="http://schemas.openxmlformats.org/officeDocument/2006/relationships/tags" Target="../tags/tag50.xml"/><Relationship Id="rId3" Type="http://schemas.openxmlformats.org/officeDocument/2006/relationships/tags" Target="../tags/tag51.xml"/><Relationship Id="rId4" Type="http://schemas.openxmlformats.org/officeDocument/2006/relationships/tags" Target="../tags/tag52.xml"/><Relationship Id="rId5" Type="http://schemas.openxmlformats.org/officeDocument/2006/relationships/tags" Target="../tags/tag53.xml"/><Relationship Id="rId30" Type="http://schemas.openxmlformats.org/officeDocument/2006/relationships/tags" Target="../tags/tag78.xml"/><Relationship Id="rId31" Type="http://schemas.openxmlformats.org/officeDocument/2006/relationships/tags" Target="../tags/tag79.xml"/><Relationship Id="rId32" Type="http://schemas.openxmlformats.org/officeDocument/2006/relationships/tags" Target="../tags/tag80.xml"/><Relationship Id="rId9" Type="http://schemas.openxmlformats.org/officeDocument/2006/relationships/tags" Target="../tags/tag57.xml"/><Relationship Id="rId6" Type="http://schemas.openxmlformats.org/officeDocument/2006/relationships/tags" Target="../tags/tag54.xml"/><Relationship Id="rId7" Type="http://schemas.openxmlformats.org/officeDocument/2006/relationships/tags" Target="../tags/tag55.xml"/><Relationship Id="rId8" Type="http://schemas.openxmlformats.org/officeDocument/2006/relationships/tags" Target="../tags/tag56.xml"/><Relationship Id="rId33" Type="http://schemas.openxmlformats.org/officeDocument/2006/relationships/tags" Target="../tags/tag81.xml"/><Relationship Id="rId34" Type="http://schemas.openxmlformats.org/officeDocument/2006/relationships/tags" Target="../tags/tag82.xml"/><Relationship Id="rId35" Type="http://schemas.openxmlformats.org/officeDocument/2006/relationships/tags" Target="../tags/tag83.xml"/><Relationship Id="rId36" Type="http://schemas.openxmlformats.org/officeDocument/2006/relationships/tags" Target="../tags/tag84.xml"/><Relationship Id="rId10" Type="http://schemas.openxmlformats.org/officeDocument/2006/relationships/tags" Target="../tags/tag58.xml"/><Relationship Id="rId11" Type="http://schemas.openxmlformats.org/officeDocument/2006/relationships/tags" Target="../tags/tag59.xml"/><Relationship Id="rId12" Type="http://schemas.openxmlformats.org/officeDocument/2006/relationships/tags" Target="../tags/tag60.xml"/><Relationship Id="rId13" Type="http://schemas.openxmlformats.org/officeDocument/2006/relationships/tags" Target="../tags/tag61.xml"/><Relationship Id="rId14" Type="http://schemas.openxmlformats.org/officeDocument/2006/relationships/tags" Target="../tags/tag62.xml"/><Relationship Id="rId15" Type="http://schemas.openxmlformats.org/officeDocument/2006/relationships/tags" Target="../tags/tag63.xml"/><Relationship Id="rId16" Type="http://schemas.openxmlformats.org/officeDocument/2006/relationships/tags" Target="../tags/tag64.xml"/><Relationship Id="rId17" Type="http://schemas.openxmlformats.org/officeDocument/2006/relationships/tags" Target="../tags/tag65.xml"/><Relationship Id="rId18" Type="http://schemas.openxmlformats.org/officeDocument/2006/relationships/tags" Target="../tags/tag66.xml"/><Relationship Id="rId19" Type="http://schemas.openxmlformats.org/officeDocument/2006/relationships/tags" Target="../tags/tag67.xml"/><Relationship Id="rId37" Type="http://schemas.openxmlformats.org/officeDocument/2006/relationships/tags" Target="../tags/tag85.xml"/><Relationship Id="rId38" Type="http://schemas.openxmlformats.org/officeDocument/2006/relationships/tags" Target="../tags/tag86.xml"/><Relationship Id="rId39" Type="http://schemas.openxmlformats.org/officeDocument/2006/relationships/tags" Target="../tags/tag87.xml"/><Relationship Id="rId40" Type="http://schemas.openxmlformats.org/officeDocument/2006/relationships/tags" Target="../tags/tag88.xml"/><Relationship Id="rId41" Type="http://schemas.openxmlformats.org/officeDocument/2006/relationships/slideLayout" Target="../slideLayouts/slideLayout2.xml"/><Relationship Id="rId4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97.xml"/><Relationship Id="rId20" Type="http://schemas.openxmlformats.org/officeDocument/2006/relationships/tags" Target="../tags/tag108.xml"/><Relationship Id="rId21" Type="http://schemas.openxmlformats.org/officeDocument/2006/relationships/tags" Target="../tags/tag109.xml"/><Relationship Id="rId22" Type="http://schemas.openxmlformats.org/officeDocument/2006/relationships/tags" Target="../tags/tag110.xml"/><Relationship Id="rId23" Type="http://schemas.openxmlformats.org/officeDocument/2006/relationships/tags" Target="../tags/tag111.xml"/><Relationship Id="rId24" Type="http://schemas.openxmlformats.org/officeDocument/2006/relationships/tags" Target="../tags/tag112.xml"/><Relationship Id="rId25" Type="http://schemas.openxmlformats.org/officeDocument/2006/relationships/tags" Target="../tags/tag113.xml"/><Relationship Id="rId26" Type="http://schemas.openxmlformats.org/officeDocument/2006/relationships/tags" Target="../tags/tag114.xml"/><Relationship Id="rId27" Type="http://schemas.openxmlformats.org/officeDocument/2006/relationships/slideLayout" Target="../slideLayouts/slideLayout2.xml"/><Relationship Id="rId28" Type="http://schemas.openxmlformats.org/officeDocument/2006/relationships/notesSlide" Target="../notesSlides/notesSlide13.xml"/><Relationship Id="rId10" Type="http://schemas.openxmlformats.org/officeDocument/2006/relationships/tags" Target="../tags/tag98.xml"/><Relationship Id="rId11" Type="http://schemas.openxmlformats.org/officeDocument/2006/relationships/tags" Target="../tags/tag99.xml"/><Relationship Id="rId12" Type="http://schemas.openxmlformats.org/officeDocument/2006/relationships/tags" Target="../tags/tag100.xml"/><Relationship Id="rId13" Type="http://schemas.openxmlformats.org/officeDocument/2006/relationships/tags" Target="../tags/tag101.xml"/><Relationship Id="rId14" Type="http://schemas.openxmlformats.org/officeDocument/2006/relationships/tags" Target="../tags/tag102.xml"/><Relationship Id="rId15" Type="http://schemas.openxmlformats.org/officeDocument/2006/relationships/tags" Target="../tags/tag103.xml"/><Relationship Id="rId16" Type="http://schemas.openxmlformats.org/officeDocument/2006/relationships/tags" Target="../tags/tag104.xml"/><Relationship Id="rId17" Type="http://schemas.openxmlformats.org/officeDocument/2006/relationships/tags" Target="../tags/tag105.xml"/><Relationship Id="rId18" Type="http://schemas.openxmlformats.org/officeDocument/2006/relationships/tags" Target="../tags/tag106.xml"/><Relationship Id="rId19" Type="http://schemas.openxmlformats.org/officeDocument/2006/relationships/tags" Target="../tags/tag107.xml"/><Relationship Id="rId1" Type="http://schemas.openxmlformats.org/officeDocument/2006/relationships/tags" Target="../tags/tag89.xml"/><Relationship Id="rId2" Type="http://schemas.openxmlformats.org/officeDocument/2006/relationships/tags" Target="../tags/tag90.xml"/><Relationship Id="rId3" Type="http://schemas.openxmlformats.org/officeDocument/2006/relationships/tags" Target="../tags/tag91.xml"/><Relationship Id="rId4" Type="http://schemas.openxmlformats.org/officeDocument/2006/relationships/tags" Target="../tags/tag92.xml"/><Relationship Id="rId5" Type="http://schemas.openxmlformats.org/officeDocument/2006/relationships/tags" Target="../tags/tag93.xml"/><Relationship Id="rId6" Type="http://schemas.openxmlformats.org/officeDocument/2006/relationships/tags" Target="../tags/tag94.xml"/><Relationship Id="rId7" Type="http://schemas.openxmlformats.org/officeDocument/2006/relationships/tags" Target="../tags/tag95.xml"/><Relationship Id="rId8" Type="http://schemas.openxmlformats.org/officeDocument/2006/relationships/tags" Target="../tags/tag9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4" Type="http://schemas.openxmlformats.org/officeDocument/2006/relationships/tags" Target="../tags/tag118.xml"/><Relationship Id="rId5" Type="http://schemas.openxmlformats.org/officeDocument/2006/relationships/tags" Target="../tags/tag119.xml"/><Relationship Id="rId6" Type="http://schemas.openxmlformats.org/officeDocument/2006/relationships/tags" Target="../tags/tag120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14.xml"/><Relationship Id="rId1" Type="http://schemas.openxmlformats.org/officeDocument/2006/relationships/tags" Target="../tags/tag115.xml"/><Relationship Id="rId2" Type="http://schemas.openxmlformats.org/officeDocument/2006/relationships/tags" Target="../tags/tag1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4" Type="http://schemas.openxmlformats.org/officeDocument/2006/relationships/tags" Target="../tags/tag124.xml"/><Relationship Id="rId5" Type="http://schemas.openxmlformats.org/officeDocument/2006/relationships/tags" Target="../tags/tag125.xml"/><Relationship Id="rId6" Type="http://schemas.openxmlformats.org/officeDocument/2006/relationships/tags" Target="../tags/tag126.xml"/><Relationship Id="rId7" Type="http://schemas.openxmlformats.org/officeDocument/2006/relationships/tags" Target="../tags/tag127.xml"/><Relationship Id="rId8" Type="http://schemas.openxmlformats.org/officeDocument/2006/relationships/slideLayout" Target="../slideLayouts/slideLayout2.xml"/><Relationship Id="rId9" Type="http://schemas.openxmlformats.org/officeDocument/2006/relationships/notesSlide" Target="../notesSlides/notesSlide15.xml"/><Relationship Id="rId1" Type="http://schemas.openxmlformats.org/officeDocument/2006/relationships/tags" Target="../tags/tag121.xml"/><Relationship Id="rId2" Type="http://schemas.openxmlformats.org/officeDocument/2006/relationships/tags" Target="../tags/tag1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4" Type="http://schemas.openxmlformats.org/officeDocument/2006/relationships/tags" Target="../tags/tag131.xml"/><Relationship Id="rId5" Type="http://schemas.openxmlformats.org/officeDocument/2006/relationships/tags" Target="../tags/tag132.xml"/><Relationship Id="rId6" Type="http://schemas.openxmlformats.org/officeDocument/2006/relationships/tags" Target="../tags/tag133.xml"/><Relationship Id="rId7" Type="http://schemas.openxmlformats.org/officeDocument/2006/relationships/tags" Target="../tags/tag134.xml"/><Relationship Id="rId8" Type="http://schemas.openxmlformats.org/officeDocument/2006/relationships/tags" Target="../tags/tag135.xml"/><Relationship Id="rId9" Type="http://schemas.openxmlformats.org/officeDocument/2006/relationships/slideLayout" Target="../slideLayouts/slideLayout2.xml"/><Relationship Id="rId10" Type="http://schemas.openxmlformats.org/officeDocument/2006/relationships/notesSlide" Target="../notesSlides/notesSlide16.xml"/><Relationship Id="rId1" Type="http://schemas.openxmlformats.org/officeDocument/2006/relationships/tags" Target="../tags/tag128.xml"/><Relationship Id="rId2" Type="http://schemas.openxmlformats.org/officeDocument/2006/relationships/tags" Target="../tags/tag1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4" Type="http://schemas.openxmlformats.org/officeDocument/2006/relationships/tags" Target="../tags/tag139.xml"/><Relationship Id="rId5" Type="http://schemas.openxmlformats.org/officeDocument/2006/relationships/tags" Target="../tags/tag140.xml"/><Relationship Id="rId6" Type="http://schemas.openxmlformats.org/officeDocument/2006/relationships/tags" Target="../tags/tag141.xml"/><Relationship Id="rId7" Type="http://schemas.openxmlformats.org/officeDocument/2006/relationships/tags" Target="../tags/tag142.xml"/><Relationship Id="rId8" Type="http://schemas.openxmlformats.org/officeDocument/2006/relationships/tags" Target="../tags/tag143.xml"/><Relationship Id="rId9" Type="http://schemas.openxmlformats.org/officeDocument/2006/relationships/tags" Target="../tags/tag144.xml"/><Relationship Id="rId10" Type="http://schemas.openxmlformats.org/officeDocument/2006/relationships/slideLayout" Target="../slideLayouts/slideLayout2.xml"/><Relationship Id="rId11" Type="http://schemas.openxmlformats.org/officeDocument/2006/relationships/notesSlide" Target="../notesSlides/notesSlide17.xml"/><Relationship Id="rId1" Type="http://schemas.openxmlformats.org/officeDocument/2006/relationships/tags" Target="../tags/tag136.xml"/><Relationship Id="rId2" Type="http://schemas.openxmlformats.org/officeDocument/2006/relationships/tags" Target="../tags/tag137.xml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tags" Target="../tags/tag155.xml"/><Relationship Id="rId12" Type="http://schemas.openxmlformats.org/officeDocument/2006/relationships/slideLayout" Target="../slideLayouts/slideLayout2.xml"/><Relationship Id="rId13" Type="http://schemas.openxmlformats.org/officeDocument/2006/relationships/notesSlide" Target="../notesSlides/notesSlide18.xml"/><Relationship Id="rId1" Type="http://schemas.openxmlformats.org/officeDocument/2006/relationships/tags" Target="../tags/tag145.xml"/><Relationship Id="rId2" Type="http://schemas.openxmlformats.org/officeDocument/2006/relationships/tags" Target="../tags/tag146.xml"/><Relationship Id="rId3" Type="http://schemas.openxmlformats.org/officeDocument/2006/relationships/tags" Target="../tags/tag147.xml"/><Relationship Id="rId4" Type="http://schemas.openxmlformats.org/officeDocument/2006/relationships/tags" Target="../tags/tag148.xml"/><Relationship Id="rId5" Type="http://schemas.openxmlformats.org/officeDocument/2006/relationships/tags" Target="../tags/tag149.xml"/><Relationship Id="rId6" Type="http://schemas.openxmlformats.org/officeDocument/2006/relationships/tags" Target="../tags/tag150.xml"/><Relationship Id="rId7" Type="http://schemas.openxmlformats.org/officeDocument/2006/relationships/tags" Target="../tags/tag151.xml"/><Relationship Id="rId8" Type="http://schemas.openxmlformats.org/officeDocument/2006/relationships/tags" Target="../tags/tag152.xml"/><Relationship Id="rId9" Type="http://schemas.openxmlformats.org/officeDocument/2006/relationships/tags" Target="../tags/tag153.xml"/><Relationship Id="rId10" Type="http://schemas.openxmlformats.org/officeDocument/2006/relationships/tags" Target="../tags/tag15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5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5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tags" Target="../tags/tag168.xml"/><Relationship Id="rId12" Type="http://schemas.openxmlformats.org/officeDocument/2006/relationships/tags" Target="../tags/tag169.xml"/><Relationship Id="rId13" Type="http://schemas.openxmlformats.org/officeDocument/2006/relationships/tags" Target="../tags/tag170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21.xml"/><Relationship Id="rId1" Type="http://schemas.openxmlformats.org/officeDocument/2006/relationships/tags" Target="../tags/tag158.xml"/><Relationship Id="rId2" Type="http://schemas.openxmlformats.org/officeDocument/2006/relationships/tags" Target="../tags/tag159.xml"/><Relationship Id="rId3" Type="http://schemas.openxmlformats.org/officeDocument/2006/relationships/tags" Target="../tags/tag160.xml"/><Relationship Id="rId4" Type="http://schemas.openxmlformats.org/officeDocument/2006/relationships/tags" Target="../tags/tag161.xml"/><Relationship Id="rId5" Type="http://schemas.openxmlformats.org/officeDocument/2006/relationships/tags" Target="../tags/tag162.xml"/><Relationship Id="rId6" Type="http://schemas.openxmlformats.org/officeDocument/2006/relationships/tags" Target="../tags/tag163.xml"/><Relationship Id="rId7" Type="http://schemas.openxmlformats.org/officeDocument/2006/relationships/tags" Target="../tags/tag164.xml"/><Relationship Id="rId8" Type="http://schemas.openxmlformats.org/officeDocument/2006/relationships/tags" Target="../tags/tag165.xml"/><Relationship Id="rId9" Type="http://schemas.openxmlformats.org/officeDocument/2006/relationships/tags" Target="../tags/tag166.xml"/><Relationship Id="rId10" Type="http://schemas.openxmlformats.org/officeDocument/2006/relationships/tags" Target="../tags/tag167.xml"/></Relationships>
</file>

<file path=ppt/slides/_rels/slide22.xml.rels><?xml version="1.0" encoding="UTF-8" standalone="yes"?>
<Relationships xmlns="http://schemas.openxmlformats.org/package/2006/relationships"><Relationship Id="rId11" Type="http://schemas.openxmlformats.org/officeDocument/2006/relationships/tags" Target="../tags/tag181.xml"/><Relationship Id="rId12" Type="http://schemas.openxmlformats.org/officeDocument/2006/relationships/tags" Target="../tags/tag182.xml"/><Relationship Id="rId13" Type="http://schemas.openxmlformats.org/officeDocument/2006/relationships/tags" Target="../tags/tag183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22.xml"/><Relationship Id="rId1" Type="http://schemas.openxmlformats.org/officeDocument/2006/relationships/tags" Target="../tags/tag171.xml"/><Relationship Id="rId2" Type="http://schemas.openxmlformats.org/officeDocument/2006/relationships/tags" Target="../tags/tag172.xml"/><Relationship Id="rId3" Type="http://schemas.openxmlformats.org/officeDocument/2006/relationships/tags" Target="../tags/tag173.xml"/><Relationship Id="rId4" Type="http://schemas.openxmlformats.org/officeDocument/2006/relationships/tags" Target="../tags/tag174.xml"/><Relationship Id="rId5" Type="http://schemas.openxmlformats.org/officeDocument/2006/relationships/tags" Target="../tags/tag175.xml"/><Relationship Id="rId6" Type="http://schemas.openxmlformats.org/officeDocument/2006/relationships/tags" Target="../tags/tag176.xml"/><Relationship Id="rId7" Type="http://schemas.openxmlformats.org/officeDocument/2006/relationships/tags" Target="../tags/tag177.xml"/><Relationship Id="rId8" Type="http://schemas.openxmlformats.org/officeDocument/2006/relationships/tags" Target="../tags/tag178.xml"/><Relationship Id="rId9" Type="http://schemas.openxmlformats.org/officeDocument/2006/relationships/tags" Target="../tags/tag179.xml"/><Relationship Id="rId10" Type="http://schemas.openxmlformats.org/officeDocument/2006/relationships/tags" Target="../tags/tag180.xml"/></Relationships>
</file>

<file path=ppt/slides/_rels/slide23.xml.rels><?xml version="1.0" encoding="UTF-8" standalone="yes"?>
<Relationships xmlns="http://schemas.openxmlformats.org/package/2006/relationships"><Relationship Id="rId11" Type="http://schemas.openxmlformats.org/officeDocument/2006/relationships/tags" Target="../tags/tag194.xml"/><Relationship Id="rId12" Type="http://schemas.openxmlformats.org/officeDocument/2006/relationships/tags" Target="../tags/tag195.xml"/><Relationship Id="rId13" Type="http://schemas.openxmlformats.org/officeDocument/2006/relationships/tags" Target="../tags/tag196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23.xml"/><Relationship Id="rId1" Type="http://schemas.openxmlformats.org/officeDocument/2006/relationships/tags" Target="../tags/tag184.xml"/><Relationship Id="rId2" Type="http://schemas.openxmlformats.org/officeDocument/2006/relationships/tags" Target="../tags/tag185.xml"/><Relationship Id="rId3" Type="http://schemas.openxmlformats.org/officeDocument/2006/relationships/tags" Target="../tags/tag186.xml"/><Relationship Id="rId4" Type="http://schemas.openxmlformats.org/officeDocument/2006/relationships/tags" Target="../tags/tag187.xml"/><Relationship Id="rId5" Type="http://schemas.openxmlformats.org/officeDocument/2006/relationships/tags" Target="../tags/tag188.xml"/><Relationship Id="rId6" Type="http://schemas.openxmlformats.org/officeDocument/2006/relationships/tags" Target="../tags/tag189.xml"/><Relationship Id="rId7" Type="http://schemas.openxmlformats.org/officeDocument/2006/relationships/tags" Target="../tags/tag190.xml"/><Relationship Id="rId8" Type="http://schemas.openxmlformats.org/officeDocument/2006/relationships/tags" Target="../tags/tag191.xml"/><Relationship Id="rId9" Type="http://schemas.openxmlformats.org/officeDocument/2006/relationships/tags" Target="../tags/tag192.xml"/><Relationship Id="rId10" Type="http://schemas.openxmlformats.org/officeDocument/2006/relationships/tags" Target="../tags/tag193.xml"/></Relationships>
</file>

<file path=ppt/slides/_rels/slide24.xml.rels><?xml version="1.0" encoding="UTF-8" standalone="yes"?>
<Relationships xmlns="http://schemas.openxmlformats.org/package/2006/relationships"><Relationship Id="rId11" Type="http://schemas.openxmlformats.org/officeDocument/2006/relationships/tags" Target="../tags/tag207.xml"/><Relationship Id="rId12" Type="http://schemas.openxmlformats.org/officeDocument/2006/relationships/tags" Target="../tags/tag208.xml"/><Relationship Id="rId13" Type="http://schemas.openxmlformats.org/officeDocument/2006/relationships/tags" Target="../tags/tag209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24.xml"/><Relationship Id="rId1" Type="http://schemas.openxmlformats.org/officeDocument/2006/relationships/tags" Target="../tags/tag197.xml"/><Relationship Id="rId2" Type="http://schemas.openxmlformats.org/officeDocument/2006/relationships/tags" Target="../tags/tag198.xml"/><Relationship Id="rId3" Type="http://schemas.openxmlformats.org/officeDocument/2006/relationships/tags" Target="../tags/tag199.xml"/><Relationship Id="rId4" Type="http://schemas.openxmlformats.org/officeDocument/2006/relationships/tags" Target="../tags/tag200.xml"/><Relationship Id="rId5" Type="http://schemas.openxmlformats.org/officeDocument/2006/relationships/tags" Target="../tags/tag201.xml"/><Relationship Id="rId6" Type="http://schemas.openxmlformats.org/officeDocument/2006/relationships/tags" Target="../tags/tag202.xml"/><Relationship Id="rId7" Type="http://schemas.openxmlformats.org/officeDocument/2006/relationships/tags" Target="../tags/tag203.xml"/><Relationship Id="rId8" Type="http://schemas.openxmlformats.org/officeDocument/2006/relationships/tags" Target="../tags/tag204.xml"/><Relationship Id="rId9" Type="http://schemas.openxmlformats.org/officeDocument/2006/relationships/tags" Target="../tags/tag205.xml"/><Relationship Id="rId10" Type="http://schemas.openxmlformats.org/officeDocument/2006/relationships/tags" Target="../tags/tag206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tags" Target="../tags/tag218.xml"/><Relationship Id="rId20" Type="http://schemas.openxmlformats.org/officeDocument/2006/relationships/notesSlide" Target="../notesSlides/notesSlide25.xml"/><Relationship Id="rId10" Type="http://schemas.openxmlformats.org/officeDocument/2006/relationships/tags" Target="../tags/tag219.xml"/><Relationship Id="rId11" Type="http://schemas.openxmlformats.org/officeDocument/2006/relationships/tags" Target="../tags/tag220.xml"/><Relationship Id="rId12" Type="http://schemas.openxmlformats.org/officeDocument/2006/relationships/tags" Target="../tags/tag221.xml"/><Relationship Id="rId13" Type="http://schemas.openxmlformats.org/officeDocument/2006/relationships/tags" Target="../tags/tag222.xml"/><Relationship Id="rId14" Type="http://schemas.openxmlformats.org/officeDocument/2006/relationships/tags" Target="../tags/tag223.xml"/><Relationship Id="rId15" Type="http://schemas.openxmlformats.org/officeDocument/2006/relationships/tags" Target="../tags/tag224.xml"/><Relationship Id="rId16" Type="http://schemas.openxmlformats.org/officeDocument/2006/relationships/tags" Target="../tags/tag225.xml"/><Relationship Id="rId17" Type="http://schemas.openxmlformats.org/officeDocument/2006/relationships/tags" Target="../tags/tag226.xml"/><Relationship Id="rId18" Type="http://schemas.openxmlformats.org/officeDocument/2006/relationships/tags" Target="../tags/tag227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210.xml"/><Relationship Id="rId2" Type="http://schemas.openxmlformats.org/officeDocument/2006/relationships/tags" Target="../tags/tag211.xml"/><Relationship Id="rId3" Type="http://schemas.openxmlformats.org/officeDocument/2006/relationships/tags" Target="../tags/tag212.xml"/><Relationship Id="rId4" Type="http://schemas.openxmlformats.org/officeDocument/2006/relationships/tags" Target="../tags/tag213.xml"/><Relationship Id="rId5" Type="http://schemas.openxmlformats.org/officeDocument/2006/relationships/tags" Target="../tags/tag214.xml"/><Relationship Id="rId6" Type="http://schemas.openxmlformats.org/officeDocument/2006/relationships/tags" Target="../tags/tag215.xml"/><Relationship Id="rId7" Type="http://schemas.openxmlformats.org/officeDocument/2006/relationships/tags" Target="../tags/tag216.xml"/><Relationship Id="rId8" Type="http://schemas.openxmlformats.org/officeDocument/2006/relationships/tags" Target="../tags/tag217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tags" Target="../tags/tag236.xml"/><Relationship Id="rId20" Type="http://schemas.openxmlformats.org/officeDocument/2006/relationships/tags" Target="../tags/tag247.xml"/><Relationship Id="rId21" Type="http://schemas.openxmlformats.org/officeDocument/2006/relationships/tags" Target="../tags/tag248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6.xml"/><Relationship Id="rId10" Type="http://schemas.openxmlformats.org/officeDocument/2006/relationships/tags" Target="../tags/tag237.xml"/><Relationship Id="rId11" Type="http://schemas.openxmlformats.org/officeDocument/2006/relationships/tags" Target="../tags/tag238.xml"/><Relationship Id="rId12" Type="http://schemas.openxmlformats.org/officeDocument/2006/relationships/tags" Target="../tags/tag239.xml"/><Relationship Id="rId13" Type="http://schemas.openxmlformats.org/officeDocument/2006/relationships/tags" Target="../tags/tag240.xml"/><Relationship Id="rId14" Type="http://schemas.openxmlformats.org/officeDocument/2006/relationships/tags" Target="../tags/tag241.xml"/><Relationship Id="rId15" Type="http://schemas.openxmlformats.org/officeDocument/2006/relationships/tags" Target="../tags/tag242.xml"/><Relationship Id="rId16" Type="http://schemas.openxmlformats.org/officeDocument/2006/relationships/tags" Target="../tags/tag243.xml"/><Relationship Id="rId17" Type="http://schemas.openxmlformats.org/officeDocument/2006/relationships/tags" Target="../tags/tag244.xml"/><Relationship Id="rId18" Type="http://schemas.openxmlformats.org/officeDocument/2006/relationships/tags" Target="../tags/tag245.xml"/><Relationship Id="rId19" Type="http://schemas.openxmlformats.org/officeDocument/2006/relationships/tags" Target="../tags/tag246.xml"/><Relationship Id="rId1" Type="http://schemas.openxmlformats.org/officeDocument/2006/relationships/tags" Target="../tags/tag228.xml"/><Relationship Id="rId2" Type="http://schemas.openxmlformats.org/officeDocument/2006/relationships/tags" Target="../tags/tag229.xml"/><Relationship Id="rId3" Type="http://schemas.openxmlformats.org/officeDocument/2006/relationships/tags" Target="../tags/tag230.xml"/><Relationship Id="rId4" Type="http://schemas.openxmlformats.org/officeDocument/2006/relationships/tags" Target="../tags/tag231.xml"/><Relationship Id="rId5" Type="http://schemas.openxmlformats.org/officeDocument/2006/relationships/tags" Target="../tags/tag232.xml"/><Relationship Id="rId6" Type="http://schemas.openxmlformats.org/officeDocument/2006/relationships/tags" Target="../tags/tag233.xml"/><Relationship Id="rId7" Type="http://schemas.openxmlformats.org/officeDocument/2006/relationships/tags" Target="../tags/tag234.xml"/><Relationship Id="rId8" Type="http://schemas.openxmlformats.org/officeDocument/2006/relationships/tags" Target="../tags/tag235.xml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tags" Target="../tags/tag257.xml"/><Relationship Id="rId20" Type="http://schemas.openxmlformats.org/officeDocument/2006/relationships/tags" Target="../tags/tag268.xml"/><Relationship Id="rId21" Type="http://schemas.openxmlformats.org/officeDocument/2006/relationships/tags" Target="../tags/tag269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7.xml"/><Relationship Id="rId10" Type="http://schemas.openxmlformats.org/officeDocument/2006/relationships/tags" Target="../tags/tag258.xml"/><Relationship Id="rId11" Type="http://schemas.openxmlformats.org/officeDocument/2006/relationships/tags" Target="../tags/tag259.xml"/><Relationship Id="rId12" Type="http://schemas.openxmlformats.org/officeDocument/2006/relationships/tags" Target="../tags/tag260.xml"/><Relationship Id="rId13" Type="http://schemas.openxmlformats.org/officeDocument/2006/relationships/tags" Target="../tags/tag261.xml"/><Relationship Id="rId14" Type="http://schemas.openxmlformats.org/officeDocument/2006/relationships/tags" Target="../tags/tag262.xml"/><Relationship Id="rId15" Type="http://schemas.openxmlformats.org/officeDocument/2006/relationships/tags" Target="../tags/tag263.xml"/><Relationship Id="rId16" Type="http://schemas.openxmlformats.org/officeDocument/2006/relationships/tags" Target="../tags/tag264.xml"/><Relationship Id="rId17" Type="http://schemas.openxmlformats.org/officeDocument/2006/relationships/tags" Target="../tags/tag265.xml"/><Relationship Id="rId18" Type="http://schemas.openxmlformats.org/officeDocument/2006/relationships/tags" Target="../tags/tag266.xml"/><Relationship Id="rId19" Type="http://schemas.openxmlformats.org/officeDocument/2006/relationships/tags" Target="../tags/tag267.xml"/><Relationship Id="rId1" Type="http://schemas.openxmlformats.org/officeDocument/2006/relationships/tags" Target="../tags/tag249.xml"/><Relationship Id="rId2" Type="http://schemas.openxmlformats.org/officeDocument/2006/relationships/tags" Target="../tags/tag250.xml"/><Relationship Id="rId3" Type="http://schemas.openxmlformats.org/officeDocument/2006/relationships/tags" Target="../tags/tag251.xml"/><Relationship Id="rId4" Type="http://schemas.openxmlformats.org/officeDocument/2006/relationships/tags" Target="../tags/tag252.xml"/><Relationship Id="rId5" Type="http://schemas.openxmlformats.org/officeDocument/2006/relationships/tags" Target="../tags/tag253.xml"/><Relationship Id="rId6" Type="http://schemas.openxmlformats.org/officeDocument/2006/relationships/tags" Target="../tags/tag254.xml"/><Relationship Id="rId7" Type="http://schemas.openxmlformats.org/officeDocument/2006/relationships/tags" Target="../tags/tag255.xml"/><Relationship Id="rId8" Type="http://schemas.openxmlformats.org/officeDocument/2006/relationships/tags" Target="../tags/tag256.xml"/></Relationships>
</file>

<file path=ppt/slides/_rels/slide28.xml.rels><?xml version="1.0" encoding="UTF-8" standalone="yes"?>
<Relationships xmlns="http://schemas.openxmlformats.org/package/2006/relationships"><Relationship Id="rId9" Type="http://schemas.openxmlformats.org/officeDocument/2006/relationships/tags" Target="../tags/tag278.xml"/><Relationship Id="rId20" Type="http://schemas.openxmlformats.org/officeDocument/2006/relationships/tags" Target="../tags/tag289.xml"/><Relationship Id="rId21" Type="http://schemas.openxmlformats.org/officeDocument/2006/relationships/tags" Target="../tags/tag290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8.xml"/><Relationship Id="rId10" Type="http://schemas.openxmlformats.org/officeDocument/2006/relationships/tags" Target="../tags/tag279.xml"/><Relationship Id="rId11" Type="http://schemas.openxmlformats.org/officeDocument/2006/relationships/tags" Target="../tags/tag280.xml"/><Relationship Id="rId12" Type="http://schemas.openxmlformats.org/officeDocument/2006/relationships/tags" Target="../tags/tag281.xml"/><Relationship Id="rId13" Type="http://schemas.openxmlformats.org/officeDocument/2006/relationships/tags" Target="../tags/tag282.xml"/><Relationship Id="rId14" Type="http://schemas.openxmlformats.org/officeDocument/2006/relationships/tags" Target="../tags/tag283.xml"/><Relationship Id="rId15" Type="http://schemas.openxmlformats.org/officeDocument/2006/relationships/tags" Target="../tags/tag284.xml"/><Relationship Id="rId16" Type="http://schemas.openxmlformats.org/officeDocument/2006/relationships/tags" Target="../tags/tag285.xml"/><Relationship Id="rId17" Type="http://schemas.openxmlformats.org/officeDocument/2006/relationships/tags" Target="../tags/tag286.xml"/><Relationship Id="rId18" Type="http://schemas.openxmlformats.org/officeDocument/2006/relationships/tags" Target="../tags/tag287.xml"/><Relationship Id="rId19" Type="http://schemas.openxmlformats.org/officeDocument/2006/relationships/tags" Target="../tags/tag288.xml"/><Relationship Id="rId1" Type="http://schemas.openxmlformats.org/officeDocument/2006/relationships/tags" Target="../tags/tag270.xml"/><Relationship Id="rId2" Type="http://schemas.openxmlformats.org/officeDocument/2006/relationships/tags" Target="../tags/tag271.xml"/><Relationship Id="rId3" Type="http://schemas.openxmlformats.org/officeDocument/2006/relationships/tags" Target="../tags/tag272.xml"/><Relationship Id="rId4" Type="http://schemas.openxmlformats.org/officeDocument/2006/relationships/tags" Target="../tags/tag273.xml"/><Relationship Id="rId5" Type="http://schemas.openxmlformats.org/officeDocument/2006/relationships/tags" Target="../tags/tag274.xml"/><Relationship Id="rId6" Type="http://schemas.openxmlformats.org/officeDocument/2006/relationships/tags" Target="../tags/tag275.xml"/><Relationship Id="rId7" Type="http://schemas.openxmlformats.org/officeDocument/2006/relationships/tags" Target="../tags/tag276.xml"/><Relationship Id="rId8" Type="http://schemas.openxmlformats.org/officeDocument/2006/relationships/tags" Target="../tags/tag277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tags" Target="../tags/tag299.xml"/><Relationship Id="rId20" Type="http://schemas.openxmlformats.org/officeDocument/2006/relationships/tags" Target="../tags/tag310.xml"/><Relationship Id="rId21" Type="http://schemas.openxmlformats.org/officeDocument/2006/relationships/tags" Target="../tags/tag311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9.xml"/><Relationship Id="rId10" Type="http://schemas.openxmlformats.org/officeDocument/2006/relationships/tags" Target="../tags/tag300.xml"/><Relationship Id="rId11" Type="http://schemas.openxmlformats.org/officeDocument/2006/relationships/tags" Target="../tags/tag301.xml"/><Relationship Id="rId12" Type="http://schemas.openxmlformats.org/officeDocument/2006/relationships/tags" Target="../tags/tag302.xml"/><Relationship Id="rId13" Type="http://schemas.openxmlformats.org/officeDocument/2006/relationships/tags" Target="../tags/tag303.xml"/><Relationship Id="rId14" Type="http://schemas.openxmlformats.org/officeDocument/2006/relationships/tags" Target="../tags/tag304.xml"/><Relationship Id="rId15" Type="http://schemas.openxmlformats.org/officeDocument/2006/relationships/tags" Target="../tags/tag305.xml"/><Relationship Id="rId16" Type="http://schemas.openxmlformats.org/officeDocument/2006/relationships/tags" Target="../tags/tag306.xml"/><Relationship Id="rId17" Type="http://schemas.openxmlformats.org/officeDocument/2006/relationships/tags" Target="../tags/tag307.xml"/><Relationship Id="rId18" Type="http://schemas.openxmlformats.org/officeDocument/2006/relationships/tags" Target="../tags/tag308.xml"/><Relationship Id="rId19" Type="http://schemas.openxmlformats.org/officeDocument/2006/relationships/tags" Target="../tags/tag309.xml"/><Relationship Id="rId1" Type="http://schemas.openxmlformats.org/officeDocument/2006/relationships/tags" Target="../tags/tag291.xml"/><Relationship Id="rId2" Type="http://schemas.openxmlformats.org/officeDocument/2006/relationships/tags" Target="../tags/tag292.xml"/><Relationship Id="rId3" Type="http://schemas.openxmlformats.org/officeDocument/2006/relationships/tags" Target="../tags/tag293.xml"/><Relationship Id="rId4" Type="http://schemas.openxmlformats.org/officeDocument/2006/relationships/tags" Target="../tags/tag294.xml"/><Relationship Id="rId5" Type="http://schemas.openxmlformats.org/officeDocument/2006/relationships/tags" Target="../tags/tag295.xml"/><Relationship Id="rId6" Type="http://schemas.openxmlformats.org/officeDocument/2006/relationships/tags" Target="../tags/tag296.xml"/><Relationship Id="rId7" Type="http://schemas.openxmlformats.org/officeDocument/2006/relationships/tags" Target="../tags/tag297.xml"/><Relationship Id="rId8" Type="http://schemas.openxmlformats.org/officeDocument/2006/relationships/tags" Target="../tags/tag29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slideLayout" Target="../slideLayouts/slideLayout2.xml"/><Relationship Id="rId11" Type="http://schemas.openxmlformats.org/officeDocument/2006/relationships/notesSlide" Target="../notesSlides/notesSlide3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tags" Target="../tags/tag320.xml"/><Relationship Id="rId20" Type="http://schemas.openxmlformats.org/officeDocument/2006/relationships/tags" Target="../tags/tag331.xml"/><Relationship Id="rId21" Type="http://schemas.openxmlformats.org/officeDocument/2006/relationships/tags" Target="../tags/tag332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30.xml"/><Relationship Id="rId10" Type="http://schemas.openxmlformats.org/officeDocument/2006/relationships/tags" Target="../tags/tag321.xml"/><Relationship Id="rId11" Type="http://schemas.openxmlformats.org/officeDocument/2006/relationships/tags" Target="../tags/tag322.xml"/><Relationship Id="rId12" Type="http://schemas.openxmlformats.org/officeDocument/2006/relationships/tags" Target="../tags/tag323.xml"/><Relationship Id="rId13" Type="http://schemas.openxmlformats.org/officeDocument/2006/relationships/tags" Target="../tags/tag324.xml"/><Relationship Id="rId14" Type="http://schemas.openxmlformats.org/officeDocument/2006/relationships/tags" Target="../tags/tag325.xml"/><Relationship Id="rId15" Type="http://schemas.openxmlformats.org/officeDocument/2006/relationships/tags" Target="../tags/tag326.xml"/><Relationship Id="rId16" Type="http://schemas.openxmlformats.org/officeDocument/2006/relationships/tags" Target="../tags/tag327.xml"/><Relationship Id="rId17" Type="http://schemas.openxmlformats.org/officeDocument/2006/relationships/tags" Target="../tags/tag328.xml"/><Relationship Id="rId18" Type="http://schemas.openxmlformats.org/officeDocument/2006/relationships/tags" Target="../tags/tag329.xml"/><Relationship Id="rId19" Type="http://schemas.openxmlformats.org/officeDocument/2006/relationships/tags" Target="../tags/tag330.xml"/><Relationship Id="rId1" Type="http://schemas.openxmlformats.org/officeDocument/2006/relationships/tags" Target="../tags/tag312.xml"/><Relationship Id="rId2" Type="http://schemas.openxmlformats.org/officeDocument/2006/relationships/tags" Target="../tags/tag313.xml"/><Relationship Id="rId3" Type="http://schemas.openxmlformats.org/officeDocument/2006/relationships/tags" Target="../tags/tag314.xml"/><Relationship Id="rId4" Type="http://schemas.openxmlformats.org/officeDocument/2006/relationships/tags" Target="../tags/tag315.xml"/><Relationship Id="rId5" Type="http://schemas.openxmlformats.org/officeDocument/2006/relationships/tags" Target="../tags/tag316.xml"/><Relationship Id="rId6" Type="http://schemas.openxmlformats.org/officeDocument/2006/relationships/tags" Target="../tags/tag317.xml"/><Relationship Id="rId7" Type="http://schemas.openxmlformats.org/officeDocument/2006/relationships/tags" Target="../tags/tag318.xml"/><Relationship Id="rId8" Type="http://schemas.openxmlformats.org/officeDocument/2006/relationships/tags" Target="../tags/tag319.xml"/></Relationships>
</file>

<file path=ppt/slides/_rels/slide31.xml.rels><?xml version="1.0" encoding="UTF-8" standalone="yes"?>
<Relationships xmlns="http://schemas.openxmlformats.org/package/2006/relationships"><Relationship Id="rId9" Type="http://schemas.openxmlformats.org/officeDocument/2006/relationships/tags" Target="../tags/tag341.xml"/><Relationship Id="rId20" Type="http://schemas.openxmlformats.org/officeDocument/2006/relationships/tags" Target="../tags/tag352.xml"/><Relationship Id="rId21" Type="http://schemas.openxmlformats.org/officeDocument/2006/relationships/tags" Target="../tags/tag353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31.xml"/><Relationship Id="rId10" Type="http://schemas.openxmlformats.org/officeDocument/2006/relationships/tags" Target="../tags/tag342.xml"/><Relationship Id="rId11" Type="http://schemas.openxmlformats.org/officeDocument/2006/relationships/tags" Target="../tags/tag343.xml"/><Relationship Id="rId12" Type="http://schemas.openxmlformats.org/officeDocument/2006/relationships/tags" Target="../tags/tag344.xml"/><Relationship Id="rId13" Type="http://schemas.openxmlformats.org/officeDocument/2006/relationships/tags" Target="../tags/tag345.xml"/><Relationship Id="rId14" Type="http://schemas.openxmlformats.org/officeDocument/2006/relationships/tags" Target="../tags/tag346.xml"/><Relationship Id="rId15" Type="http://schemas.openxmlformats.org/officeDocument/2006/relationships/tags" Target="../tags/tag347.xml"/><Relationship Id="rId16" Type="http://schemas.openxmlformats.org/officeDocument/2006/relationships/tags" Target="../tags/tag348.xml"/><Relationship Id="rId17" Type="http://schemas.openxmlformats.org/officeDocument/2006/relationships/tags" Target="../tags/tag349.xml"/><Relationship Id="rId18" Type="http://schemas.openxmlformats.org/officeDocument/2006/relationships/tags" Target="../tags/tag350.xml"/><Relationship Id="rId19" Type="http://schemas.openxmlformats.org/officeDocument/2006/relationships/tags" Target="../tags/tag351.xml"/><Relationship Id="rId1" Type="http://schemas.openxmlformats.org/officeDocument/2006/relationships/tags" Target="../tags/tag333.xml"/><Relationship Id="rId2" Type="http://schemas.openxmlformats.org/officeDocument/2006/relationships/tags" Target="../tags/tag334.xml"/><Relationship Id="rId3" Type="http://schemas.openxmlformats.org/officeDocument/2006/relationships/tags" Target="../tags/tag335.xml"/><Relationship Id="rId4" Type="http://schemas.openxmlformats.org/officeDocument/2006/relationships/tags" Target="../tags/tag336.xml"/><Relationship Id="rId5" Type="http://schemas.openxmlformats.org/officeDocument/2006/relationships/tags" Target="../tags/tag337.xml"/><Relationship Id="rId6" Type="http://schemas.openxmlformats.org/officeDocument/2006/relationships/tags" Target="../tags/tag338.xml"/><Relationship Id="rId7" Type="http://schemas.openxmlformats.org/officeDocument/2006/relationships/tags" Target="../tags/tag339.xml"/><Relationship Id="rId8" Type="http://schemas.openxmlformats.org/officeDocument/2006/relationships/tags" Target="../tags/tag340.xml"/></Relationships>
</file>

<file path=ppt/slides/_rels/slide32.xml.rels><?xml version="1.0" encoding="UTF-8" standalone="yes"?>
<Relationships xmlns="http://schemas.openxmlformats.org/package/2006/relationships"><Relationship Id="rId9" Type="http://schemas.openxmlformats.org/officeDocument/2006/relationships/tags" Target="../tags/tag362.xml"/><Relationship Id="rId20" Type="http://schemas.openxmlformats.org/officeDocument/2006/relationships/tags" Target="../tags/tag373.xml"/><Relationship Id="rId21" Type="http://schemas.openxmlformats.org/officeDocument/2006/relationships/tags" Target="../tags/tag374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32.xml"/><Relationship Id="rId10" Type="http://schemas.openxmlformats.org/officeDocument/2006/relationships/tags" Target="../tags/tag363.xml"/><Relationship Id="rId11" Type="http://schemas.openxmlformats.org/officeDocument/2006/relationships/tags" Target="../tags/tag364.xml"/><Relationship Id="rId12" Type="http://schemas.openxmlformats.org/officeDocument/2006/relationships/tags" Target="../tags/tag365.xml"/><Relationship Id="rId13" Type="http://schemas.openxmlformats.org/officeDocument/2006/relationships/tags" Target="../tags/tag366.xml"/><Relationship Id="rId14" Type="http://schemas.openxmlformats.org/officeDocument/2006/relationships/tags" Target="../tags/tag367.xml"/><Relationship Id="rId15" Type="http://schemas.openxmlformats.org/officeDocument/2006/relationships/tags" Target="../tags/tag368.xml"/><Relationship Id="rId16" Type="http://schemas.openxmlformats.org/officeDocument/2006/relationships/tags" Target="../tags/tag369.xml"/><Relationship Id="rId17" Type="http://schemas.openxmlformats.org/officeDocument/2006/relationships/tags" Target="../tags/tag370.xml"/><Relationship Id="rId18" Type="http://schemas.openxmlformats.org/officeDocument/2006/relationships/tags" Target="../tags/tag371.xml"/><Relationship Id="rId19" Type="http://schemas.openxmlformats.org/officeDocument/2006/relationships/tags" Target="../tags/tag372.xml"/><Relationship Id="rId1" Type="http://schemas.openxmlformats.org/officeDocument/2006/relationships/tags" Target="../tags/tag354.xml"/><Relationship Id="rId2" Type="http://schemas.openxmlformats.org/officeDocument/2006/relationships/tags" Target="../tags/tag355.xml"/><Relationship Id="rId3" Type="http://schemas.openxmlformats.org/officeDocument/2006/relationships/tags" Target="../tags/tag356.xml"/><Relationship Id="rId4" Type="http://schemas.openxmlformats.org/officeDocument/2006/relationships/tags" Target="../tags/tag357.xml"/><Relationship Id="rId5" Type="http://schemas.openxmlformats.org/officeDocument/2006/relationships/tags" Target="../tags/tag358.xml"/><Relationship Id="rId6" Type="http://schemas.openxmlformats.org/officeDocument/2006/relationships/tags" Target="../tags/tag359.xml"/><Relationship Id="rId7" Type="http://schemas.openxmlformats.org/officeDocument/2006/relationships/tags" Target="../tags/tag360.xml"/><Relationship Id="rId8" Type="http://schemas.openxmlformats.org/officeDocument/2006/relationships/tags" Target="../tags/tag361.xml"/></Relationships>
</file>

<file path=ppt/slides/_rels/slide33.xml.rels><?xml version="1.0" encoding="UTF-8" standalone="yes"?>
<Relationships xmlns="http://schemas.openxmlformats.org/package/2006/relationships"><Relationship Id="rId9" Type="http://schemas.openxmlformats.org/officeDocument/2006/relationships/tags" Target="../tags/tag383.xml"/><Relationship Id="rId20" Type="http://schemas.openxmlformats.org/officeDocument/2006/relationships/tags" Target="../tags/tag394.xml"/><Relationship Id="rId21" Type="http://schemas.openxmlformats.org/officeDocument/2006/relationships/tags" Target="../tags/tag395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33.xml"/><Relationship Id="rId10" Type="http://schemas.openxmlformats.org/officeDocument/2006/relationships/tags" Target="../tags/tag384.xml"/><Relationship Id="rId11" Type="http://schemas.openxmlformats.org/officeDocument/2006/relationships/tags" Target="../tags/tag385.xml"/><Relationship Id="rId12" Type="http://schemas.openxmlformats.org/officeDocument/2006/relationships/tags" Target="../tags/tag386.xml"/><Relationship Id="rId13" Type="http://schemas.openxmlformats.org/officeDocument/2006/relationships/tags" Target="../tags/tag387.xml"/><Relationship Id="rId14" Type="http://schemas.openxmlformats.org/officeDocument/2006/relationships/tags" Target="../tags/tag388.xml"/><Relationship Id="rId15" Type="http://schemas.openxmlformats.org/officeDocument/2006/relationships/tags" Target="../tags/tag389.xml"/><Relationship Id="rId16" Type="http://schemas.openxmlformats.org/officeDocument/2006/relationships/tags" Target="../tags/tag390.xml"/><Relationship Id="rId17" Type="http://schemas.openxmlformats.org/officeDocument/2006/relationships/tags" Target="../tags/tag391.xml"/><Relationship Id="rId18" Type="http://schemas.openxmlformats.org/officeDocument/2006/relationships/tags" Target="../tags/tag392.xml"/><Relationship Id="rId19" Type="http://schemas.openxmlformats.org/officeDocument/2006/relationships/tags" Target="../tags/tag393.xml"/><Relationship Id="rId1" Type="http://schemas.openxmlformats.org/officeDocument/2006/relationships/tags" Target="../tags/tag375.xml"/><Relationship Id="rId2" Type="http://schemas.openxmlformats.org/officeDocument/2006/relationships/tags" Target="../tags/tag376.xml"/><Relationship Id="rId3" Type="http://schemas.openxmlformats.org/officeDocument/2006/relationships/tags" Target="../tags/tag377.xml"/><Relationship Id="rId4" Type="http://schemas.openxmlformats.org/officeDocument/2006/relationships/tags" Target="../tags/tag378.xml"/><Relationship Id="rId5" Type="http://schemas.openxmlformats.org/officeDocument/2006/relationships/tags" Target="../tags/tag379.xml"/><Relationship Id="rId6" Type="http://schemas.openxmlformats.org/officeDocument/2006/relationships/tags" Target="../tags/tag380.xml"/><Relationship Id="rId7" Type="http://schemas.openxmlformats.org/officeDocument/2006/relationships/tags" Target="../tags/tag381.xml"/><Relationship Id="rId8" Type="http://schemas.openxmlformats.org/officeDocument/2006/relationships/tags" Target="../tags/tag382.xml"/></Relationships>
</file>

<file path=ppt/slides/_rels/slide34.xml.rels><?xml version="1.0" encoding="UTF-8" standalone="yes"?>
<Relationships xmlns="http://schemas.openxmlformats.org/package/2006/relationships"><Relationship Id="rId9" Type="http://schemas.openxmlformats.org/officeDocument/2006/relationships/tags" Target="../tags/tag404.xml"/><Relationship Id="rId20" Type="http://schemas.openxmlformats.org/officeDocument/2006/relationships/tags" Target="../tags/tag415.xml"/><Relationship Id="rId21" Type="http://schemas.openxmlformats.org/officeDocument/2006/relationships/tags" Target="../tags/tag416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34.xml"/><Relationship Id="rId10" Type="http://schemas.openxmlformats.org/officeDocument/2006/relationships/tags" Target="../tags/tag405.xml"/><Relationship Id="rId11" Type="http://schemas.openxmlformats.org/officeDocument/2006/relationships/tags" Target="../tags/tag406.xml"/><Relationship Id="rId12" Type="http://schemas.openxmlformats.org/officeDocument/2006/relationships/tags" Target="../tags/tag407.xml"/><Relationship Id="rId13" Type="http://schemas.openxmlformats.org/officeDocument/2006/relationships/tags" Target="../tags/tag408.xml"/><Relationship Id="rId14" Type="http://schemas.openxmlformats.org/officeDocument/2006/relationships/tags" Target="../tags/tag409.xml"/><Relationship Id="rId15" Type="http://schemas.openxmlformats.org/officeDocument/2006/relationships/tags" Target="../tags/tag410.xml"/><Relationship Id="rId16" Type="http://schemas.openxmlformats.org/officeDocument/2006/relationships/tags" Target="../tags/tag411.xml"/><Relationship Id="rId17" Type="http://schemas.openxmlformats.org/officeDocument/2006/relationships/tags" Target="../tags/tag412.xml"/><Relationship Id="rId18" Type="http://schemas.openxmlformats.org/officeDocument/2006/relationships/tags" Target="../tags/tag413.xml"/><Relationship Id="rId19" Type="http://schemas.openxmlformats.org/officeDocument/2006/relationships/tags" Target="../tags/tag414.xml"/><Relationship Id="rId1" Type="http://schemas.openxmlformats.org/officeDocument/2006/relationships/tags" Target="../tags/tag396.xml"/><Relationship Id="rId2" Type="http://schemas.openxmlformats.org/officeDocument/2006/relationships/tags" Target="../tags/tag397.xml"/><Relationship Id="rId3" Type="http://schemas.openxmlformats.org/officeDocument/2006/relationships/tags" Target="../tags/tag398.xml"/><Relationship Id="rId4" Type="http://schemas.openxmlformats.org/officeDocument/2006/relationships/tags" Target="../tags/tag399.xml"/><Relationship Id="rId5" Type="http://schemas.openxmlformats.org/officeDocument/2006/relationships/tags" Target="../tags/tag400.xml"/><Relationship Id="rId6" Type="http://schemas.openxmlformats.org/officeDocument/2006/relationships/tags" Target="../tags/tag401.xml"/><Relationship Id="rId7" Type="http://schemas.openxmlformats.org/officeDocument/2006/relationships/tags" Target="../tags/tag402.xml"/><Relationship Id="rId8" Type="http://schemas.openxmlformats.org/officeDocument/2006/relationships/tags" Target="../tags/tag40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6.xml"/><Relationship Id="rId1" Type="http://schemas.openxmlformats.org/officeDocument/2006/relationships/tags" Target="../tags/tag10.xml"/><Relationship Id="rId2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7.xml"/><Relationship Id="rId1" Type="http://schemas.openxmlformats.org/officeDocument/2006/relationships/tags" Target="../tags/tag12.xml"/><Relationship Id="rId2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8.xml"/><Relationship Id="rId1" Type="http://schemas.openxmlformats.org/officeDocument/2006/relationships/tags" Target="../tags/tag15.xml"/><Relationship Id="rId2" Type="http://schemas.openxmlformats.org/officeDocument/2006/relationships/tags" Target="../tags/tag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5: Dictionaries; Binary Search Trees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Aaron Bauer</a:t>
            </a:r>
          </a:p>
          <a:p>
            <a:r>
              <a:rPr lang="en-US" sz="2400" dirty="0" smtClean="0"/>
              <a:t>Winter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terms (review?)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5605463" y="1600200"/>
            <a:ext cx="2849562" cy="4038600"/>
            <a:chOff x="5605463" y="1600200"/>
            <a:chExt cx="2849562" cy="4038600"/>
          </a:xfrm>
        </p:grpSpPr>
        <p:sp>
          <p:nvSpPr>
            <p:cNvPr id="7" name="Oval 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781800" y="16002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A</a:t>
              </a:r>
            </a:p>
          </p:txBody>
        </p:sp>
        <p:cxnSp>
          <p:nvCxnSpPr>
            <p:cNvPr id="8" name="AutoShape 4"/>
            <p:cNvCxnSpPr>
              <a:cxnSpLocks noChangeShapeType="1"/>
              <a:stCxn id="7" idx="3"/>
              <a:endCxn id="11" idx="0"/>
            </p:cNvCxnSpPr>
            <p:nvPr>
              <p:custDataLst>
                <p:tags r:id="rId5"/>
              </p:custDataLst>
            </p:nvPr>
          </p:nvCxnSpPr>
          <p:spPr bwMode="auto">
            <a:xfrm flipH="1">
              <a:off x="6367463" y="2009775"/>
              <a:ext cx="481012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" name="AutoShape 5"/>
            <p:cNvCxnSpPr>
              <a:cxnSpLocks noChangeShapeType="1"/>
              <a:stCxn id="7" idx="5"/>
              <a:endCxn id="17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7172325" y="2009775"/>
              <a:ext cx="481013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Oval 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1388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E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38863" y="2514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B</a:t>
              </a:r>
            </a:p>
          </p:txBody>
        </p:sp>
        <p:cxnSp>
          <p:nvCxnSpPr>
            <p:cNvPr id="12" name="AutoShape 8"/>
            <p:cNvCxnSpPr>
              <a:cxnSpLocks noChangeShapeType="1"/>
              <a:stCxn id="11" idx="4"/>
              <a:endCxn id="10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6367463" y="29908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" name="Oval 9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6054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D</a:t>
              </a:r>
            </a:p>
          </p:txBody>
        </p:sp>
        <p:sp>
          <p:nvSpPr>
            <p:cNvPr id="14" name="Oval 10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722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F</a:t>
              </a:r>
            </a:p>
          </p:txBody>
        </p:sp>
        <p:cxnSp>
          <p:nvCxnSpPr>
            <p:cNvPr id="15" name="AutoShape 11"/>
            <p:cNvCxnSpPr>
              <a:cxnSpLocks noChangeShapeType="1"/>
              <a:stCxn id="11" idx="5"/>
              <a:endCxn id="14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6529388" y="29241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2"/>
            <p:cNvCxnSpPr>
              <a:cxnSpLocks noChangeShapeType="1"/>
              <a:stCxn id="11" idx="3"/>
              <a:endCxn id="13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834063" y="29241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Oval 13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424738" y="2514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C</a:t>
              </a:r>
            </a:p>
          </p:txBody>
        </p:sp>
        <p:sp>
          <p:nvSpPr>
            <p:cNvPr id="18" name="Oval 1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424738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G</a:t>
              </a:r>
            </a:p>
          </p:txBody>
        </p:sp>
        <p:cxnSp>
          <p:nvCxnSpPr>
            <p:cNvPr id="19" name="AutoShape 15"/>
            <p:cNvCxnSpPr>
              <a:cxnSpLocks noChangeShapeType="1"/>
              <a:stCxn id="17" idx="4"/>
              <a:endCxn id="18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7653338" y="29908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6"/>
            <p:cNvCxnSpPr>
              <a:cxnSpLocks noChangeShapeType="1"/>
              <a:stCxn id="18" idx="3"/>
              <a:endCxn id="23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7080250" y="3762375"/>
              <a:ext cx="411163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17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997825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I</a:t>
              </a:r>
            </a:p>
          </p:txBody>
        </p:sp>
        <p:cxnSp>
          <p:nvCxnSpPr>
            <p:cNvPr id="22" name="AutoShape 18"/>
            <p:cNvCxnSpPr>
              <a:cxnSpLocks noChangeShapeType="1"/>
              <a:stCxn id="18" idx="5"/>
              <a:endCxn id="21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7815263" y="3762375"/>
              <a:ext cx="411162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1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851650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H</a:t>
              </a:r>
            </a:p>
          </p:txBody>
        </p:sp>
        <p:sp>
          <p:nvSpPr>
            <p:cNvPr id="24" name="Oval 20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858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L</a:t>
              </a:r>
            </a:p>
          </p:txBody>
        </p:sp>
        <p:sp>
          <p:nvSpPr>
            <p:cNvPr id="25" name="Oval 21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853113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J</a:t>
              </a:r>
            </a:p>
          </p:txBody>
        </p:sp>
        <p:sp>
          <p:nvSpPr>
            <p:cNvPr id="26" name="Oval 22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34695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M</a:t>
              </a:r>
            </a:p>
          </p:txBody>
        </p:sp>
        <p:sp>
          <p:nvSpPr>
            <p:cNvPr id="27" name="Oval 23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6350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K</a:t>
              </a:r>
            </a:p>
          </p:txBody>
        </p:sp>
        <p:sp>
          <p:nvSpPr>
            <p:cNvPr id="28" name="Oval 24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845425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N</a:t>
              </a:r>
            </a:p>
          </p:txBody>
        </p:sp>
        <p:cxnSp>
          <p:nvCxnSpPr>
            <p:cNvPr id="29" name="AutoShape 25"/>
            <p:cNvCxnSpPr>
              <a:cxnSpLocks noChangeShapeType="1"/>
              <a:stCxn id="23" idx="2"/>
              <a:endCxn id="25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6081713" y="4419600"/>
              <a:ext cx="750887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" name="AutoShape 26"/>
            <p:cNvCxnSpPr>
              <a:cxnSpLocks noChangeShapeType="1"/>
              <a:stCxn id="23" idx="3"/>
              <a:endCxn id="27" idx="0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6578600" y="4600575"/>
              <a:ext cx="33972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27"/>
            <p:cNvCxnSpPr>
              <a:cxnSpLocks noChangeShapeType="1"/>
              <a:stCxn id="23" idx="4"/>
              <a:endCxn id="24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7080250" y="4667250"/>
              <a:ext cx="6350" cy="4953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28"/>
            <p:cNvCxnSpPr>
              <a:cxnSpLocks noChangeShapeType="1"/>
              <a:stCxn id="23" idx="5"/>
              <a:endCxn id="26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7242175" y="4600575"/>
              <a:ext cx="33337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9"/>
            <p:cNvCxnSpPr>
              <a:cxnSpLocks noChangeShapeType="1"/>
              <a:stCxn id="23" idx="6"/>
              <a:endCxn id="28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7327900" y="4419600"/>
              <a:ext cx="746125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34" name="Text Box 3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0" y="1295400"/>
            <a:ext cx="1020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Tree </a:t>
            </a:r>
            <a:r>
              <a:rPr lang="en-US" b="1"/>
              <a:t>T</a:t>
            </a:r>
          </a:p>
        </p:txBody>
      </p:sp>
      <p:sp>
        <p:nvSpPr>
          <p:cNvPr id="35" name="Text Box 3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2193191"/>
            <a:ext cx="22098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root</a:t>
            </a:r>
            <a:r>
              <a:rPr lang="en-US" sz="2000" dirty="0" smtClean="0">
                <a:solidFill>
                  <a:schemeClr val="accent2"/>
                </a:solidFill>
              </a:rPr>
              <a:t>(tree)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>
                <a:solidFill>
                  <a:schemeClr val="accent2"/>
                </a:solidFill>
              </a:rPr>
              <a:t>leaves</a:t>
            </a:r>
            <a:r>
              <a:rPr lang="en-US" sz="2000" dirty="0">
                <a:solidFill>
                  <a:schemeClr val="accent2"/>
                </a:solidFill>
              </a:rPr>
              <a:t>(tree</a:t>
            </a:r>
            <a:r>
              <a:rPr lang="en-US" sz="2000" dirty="0" smtClean="0">
                <a:solidFill>
                  <a:schemeClr val="accent2"/>
                </a:solidFill>
              </a:rPr>
              <a:t>)</a:t>
            </a:r>
            <a:endParaRPr lang="en-US" sz="2000" i="1" dirty="0" smtClean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children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parent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siblings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ancestors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descendents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err="1" smtClean="0">
                <a:solidFill>
                  <a:schemeClr val="accent2"/>
                </a:solidFill>
              </a:rPr>
              <a:t>subtree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sp>
        <p:nvSpPr>
          <p:cNvPr id="36" name="Text Box 3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19400" y="2209800"/>
            <a:ext cx="28956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depth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height</a:t>
            </a:r>
            <a:r>
              <a:rPr lang="en-US" sz="2000" dirty="0" smtClean="0">
                <a:solidFill>
                  <a:schemeClr val="accent2"/>
                </a:solidFill>
              </a:rPr>
              <a:t>(tree)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degree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branching factor</a:t>
            </a:r>
            <a:r>
              <a:rPr lang="en-US" sz="2000" dirty="0" smtClean="0">
                <a:solidFill>
                  <a:schemeClr val="accent2"/>
                </a:solidFill>
              </a:rPr>
              <a:t>(tree)</a:t>
            </a:r>
          </a:p>
        </p:txBody>
      </p:sp>
    </p:spTree>
    <p:extLst>
      <p:ext uri="{BB962C8B-B14F-4D97-AF65-F5344CB8AC3E}">
        <p14:creationId xmlns:p14="http://schemas.microsoft.com/office/powerpoint/2010/main" val="1898448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uild="p"/>
      <p:bldP spid="3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tree terms (mostly 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kinds of trees</a:t>
            </a:r>
          </a:p>
          <a:p>
            <a:pPr lvl="1"/>
            <a:r>
              <a:rPr lang="en-US" dirty="0" smtClean="0"/>
              <a:t>Every binary tree is a tree</a:t>
            </a:r>
          </a:p>
          <a:p>
            <a:pPr lvl="1"/>
            <a:r>
              <a:rPr lang="en-US" dirty="0" smtClean="0"/>
              <a:t>Every list is kind of a tree (think of “next” as the one child)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There are many kinds of binary trees</a:t>
            </a:r>
          </a:p>
          <a:p>
            <a:pPr lvl="1"/>
            <a:r>
              <a:rPr lang="en-US" dirty="0" smtClean="0"/>
              <a:t>Every binary search tree is a binary tree</a:t>
            </a:r>
          </a:p>
          <a:p>
            <a:pPr lvl="1"/>
            <a:r>
              <a:rPr lang="en-US" dirty="0" smtClean="0"/>
              <a:t>Later: A binary heap is a different kind of binary tree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tree can be balanced or not</a:t>
            </a:r>
          </a:p>
          <a:p>
            <a:pPr lvl="1"/>
            <a:r>
              <a:rPr lang="en-US" dirty="0" smtClean="0"/>
              <a:t>A balanced tree with </a:t>
            </a:r>
            <a:r>
              <a:rPr lang="en-US" i="1" dirty="0" smtClean="0"/>
              <a:t>n</a:t>
            </a:r>
            <a:r>
              <a:rPr lang="en-US" dirty="0" smtClean="0"/>
              <a:t> nodes has a height of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Different tree data structures have different “balance conditions” to achieve this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Certain terms define trees with specific structure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Binary tree</a:t>
            </a:r>
            <a:r>
              <a:rPr lang="en-US" dirty="0" smtClean="0"/>
              <a:t>:  Each node has at most 2 children (branching factor 2)</a:t>
            </a:r>
          </a:p>
          <a:p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-</a:t>
            </a:r>
            <a:r>
              <a:rPr lang="en-US" dirty="0" err="1" smtClean="0">
                <a:solidFill>
                  <a:schemeClr val="accent2"/>
                </a:solidFill>
              </a:rPr>
              <a:t>ary</a:t>
            </a:r>
            <a:r>
              <a:rPr lang="en-US" dirty="0" smtClean="0">
                <a:solidFill>
                  <a:schemeClr val="accent2"/>
                </a:solidFill>
              </a:rPr>
              <a:t> tree</a:t>
            </a:r>
            <a:r>
              <a:rPr lang="en-US" dirty="0" smtClean="0"/>
              <a:t>:    Each node has at most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children (branching factor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>
                <a:solidFill>
                  <a:schemeClr val="accent2"/>
                </a:solidFill>
              </a:rPr>
              <a:t>Perfect </a:t>
            </a:r>
            <a:r>
              <a:rPr lang="en-US" dirty="0"/>
              <a:t>tree: </a:t>
            </a:r>
            <a:r>
              <a:rPr lang="en-US" dirty="0" smtClean="0"/>
              <a:t>Each </a:t>
            </a:r>
            <a:r>
              <a:rPr lang="en-US" dirty="0"/>
              <a:t>row </a:t>
            </a:r>
            <a:r>
              <a:rPr lang="en-US" dirty="0" smtClean="0"/>
              <a:t>completely full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Complete tree</a:t>
            </a:r>
            <a:r>
              <a:rPr lang="en-US" dirty="0" smtClean="0"/>
              <a:t>:  Each row completely full except maybe the bottom row, which is filled from left to right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625600" y="4191000"/>
            <a:ext cx="2489200" cy="1143000"/>
            <a:chOff x="1625600" y="4267200"/>
            <a:chExt cx="2489200" cy="1143000"/>
          </a:xfrm>
        </p:grpSpPr>
        <p:sp>
          <p:nvSpPr>
            <p:cNvPr id="7" name="Oval 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870200" y="42672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159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683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" name="AutoShape 7"/>
            <p:cNvCxnSpPr>
              <a:cxnSpLocks noChangeShapeType="1"/>
              <a:stCxn id="7" idx="4"/>
              <a:endCxn id="8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2260600" y="4381500"/>
              <a:ext cx="711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" name="AutoShape 8"/>
            <p:cNvCxnSpPr>
              <a:cxnSpLocks noChangeShapeType="1"/>
              <a:stCxn id="7" idx="4"/>
              <a:endCxn id="9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2971800" y="4381500"/>
              <a:ext cx="8128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" name="Oval 2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8542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30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625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31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006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" name="AutoShape 32"/>
            <p:cNvCxnSpPr>
              <a:cxnSpLocks noChangeShapeType="1"/>
              <a:stCxn id="12" idx="4"/>
              <a:endCxn id="13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1727200" y="51244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33"/>
            <p:cNvCxnSpPr>
              <a:cxnSpLocks noChangeShapeType="1"/>
              <a:stCxn id="12" idx="4"/>
              <a:endCxn id="14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1955800" y="5124450"/>
              <a:ext cx="1524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Oval 34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4638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35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260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36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6670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" name="AutoShape 37"/>
            <p:cNvCxnSpPr>
              <a:cxnSpLocks noChangeShapeType="1"/>
              <a:stCxn id="17" idx="4"/>
              <a:endCxn id="18" idx="0"/>
            </p:cNvCxnSpPr>
            <p:nvPr>
              <p:custDataLst>
                <p:tags r:id="rId31"/>
              </p:custDataLst>
            </p:nvPr>
          </p:nvCxnSpPr>
          <p:spPr bwMode="auto">
            <a:xfrm flipH="1">
              <a:off x="23622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38"/>
            <p:cNvCxnSpPr>
              <a:cxnSpLocks noChangeShapeType="1"/>
              <a:stCxn id="17" idx="4"/>
              <a:endCxn id="19" idx="0"/>
            </p:cNvCxnSpPr>
            <p:nvPr>
              <p:custDataLst>
                <p:tags r:id="rId32"/>
              </p:custDataLst>
            </p:nvPr>
          </p:nvCxnSpPr>
          <p:spPr bwMode="auto">
            <a:xfrm>
              <a:off x="25654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39"/>
            <p:cNvCxnSpPr>
              <a:cxnSpLocks noChangeShapeType="1"/>
              <a:stCxn id="8" idx="4"/>
              <a:endCxn id="12" idx="0"/>
            </p:cNvCxnSpPr>
            <p:nvPr>
              <p:custDataLst>
                <p:tags r:id="rId33"/>
              </p:custDataLst>
            </p:nvPr>
          </p:nvCxnSpPr>
          <p:spPr bwMode="auto">
            <a:xfrm flipH="1">
              <a:off x="1955800" y="47244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40"/>
            <p:cNvCxnSpPr>
              <a:cxnSpLocks noChangeShapeType="1"/>
              <a:stCxn id="8" idx="4"/>
              <a:endCxn id="17" idx="1"/>
            </p:cNvCxnSpPr>
            <p:nvPr>
              <p:custDataLst>
                <p:tags r:id="rId34"/>
              </p:custDataLst>
            </p:nvPr>
          </p:nvCxnSpPr>
          <p:spPr bwMode="auto">
            <a:xfrm>
              <a:off x="2260600" y="4724400"/>
              <a:ext cx="232958" cy="3024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4" name="Oval 41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3782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42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1750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" name="AutoShape 44"/>
            <p:cNvCxnSpPr>
              <a:cxnSpLocks noChangeShapeType="1"/>
              <a:stCxn id="24" idx="4"/>
              <a:endCxn id="25" idx="0"/>
            </p:cNvCxnSpPr>
            <p:nvPr>
              <p:custDataLst>
                <p:tags r:id="rId37"/>
              </p:custDataLst>
            </p:nvPr>
          </p:nvCxnSpPr>
          <p:spPr bwMode="auto">
            <a:xfrm flipH="1">
              <a:off x="32766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46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9116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0" name="AutoShape 51"/>
            <p:cNvCxnSpPr>
              <a:cxnSpLocks noChangeShapeType="1"/>
              <a:stCxn id="9" idx="4"/>
              <a:endCxn id="24" idx="0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3479800" y="47244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52"/>
            <p:cNvCxnSpPr>
              <a:cxnSpLocks noChangeShapeType="1"/>
              <a:stCxn id="9" idx="4"/>
              <a:endCxn id="29" idx="0"/>
            </p:cNvCxnSpPr>
            <p:nvPr>
              <p:custDataLst>
                <p:tags r:id="rId40"/>
              </p:custDataLst>
            </p:nvPr>
          </p:nvCxnSpPr>
          <p:spPr bwMode="auto">
            <a:xfrm>
              <a:off x="3784600" y="4724400"/>
              <a:ext cx="2286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51" name="Group 50"/>
          <p:cNvGrpSpPr/>
          <p:nvPr/>
        </p:nvGrpSpPr>
        <p:grpSpPr>
          <a:xfrm>
            <a:off x="4978400" y="4191000"/>
            <a:ext cx="2616200" cy="1143000"/>
            <a:chOff x="1854200" y="4572000"/>
            <a:chExt cx="2616200" cy="1143000"/>
          </a:xfrm>
        </p:grpSpPr>
        <p:sp>
          <p:nvSpPr>
            <p:cNvPr id="32" name="Oval 5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49600" y="45720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5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438400" y="4914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5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962400" y="4914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5" name="AutoShape 56"/>
            <p:cNvCxnSpPr>
              <a:cxnSpLocks noChangeShapeType="1"/>
              <a:stCxn id="32" idx="4"/>
              <a:endCxn id="33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2540000" y="4686300"/>
              <a:ext cx="711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57"/>
            <p:cNvCxnSpPr>
              <a:cxnSpLocks noChangeShapeType="1"/>
              <a:stCxn id="32" idx="4"/>
              <a:endCxn id="34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3251200" y="4686300"/>
              <a:ext cx="8128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58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0828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59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854200" y="56007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6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311400" y="56007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" name="AutoShape 61"/>
            <p:cNvCxnSpPr>
              <a:cxnSpLocks noChangeShapeType="1"/>
              <a:stCxn id="37" idx="4"/>
              <a:endCxn id="38" idx="0"/>
            </p:cNvCxnSpPr>
            <p:nvPr>
              <p:custDataLst>
                <p:tags r:id="rId9"/>
              </p:custDataLst>
            </p:nvPr>
          </p:nvCxnSpPr>
          <p:spPr bwMode="auto">
            <a:xfrm flipH="1">
              <a:off x="1955800" y="54292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1" name="AutoShape 62"/>
            <p:cNvCxnSpPr>
              <a:cxnSpLocks noChangeShapeType="1"/>
              <a:stCxn id="37" idx="4"/>
              <a:endCxn id="39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2184400" y="54292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2" name="Oval 6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8194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3" name="AutoShape 68"/>
            <p:cNvCxnSpPr>
              <a:cxnSpLocks noChangeShapeType="1"/>
              <a:stCxn id="33" idx="4"/>
              <a:endCxn id="37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2184400" y="5029200"/>
              <a:ext cx="3556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4" name="AutoShape 69"/>
            <p:cNvCxnSpPr>
              <a:cxnSpLocks noChangeShapeType="1"/>
              <a:stCxn id="33" idx="4"/>
              <a:endCxn id="42" idx="1"/>
            </p:cNvCxnSpPr>
            <p:nvPr>
              <p:custDataLst>
                <p:tags r:id="rId13"/>
              </p:custDataLst>
            </p:nvPr>
          </p:nvCxnSpPr>
          <p:spPr bwMode="auto">
            <a:xfrm>
              <a:off x="2540000" y="5029200"/>
              <a:ext cx="309158" cy="3024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5" name="Oval 70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6576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7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7" name="AutoShape 76"/>
            <p:cNvCxnSpPr>
              <a:cxnSpLocks noChangeShapeType="1"/>
              <a:stCxn id="34" idx="4"/>
              <a:endCxn id="45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3759200" y="50292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8" name="AutoShape 77"/>
            <p:cNvCxnSpPr>
              <a:cxnSpLocks noChangeShapeType="1"/>
              <a:stCxn id="34" idx="4"/>
              <a:endCxn id="46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4064000" y="50292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56" name="Content Placeholder 2"/>
          <p:cNvSpPr txBox="1">
            <a:spLocks/>
          </p:cNvSpPr>
          <p:nvPr/>
        </p:nvSpPr>
        <p:spPr bwMode="auto">
          <a:xfrm>
            <a:off x="685800" y="5486400"/>
            <a:ext cx="77724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b="0" kern="0" dirty="0" smtClean="0">
                <a:latin typeface="+mn-lt"/>
              </a:rPr>
              <a:t>What is the height of a </a:t>
            </a:r>
            <a:r>
              <a:rPr lang="en-US" sz="2000" b="0" kern="0" dirty="0" smtClean="0">
                <a:solidFill>
                  <a:schemeClr val="accent6"/>
                </a:solidFill>
                <a:latin typeface="+mn-lt"/>
              </a:rPr>
              <a:t>perfect binary </a:t>
            </a:r>
            <a:r>
              <a:rPr lang="en-US" sz="2000" b="0" kern="0" dirty="0" smtClean="0">
                <a:latin typeface="+mn-lt"/>
              </a:rPr>
              <a:t>tree with </a:t>
            </a:r>
            <a:r>
              <a:rPr lang="en-US" sz="2000" b="0" kern="0" dirty="0" smtClean="0">
                <a:solidFill>
                  <a:schemeClr val="accent6"/>
                </a:solidFill>
                <a:latin typeface="+mn-lt"/>
              </a:rPr>
              <a:t>n </a:t>
            </a:r>
            <a:r>
              <a:rPr lang="en-US" sz="2000" b="0" kern="0" dirty="0" smtClean="0">
                <a:latin typeface="+mn-lt"/>
              </a:rPr>
              <a:t>nodes?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0" kern="0" dirty="0" smtClean="0">
                <a:latin typeface="+mn-lt"/>
              </a:rPr>
              <a:t>A </a:t>
            </a:r>
            <a:r>
              <a:rPr lang="en-US" sz="2000" b="0" kern="0" dirty="0" smtClean="0">
                <a:solidFill>
                  <a:schemeClr val="accent6"/>
                </a:solidFill>
                <a:latin typeface="+mn-lt"/>
              </a:rPr>
              <a:t>complete binary</a:t>
            </a:r>
            <a:r>
              <a:rPr lang="en-US" sz="2000" b="0" kern="0" dirty="0" smtClean="0">
                <a:latin typeface="+mn-lt"/>
              </a:rPr>
              <a:t> tree?</a:t>
            </a:r>
            <a:endParaRPr lang="en-US" sz="2000" b="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14907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Binary Trees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447800"/>
            <a:ext cx="4495800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Binary tree is empty or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root </a:t>
            </a:r>
            <a:r>
              <a:rPr lang="en-US" i="1" dirty="0" smtClean="0"/>
              <a:t>(with data)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left </a:t>
            </a:r>
            <a:r>
              <a:rPr lang="en-US" dirty="0" err="1" smtClean="0"/>
              <a:t>subtree</a:t>
            </a:r>
            <a:r>
              <a:rPr lang="en-US" dirty="0" smtClean="0"/>
              <a:t> </a:t>
            </a:r>
            <a:r>
              <a:rPr lang="en-US" i="1" dirty="0" smtClean="0"/>
              <a:t>(may be empty)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 right </a:t>
            </a:r>
            <a:r>
              <a:rPr lang="en-US" dirty="0" err="1" smtClean="0"/>
              <a:t>subtree</a:t>
            </a:r>
            <a:r>
              <a:rPr lang="en-US" dirty="0" smtClean="0"/>
              <a:t> </a:t>
            </a:r>
            <a:r>
              <a:rPr lang="en-US" i="1" dirty="0" smtClean="0"/>
              <a:t>(may be empty) 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Representation:</a:t>
            </a:r>
          </a:p>
        </p:txBody>
      </p:sp>
      <p:sp>
        <p:nvSpPr>
          <p:cNvPr id="10244" name="Oval 102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632575" y="19812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cxnSp>
        <p:nvCxnSpPr>
          <p:cNvPr id="10245" name="AutoShape 1029"/>
          <p:cNvCxnSpPr>
            <a:cxnSpLocks noChangeShapeType="1"/>
            <a:stCxn id="10244" idx="3"/>
            <a:endCxn id="10247" idx="0"/>
          </p:cNvCxnSpPr>
          <p:nvPr>
            <p:custDataLst>
              <p:tags r:id="rId4"/>
            </p:custDataLst>
          </p:nvPr>
        </p:nvCxnSpPr>
        <p:spPr bwMode="auto">
          <a:xfrm flipH="1">
            <a:off x="6218238" y="2390775"/>
            <a:ext cx="481012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46" name="AutoShape 1030"/>
          <p:cNvCxnSpPr>
            <a:cxnSpLocks noChangeShapeType="1"/>
            <a:stCxn id="10244" idx="5"/>
            <a:endCxn id="10252" idx="0"/>
          </p:cNvCxnSpPr>
          <p:nvPr>
            <p:custDataLst>
              <p:tags r:id="rId5"/>
            </p:custDataLst>
          </p:nvPr>
        </p:nvCxnSpPr>
        <p:spPr bwMode="auto">
          <a:xfrm>
            <a:off x="7023100" y="2390775"/>
            <a:ext cx="481013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47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5989638" y="2895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10248" name="Oval 1034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456238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249" name="Oval 1035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523038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cxnSp>
        <p:nvCxnSpPr>
          <p:cNvPr id="10250" name="AutoShape 1036"/>
          <p:cNvCxnSpPr>
            <a:cxnSpLocks noChangeShapeType="1"/>
            <a:stCxn id="10247" idx="5"/>
            <a:endCxn id="10249" idx="0"/>
          </p:cNvCxnSpPr>
          <p:nvPr>
            <p:custDataLst>
              <p:tags r:id="rId9"/>
            </p:custDataLst>
          </p:nvPr>
        </p:nvCxnSpPr>
        <p:spPr bwMode="auto">
          <a:xfrm>
            <a:off x="6380163" y="3305175"/>
            <a:ext cx="371475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51" name="AutoShape 1037"/>
          <p:cNvCxnSpPr>
            <a:cxnSpLocks noChangeShapeType="1"/>
            <a:stCxn id="10247" idx="3"/>
            <a:endCxn id="10248" idx="0"/>
          </p:cNvCxnSpPr>
          <p:nvPr>
            <p:custDataLst>
              <p:tags r:id="rId10"/>
            </p:custDataLst>
          </p:nvPr>
        </p:nvCxnSpPr>
        <p:spPr bwMode="auto">
          <a:xfrm flipH="1">
            <a:off x="5684838" y="3305175"/>
            <a:ext cx="371475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52" name="Oval 103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275513" y="2895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253" name="Oval 1039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0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cxnSp>
        <p:nvCxnSpPr>
          <p:cNvPr id="10254" name="AutoShape 1040"/>
          <p:cNvCxnSpPr>
            <a:cxnSpLocks noChangeShapeType="1"/>
            <a:stCxn id="10252" idx="4"/>
            <a:endCxn id="10253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7485856" y="3371056"/>
            <a:ext cx="381000" cy="344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55" name="AutoShape 1041"/>
          <p:cNvCxnSpPr>
            <a:cxnSpLocks noChangeShapeType="1"/>
            <a:stCxn id="10253" idx="3"/>
            <a:endCxn id="10258" idx="0"/>
          </p:cNvCxnSpPr>
          <p:nvPr>
            <p:custDataLst>
              <p:tags r:id="rId14"/>
            </p:custDataLst>
          </p:nvPr>
        </p:nvCxnSpPr>
        <p:spPr bwMode="auto">
          <a:xfrm rot="5400000">
            <a:off x="7161213" y="4046257"/>
            <a:ext cx="447955" cy="60353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56" name="Oval 1042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8229600" y="4572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cxnSp>
        <p:nvCxnSpPr>
          <p:cNvPr id="10257" name="AutoShape 1043"/>
          <p:cNvCxnSpPr>
            <a:cxnSpLocks noChangeShapeType="1"/>
            <a:endCxn id="10256" idx="0"/>
          </p:cNvCxnSpPr>
          <p:nvPr>
            <p:custDataLst>
              <p:tags r:id="rId16"/>
            </p:custDataLst>
          </p:nvPr>
        </p:nvCxnSpPr>
        <p:spPr bwMode="auto">
          <a:xfrm>
            <a:off x="8001000" y="4124044"/>
            <a:ext cx="457200" cy="44795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58" name="Oval 104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854825" y="4572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sp>
        <p:nvSpPr>
          <p:cNvPr id="10259" name="Oval 1047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350125" y="5562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J</a:t>
            </a:r>
          </a:p>
        </p:txBody>
      </p:sp>
      <p:sp>
        <p:nvSpPr>
          <p:cNvPr id="10260" name="Oval 1048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353175" y="5562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I</a:t>
            </a:r>
          </a:p>
        </p:txBody>
      </p:sp>
      <p:cxnSp>
        <p:nvCxnSpPr>
          <p:cNvPr id="10261" name="AutoShape 1051"/>
          <p:cNvCxnSpPr>
            <a:cxnSpLocks noChangeShapeType="1"/>
            <a:stCxn id="10258" idx="3"/>
            <a:endCxn id="10260" idx="0"/>
          </p:cNvCxnSpPr>
          <p:nvPr>
            <p:custDataLst>
              <p:tags r:id="rId20"/>
            </p:custDataLst>
          </p:nvPr>
        </p:nvCxnSpPr>
        <p:spPr bwMode="auto">
          <a:xfrm flipH="1">
            <a:off x="6581775" y="4981575"/>
            <a:ext cx="339725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62" name="AutoShape 1053"/>
          <p:cNvCxnSpPr>
            <a:cxnSpLocks noChangeShapeType="1"/>
            <a:stCxn id="10258" idx="5"/>
            <a:endCxn id="10259" idx="0"/>
          </p:cNvCxnSpPr>
          <p:nvPr>
            <p:custDataLst>
              <p:tags r:id="rId21"/>
            </p:custDataLst>
          </p:nvPr>
        </p:nvCxnSpPr>
        <p:spPr bwMode="auto">
          <a:xfrm>
            <a:off x="7245350" y="4981575"/>
            <a:ext cx="333375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2" name="Group 1059"/>
          <p:cNvGrpSpPr>
            <a:grpSpLocks/>
          </p:cNvGrpSpPr>
          <p:nvPr>
            <p:custDataLst>
              <p:tags r:id="rId22"/>
            </p:custDataLst>
          </p:nvPr>
        </p:nvGrpSpPr>
        <p:grpSpPr bwMode="auto">
          <a:xfrm>
            <a:off x="2209800" y="3686175"/>
            <a:ext cx="1447800" cy="1266825"/>
            <a:chOff x="2256" y="3408"/>
            <a:chExt cx="768" cy="672"/>
          </a:xfrm>
        </p:grpSpPr>
        <p:sp>
          <p:nvSpPr>
            <p:cNvPr id="10264" name="Rectangle 105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256" y="3408"/>
              <a:ext cx="76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Data</a:t>
              </a:r>
            </a:p>
          </p:txBody>
        </p:sp>
        <p:sp>
          <p:nvSpPr>
            <p:cNvPr id="10265" name="Rectangle 1057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640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right </a:t>
              </a:r>
            </a:p>
            <a:p>
              <a:pPr algn="ctr"/>
              <a:r>
                <a:rPr lang="en-US" sz="1600" dirty="0"/>
                <a:t>pointer</a:t>
              </a:r>
            </a:p>
          </p:txBody>
        </p:sp>
        <p:sp>
          <p:nvSpPr>
            <p:cNvPr id="10266" name="Rectangle 1058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256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left</a:t>
              </a:r>
            </a:p>
            <a:p>
              <a:pPr algn="ctr"/>
              <a:r>
                <a:rPr lang="en-US" sz="1600"/>
                <a:t>pointer</a:t>
              </a:r>
            </a:p>
          </p:txBody>
        </p:sp>
      </p:grpSp>
      <p:sp>
        <p:nvSpPr>
          <p:cNvPr id="27" name="Rectangle 1027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62000" y="5181600"/>
            <a:ext cx="449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a dictionary,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will include a key and a value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0800" y="6400800"/>
            <a:ext cx="3429000" cy="457200"/>
          </a:xfrm>
        </p:spPr>
        <p:txBody>
          <a:bodyPr/>
          <a:lstStyle/>
          <a:p>
            <a:fld id="{4950E18F-25AA-44BB-B058-C2C55DA3F450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Binary </a:t>
            </a:r>
            <a:r>
              <a:rPr lang="en-US" dirty="0" smtClean="0"/>
              <a:t>Trees: </a:t>
            </a:r>
            <a:r>
              <a:rPr lang="en-US" dirty="0"/>
              <a:t>Some </a:t>
            </a:r>
            <a:r>
              <a:rPr lang="en-US" dirty="0" smtClean="0"/>
              <a:t>Numbers</a:t>
            </a:r>
            <a:endParaRPr lang="en-US" dirty="0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295400"/>
            <a:ext cx="81534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Recall: height of a tree = longest path from root to leaf (count edges)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For </a:t>
            </a:r>
            <a:r>
              <a:rPr lang="en-US" dirty="0"/>
              <a:t>binary tree of height </a:t>
            </a:r>
            <a:r>
              <a:rPr lang="en-US" i="1" dirty="0"/>
              <a:t>h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max # of leaves: 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max # of nodes: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min # of leaves: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min # of nodes:</a:t>
            </a:r>
          </a:p>
          <a:p>
            <a:endParaRPr lang="en-US" dirty="0"/>
          </a:p>
        </p:txBody>
      </p:sp>
      <p:sp>
        <p:nvSpPr>
          <p:cNvPr id="19558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19800" y="19050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</a:rPr>
              <a:t>2</a:t>
            </a:r>
            <a:r>
              <a:rPr lang="en-US" i="1" baseline="30000">
                <a:latin typeface="Times New Roman" pitchFamily="18" charset="0"/>
              </a:rPr>
              <a:t>h</a:t>
            </a:r>
            <a:r>
              <a:rPr lang="en-US">
                <a:latin typeface="Times New Roman" pitchFamily="18" charset="0"/>
              </a:rPr>
              <a:t>, for perfect tree</a:t>
            </a:r>
            <a:endParaRPr lang="en-US" i="1" baseline="30000">
              <a:latin typeface="Times New Roman" pitchFamily="18" charset="0"/>
            </a:endParaRPr>
          </a:p>
        </p:txBody>
      </p:sp>
      <p:sp>
        <p:nvSpPr>
          <p:cNvPr id="195589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9800" y="2743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</a:rPr>
              <a:t>2</a:t>
            </a:r>
            <a:r>
              <a:rPr lang="en-US" i="1" baseline="30000">
                <a:latin typeface="Times New Roman" pitchFamily="18" charset="0"/>
              </a:rPr>
              <a:t>h</a:t>
            </a:r>
            <a:r>
              <a:rPr lang="en-US" baseline="30000">
                <a:latin typeface="Times New Roman" pitchFamily="18" charset="0"/>
              </a:rPr>
              <a:t>+1</a:t>
            </a:r>
            <a:r>
              <a:rPr lang="en-US">
                <a:latin typeface="Times New Roman" pitchFamily="18" charset="0"/>
              </a:rPr>
              <a:t> – 1, for perfect tree</a:t>
            </a:r>
          </a:p>
        </p:txBody>
      </p:sp>
      <p:sp>
        <p:nvSpPr>
          <p:cNvPr id="195590" name="AutoShape 6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35814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Times New Roman" pitchFamily="18" charset="0"/>
              </a:rPr>
              <a:t>1, for “line” (?) tree</a:t>
            </a:r>
            <a:endParaRPr lang="en-US" i="1" baseline="30000">
              <a:latin typeface="Times New Roman" pitchFamily="18" charset="0"/>
            </a:endParaRPr>
          </a:p>
        </p:txBody>
      </p:sp>
      <p:sp>
        <p:nvSpPr>
          <p:cNvPr id="195591" name="AutoShape 7" hidden="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19800" y="43434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i="1">
                <a:latin typeface="Times New Roman" pitchFamily="18" charset="0"/>
              </a:rPr>
              <a:t>h</a:t>
            </a:r>
            <a:r>
              <a:rPr lang="en-US">
                <a:latin typeface="Times New Roman" pitchFamily="18" charset="0"/>
              </a:rPr>
              <a:t>+1, for “line” (?) tree</a:t>
            </a:r>
            <a:endParaRPr lang="en-US" i="1" baseline="30000">
              <a:latin typeface="Times New Roman" pitchFamily="18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Binary Trees: Some Numbers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295400"/>
            <a:ext cx="81534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Recall: height of a tree = longest path from root to leaf (count edges)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For binary tree of height </a:t>
            </a:r>
            <a:r>
              <a:rPr lang="en-US" i="1" dirty="0" smtClean="0"/>
              <a:t>h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max # of leaves: 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max # of nodes: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min # of leaves: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min # of nodes:</a:t>
            </a:r>
          </a:p>
          <a:p>
            <a:pPr lvl="1">
              <a:buFontTx/>
              <a:buNone/>
            </a:pPr>
            <a:endParaRPr lang="en-US" dirty="0" smtClean="0"/>
          </a:p>
        </p:txBody>
      </p:sp>
      <p:sp>
        <p:nvSpPr>
          <p:cNvPr id="29286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19800" y="29718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2</a:t>
            </a:r>
            <a:r>
              <a:rPr lang="en-US" sz="2000" i="1" baseline="30000"/>
              <a:t>h</a:t>
            </a:r>
            <a:r>
              <a:rPr lang="en-US" sz="2000"/>
              <a:t>, for perfect tree</a:t>
            </a:r>
            <a:endParaRPr lang="en-US" sz="2000" i="1" baseline="30000"/>
          </a:p>
        </p:txBody>
      </p:sp>
      <p:sp>
        <p:nvSpPr>
          <p:cNvPr id="292869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9800" y="38100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2</a:t>
            </a:r>
            <a:r>
              <a:rPr lang="en-US" sz="2000" i="1" baseline="30000"/>
              <a:t>h</a:t>
            </a:r>
            <a:r>
              <a:rPr lang="en-US" sz="2000" baseline="30000"/>
              <a:t>+1</a:t>
            </a:r>
            <a:r>
              <a:rPr lang="en-US" sz="2000"/>
              <a:t> – 1, for perfect tree</a:t>
            </a:r>
          </a:p>
        </p:txBody>
      </p:sp>
      <p:sp>
        <p:nvSpPr>
          <p:cNvPr id="292870" name="AutoShape 6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4648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1, for “list” tree</a:t>
            </a:r>
            <a:endParaRPr lang="en-US" sz="2000" i="1" baseline="30000"/>
          </a:p>
        </p:txBody>
      </p:sp>
      <p:sp>
        <p:nvSpPr>
          <p:cNvPr id="292871" name="AutoShape 7" hidden="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19800" y="5410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i="1"/>
              <a:t>h</a:t>
            </a:r>
            <a:r>
              <a:rPr lang="en-US" sz="2000"/>
              <a:t>+1, for “list” tree</a:t>
            </a:r>
            <a:endParaRPr lang="en-US" sz="2000" i="1" baseline="30000"/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124200" y="24384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i="1" dirty="0">
                <a:solidFill>
                  <a:schemeClr val="accent2"/>
                </a:solidFill>
              </a:rPr>
              <a:t>2</a:t>
            </a:r>
            <a:r>
              <a:rPr lang="en-US" sz="3200" i="1" baseline="30000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56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8" grpId="0" animBg="1"/>
      <p:bldP spid="292869" grpId="0" animBg="1"/>
      <p:bldP spid="29287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Binary Trees: Some Numbers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295400"/>
            <a:ext cx="81534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Recall: height of a tree = longest path from root to leaf (count edges)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For binary tree of height </a:t>
            </a:r>
            <a:r>
              <a:rPr lang="en-US" i="1" dirty="0" smtClean="0"/>
              <a:t>h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max # of leaves: 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max # of nodes: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min # of leaves: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min # of nodes:</a:t>
            </a:r>
          </a:p>
          <a:p>
            <a:pPr lvl="1">
              <a:buFontTx/>
              <a:buNone/>
            </a:pPr>
            <a:endParaRPr lang="en-US" dirty="0" smtClean="0"/>
          </a:p>
        </p:txBody>
      </p:sp>
      <p:sp>
        <p:nvSpPr>
          <p:cNvPr id="29286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19800" y="29718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2</a:t>
            </a:r>
            <a:r>
              <a:rPr lang="en-US" sz="2000" i="1" baseline="30000"/>
              <a:t>h</a:t>
            </a:r>
            <a:r>
              <a:rPr lang="en-US" sz="2000"/>
              <a:t>, for perfect tree</a:t>
            </a:r>
            <a:endParaRPr lang="en-US" sz="2000" i="1" baseline="30000"/>
          </a:p>
        </p:txBody>
      </p:sp>
      <p:sp>
        <p:nvSpPr>
          <p:cNvPr id="292869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9800" y="38100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2</a:t>
            </a:r>
            <a:r>
              <a:rPr lang="en-US" sz="2000" i="1" baseline="30000"/>
              <a:t>h</a:t>
            </a:r>
            <a:r>
              <a:rPr lang="en-US" sz="2000" baseline="30000"/>
              <a:t>+1</a:t>
            </a:r>
            <a:r>
              <a:rPr lang="en-US" sz="2000"/>
              <a:t> – 1, for perfect tree</a:t>
            </a:r>
          </a:p>
        </p:txBody>
      </p:sp>
      <p:sp>
        <p:nvSpPr>
          <p:cNvPr id="292870" name="AutoShape 6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4648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1, for “list” tree</a:t>
            </a:r>
            <a:endParaRPr lang="en-US" sz="2000" i="1" baseline="30000"/>
          </a:p>
        </p:txBody>
      </p:sp>
      <p:sp>
        <p:nvSpPr>
          <p:cNvPr id="292871" name="AutoShape 7" hidden="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19800" y="5410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i="1"/>
              <a:t>h</a:t>
            </a:r>
            <a:r>
              <a:rPr lang="en-US" sz="2000"/>
              <a:t>+1, for “list” tree</a:t>
            </a:r>
            <a:endParaRPr lang="en-US" sz="2000" i="1" baseline="30000"/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124200" y="24384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i="1" dirty="0">
                <a:solidFill>
                  <a:schemeClr val="accent2"/>
                </a:solidFill>
              </a:rPr>
              <a:t>2</a:t>
            </a:r>
            <a:r>
              <a:rPr lang="en-US" sz="3200" i="1" baseline="30000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48000" y="314960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i="1" dirty="0">
                <a:solidFill>
                  <a:schemeClr val="accent2"/>
                </a:solidFill>
              </a:rPr>
              <a:t>2</a:t>
            </a:r>
            <a:r>
              <a:rPr lang="en-US" sz="3200" i="1" baseline="30000" dirty="0">
                <a:solidFill>
                  <a:schemeClr val="accent2"/>
                </a:solidFill>
              </a:rPr>
              <a:t>(h + 1)</a:t>
            </a:r>
            <a:r>
              <a:rPr lang="en-US" sz="3200" i="1" dirty="0">
                <a:solidFill>
                  <a:schemeClr val="accent2"/>
                </a:solidFill>
              </a:rPr>
              <a:t> - 1</a:t>
            </a:r>
            <a:endParaRPr lang="en-US" sz="3200" i="1" baseline="30000" dirty="0">
              <a:solidFill>
                <a:schemeClr val="accent2"/>
              </a:solidFill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06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8" grpId="0" animBg="1"/>
      <p:bldP spid="292869" grpId="0" animBg="1"/>
      <p:bldP spid="29287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Binary Trees: Some Numbers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295400"/>
            <a:ext cx="81534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Recall: height of a tree = longest path from root to leaf (count edges)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For binary tree of height </a:t>
            </a:r>
            <a:r>
              <a:rPr lang="en-US" i="1" dirty="0" smtClean="0"/>
              <a:t>h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max # of leaves: 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max # of nodes: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min # of leaves: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min # of nodes:</a:t>
            </a:r>
          </a:p>
          <a:p>
            <a:pPr lvl="1">
              <a:buFontTx/>
              <a:buNone/>
            </a:pPr>
            <a:endParaRPr lang="en-US" dirty="0" smtClean="0"/>
          </a:p>
        </p:txBody>
      </p:sp>
      <p:sp>
        <p:nvSpPr>
          <p:cNvPr id="29286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19800" y="29718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2</a:t>
            </a:r>
            <a:r>
              <a:rPr lang="en-US" sz="2000" i="1" baseline="30000"/>
              <a:t>h</a:t>
            </a:r>
            <a:r>
              <a:rPr lang="en-US" sz="2000"/>
              <a:t>, for perfect tree</a:t>
            </a:r>
            <a:endParaRPr lang="en-US" sz="2000" i="1" baseline="30000"/>
          </a:p>
        </p:txBody>
      </p:sp>
      <p:sp>
        <p:nvSpPr>
          <p:cNvPr id="292869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9800" y="38100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2</a:t>
            </a:r>
            <a:r>
              <a:rPr lang="en-US" sz="2000" i="1" baseline="30000"/>
              <a:t>h</a:t>
            </a:r>
            <a:r>
              <a:rPr lang="en-US" sz="2000" baseline="30000"/>
              <a:t>+1</a:t>
            </a:r>
            <a:r>
              <a:rPr lang="en-US" sz="2000"/>
              <a:t> – 1, for perfect tree</a:t>
            </a:r>
          </a:p>
        </p:txBody>
      </p:sp>
      <p:sp>
        <p:nvSpPr>
          <p:cNvPr id="292870" name="AutoShape 6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4648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1, for “list” tree</a:t>
            </a:r>
            <a:endParaRPr lang="en-US" sz="2000" i="1" baseline="30000"/>
          </a:p>
        </p:txBody>
      </p:sp>
      <p:sp>
        <p:nvSpPr>
          <p:cNvPr id="292871" name="AutoShape 7" hidden="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19800" y="5410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i="1"/>
              <a:t>h</a:t>
            </a:r>
            <a:r>
              <a:rPr lang="en-US" sz="2000"/>
              <a:t>+1, for “list” tree</a:t>
            </a:r>
            <a:endParaRPr lang="en-US" sz="2000" i="1" baseline="30000"/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124200" y="24384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i="1" dirty="0">
                <a:solidFill>
                  <a:schemeClr val="accent2"/>
                </a:solidFill>
              </a:rPr>
              <a:t>2</a:t>
            </a:r>
            <a:r>
              <a:rPr lang="en-US" sz="3200" i="1" baseline="30000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48000" y="314960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i="1" dirty="0">
                <a:solidFill>
                  <a:schemeClr val="accent2"/>
                </a:solidFill>
              </a:rPr>
              <a:t>2</a:t>
            </a:r>
            <a:r>
              <a:rPr lang="en-US" sz="3200" i="1" baseline="30000" dirty="0">
                <a:solidFill>
                  <a:schemeClr val="accent2"/>
                </a:solidFill>
              </a:rPr>
              <a:t>(h + 1)</a:t>
            </a:r>
            <a:r>
              <a:rPr lang="en-US" sz="3200" i="1" dirty="0">
                <a:solidFill>
                  <a:schemeClr val="accent2"/>
                </a:solidFill>
              </a:rPr>
              <a:t> - 1</a:t>
            </a:r>
            <a:endParaRPr lang="en-US" sz="3200" i="1" baseline="30000" dirty="0">
              <a:solidFill>
                <a:schemeClr val="accent2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381000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i="1" dirty="0">
                <a:solidFill>
                  <a:schemeClr val="accent2"/>
                </a:solidFill>
              </a:rPr>
              <a:t>1</a:t>
            </a:r>
            <a:endParaRPr lang="en-US" sz="3200" i="1" baseline="30000" dirty="0">
              <a:solidFill>
                <a:schemeClr val="accent2"/>
              </a:solidFill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5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8" grpId="0" animBg="1"/>
      <p:bldP spid="292869" grpId="0" animBg="1"/>
      <p:bldP spid="29287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Binary Trees: Some Numbers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295400"/>
            <a:ext cx="81534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Recall: height of a tree = longest path from root to leaf (count edges)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For binary tree of height </a:t>
            </a:r>
            <a:r>
              <a:rPr lang="en-US" i="1" dirty="0" smtClean="0"/>
              <a:t>h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max # of leaves: 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max # of nodes: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min # of leaves: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min # of nodes:</a:t>
            </a:r>
          </a:p>
          <a:p>
            <a:pPr lvl="1">
              <a:buFontTx/>
              <a:buNone/>
            </a:pPr>
            <a:endParaRPr lang="en-US" dirty="0" smtClean="0"/>
          </a:p>
        </p:txBody>
      </p:sp>
      <p:sp>
        <p:nvSpPr>
          <p:cNvPr id="29286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19800" y="29718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2</a:t>
            </a:r>
            <a:r>
              <a:rPr lang="en-US" sz="2000" i="1" baseline="30000"/>
              <a:t>h</a:t>
            </a:r>
            <a:r>
              <a:rPr lang="en-US" sz="2000"/>
              <a:t>, for perfect tree</a:t>
            </a:r>
            <a:endParaRPr lang="en-US" sz="2000" i="1" baseline="30000"/>
          </a:p>
        </p:txBody>
      </p:sp>
      <p:sp>
        <p:nvSpPr>
          <p:cNvPr id="292869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9800" y="38100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2</a:t>
            </a:r>
            <a:r>
              <a:rPr lang="en-US" sz="2000" i="1" baseline="30000"/>
              <a:t>h</a:t>
            </a:r>
            <a:r>
              <a:rPr lang="en-US" sz="2000" baseline="30000"/>
              <a:t>+1</a:t>
            </a:r>
            <a:r>
              <a:rPr lang="en-US" sz="2000"/>
              <a:t> – 1, for perfect tree</a:t>
            </a:r>
          </a:p>
        </p:txBody>
      </p:sp>
      <p:sp>
        <p:nvSpPr>
          <p:cNvPr id="292870" name="AutoShape 6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4648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1, for “list” tree</a:t>
            </a:r>
            <a:endParaRPr lang="en-US" sz="2000" i="1" baseline="30000"/>
          </a:p>
        </p:txBody>
      </p:sp>
      <p:sp>
        <p:nvSpPr>
          <p:cNvPr id="292871" name="AutoShape 7" hidden="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19800" y="5410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i="1"/>
              <a:t>h</a:t>
            </a:r>
            <a:r>
              <a:rPr lang="en-US" sz="2000"/>
              <a:t>+1, for “list” tree</a:t>
            </a:r>
            <a:endParaRPr lang="en-US" sz="2000" i="1" baseline="30000"/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124200" y="24384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i="1" dirty="0">
                <a:solidFill>
                  <a:schemeClr val="accent2"/>
                </a:solidFill>
              </a:rPr>
              <a:t>2</a:t>
            </a:r>
            <a:r>
              <a:rPr lang="en-US" sz="3200" i="1" baseline="30000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48000" y="314960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i="1" dirty="0">
                <a:solidFill>
                  <a:schemeClr val="accent2"/>
                </a:solidFill>
              </a:rPr>
              <a:t>2</a:t>
            </a:r>
            <a:r>
              <a:rPr lang="en-US" sz="3200" i="1" baseline="30000" dirty="0">
                <a:solidFill>
                  <a:schemeClr val="accent2"/>
                </a:solidFill>
              </a:rPr>
              <a:t>(h + 1)</a:t>
            </a:r>
            <a:r>
              <a:rPr lang="en-US" sz="3200" i="1" dirty="0">
                <a:solidFill>
                  <a:schemeClr val="accent2"/>
                </a:solidFill>
              </a:rPr>
              <a:t> - 1</a:t>
            </a:r>
            <a:endParaRPr lang="en-US" sz="3200" i="1" baseline="30000" dirty="0">
              <a:solidFill>
                <a:schemeClr val="accent2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381000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i="1" dirty="0">
                <a:solidFill>
                  <a:schemeClr val="accent2"/>
                </a:solidFill>
              </a:rPr>
              <a:t>1</a:t>
            </a:r>
            <a:endParaRPr lang="en-US" sz="3200" i="1" baseline="30000" dirty="0">
              <a:solidFill>
                <a:schemeClr val="accent2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048000" y="449580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i="1" dirty="0">
                <a:solidFill>
                  <a:schemeClr val="accent2"/>
                </a:solidFill>
              </a:rPr>
              <a:t>h </a:t>
            </a:r>
            <a:r>
              <a:rPr lang="en-US" sz="3200" i="1" dirty="0" smtClean="0">
                <a:solidFill>
                  <a:schemeClr val="accent2"/>
                </a:solidFill>
              </a:rPr>
              <a:t>+ </a:t>
            </a:r>
            <a:r>
              <a:rPr lang="en-US" sz="3200" i="1" dirty="0">
                <a:solidFill>
                  <a:schemeClr val="accent2"/>
                </a:solidFill>
              </a:rPr>
              <a:t>1</a:t>
            </a:r>
            <a:endParaRPr lang="en-US" sz="3200" i="1" baseline="30000" dirty="0">
              <a:solidFill>
                <a:schemeClr val="accent2"/>
              </a:solidFill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066800" y="5486400"/>
            <a:ext cx="7391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solidFill>
                  <a:schemeClr val="accent2"/>
                </a:solidFill>
              </a:rPr>
              <a:t>For n nodes, we cannot </a:t>
            </a:r>
            <a:r>
              <a:rPr lang="en-US" i="1" dirty="0">
                <a:solidFill>
                  <a:schemeClr val="accent2"/>
                </a:solidFill>
              </a:rPr>
              <a:t>do better than </a:t>
            </a:r>
            <a:r>
              <a:rPr lang="en-US" i="1" dirty="0" smtClean="0">
                <a:solidFill>
                  <a:schemeClr val="accent2"/>
                </a:solidFill>
              </a:rPr>
              <a:t>O(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>
                <a:solidFill>
                  <a:schemeClr val="accent2"/>
                </a:solidFill>
              </a:rPr>
              <a:t> n) </a:t>
            </a:r>
            <a:r>
              <a:rPr lang="en-US" i="1" dirty="0">
                <a:solidFill>
                  <a:schemeClr val="accent2"/>
                </a:solidFill>
              </a:rPr>
              <a:t>height, </a:t>
            </a:r>
            <a:br>
              <a:rPr lang="en-US" i="1" dirty="0">
                <a:solidFill>
                  <a:schemeClr val="accent2"/>
                </a:solidFill>
              </a:rPr>
            </a:br>
            <a:r>
              <a:rPr lang="en-US" i="1" dirty="0">
                <a:solidFill>
                  <a:schemeClr val="accent2"/>
                </a:solidFill>
              </a:rPr>
              <a:t>and we </a:t>
            </a:r>
            <a:r>
              <a:rPr lang="en-US" i="1" dirty="0" smtClean="0">
                <a:solidFill>
                  <a:schemeClr val="accent2"/>
                </a:solidFill>
              </a:rPr>
              <a:t>want to avoid O(n) height</a:t>
            </a:r>
            <a:endParaRPr lang="en-US" i="1" baseline="30000" dirty="0">
              <a:solidFill>
                <a:schemeClr val="accent2"/>
              </a:solidFill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82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8" grpId="0" animBg="1"/>
      <p:bldP spid="292869" grpId="0" animBg="1"/>
      <p:bldP spid="292870" grpId="0" animBg="1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is the height of a tree with root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133600"/>
            <a:ext cx="64770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treeHeight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root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		</a:t>
            </a:r>
            <a:r>
              <a:rPr lang="en-US" sz="2000" i="1" kern="0" dirty="0" smtClean="0">
                <a:latin typeface="Courier New" pitchFamily="49" charset="0"/>
              </a:rPr>
              <a:t>???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Studying the absolutely essential ADTs of computer science and </a:t>
            </a:r>
          </a:p>
          <a:p>
            <a:pPr>
              <a:buNone/>
            </a:pPr>
            <a:r>
              <a:rPr lang="en-US" dirty="0" smtClean="0"/>
              <a:t>classic data structures for implementing them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ADTs so far: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Stack: 	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, …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Queue: 	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, …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Next:</a:t>
            </a:r>
          </a:p>
          <a:p>
            <a:pPr marL="457200" indent="-45720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3.   Dictionary (a.k.a. Map): associate keys with values</a:t>
            </a:r>
          </a:p>
          <a:p>
            <a:pPr marL="857250" lvl="1" indent="-457200"/>
            <a:r>
              <a:rPr lang="en-US" dirty="0" smtClean="0"/>
              <a:t>Extremely common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is the height of a tree with root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905000"/>
            <a:ext cx="64770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treeHeight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root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(root ==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return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-1;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</a:t>
            </a:r>
            <a:r>
              <a:rPr lang="en-US" sz="2000" kern="0" baseline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baseline="0" dirty="0" smtClean="0">
                <a:latin typeface="Courier New" pitchFamily="49" charset="0"/>
              </a:rPr>
              <a:t> 1 + max(</a:t>
            </a:r>
            <a:r>
              <a:rPr lang="en-US" sz="2000" kern="0" baseline="0" dirty="0" err="1" smtClean="0">
                <a:latin typeface="Courier New" pitchFamily="49" charset="0"/>
              </a:rPr>
              <a:t>treeHeight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root.left</a:t>
            </a:r>
            <a:r>
              <a:rPr lang="en-US" sz="2000" kern="0" dirty="0" smtClean="0">
                <a:latin typeface="Courier New" pitchFamily="49" charset="0"/>
              </a:rPr>
              <a:t>),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treeHeight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root.right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4196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Running time for tree with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nodes: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– single pass over tree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1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Note: non-recursive is painful – need your own stack of pending nodes; much easier to use recursion’s call stack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r>
              <a:rPr lang="en-US" smtClean="0"/>
              <a:t>Tree Traversals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65532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A </a:t>
            </a:r>
            <a:r>
              <a:rPr lang="en-US" i="1" dirty="0" smtClean="0"/>
              <a:t>traversal</a:t>
            </a:r>
            <a:r>
              <a:rPr lang="en-US" dirty="0" smtClean="0"/>
              <a:t> is an order for visiting all the nodes of a tree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i="1" dirty="0" smtClean="0"/>
              <a:t>Pre-order</a:t>
            </a:r>
            <a:r>
              <a:rPr lang="en-US" dirty="0" smtClean="0"/>
              <a:t>:	root, 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i="1" dirty="0" smtClean="0"/>
              <a:t>In-order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root,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i="1" dirty="0" smtClean="0"/>
              <a:t>Post-order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r>
              <a:rPr lang="en-US" dirty="0" smtClean="0"/>
              <a:t>, root</a:t>
            </a:r>
          </a:p>
        </p:txBody>
      </p:sp>
      <p:grpSp>
        <p:nvGrpSpPr>
          <p:cNvPr id="2" name="Group 102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599238" y="2362200"/>
            <a:ext cx="1752600" cy="2057400"/>
            <a:chOff x="3792" y="1728"/>
            <a:chExt cx="1104" cy="1296"/>
          </a:xfrm>
        </p:grpSpPr>
        <p:sp>
          <p:nvSpPr>
            <p:cNvPr id="12294" name="Oval 1029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93" y="1728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cxnSp>
          <p:nvCxnSpPr>
            <p:cNvPr id="12295" name="AutoShape 1030"/>
            <p:cNvCxnSpPr>
              <a:cxnSpLocks noChangeShapeType="1"/>
              <a:stCxn id="12294" idx="3"/>
              <a:endCxn id="12297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128" y="1968"/>
              <a:ext cx="207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296" name="AutoShape 1031"/>
            <p:cNvCxnSpPr>
              <a:cxnSpLocks noChangeShapeType="1"/>
              <a:stCxn id="12294" idx="5"/>
              <a:endCxn id="12302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4539" y="1968"/>
              <a:ext cx="213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297" name="Oval 103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984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*</a:t>
              </a:r>
            </a:p>
          </p:txBody>
        </p:sp>
        <p:sp>
          <p:nvSpPr>
            <p:cNvPr id="12298" name="Oval 1033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792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299" name="Oval 103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176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12300" name="AutoShape 1035"/>
            <p:cNvCxnSpPr>
              <a:cxnSpLocks noChangeShapeType="1"/>
              <a:stCxn id="12297" idx="5"/>
              <a:endCxn id="12299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230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301" name="AutoShape 1036"/>
            <p:cNvCxnSpPr>
              <a:cxnSpLocks noChangeShapeType="1"/>
              <a:stCxn id="12297" idx="3"/>
              <a:endCxn id="1229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3936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302" name="Oval 103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08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</p:grpSp>
      <p:sp>
        <p:nvSpPr>
          <p:cNvPr id="12293" name="Text Box 103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0" y="4648200"/>
            <a:ext cx="258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(an expression tree)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r>
              <a:rPr lang="en-US" dirty="0" smtClean="0"/>
              <a:t>Tree Traversals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65532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A </a:t>
            </a:r>
            <a:r>
              <a:rPr lang="en-US" i="1" dirty="0" smtClean="0"/>
              <a:t>traversal</a:t>
            </a:r>
            <a:r>
              <a:rPr lang="en-US" dirty="0" smtClean="0"/>
              <a:t> is an order for visiting all the nodes of a tree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i="1" dirty="0" smtClean="0"/>
              <a:t>Pre-order</a:t>
            </a:r>
            <a:r>
              <a:rPr lang="en-US" dirty="0" smtClean="0"/>
              <a:t>:	root, 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	+ * 2 4 5</a:t>
            </a:r>
          </a:p>
          <a:p>
            <a:endParaRPr lang="en-US" sz="1000" dirty="0" smtClean="0"/>
          </a:p>
          <a:p>
            <a:r>
              <a:rPr lang="en-US" i="1" dirty="0" smtClean="0"/>
              <a:t>In-order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root,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	</a:t>
            </a:r>
          </a:p>
          <a:p>
            <a:endParaRPr lang="en-US" sz="1000" dirty="0" smtClean="0"/>
          </a:p>
          <a:p>
            <a:r>
              <a:rPr lang="en-US" i="1" dirty="0" smtClean="0"/>
              <a:t>Post-order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r>
              <a:rPr lang="en-US" dirty="0" smtClean="0"/>
              <a:t>, root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	</a:t>
            </a:r>
            <a:endParaRPr lang="en-US" dirty="0" smtClean="0">
              <a:solidFill>
                <a:schemeClr val="accent2"/>
              </a:solidFill>
            </a:endParaRPr>
          </a:p>
        </p:txBody>
      </p:sp>
      <p:grpSp>
        <p:nvGrpSpPr>
          <p:cNvPr id="2" name="Group 102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599238" y="2362200"/>
            <a:ext cx="1752600" cy="2057400"/>
            <a:chOff x="3792" y="1728"/>
            <a:chExt cx="1104" cy="1296"/>
          </a:xfrm>
        </p:grpSpPr>
        <p:sp>
          <p:nvSpPr>
            <p:cNvPr id="12294" name="Oval 1029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93" y="1728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cxnSp>
          <p:nvCxnSpPr>
            <p:cNvPr id="12295" name="AutoShape 1030"/>
            <p:cNvCxnSpPr>
              <a:cxnSpLocks noChangeShapeType="1"/>
              <a:stCxn id="12294" idx="3"/>
              <a:endCxn id="12297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128" y="1968"/>
              <a:ext cx="207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296" name="AutoShape 1031"/>
            <p:cNvCxnSpPr>
              <a:cxnSpLocks noChangeShapeType="1"/>
              <a:stCxn id="12294" idx="5"/>
              <a:endCxn id="12302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4539" y="1968"/>
              <a:ext cx="213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297" name="Oval 103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984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*</a:t>
              </a:r>
            </a:p>
          </p:txBody>
        </p:sp>
        <p:sp>
          <p:nvSpPr>
            <p:cNvPr id="12298" name="Oval 1033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792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299" name="Oval 103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176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12300" name="AutoShape 1035"/>
            <p:cNvCxnSpPr>
              <a:cxnSpLocks noChangeShapeType="1"/>
              <a:stCxn id="12297" idx="5"/>
              <a:endCxn id="12299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230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301" name="AutoShape 1036"/>
            <p:cNvCxnSpPr>
              <a:cxnSpLocks noChangeShapeType="1"/>
              <a:stCxn id="12297" idx="3"/>
              <a:endCxn id="1229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3936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302" name="Oval 103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08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</p:grpSp>
      <p:sp>
        <p:nvSpPr>
          <p:cNvPr id="12293" name="Text Box 103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0" y="4648200"/>
            <a:ext cx="258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(an expression tree)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73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r>
              <a:rPr lang="en-US" dirty="0" smtClean="0"/>
              <a:t>Tree Traversals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65532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A </a:t>
            </a:r>
            <a:r>
              <a:rPr lang="en-US" i="1" dirty="0" smtClean="0"/>
              <a:t>traversal</a:t>
            </a:r>
            <a:r>
              <a:rPr lang="en-US" dirty="0" smtClean="0"/>
              <a:t> is an order for visiting all the nodes of a tree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i="1" dirty="0" smtClean="0"/>
              <a:t>Pre-order</a:t>
            </a:r>
            <a:r>
              <a:rPr lang="en-US" dirty="0" smtClean="0"/>
              <a:t>:	root, 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	+ * 2 4 5</a:t>
            </a:r>
          </a:p>
          <a:p>
            <a:endParaRPr lang="en-US" sz="1000" dirty="0" smtClean="0"/>
          </a:p>
          <a:p>
            <a:r>
              <a:rPr lang="en-US" i="1" dirty="0" smtClean="0"/>
              <a:t>In-order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root,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	2 * 4 + 5</a:t>
            </a:r>
          </a:p>
          <a:p>
            <a:endParaRPr lang="en-US" sz="1000" dirty="0" smtClean="0"/>
          </a:p>
          <a:p>
            <a:r>
              <a:rPr lang="en-US" i="1" dirty="0" smtClean="0"/>
              <a:t>Post-order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r>
              <a:rPr lang="en-US" dirty="0" smtClean="0"/>
              <a:t>, root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	</a:t>
            </a:r>
            <a:endParaRPr lang="en-US" dirty="0" smtClean="0">
              <a:solidFill>
                <a:schemeClr val="accent2"/>
              </a:solidFill>
            </a:endParaRPr>
          </a:p>
        </p:txBody>
      </p:sp>
      <p:grpSp>
        <p:nvGrpSpPr>
          <p:cNvPr id="2" name="Group 102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599238" y="2362200"/>
            <a:ext cx="1752600" cy="2057400"/>
            <a:chOff x="3792" y="1728"/>
            <a:chExt cx="1104" cy="1296"/>
          </a:xfrm>
        </p:grpSpPr>
        <p:sp>
          <p:nvSpPr>
            <p:cNvPr id="12294" name="Oval 1029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93" y="1728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cxnSp>
          <p:nvCxnSpPr>
            <p:cNvPr id="12295" name="AutoShape 1030"/>
            <p:cNvCxnSpPr>
              <a:cxnSpLocks noChangeShapeType="1"/>
              <a:stCxn id="12294" idx="3"/>
              <a:endCxn id="12297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128" y="1968"/>
              <a:ext cx="207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296" name="AutoShape 1031"/>
            <p:cNvCxnSpPr>
              <a:cxnSpLocks noChangeShapeType="1"/>
              <a:stCxn id="12294" idx="5"/>
              <a:endCxn id="12302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4539" y="1968"/>
              <a:ext cx="213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297" name="Oval 103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984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*</a:t>
              </a:r>
            </a:p>
          </p:txBody>
        </p:sp>
        <p:sp>
          <p:nvSpPr>
            <p:cNvPr id="12298" name="Oval 1033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792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299" name="Oval 103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176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12300" name="AutoShape 1035"/>
            <p:cNvCxnSpPr>
              <a:cxnSpLocks noChangeShapeType="1"/>
              <a:stCxn id="12297" idx="5"/>
              <a:endCxn id="12299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230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301" name="AutoShape 1036"/>
            <p:cNvCxnSpPr>
              <a:cxnSpLocks noChangeShapeType="1"/>
              <a:stCxn id="12297" idx="3"/>
              <a:endCxn id="1229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3936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302" name="Oval 103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08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</p:grpSp>
      <p:sp>
        <p:nvSpPr>
          <p:cNvPr id="12293" name="Text Box 103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0" y="4648200"/>
            <a:ext cx="258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(an expression tree)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3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r>
              <a:rPr lang="en-US" dirty="0" smtClean="0"/>
              <a:t>Tree Traversals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65532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A </a:t>
            </a:r>
            <a:r>
              <a:rPr lang="en-US" i="1" dirty="0" smtClean="0"/>
              <a:t>traversal</a:t>
            </a:r>
            <a:r>
              <a:rPr lang="en-US" dirty="0" smtClean="0"/>
              <a:t> is an order for visiting all the nodes of a tree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i="1" dirty="0" smtClean="0"/>
              <a:t>Pre-order</a:t>
            </a:r>
            <a:r>
              <a:rPr lang="en-US" dirty="0" smtClean="0"/>
              <a:t>:	root, 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	+ * 2 4 5</a:t>
            </a:r>
          </a:p>
          <a:p>
            <a:endParaRPr lang="en-US" sz="1000" dirty="0" smtClean="0"/>
          </a:p>
          <a:p>
            <a:r>
              <a:rPr lang="en-US" i="1" dirty="0" smtClean="0"/>
              <a:t>In-order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root,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	2 * 4 + 5</a:t>
            </a:r>
          </a:p>
          <a:p>
            <a:endParaRPr lang="en-US" sz="1000" dirty="0" smtClean="0"/>
          </a:p>
          <a:p>
            <a:r>
              <a:rPr lang="en-US" i="1" dirty="0" smtClean="0"/>
              <a:t>Post-order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r>
              <a:rPr lang="en-US" dirty="0" smtClean="0"/>
              <a:t>, root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 smtClean="0">
                <a:solidFill>
                  <a:schemeClr val="accent2"/>
                </a:solidFill>
              </a:rPr>
              <a:t>2 4 * 5 +</a:t>
            </a:r>
          </a:p>
        </p:txBody>
      </p:sp>
      <p:grpSp>
        <p:nvGrpSpPr>
          <p:cNvPr id="2" name="Group 102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599238" y="2362200"/>
            <a:ext cx="1752600" cy="2057400"/>
            <a:chOff x="3792" y="1728"/>
            <a:chExt cx="1104" cy="1296"/>
          </a:xfrm>
        </p:grpSpPr>
        <p:sp>
          <p:nvSpPr>
            <p:cNvPr id="12294" name="Oval 1029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93" y="1728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cxnSp>
          <p:nvCxnSpPr>
            <p:cNvPr id="12295" name="AutoShape 1030"/>
            <p:cNvCxnSpPr>
              <a:cxnSpLocks noChangeShapeType="1"/>
              <a:stCxn id="12294" idx="3"/>
              <a:endCxn id="12297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128" y="1968"/>
              <a:ext cx="207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296" name="AutoShape 1031"/>
            <p:cNvCxnSpPr>
              <a:cxnSpLocks noChangeShapeType="1"/>
              <a:stCxn id="12294" idx="5"/>
              <a:endCxn id="12302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4539" y="1968"/>
              <a:ext cx="213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297" name="Oval 103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984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*</a:t>
              </a:r>
            </a:p>
          </p:txBody>
        </p:sp>
        <p:sp>
          <p:nvSpPr>
            <p:cNvPr id="12298" name="Oval 1033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792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299" name="Oval 103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176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12300" name="AutoShape 1035"/>
            <p:cNvCxnSpPr>
              <a:cxnSpLocks noChangeShapeType="1"/>
              <a:stCxn id="12297" idx="5"/>
              <a:endCxn id="12299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230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301" name="AutoShape 1036"/>
            <p:cNvCxnSpPr>
              <a:cxnSpLocks noChangeShapeType="1"/>
              <a:stCxn id="12297" idx="3"/>
              <a:endCxn id="1229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3936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302" name="Oval 103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08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</p:grpSp>
      <p:sp>
        <p:nvSpPr>
          <p:cNvPr id="12293" name="Text Box 103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0" y="4648200"/>
            <a:ext cx="258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(an expression tree)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67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2" name="TextBox 1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26" name="Oval 1029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7" name="Oval 1029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8" name="Oval 1029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4995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0" name="TextBox 29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1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2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5673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0" name="TextBox 29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1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2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1315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2" name="TextBox 31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5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6439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1" name="TextBox 30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2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0363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57200"/>
            <a:ext cx="7772400" cy="762000"/>
          </a:xfrm>
        </p:spPr>
        <p:txBody>
          <a:bodyPr/>
          <a:lstStyle/>
          <a:p>
            <a:r>
              <a:rPr lang="en-US" dirty="0" smtClean="0"/>
              <a:t>The Dictionary (a.k.a. Map) ADT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447800"/>
            <a:ext cx="3962400" cy="4953000"/>
          </a:xfrm>
        </p:spPr>
        <p:txBody>
          <a:bodyPr/>
          <a:lstStyle/>
          <a:p>
            <a:r>
              <a:rPr lang="en-US" dirty="0" smtClean="0"/>
              <a:t>Data:</a:t>
            </a:r>
          </a:p>
          <a:p>
            <a:pPr lvl="1"/>
            <a:r>
              <a:rPr lang="en-US" i="1" dirty="0" smtClean="0"/>
              <a:t>set </a:t>
            </a:r>
            <a:r>
              <a:rPr lang="en-US" dirty="0" smtClean="0"/>
              <a:t>of (key, value) </a:t>
            </a:r>
            <a:r>
              <a:rPr lang="en-US" i="1" dirty="0" smtClean="0"/>
              <a:t>pairs</a:t>
            </a:r>
          </a:p>
          <a:p>
            <a:pPr lvl="1"/>
            <a:r>
              <a:rPr lang="en-US" dirty="0" smtClean="0"/>
              <a:t>keys must be </a:t>
            </a:r>
            <a:r>
              <a:rPr lang="en-US" i="1" dirty="0" smtClean="0"/>
              <a:t>comparable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Operations: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key,value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find(key)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delete(key)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733800" y="1676400"/>
            <a:ext cx="5105400" cy="4495800"/>
            <a:chOff x="3733800" y="1676400"/>
            <a:chExt cx="5105400" cy="4495800"/>
          </a:xfrm>
        </p:grpSpPr>
        <p:sp>
          <p:nvSpPr>
            <p:cNvPr id="4101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715000" y="1676400"/>
              <a:ext cx="3124200" cy="4495800"/>
            </a:xfrm>
            <a:prstGeom prst="rect">
              <a:avLst/>
            </a:prstGeom>
            <a:noFill/>
            <a:ln w="50800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1800" dirty="0" err="1" smtClean="0">
                  <a:solidFill>
                    <a:srgbClr val="9900CC"/>
                  </a:solidFill>
                </a:rPr>
                <a:t>awb</a:t>
              </a:r>
              <a:r>
                <a:rPr lang="en-US" sz="1800" dirty="0">
                  <a:solidFill>
                    <a:schemeClr val="accent2"/>
                  </a:solidFill>
                </a:rPr>
                <a:t/>
              </a:r>
              <a:br>
                <a:rPr lang="en-US" sz="1800" dirty="0">
                  <a:solidFill>
                    <a:schemeClr val="accent2"/>
                  </a:solidFill>
                </a:rPr>
              </a:br>
              <a:r>
                <a:rPr lang="en-US" sz="1800" dirty="0" smtClean="0">
                  <a:solidFill>
                    <a:srgbClr val="339933"/>
                  </a:solidFill>
                </a:rPr>
                <a:t>Aaron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1800" dirty="0" smtClean="0">
                  <a:solidFill>
                    <a:srgbClr val="339933"/>
                  </a:solidFill>
                </a:rPr>
                <a:t>	Bauer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1800" dirty="0" smtClean="0">
                  <a:solidFill>
                    <a:srgbClr val="339933"/>
                  </a:solidFill>
                </a:rPr>
                <a:t>	…</a:t>
              </a:r>
              <a:endParaRPr lang="en-US" sz="1800" dirty="0">
                <a:solidFill>
                  <a:srgbClr val="339933"/>
                </a:solidFill>
              </a:endParaRPr>
            </a:p>
            <a:p>
              <a:pPr marL="342900" indent="-342900">
                <a:spcBef>
                  <a:spcPct val="20000"/>
                </a:spcBef>
                <a:buFontTx/>
                <a:buChar char="–"/>
              </a:pPr>
              <a:endParaRPr lang="en-US" sz="1800" dirty="0">
                <a:solidFill>
                  <a:schemeClr val="accent2"/>
                </a:solidFill>
              </a:endParaRPr>
            </a:p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1800" dirty="0" err="1" smtClean="0">
                  <a:solidFill>
                    <a:srgbClr val="9900CC"/>
                  </a:solidFill>
                </a:rPr>
                <a:t>ljames</a:t>
              </a:r>
              <a:r>
                <a:rPr lang="en-US" sz="1800" dirty="0">
                  <a:solidFill>
                    <a:schemeClr val="accent2"/>
                  </a:solidFill>
                </a:rPr>
                <a:t/>
              </a:r>
              <a:br>
                <a:rPr lang="en-US" sz="1800" dirty="0">
                  <a:solidFill>
                    <a:schemeClr val="accent2"/>
                  </a:solidFill>
                </a:rPr>
              </a:br>
              <a:r>
                <a:rPr lang="en-US" sz="1800" dirty="0" err="1" smtClean="0">
                  <a:solidFill>
                    <a:srgbClr val="339933"/>
                  </a:solidFill>
                </a:rPr>
                <a:t>Lebron</a:t>
              </a:r>
              <a:r>
                <a:rPr lang="en-US" sz="1800" dirty="0">
                  <a:solidFill>
                    <a:srgbClr val="339933"/>
                  </a:solidFill>
                </a:rPr>
                <a:t/>
              </a:r>
              <a:br>
                <a:rPr lang="en-US" sz="1800" dirty="0">
                  <a:solidFill>
                    <a:srgbClr val="339933"/>
                  </a:solidFill>
                </a:rPr>
              </a:br>
              <a:r>
                <a:rPr lang="en-US" sz="1800" dirty="0" smtClean="0">
                  <a:solidFill>
                    <a:srgbClr val="339933"/>
                  </a:solidFill>
                </a:rPr>
                <a:t>James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1800" dirty="0" smtClean="0">
                  <a:solidFill>
                    <a:srgbClr val="339933"/>
                  </a:solidFill>
                </a:rPr>
                <a:t>	…</a:t>
              </a:r>
              <a:endParaRPr lang="en-US" sz="1800" dirty="0">
                <a:solidFill>
                  <a:srgbClr val="339933"/>
                </a:solidFill>
              </a:endParaRPr>
            </a:p>
            <a:p>
              <a:pPr marL="342900" indent="-342900">
                <a:spcBef>
                  <a:spcPct val="20000"/>
                </a:spcBef>
                <a:buFontTx/>
                <a:buChar char="–"/>
              </a:pPr>
              <a:endParaRPr lang="en-US" sz="1800" dirty="0">
                <a:solidFill>
                  <a:schemeClr val="accent2"/>
                </a:solidFill>
              </a:endParaRPr>
            </a:p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1800" dirty="0" err="1" smtClean="0">
                  <a:solidFill>
                    <a:srgbClr val="9900CC"/>
                  </a:solidFill>
                </a:rPr>
                <a:t>miley</a:t>
              </a:r>
              <a:r>
                <a:rPr lang="en-US" sz="1800" dirty="0">
                  <a:solidFill>
                    <a:schemeClr val="accent2"/>
                  </a:solidFill>
                </a:rPr>
                <a:t/>
              </a:r>
              <a:br>
                <a:rPr lang="en-US" sz="1800" dirty="0">
                  <a:solidFill>
                    <a:schemeClr val="accent2"/>
                  </a:solidFill>
                </a:rPr>
              </a:br>
              <a:r>
                <a:rPr lang="en-US" sz="1800" dirty="0" smtClean="0">
                  <a:solidFill>
                    <a:srgbClr val="339933"/>
                  </a:solidFill>
                </a:rPr>
                <a:t>Miley</a:t>
              </a:r>
            </a:p>
            <a:p>
              <a:pPr>
                <a:spcBef>
                  <a:spcPct val="20000"/>
                </a:spcBef>
              </a:pPr>
              <a:r>
                <a:rPr lang="en-US" sz="1800" dirty="0" smtClean="0">
                  <a:solidFill>
                    <a:srgbClr val="339933"/>
                  </a:solidFill>
                </a:rPr>
                <a:t>      Cyrus</a:t>
              </a:r>
            </a:p>
            <a:p>
              <a:pPr>
                <a:spcBef>
                  <a:spcPct val="20000"/>
                </a:spcBef>
              </a:pPr>
              <a:r>
                <a:rPr lang="en-US" sz="1800" dirty="0">
                  <a:solidFill>
                    <a:srgbClr val="339933"/>
                  </a:solidFill>
                </a:rPr>
                <a:t> </a:t>
              </a:r>
              <a:r>
                <a:rPr lang="en-US" sz="1800" dirty="0" smtClean="0">
                  <a:solidFill>
                    <a:srgbClr val="339933"/>
                  </a:solidFill>
                </a:rPr>
                <a:t>      …</a:t>
              </a:r>
              <a:r>
                <a:rPr lang="en-US" sz="1800" dirty="0">
                  <a:solidFill>
                    <a:srgbClr val="339933"/>
                  </a:solidFill>
                </a:rPr>
                <a:t/>
              </a:r>
              <a:br>
                <a:rPr lang="en-US" sz="1800" dirty="0">
                  <a:solidFill>
                    <a:srgbClr val="339933"/>
                  </a:solidFill>
                </a:rPr>
              </a:br>
              <a:endParaRPr lang="en-US" sz="1800" dirty="0">
                <a:solidFill>
                  <a:srgbClr val="339933"/>
                </a:solidFill>
              </a:endParaRPr>
            </a:p>
          </p:txBody>
        </p:sp>
        <p:sp>
          <p:nvSpPr>
            <p:cNvPr id="4102" name="Line 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810000" y="2971800"/>
              <a:ext cx="19050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Text Box 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854337" y="2590800"/>
              <a:ext cx="189026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insert(</a:t>
              </a:r>
              <a:r>
                <a:rPr lang="en-US" sz="2000" dirty="0" err="1" smtClean="0">
                  <a:solidFill>
                    <a:srgbClr val="9900CC"/>
                  </a:solidFill>
                </a:rPr>
                <a:t>awb</a:t>
              </a:r>
              <a:r>
                <a:rPr lang="en-US" sz="2000" dirty="0" smtClean="0">
                  <a:solidFill>
                    <a:srgbClr val="9900CC"/>
                  </a:solidFill>
                </a:rPr>
                <a:t>, </a:t>
              </a:r>
              <a:r>
                <a:rPr lang="en-US" sz="2000" dirty="0">
                  <a:solidFill>
                    <a:srgbClr val="9900CC"/>
                  </a:solidFill>
                </a:rPr>
                <a:t>….</a:t>
              </a:r>
              <a:r>
                <a:rPr lang="en-US" sz="2000" dirty="0">
                  <a:solidFill>
                    <a:schemeClr val="accent2"/>
                  </a:solidFill>
                </a:rPr>
                <a:t>)</a:t>
              </a:r>
            </a:p>
          </p:txBody>
        </p:sp>
        <p:sp>
          <p:nvSpPr>
            <p:cNvPr id="4104" name="Line 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H="1">
              <a:off x="3733800" y="4572000"/>
              <a:ext cx="19812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Text Box 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886200" y="4191000"/>
              <a:ext cx="139172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find(</a:t>
              </a:r>
              <a:r>
                <a:rPr lang="en-US" sz="2000" dirty="0" err="1" smtClean="0">
                  <a:solidFill>
                    <a:srgbClr val="9900CC"/>
                  </a:solidFill>
                </a:rPr>
                <a:t>miley</a:t>
              </a:r>
              <a:r>
                <a:rPr lang="en-US" sz="2000" dirty="0" smtClean="0">
                  <a:solidFill>
                    <a:schemeClr val="accent2"/>
                  </a:solidFill>
                </a:rPr>
                <a:t>)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733800" y="4572000"/>
              <a:ext cx="2438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dirty="0" smtClean="0">
                  <a:solidFill>
                    <a:srgbClr val="339933"/>
                  </a:solidFill>
                </a:rPr>
                <a:t>Miley, Cyrus, …</a:t>
              </a:r>
              <a:endParaRPr lang="en-US" sz="1800" dirty="0">
                <a:solidFill>
                  <a:srgbClr val="339933"/>
                </a:solidFill>
              </a:endParaRPr>
            </a:p>
          </p:txBody>
        </p:sp>
      </p:grpSp>
      <p:sp>
        <p:nvSpPr>
          <p:cNvPr id="410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5181600"/>
            <a:ext cx="419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i="1" dirty="0" smtClean="0">
                <a:latin typeface="+mn-lt"/>
              </a:rPr>
              <a:t>Will </a:t>
            </a:r>
            <a:r>
              <a:rPr lang="en-US" sz="2000" b="0" i="1" dirty="0">
                <a:latin typeface="+mn-lt"/>
              </a:rPr>
              <a:t>tend to emphasize the </a:t>
            </a:r>
            <a:r>
              <a:rPr lang="en-US" sz="2000" b="0" i="1" dirty="0" smtClean="0">
                <a:latin typeface="+mn-lt"/>
              </a:rPr>
              <a:t>keys; </a:t>
            </a:r>
            <a:r>
              <a:rPr lang="en-US" sz="2000" b="0" i="1" dirty="0">
                <a:latin typeface="+mn-lt"/>
              </a:rPr>
              <a:t>don’t forget about the stored values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2"/>
      <p:bldP spid="410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0" name="TextBox 29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1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2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15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0701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0" name="TextBox 29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1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2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15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20000" y="1066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7518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0" name="TextBox 29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1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2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15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20000" y="1066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3411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0" name="TextBox 29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1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2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15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20000" y="1066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153400" y="19620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888624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629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0" name="TextBox 29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1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2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15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20000" y="1066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153400" y="19620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888624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458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7960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Comparison: The Set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i="1" dirty="0" smtClean="0"/>
              <a:t>Set</a:t>
            </a:r>
            <a:r>
              <a:rPr lang="en-US" dirty="0" smtClean="0"/>
              <a:t> ADT is like a Dictionary without any values</a:t>
            </a:r>
          </a:p>
          <a:p>
            <a:pPr lvl="1"/>
            <a:r>
              <a:rPr lang="en-US" dirty="0" smtClean="0"/>
              <a:t>A key is </a:t>
            </a:r>
            <a:r>
              <a:rPr lang="en-US" i="1" dirty="0" smtClean="0"/>
              <a:t>present</a:t>
            </a:r>
            <a:r>
              <a:rPr lang="en-US" dirty="0" smtClean="0"/>
              <a:t> or not (no repeats)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, there is little difference</a:t>
            </a:r>
          </a:p>
          <a:p>
            <a:pPr lvl="1"/>
            <a:r>
              <a:rPr lang="en-US" dirty="0" smtClean="0"/>
              <a:t>In dictionary, values are “just along for the ride”</a:t>
            </a:r>
          </a:p>
          <a:p>
            <a:pPr lvl="1"/>
            <a:r>
              <a:rPr lang="en-US" dirty="0" smtClean="0"/>
              <a:t>So </a:t>
            </a:r>
            <a:r>
              <a:rPr lang="en-US" i="1" dirty="0" smtClean="0"/>
              <a:t>same data-structure ideas</a:t>
            </a:r>
            <a:r>
              <a:rPr lang="en-US" dirty="0" smtClean="0"/>
              <a:t> work for dictionaries and sets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 if your Set ADT has other important operations this may not hold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union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intersection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is_subset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N</a:t>
            </a:r>
            <a:r>
              <a:rPr lang="en-US" dirty="0" smtClean="0"/>
              <a:t>otice these are binary operators on sets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There are many good data structures for (large) dictionaries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AVL trees</a:t>
            </a:r>
          </a:p>
          <a:p>
            <a:pPr marL="857250" lvl="1" indent="-457200"/>
            <a:r>
              <a:rPr lang="en-US" dirty="0" smtClean="0"/>
              <a:t>Binary search trees with </a:t>
            </a:r>
            <a:r>
              <a:rPr lang="en-US" i="1" dirty="0" smtClean="0"/>
              <a:t>guaranteed balancing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B-Trees</a:t>
            </a:r>
          </a:p>
          <a:p>
            <a:pPr marL="857250" lvl="1" indent="-457200"/>
            <a:r>
              <a:rPr lang="en-US" dirty="0" smtClean="0"/>
              <a:t>Also always balanced, but different and shallower</a:t>
            </a:r>
          </a:p>
          <a:p>
            <a:pPr marL="857250" lvl="1" indent="-457200"/>
            <a:r>
              <a:rPr lang="en-US" dirty="0" smtClean="0"/>
              <a:t>B!=Binary; B-Trees generally have large branching factor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Hashtables</a:t>
            </a:r>
            <a:endParaRPr lang="en-US" dirty="0" smtClean="0"/>
          </a:p>
          <a:p>
            <a:pPr marL="857250" lvl="1" indent="-457200"/>
            <a:r>
              <a:rPr lang="en-US" dirty="0" smtClean="0"/>
              <a:t>Not tree-like at all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Skipping: Other balanced trees (e.g., red-black, splay)</a:t>
            </a:r>
          </a:p>
          <a:p>
            <a:pPr marL="457200" indent="-457200">
              <a:buNone/>
            </a:pPr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But first some applications and less efficient implementations…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 Modest Few Uses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Any time you want to store information according to some key and be able to retrieve it efficiently</a:t>
            </a:r>
          </a:p>
          <a:p>
            <a:pPr lvl="1"/>
            <a:r>
              <a:rPr lang="en-US" dirty="0" smtClean="0"/>
              <a:t>Lots of programs do that!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Search:		inverted indexes, phone directories,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Networks: 		router tables</a:t>
            </a:r>
          </a:p>
          <a:p>
            <a:r>
              <a:rPr lang="en-US" dirty="0" smtClean="0"/>
              <a:t>Operating systems: 	page tables</a:t>
            </a:r>
          </a:p>
          <a:p>
            <a:r>
              <a:rPr lang="en-US" dirty="0" smtClean="0"/>
              <a:t>Compilers: 		symbol tables</a:t>
            </a:r>
          </a:p>
          <a:p>
            <a:r>
              <a:rPr lang="en-US" dirty="0" smtClean="0"/>
              <a:t>Databases: 		dictionaries with other nice properties</a:t>
            </a:r>
          </a:p>
          <a:p>
            <a:r>
              <a:rPr lang="en-US" dirty="0" smtClean="0"/>
              <a:t>Biology:		genome maps</a:t>
            </a:r>
          </a:p>
          <a:p>
            <a:r>
              <a:rPr lang="en-US" dirty="0" smtClean="0"/>
              <a:t>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Simple implementations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295400"/>
            <a:ext cx="74676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dictionary with </a:t>
            </a:r>
            <a:r>
              <a:rPr lang="en-US" i="1" dirty="0" smtClean="0"/>
              <a:t>n</a:t>
            </a:r>
            <a:r>
              <a:rPr lang="en-US" dirty="0" smtClean="0"/>
              <a:t> key/value pairs</a:t>
            </a:r>
          </a:p>
          <a:p>
            <a:pPr>
              <a:buNone/>
            </a:pPr>
            <a:endParaRPr lang="en-US" dirty="0" smtClean="0"/>
          </a:p>
          <a:p>
            <a:pPr lvl="4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   find    delete</a:t>
            </a:r>
          </a:p>
          <a:p>
            <a:r>
              <a:rPr lang="en-US" dirty="0" smtClean="0"/>
              <a:t>Unsorted linked-list</a:t>
            </a:r>
          </a:p>
          <a:p>
            <a:endParaRPr lang="en-US" dirty="0" smtClean="0"/>
          </a:p>
          <a:p>
            <a:r>
              <a:rPr lang="en-US" dirty="0" smtClean="0"/>
              <a:t>Unsorted array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Sorted linked list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Sorted array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                           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4800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Simple implementations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295400"/>
            <a:ext cx="74676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dictionary with </a:t>
            </a:r>
            <a:r>
              <a:rPr lang="en-US" i="1" dirty="0" smtClean="0"/>
              <a:t>n</a:t>
            </a:r>
            <a:r>
              <a:rPr lang="en-US" dirty="0" smtClean="0"/>
              <a:t> key/value pairs</a:t>
            </a:r>
          </a:p>
          <a:p>
            <a:pPr>
              <a:buNone/>
            </a:pPr>
            <a:endParaRPr lang="en-US" dirty="0" smtClean="0"/>
          </a:p>
          <a:p>
            <a:pPr lvl="4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   find    delete</a:t>
            </a:r>
          </a:p>
          <a:p>
            <a:r>
              <a:rPr lang="en-US" dirty="0" smtClean="0"/>
              <a:t>Unsorted linked-list           </a:t>
            </a:r>
            <a:r>
              <a:rPr lang="en-US" i="1" dirty="0" smtClean="0"/>
              <a:t>O</a:t>
            </a:r>
            <a:r>
              <a:rPr lang="en-US" dirty="0" smtClean="0"/>
              <a:t>(1)*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Unsorted array                  </a:t>
            </a:r>
            <a:r>
              <a:rPr lang="en-US" i="1" dirty="0" smtClean="0"/>
              <a:t>O</a:t>
            </a:r>
            <a:r>
              <a:rPr lang="en-US" dirty="0" smtClean="0"/>
              <a:t>(1)*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Sorted linked list    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Sorted array          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 Unless we need to check for duplicates</a:t>
            </a:r>
          </a:p>
          <a:p>
            <a:pPr>
              <a:buNone/>
            </a:pPr>
            <a:r>
              <a:rPr lang="en-US" dirty="0" smtClean="0"/>
              <a:t>We’ll see a Binary Search Tree (BST) probably does better, but not in the worst case unless we keep it balanced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                           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4800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600200" y="990600"/>
            <a:ext cx="5867400" cy="99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Lazy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26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i="1" dirty="0" smtClean="0"/>
              <a:t>general technique</a:t>
            </a:r>
            <a:r>
              <a:rPr lang="en-US" dirty="0" smtClean="0"/>
              <a:t> for making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as fast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Instead of actually removing the item just mark it deleted</a:t>
            </a:r>
          </a:p>
          <a:p>
            <a:pPr lvl="1"/>
            <a:endParaRPr lang="en-US" sz="600" dirty="0" smtClean="0"/>
          </a:p>
          <a:p>
            <a:pPr>
              <a:buNone/>
            </a:pPr>
            <a:r>
              <a:rPr lang="en-US" dirty="0" smtClean="0"/>
              <a:t>Plusses:</a:t>
            </a:r>
          </a:p>
          <a:p>
            <a:pPr lvl="1"/>
            <a:r>
              <a:rPr lang="en-US" dirty="0" smtClean="0"/>
              <a:t>Simpler</a:t>
            </a:r>
          </a:p>
          <a:p>
            <a:pPr lvl="1"/>
            <a:r>
              <a:rPr lang="en-US" dirty="0" smtClean="0"/>
              <a:t>Can do removals later in batches</a:t>
            </a:r>
          </a:p>
          <a:p>
            <a:pPr lvl="1"/>
            <a:r>
              <a:rPr lang="en-US" dirty="0" smtClean="0"/>
              <a:t>If re-added soon thereafter, just unmark the deletion</a:t>
            </a:r>
          </a:p>
          <a:p>
            <a:pPr lvl="1"/>
            <a:endParaRPr lang="en-US" sz="600" dirty="0" smtClean="0"/>
          </a:p>
          <a:p>
            <a:pPr>
              <a:buNone/>
            </a:pPr>
            <a:r>
              <a:rPr lang="en-US" dirty="0" smtClean="0"/>
              <a:t>Minuses:</a:t>
            </a:r>
          </a:p>
          <a:p>
            <a:pPr lvl="1"/>
            <a:r>
              <a:rPr lang="en-US" dirty="0" smtClean="0"/>
              <a:t>Extra </a:t>
            </a:r>
            <a:r>
              <a:rPr lang="en-US" i="1" dirty="0" smtClean="0"/>
              <a:t>space</a:t>
            </a:r>
            <a:r>
              <a:rPr lang="en-US" dirty="0" smtClean="0"/>
              <a:t> for the “is-it-deleted” flag</a:t>
            </a:r>
          </a:p>
          <a:p>
            <a:pPr lvl="1"/>
            <a:r>
              <a:rPr lang="en-US" dirty="0" smtClean="0"/>
              <a:t>Data structure full of deleted nodes wastes </a:t>
            </a:r>
            <a:r>
              <a:rPr lang="en-US" i="1" dirty="0" smtClean="0"/>
              <a:t>space</a:t>
            </a:r>
            <a:endParaRPr lang="en-US" b="1" i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i="1" dirty="0" smtClean="0"/>
              <a:t> 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) </a:t>
            </a:r>
            <a:r>
              <a:rPr lang="en-US" i="1" dirty="0" smtClean="0"/>
              <a:t>time</a:t>
            </a:r>
            <a:r>
              <a:rPr lang="en-US" dirty="0" smtClean="0"/>
              <a:t> where </a:t>
            </a:r>
            <a:r>
              <a:rPr lang="en-US" i="1" dirty="0" smtClean="0"/>
              <a:t>m</a:t>
            </a:r>
            <a:r>
              <a:rPr lang="en-US" dirty="0" smtClean="0"/>
              <a:t> is data-structure size (okay)</a:t>
            </a:r>
          </a:p>
          <a:p>
            <a:pPr lvl="1"/>
            <a:r>
              <a:rPr lang="en-US" dirty="0" smtClean="0"/>
              <a:t>May complicate other operations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8" name="Group 19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828800" y="1066800"/>
          <a:ext cx="5486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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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41417</TotalTime>
  <Words>2736</Words>
  <Application>Microsoft Macintosh PowerPoint</Application>
  <PresentationFormat>On-screen Show (4:3)</PresentationFormat>
  <Paragraphs>893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dan_design_template</vt:lpstr>
      <vt:lpstr>CSE373: Data Structures &amp; Algorithms  Lecture 5: Dictionaries; Binary Search Trees</vt:lpstr>
      <vt:lpstr>Where we are</vt:lpstr>
      <vt:lpstr>The Dictionary (a.k.a. Map) ADT</vt:lpstr>
      <vt:lpstr>Comparison: The Set ADT</vt:lpstr>
      <vt:lpstr>Dictionary data structures</vt:lpstr>
      <vt:lpstr>A Modest Few Uses</vt:lpstr>
      <vt:lpstr>Simple implementations</vt:lpstr>
      <vt:lpstr>Simple implementations</vt:lpstr>
      <vt:lpstr>Lazy Deletion</vt:lpstr>
      <vt:lpstr>Tree terms (review?)</vt:lpstr>
      <vt:lpstr>Some tree terms (mostly review)</vt:lpstr>
      <vt:lpstr>Kinds of trees</vt:lpstr>
      <vt:lpstr>Binary Trees</vt:lpstr>
      <vt:lpstr>Binary Trees: Some Numbers</vt:lpstr>
      <vt:lpstr>Binary Trees: Some Numbers</vt:lpstr>
      <vt:lpstr>Binary Trees: Some Numbers</vt:lpstr>
      <vt:lpstr>Binary Trees: Some Numbers</vt:lpstr>
      <vt:lpstr>Binary Trees: Some Numbers</vt:lpstr>
      <vt:lpstr>Calculating height</vt:lpstr>
      <vt:lpstr>Calculating height</vt:lpstr>
      <vt:lpstr>Tree Traversals</vt:lpstr>
      <vt:lpstr>Tree Traversals</vt:lpstr>
      <vt:lpstr>Tree Traversals</vt:lpstr>
      <vt:lpstr>Tree Traversals</vt:lpstr>
      <vt:lpstr>More on  traversals</vt:lpstr>
      <vt:lpstr>More on  traversals</vt:lpstr>
      <vt:lpstr>More on  traversals</vt:lpstr>
      <vt:lpstr>More on  traversals</vt:lpstr>
      <vt:lpstr>More on  traversals</vt:lpstr>
      <vt:lpstr>More on  traversals</vt:lpstr>
      <vt:lpstr>More on  traversals</vt:lpstr>
      <vt:lpstr>More on  traversals</vt:lpstr>
      <vt:lpstr>More on  traversals</vt:lpstr>
      <vt:lpstr>More on  traversals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Aaron Bauer</cp:lastModifiedBy>
  <cp:revision>1338</cp:revision>
  <dcterms:created xsi:type="dcterms:W3CDTF">2009-03-13T20:43:19Z</dcterms:created>
  <dcterms:modified xsi:type="dcterms:W3CDTF">2014-01-16T19:46:04Z</dcterms:modified>
</cp:coreProperties>
</file>