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2.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3.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4.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notesSlides/notesSlide5.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notesSlides/notesSlide6.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7.xml" ContentType="application/vnd.openxmlformats-officedocument.presentationml.notesSlide+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8.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notesSlides/notesSlide9.xml" ContentType="application/vnd.openxmlformats-officedocument.presentationml.notesSlide+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notesSlides/notesSlide10.xml" ContentType="application/vnd.openxmlformats-officedocument.presentationml.notesSlide+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11.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notesSlides/notesSlide12.xml" ContentType="application/vnd.openxmlformats-officedocument.presentationml.notesSlide+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19.xml" ContentType="application/vnd.openxmlformats-officedocument.presentationml.tags+xml"/>
  <Override PartName="/ppt/notesSlides/notesSlide16.xml" ContentType="application/vnd.openxmlformats-officedocument.presentationml.notesSlide+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notesSlides/notesSlide17.xml" ContentType="application/vnd.openxmlformats-officedocument.presentationml.notesSlide+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notesSlides/notesSlide18.xml" ContentType="application/vnd.openxmlformats-officedocument.presentationml.notesSlide+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notesSlides/notesSlide19.xml" ContentType="application/vnd.openxmlformats-officedocument.presentationml.notesSlide+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notesSlides/notesSlide20.xml" ContentType="application/vnd.openxmlformats-officedocument.presentationml.notesSlide+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notesSlides/notesSlide21.xml" ContentType="application/vnd.openxmlformats-officedocument.presentationml.notesSlide+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notesSlides/notesSlide22.xml" ContentType="application/vnd.openxmlformats-officedocument.presentationml.notesSlide+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notesSlides/notesSlide23.xml" ContentType="application/vnd.openxmlformats-officedocument.presentationml.notesSlide+xml"/>
  <Override PartName="/ppt/tags/tag519.xml" ContentType="application/vnd.openxmlformats-officedocument.presentationml.tags+xml"/>
  <Override PartName="/ppt/notesSlides/notesSlide24.xml" ContentType="application/vnd.openxmlformats-officedocument.presentationml.notesSlide+xml"/>
  <Override PartName="/ppt/tags/tag520.xml" ContentType="application/vnd.openxmlformats-officedocument.presentationml.tags+xml"/>
  <Override PartName="/ppt/notesSlides/notesSlide25.xml" ContentType="application/vnd.openxmlformats-officedocument.presentationml.notesSlide+xml"/>
  <Override PartName="/ppt/tags/tag521.xml" ContentType="application/vnd.openxmlformats-officedocument.presentationml.tags+xml"/>
  <Override PartName="/ppt/notesSlides/notesSlide26.xml" ContentType="application/vnd.openxmlformats-officedocument.presentationml.notesSlide+xml"/>
  <Override PartName="/ppt/tags/tag522.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notesSlides/notesSlide35.xml" ContentType="application/vnd.openxmlformats-officedocument.presentationml.notesSlide+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notesSlides/notesSlide36.xml" ContentType="application/vnd.openxmlformats-officedocument.presentationml.notesSlide+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notesSlides/notesSlide37.xml" ContentType="application/vnd.openxmlformats-officedocument.presentationml.notesSlide+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notesSlides/notesSlide38.xml" ContentType="application/vnd.openxmlformats-officedocument.presentationml.notesSlide+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8"/>
  </p:notesMasterIdLst>
  <p:handoutMasterIdLst>
    <p:handoutMasterId r:id="rId49"/>
  </p:handoutMasterIdLst>
  <p:sldIdLst>
    <p:sldId id="256" r:id="rId2"/>
    <p:sldId id="330" r:id="rId3"/>
    <p:sldId id="283" r:id="rId4"/>
    <p:sldId id="284" r:id="rId5"/>
    <p:sldId id="287" r:id="rId6"/>
    <p:sldId id="288" r:id="rId7"/>
    <p:sldId id="289" r:id="rId8"/>
    <p:sldId id="308" r:id="rId9"/>
    <p:sldId id="309" r:id="rId10"/>
    <p:sldId id="310" r:id="rId11"/>
    <p:sldId id="311" r:id="rId12"/>
    <p:sldId id="312" r:id="rId13"/>
    <p:sldId id="329" r:id="rId14"/>
    <p:sldId id="313"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14" r:id="rId33"/>
    <p:sldId id="315" r:id="rId34"/>
    <p:sldId id="316" r:id="rId35"/>
    <p:sldId id="317" r:id="rId36"/>
    <p:sldId id="318" r:id="rId37"/>
    <p:sldId id="319" r:id="rId38"/>
    <p:sldId id="320" r:id="rId39"/>
    <p:sldId id="321" r:id="rId40"/>
    <p:sldId id="322" r:id="rId41"/>
    <p:sldId id="323" r:id="rId42"/>
    <p:sldId id="324" r:id="rId43"/>
    <p:sldId id="325" r:id="rId44"/>
    <p:sldId id="326" r:id="rId45"/>
    <p:sldId id="327" r:id="rId46"/>
    <p:sldId id="328" r:id="rId47"/>
  </p:sldIdLst>
  <p:sldSz cx="9144000" cy="6858000" type="screen4x3"/>
  <p:notesSz cx="6934200" cy="92202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9F33"/>
    <a:srgbClr val="CC0000"/>
    <a:srgbClr val="D6009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0" autoAdjust="0"/>
    <p:restoredTop sz="94660"/>
  </p:normalViewPr>
  <p:slideViewPr>
    <p:cSldViewPr>
      <p:cViewPr varScale="1">
        <p:scale>
          <a:sx n="91" d="100"/>
          <a:sy n="91" d="100"/>
        </p:scale>
        <p:origin x="-416" y="-112"/>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5121" cy="460400"/>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927574" y="1"/>
            <a:ext cx="3005121" cy="460400"/>
          </a:xfrm>
          <a:prstGeom prst="rect">
            <a:avLst/>
          </a:prstGeom>
        </p:spPr>
        <p:txBody>
          <a:bodyPr vert="horz" lIns="87316" tIns="43658" rIns="87316" bIns="43658" rtlCol="0"/>
          <a:lstStyle>
            <a:lvl1pPr algn="r">
              <a:defRPr sz="1100"/>
            </a:lvl1pPr>
          </a:lstStyle>
          <a:p>
            <a:fld id="{52039197-9A5D-4426-8BE1-7E0DB9D27619}" type="datetimeFigureOut">
              <a:rPr lang="en-US" smtClean="0"/>
              <a:pPr/>
              <a:t>1/23/14</a:t>
            </a:fld>
            <a:endParaRPr lang="en-US"/>
          </a:p>
        </p:txBody>
      </p:sp>
      <p:sp>
        <p:nvSpPr>
          <p:cNvPr id="4" name="Footer Placeholder 3"/>
          <p:cNvSpPr>
            <a:spLocks noGrp="1"/>
          </p:cNvSpPr>
          <p:nvPr>
            <p:ph type="ftr" sz="quarter" idx="2"/>
          </p:nvPr>
        </p:nvSpPr>
        <p:spPr>
          <a:xfrm>
            <a:off x="0" y="8758276"/>
            <a:ext cx="3005121" cy="460400"/>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927574" y="8758276"/>
            <a:ext cx="3005121" cy="460400"/>
          </a:xfrm>
          <a:prstGeom prst="rect">
            <a:avLst/>
          </a:prstGeom>
        </p:spPr>
        <p:txBody>
          <a:bodyPr vert="horz" lIns="87316" tIns="43658" rIns="87316" bIns="43658" rtlCol="0" anchor="b"/>
          <a:lstStyle>
            <a:lvl1pPr algn="r">
              <a:defRPr sz="1100"/>
            </a:lvl1pPr>
          </a:lstStyle>
          <a:p>
            <a:fld id="{C77A13E8-25B5-4ABF-A87C-CEC207C206B4}" type="slidenum">
              <a:rPr lang="en-US" smtClean="0"/>
              <a:pPr/>
              <a:t>‹#›</a:t>
            </a:fld>
            <a:endParaRPr lang="en-US"/>
          </a:p>
        </p:txBody>
      </p:sp>
    </p:spTree>
    <p:extLst>
      <p:ext uri="{BB962C8B-B14F-4D97-AF65-F5344CB8AC3E}">
        <p14:creationId xmlns:p14="http://schemas.microsoft.com/office/powerpoint/2010/main" val="32692858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defRPr sz="1200" b="0">
                <a:latin typeface="Arial" pitchFamily="34" charset="0"/>
              </a:defRPr>
            </a:lvl1pPr>
          </a:lstStyle>
          <a:p>
            <a:endParaRPr lang="en-US"/>
          </a:p>
        </p:txBody>
      </p:sp>
      <p:sp>
        <p:nvSpPr>
          <p:cNvPr id="3075" name="Rectangle 3"/>
          <p:cNvSpPr>
            <a:spLocks noGrp="1" noChangeArrowheads="1"/>
          </p:cNvSpPr>
          <p:nvPr>
            <p:ph type="dt" idx="1"/>
          </p:nvPr>
        </p:nvSpPr>
        <p:spPr bwMode="auto">
          <a:xfrm>
            <a:off x="3927775"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a:defRPr sz="1200" b="0">
                <a:latin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b="0">
                <a:latin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927775"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b="0">
                <a:latin typeface="Arial" pitchFamily="34" charset="0"/>
              </a:defRPr>
            </a:lvl1pPr>
          </a:lstStyle>
          <a:p>
            <a:fld id="{C142CCA2-2949-4325-A78A-A7C3B63D73CE}" type="slidenum">
              <a:rPr lang="en-US"/>
              <a:pPr/>
              <a:t>‹#›</a:t>
            </a:fld>
            <a:endParaRPr lang="en-US"/>
          </a:p>
        </p:txBody>
      </p:sp>
    </p:spTree>
    <p:extLst>
      <p:ext uri="{BB962C8B-B14F-4D97-AF65-F5344CB8AC3E}">
        <p14:creationId xmlns:p14="http://schemas.microsoft.com/office/powerpoint/2010/main" val="126324612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4BB897-907F-44B7-B6E4-61AAA6789F3E}" type="slidenum">
              <a:rPr lang="en-US"/>
              <a:pPr/>
              <a:t>4</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Left child of node I = 2 * I</a:t>
            </a:r>
          </a:p>
          <a:p>
            <a:r>
              <a:rPr lang="en-US"/>
              <a:t>Right child  I = (2*i) +1</a:t>
            </a:r>
          </a:p>
          <a:p>
            <a:r>
              <a:rPr lang="en-US"/>
              <a:t>Parent of node I is at i/2 (floor)</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38</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39</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40</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41</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43</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44</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45</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Winter 2014</a:t>
            </a:r>
            <a:endParaRPr lang="en-US"/>
          </a:p>
        </p:txBody>
      </p:sp>
      <p:sp>
        <p:nvSpPr>
          <p:cNvPr id="5" name="Footer Placeholder 4"/>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lvl1pPr>
              <a:defRPr/>
            </a:lvl1pPr>
          </a:lstStyle>
          <a:p>
            <a:fld id="{47E115C0-909B-4E1C-9E6E-04B3E9103591}" type="slidenum">
              <a:rPr lang="en-US"/>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Winter 2014</a:t>
            </a:r>
            <a:endParaRPr lang="en-US"/>
          </a:p>
        </p:txBody>
      </p:sp>
      <p:sp>
        <p:nvSpPr>
          <p:cNvPr id="5" name="Footer Placeholder 4"/>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lvl1pPr>
              <a:defRPr/>
            </a:lvl1pPr>
          </a:lstStyle>
          <a:p>
            <a:fld id="{D082AAE3-B489-4A15-89C7-18993943A37A}"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Winter 2014</a:t>
            </a:r>
            <a:endParaRPr lang="en-US" dirty="0"/>
          </a:p>
        </p:txBody>
      </p:sp>
      <p:sp>
        <p:nvSpPr>
          <p:cNvPr id="8" name="Slide Number Placeholder 7"/>
          <p:cNvSpPr>
            <a:spLocks noGrp="1"/>
          </p:cNvSpPr>
          <p:nvPr>
            <p:ph type="sldNum" sz="quarter" idx="11"/>
          </p:nvPr>
        </p:nvSpPr>
        <p:spPr/>
        <p:txBody>
          <a:bodyPr/>
          <a:lstStyle/>
          <a:p>
            <a:fld id="{3B048AC8-D41E-4C7B-8EE3-A52489AA1F05}"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Winter 2014</a:t>
            </a:r>
            <a:endParaRPr lang="en-US"/>
          </a:p>
        </p:txBody>
      </p:sp>
      <p:sp>
        <p:nvSpPr>
          <p:cNvPr id="5" name="Footer Placeholder 4"/>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lvl1pPr>
              <a:defRPr/>
            </a:lvl1pPr>
          </a:lstStyle>
          <a:p>
            <a:fld id="{53883048-0376-4A94-A445-C2F5CD3FC350}" type="slidenum">
              <a:rPr lang="en-US"/>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Winter 2014</a:t>
            </a:r>
            <a:endParaRPr lang="en-US"/>
          </a:p>
        </p:txBody>
      </p:sp>
      <p:sp>
        <p:nvSpPr>
          <p:cNvPr id="6" name="Footer Placeholder 5"/>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lvl1pPr>
              <a:defRPr/>
            </a:lvl1pPr>
          </a:lstStyle>
          <a:p>
            <a:fld id="{B5EA12F5-03B5-4BEE-BF40-7EC1D15EBEE1}" type="slidenum">
              <a:rPr lang="en-US"/>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Winter 2014</a:t>
            </a:r>
            <a:endParaRPr lang="en-US"/>
          </a:p>
        </p:txBody>
      </p:sp>
      <p:sp>
        <p:nvSpPr>
          <p:cNvPr id="8" name="Footer Placeholder 7"/>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9" name="Slide Number Placeholder 8"/>
          <p:cNvSpPr>
            <a:spLocks noGrp="1"/>
          </p:cNvSpPr>
          <p:nvPr>
            <p:ph type="sldNum" sz="quarter" idx="12"/>
          </p:nvPr>
        </p:nvSpPr>
        <p:spPr/>
        <p:txBody>
          <a:bodyPr/>
          <a:lstStyle>
            <a:lvl1pPr>
              <a:defRPr/>
            </a:lvl1pPr>
          </a:lstStyle>
          <a:p>
            <a:fld id="{957FCB40-9664-45B5-BAA8-170CAD353393}" type="slidenum">
              <a:rPr lang="en-US"/>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Winter 2014</a:t>
            </a:r>
            <a:endParaRPr lang="en-US"/>
          </a:p>
        </p:txBody>
      </p:sp>
      <p:sp>
        <p:nvSpPr>
          <p:cNvPr id="4" name="Footer Placeholder 3"/>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5" name="Slide Number Placeholder 4"/>
          <p:cNvSpPr>
            <a:spLocks noGrp="1"/>
          </p:cNvSpPr>
          <p:nvPr>
            <p:ph type="sldNum" sz="quarter" idx="12"/>
          </p:nvPr>
        </p:nvSpPr>
        <p:spPr/>
        <p:txBody>
          <a:bodyPr/>
          <a:lstStyle>
            <a:lvl1pPr>
              <a:defRPr/>
            </a:lvl1pPr>
          </a:lstStyle>
          <a:p>
            <a:fld id="{A04D69B1-7287-44D7-BAC9-82A718B3128A}" type="slidenum">
              <a:rPr lang="en-US"/>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Winter 2014</a:t>
            </a:r>
            <a:endParaRPr lang="en-US"/>
          </a:p>
        </p:txBody>
      </p:sp>
      <p:sp>
        <p:nvSpPr>
          <p:cNvPr id="3" name="Footer Placeholder 2"/>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4" name="Slide Number Placeholder 3"/>
          <p:cNvSpPr>
            <a:spLocks noGrp="1"/>
          </p:cNvSpPr>
          <p:nvPr>
            <p:ph type="sldNum" sz="quarter" idx="12"/>
          </p:nvPr>
        </p:nvSpPr>
        <p:spPr/>
        <p:txBody>
          <a:bodyPr/>
          <a:lstStyle>
            <a:lvl1pPr>
              <a:defRPr/>
            </a:lvl1pPr>
          </a:lstStyle>
          <a:p>
            <a:fld id="{B53CE0B5-4587-46C9-88FF-288BD15E3202}" type="slidenum">
              <a:rPr lang="en-US"/>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Winter 2014</a:t>
            </a:r>
            <a:endParaRPr lang="en-US"/>
          </a:p>
        </p:txBody>
      </p:sp>
      <p:sp>
        <p:nvSpPr>
          <p:cNvPr id="6" name="Footer Placeholder 5"/>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lvl1pPr>
              <a:defRPr/>
            </a:lvl1pPr>
          </a:lstStyle>
          <a:p>
            <a:fld id="{EDD7DB5F-D2ED-41DB-B30F-B019AB82D775}" type="slidenum">
              <a:rPr lang="en-US"/>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Winter 2014</a:t>
            </a:r>
            <a:endParaRPr lang="en-US"/>
          </a:p>
        </p:txBody>
      </p:sp>
      <p:sp>
        <p:nvSpPr>
          <p:cNvPr id="6" name="Footer Placeholder 5"/>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lvl1pPr>
              <a:defRPr/>
            </a:lvl1pPr>
          </a:lstStyle>
          <a:p>
            <a:fld id="{892279E5-AC96-4A1A-8381-1C3686D4000A}" type="slidenum">
              <a:rPr lang="en-US"/>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r>
              <a:rPr lang="en-US" smtClean="0"/>
              <a:t>Winter 2014</a:t>
            </a:r>
            <a:endParaRPr lang="en-US"/>
          </a:p>
        </p:txBody>
      </p:sp>
      <p:sp>
        <p:nvSpPr>
          <p:cNvPr id="614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r>
              <a:rPr lang="en-US" smtClean="0"/>
              <a:t>CSE373: Data Structures &amp; Algorithms</a:t>
            </a:r>
            <a:endParaRPr lang="en-US"/>
          </a:p>
        </p:txBody>
      </p:sp>
      <p:sp>
        <p:nvSpPr>
          <p:cNvPr id="615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B048AC8-D41E-4C7B-8EE3-A52489AA1F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xmlns:p14="http://schemas.microsoft.com/office/powerpoint/2010/main"/>
  <p:hf hdr="0"/>
  <p:txStyles>
    <p:titleStyle>
      <a:lvl1pPr algn="l" rtl="0" fontAlgn="base">
        <a:spcBef>
          <a:spcPct val="0"/>
        </a:spcBef>
        <a:spcAft>
          <a:spcPct val="0"/>
        </a:spcAft>
        <a:defRPr sz="3600" i="1">
          <a:solidFill>
            <a:schemeClr val="tx1"/>
          </a:solidFill>
          <a:latin typeface="+mj-lt"/>
          <a:ea typeface="+mj-ea"/>
          <a:cs typeface="+mj-cs"/>
        </a:defRPr>
      </a:lvl1pPr>
      <a:lvl2pPr algn="l" rtl="0" fontAlgn="base">
        <a:spcBef>
          <a:spcPct val="0"/>
        </a:spcBef>
        <a:spcAft>
          <a:spcPct val="0"/>
        </a:spcAft>
        <a:defRPr sz="3600" i="1">
          <a:solidFill>
            <a:schemeClr val="tx1"/>
          </a:solidFill>
          <a:latin typeface="Arial" pitchFamily="34" charset="0"/>
        </a:defRPr>
      </a:lvl2pPr>
      <a:lvl3pPr algn="l" rtl="0" fontAlgn="base">
        <a:spcBef>
          <a:spcPct val="0"/>
        </a:spcBef>
        <a:spcAft>
          <a:spcPct val="0"/>
        </a:spcAft>
        <a:defRPr sz="3600" i="1">
          <a:solidFill>
            <a:schemeClr val="tx1"/>
          </a:solidFill>
          <a:latin typeface="Arial" pitchFamily="34" charset="0"/>
        </a:defRPr>
      </a:lvl3pPr>
      <a:lvl4pPr algn="l" rtl="0" fontAlgn="base">
        <a:spcBef>
          <a:spcPct val="0"/>
        </a:spcBef>
        <a:spcAft>
          <a:spcPct val="0"/>
        </a:spcAft>
        <a:defRPr sz="3600" i="1">
          <a:solidFill>
            <a:schemeClr val="tx1"/>
          </a:solidFill>
          <a:latin typeface="Arial" pitchFamily="34" charset="0"/>
        </a:defRPr>
      </a:lvl4pPr>
      <a:lvl5pPr algn="l" rtl="0" fontAlgn="base">
        <a:spcBef>
          <a:spcPct val="0"/>
        </a:spcBef>
        <a:spcAft>
          <a:spcPct val="0"/>
        </a:spcAft>
        <a:defRPr sz="3600" i="1">
          <a:solidFill>
            <a:schemeClr val="tx1"/>
          </a:solidFill>
          <a:latin typeface="Arial" pitchFamily="34" charset="0"/>
        </a:defRPr>
      </a:lvl5pPr>
      <a:lvl6pPr marL="457200" algn="l" rtl="0" fontAlgn="base">
        <a:spcBef>
          <a:spcPct val="0"/>
        </a:spcBef>
        <a:spcAft>
          <a:spcPct val="0"/>
        </a:spcAft>
        <a:defRPr sz="3600" i="1">
          <a:solidFill>
            <a:schemeClr val="tx1"/>
          </a:solidFill>
          <a:latin typeface="Arial" pitchFamily="34" charset="0"/>
        </a:defRPr>
      </a:lvl6pPr>
      <a:lvl7pPr marL="914400" algn="l" rtl="0" fontAlgn="base">
        <a:spcBef>
          <a:spcPct val="0"/>
        </a:spcBef>
        <a:spcAft>
          <a:spcPct val="0"/>
        </a:spcAft>
        <a:defRPr sz="3600" i="1">
          <a:solidFill>
            <a:schemeClr val="tx1"/>
          </a:solidFill>
          <a:latin typeface="Arial" pitchFamily="34" charset="0"/>
        </a:defRPr>
      </a:lvl7pPr>
      <a:lvl8pPr marL="1371600" algn="l" rtl="0" fontAlgn="base">
        <a:spcBef>
          <a:spcPct val="0"/>
        </a:spcBef>
        <a:spcAft>
          <a:spcPct val="0"/>
        </a:spcAft>
        <a:defRPr sz="3600" i="1">
          <a:solidFill>
            <a:schemeClr val="tx1"/>
          </a:solidFill>
          <a:latin typeface="Arial" pitchFamily="34" charset="0"/>
        </a:defRPr>
      </a:lvl8pPr>
      <a:lvl9pPr marL="1828800" algn="l" rtl="0" fontAlgn="base">
        <a:spcBef>
          <a:spcPct val="0"/>
        </a:spcBef>
        <a:spcAft>
          <a:spcPct val="0"/>
        </a:spcAft>
        <a:defRPr sz="3600" i="1">
          <a:solidFill>
            <a:schemeClr val="tx1"/>
          </a:solidFill>
          <a:latin typeface="Arial" pitchFamily="34"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tags" Target="../tags/tag159.xml"/><Relationship Id="rId12" Type="http://schemas.openxmlformats.org/officeDocument/2006/relationships/tags" Target="../tags/tag160.xml"/><Relationship Id="rId13" Type="http://schemas.openxmlformats.org/officeDocument/2006/relationships/tags" Target="../tags/tag161.xml"/><Relationship Id="rId14" Type="http://schemas.openxmlformats.org/officeDocument/2006/relationships/tags" Target="../tags/tag162.xml"/><Relationship Id="rId15" Type="http://schemas.openxmlformats.org/officeDocument/2006/relationships/slideLayout" Target="../slideLayouts/slideLayout2.xml"/><Relationship Id="rId16" Type="http://schemas.openxmlformats.org/officeDocument/2006/relationships/notesSlide" Target="../notesSlides/notesSlide9.xml"/><Relationship Id="rId1" Type="http://schemas.openxmlformats.org/officeDocument/2006/relationships/tags" Target="../tags/tag149.xml"/><Relationship Id="rId2" Type="http://schemas.openxmlformats.org/officeDocument/2006/relationships/tags" Target="../tags/tag150.xml"/><Relationship Id="rId3" Type="http://schemas.openxmlformats.org/officeDocument/2006/relationships/tags" Target="../tags/tag151.xml"/><Relationship Id="rId4" Type="http://schemas.openxmlformats.org/officeDocument/2006/relationships/tags" Target="../tags/tag152.xml"/><Relationship Id="rId5" Type="http://schemas.openxmlformats.org/officeDocument/2006/relationships/tags" Target="../tags/tag153.xml"/><Relationship Id="rId6" Type="http://schemas.openxmlformats.org/officeDocument/2006/relationships/tags" Target="../tags/tag154.xml"/><Relationship Id="rId7" Type="http://schemas.openxmlformats.org/officeDocument/2006/relationships/tags" Target="../tags/tag155.xml"/><Relationship Id="rId8" Type="http://schemas.openxmlformats.org/officeDocument/2006/relationships/tags" Target="../tags/tag156.xml"/><Relationship Id="rId9" Type="http://schemas.openxmlformats.org/officeDocument/2006/relationships/tags" Target="../tags/tag157.xml"/><Relationship Id="rId10" Type="http://schemas.openxmlformats.org/officeDocument/2006/relationships/tags" Target="../tags/tag158.xml"/></Relationships>
</file>

<file path=ppt/slides/_rels/slide11.xml.rels><?xml version="1.0" encoding="UTF-8" standalone="yes"?>
<Relationships xmlns="http://schemas.openxmlformats.org/package/2006/relationships"><Relationship Id="rId11" Type="http://schemas.openxmlformats.org/officeDocument/2006/relationships/tags" Target="../tags/tag173.xml"/><Relationship Id="rId12" Type="http://schemas.openxmlformats.org/officeDocument/2006/relationships/tags" Target="../tags/tag174.xml"/><Relationship Id="rId13" Type="http://schemas.openxmlformats.org/officeDocument/2006/relationships/tags" Target="../tags/tag175.xml"/><Relationship Id="rId14" Type="http://schemas.openxmlformats.org/officeDocument/2006/relationships/tags" Target="../tags/tag176.xml"/><Relationship Id="rId15" Type="http://schemas.openxmlformats.org/officeDocument/2006/relationships/slideLayout" Target="../slideLayouts/slideLayout2.xml"/><Relationship Id="rId16" Type="http://schemas.openxmlformats.org/officeDocument/2006/relationships/notesSlide" Target="../notesSlides/notesSlide10.xml"/><Relationship Id="rId1" Type="http://schemas.openxmlformats.org/officeDocument/2006/relationships/tags" Target="../tags/tag163.xml"/><Relationship Id="rId2" Type="http://schemas.openxmlformats.org/officeDocument/2006/relationships/tags" Target="../tags/tag164.xml"/><Relationship Id="rId3" Type="http://schemas.openxmlformats.org/officeDocument/2006/relationships/tags" Target="../tags/tag165.xml"/><Relationship Id="rId4" Type="http://schemas.openxmlformats.org/officeDocument/2006/relationships/tags" Target="../tags/tag166.xml"/><Relationship Id="rId5" Type="http://schemas.openxmlformats.org/officeDocument/2006/relationships/tags" Target="../tags/tag167.xml"/><Relationship Id="rId6" Type="http://schemas.openxmlformats.org/officeDocument/2006/relationships/tags" Target="../tags/tag168.xml"/><Relationship Id="rId7" Type="http://schemas.openxmlformats.org/officeDocument/2006/relationships/tags" Target="../tags/tag169.xml"/><Relationship Id="rId8" Type="http://schemas.openxmlformats.org/officeDocument/2006/relationships/tags" Target="../tags/tag170.xml"/><Relationship Id="rId9" Type="http://schemas.openxmlformats.org/officeDocument/2006/relationships/tags" Target="../tags/tag171.xml"/><Relationship Id="rId10" Type="http://schemas.openxmlformats.org/officeDocument/2006/relationships/tags" Target="../tags/tag172.xml"/></Relationships>
</file>

<file path=ppt/slides/_rels/slide12.xml.rels><?xml version="1.0" encoding="UTF-8" standalone="yes"?>
<Relationships xmlns="http://schemas.openxmlformats.org/package/2006/relationships"><Relationship Id="rId11" Type="http://schemas.openxmlformats.org/officeDocument/2006/relationships/tags" Target="../tags/tag187.xml"/><Relationship Id="rId12" Type="http://schemas.openxmlformats.org/officeDocument/2006/relationships/tags" Target="../tags/tag188.xml"/><Relationship Id="rId13" Type="http://schemas.openxmlformats.org/officeDocument/2006/relationships/tags" Target="../tags/tag189.xml"/><Relationship Id="rId14" Type="http://schemas.openxmlformats.org/officeDocument/2006/relationships/tags" Target="../tags/tag190.xml"/><Relationship Id="rId15" Type="http://schemas.openxmlformats.org/officeDocument/2006/relationships/slideLayout" Target="../slideLayouts/slideLayout2.xml"/><Relationship Id="rId16" Type="http://schemas.openxmlformats.org/officeDocument/2006/relationships/notesSlide" Target="../notesSlides/notesSlide11.xml"/><Relationship Id="rId1" Type="http://schemas.openxmlformats.org/officeDocument/2006/relationships/tags" Target="../tags/tag177.xml"/><Relationship Id="rId2" Type="http://schemas.openxmlformats.org/officeDocument/2006/relationships/tags" Target="../tags/tag178.xml"/><Relationship Id="rId3" Type="http://schemas.openxmlformats.org/officeDocument/2006/relationships/tags" Target="../tags/tag179.xml"/><Relationship Id="rId4" Type="http://schemas.openxmlformats.org/officeDocument/2006/relationships/tags" Target="../tags/tag180.xml"/><Relationship Id="rId5" Type="http://schemas.openxmlformats.org/officeDocument/2006/relationships/tags" Target="../tags/tag181.xml"/><Relationship Id="rId6" Type="http://schemas.openxmlformats.org/officeDocument/2006/relationships/tags" Target="../tags/tag182.xml"/><Relationship Id="rId7" Type="http://schemas.openxmlformats.org/officeDocument/2006/relationships/tags" Target="../tags/tag183.xml"/><Relationship Id="rId8" Type="http://schemas.openxmlformats.org/officeDocument/2006/relationships/tags" Target="../tags/tag184.xml"/><Relationship Id="rId9" Type="http://schemas.openxmlformats.org/officeDocument/2006/relationships/tags" Target="../tags/tag185.xml"/><Relationship Id="rId10" Type="http://schemas.openxmlformats.org/officeDocument/2006/relationships/tags" Target="../tags/tag186.xml"/></Relationships>
</file>

<file path=ppt/slides/_rels/slide13.xml.rels><?xml version="1.0" encoding="UTF-8" standalone="yes"?>
<Relationships xmlns="http://schemas.openxmlformats.org/package/2006/relationships"><Relationship Id="rId11" Type="http://schemas.openxmlformats.org/officeDocument/2006/relationships/tags" Target="../tags/tag201.xml"/><Relationship Id="rId12" Type="http://schemas.openxmlformats.org/officeDocument/2006/relationships/tags" Target="../tags/tag202.xml"/><Relationship Id="rId13" Type="http://schemas.openxmlformats.org/officeDocument/2006/relationships/tags" Target="../tags/tag203.xml"/><Relationship Id="rId14" Type="http://schemas.openxmlformats.org/officeDocument/2006/relationships/tags" Target="../tags/tag204.xml"/><Relationship Id="rId15" Type="http://schemas.openxmlformats.org/officeDocument/2006/relationships/slideLayout" Target="../slideLayouts/slideLayout2.xml"/><Relationship Id="rId16" Type="http://schemas.openxmlformats.org/officeDocument/2006/relationships/notesSlide" Target="../notesSlides/notesSlide12.xml"/><Relationship Id="rId1" Type="http://schemas.openxmlformats.org/officeDocument/2006/relationships/tags" Target="../tags/tag191.xml"/><Relationship Id="rId2" Type="http://schemas.openxmlformats.org/officeDocument/2006/relationships/tags" Target="../tags/tag192.xml"/><Relationship Id="rId3" Type="http://schemas.openxmlformats.org/officeDocument/2006/relationships/tags" Target="../tags/tag193.xml"/><Relationship Id="rId4" Type="http://schemas.openxmlformats.org/officeDocument/2006/relationships/tags" Target="../tags/tag194.xml"/><Relationship Id="rId5" Type="http://schemas.openxmlformats.org/officeDocument/2006/relationships/tags" Target="../tags/tag195.xml"/><Relationship Id="rId6" Type="http://schemas.openxmlformats.org/officeDocument/2006/relationships/tags" Target="../tags/tag196.xml"/><Relationship Id="rId7" Type="http://schemas.openxmlformats.org/officeDocument/2006/relationships/tags" Target="../tags/tag197.xml"/><Relationship Id="rId8" Type="http://schemas.openxmlformats.org/officeDocument/2006/relationships/tags" Target="../tags/tag198.xml"/><Relationship Id="rId9" Type="http://schemas.openxmlformats.org/officeDocument/2006/relationships/tags" Target="../tags/tag199.xml"/><Relationship Id="rId10" Type="http://schemas.openxmlformats.org/officeDocument/2006/relationships/tags" Target="../tags/tag200.xml"/></Relationships>
</file>

<file path=ppt/slides/_rels/slide14.xml.rels><?xml version="1.0" encoding="UTF-8" standalone="yes"?>
<Relationships xmlns="http://schemas.openxmlformats.org/package/2006/relationships"><Relationship Id="rId11" Type="http://schemas.openxmlformats.org/officeDocument/2006/relationships/tags" Target="../tags/tag215.xml"/><Relationship Id="rId12" Type="http://schemas.openxmlformats.org/officeDocument/2006/relationships/tags" Target="../tags/tag216.xml"/><Relationship Id="rId13" Type="http://schemas.openxmlformats.org/officeDocument/2006/relationships/tags" Target="../tags/tag217.xml"/><Relationship Id="rId14" Type="http://schemas.openxmlformats.org/officeDocument/2006/relationships/tags" Target="../tags/tag218.xml"/><Relationship Id="rId15" Type="http://schemas.openxmlformats.org/officeDocument/2006/relationships/slideLayout" Target="../slideLayouts/slideLayout2.xml"/><Relationship Id="rId16" Type="http://schemas.openxmlformats.org/officeDocument/2006/relationships/notesSlide" Target="../notesSlides/notesSlide13.xml"/><Relationship Id="rId1" Type="http://schemas.openxmlformats.org/officeDocument/2006/relationships/tags" Target="../tags/tag205.xml"/><Relationship Id="rId2" Type="http://schemas.openxmlformats.org/officeDocument/2006/relationships/tags" Target="../tags/tag206.xml"/><Relationship Id="rId3" Type="http://schemas.openxmlformats.org/officeDocument/2006/relationships/tags" Target="../tags/tag207.xml"/><Relationship Id="rId4" Type="http://schemas.openxmlformats.org/officeDocument/2006/relationships/tags" Target="../tags/tag208.xml"/><Relationship Id="rId5" Type="http://schemas.openxmlformats.org/officeDocument/2006/relationships/tags" Target="../tags/tag209.xml"/><Relationship Id="rId6" Type="http://schemas.openxmlformats.org/officeDocument/2006/relationships/tags" Target="../tags/tag210.xml"/><Relationship Id="rId7" Type="http://schemas.openxmlformats.org/officeDocument/2006/relationships/tags" Target="../tags/tag211.xml"/><Relationship Id="rId8" Type="http://schemas.openxmlformats.org/officeDocument/2006/relationships/tags" Target="../tags/tag212.xml"/><Relationship Id="rId9" Type="http://schemas.openxmlformats.org/officeDocument/2006/relationships/tags" Target="../tags/tag213.xml"/><Relationship Id="rId10" Type="http://schemas.openxmlformats.org/officeDocument/2006/relationships/tags" Target="../tags/tag2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tags" Target="../tags/tag219.xml"/><Relationship Id="rId2" Type="http://schemas.openxmlformats.org/officeDocument/2006/relationships/slideLayout" Target="../slideLayouts/slideLayout2.xml"/><Relationship Id="rId3"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9" Type="http://schemas.openxmlformats.org/officeDocument/2006/relationships/tags" Target="../tags/tag228.xml"/><Relationship Id="rId20" Type="http://schemas.openxmlformats.org/officeDocument/2006/relationships/tags" Target="../tags/tag239.xml"/><Relationship Id="rId21" Type="http://schemas.openxmlformats.org/officeDocument/2006/relationships/tags" Target="../tags/tag240.xml"/><Relationship Id="rId22" Type="http://schemas.openxmlformats.org/officeDocument/2006/relationships/tags" Target="../tags/tag241.xml"/><Relationship Id="rId23" Type="http://schemas.openxmlformats.org/officeDocument/2006/relationships/tags" Target="../tags/tag242.xml"/><Relationship Id="rId24" Type="http://schemas.openxmlformats.org/officeDocument/2006/relationships/slideLayout" Target="../slideLayouts/slideLayout2.xml"/><Relationship Id="rId25" Type="http://schemas.openxmlformats.org/officeDocument/2006/relationships/notesSlide" Target="../notesSlides/notesSlide17.xml"/><Relationship Id="rId10" Type="http://schemas.openxmlformats.org/officeDocument/2006/relationships/tags" Target="../tags/tag229.xml"/><Relationship Id="rId11" Type="http://schemas.openxmlformats.org/officeDocument/2006/relationships/tags" Target="../tags/tag230.xml"/><Relationship Id="rId12" Type="http://schemas.openxmlformats.org/officeDocument/2006/relationships/tags" Target="../tags/tag231.xml"/><Relationship Id="rId13" Type="http://schemas.openxmlformats.org/officeDocument/2006/relationships/tags" Target="../tags/tag232.xml"/><Relationship Id="rId14" Type="http://schemas.openxmlformats.org/officeDocument/2006/relationships/tags" Target="../tags/tag233.xml"/><Relationship Id="rId15" Type="http://schemas.openxmlformats.org/officeDocument/2006/relationships/tags" Target="../tags/tag234.xml"/><Relationship Id="rId16" Type="http://schemas.openxmlformats.org/officeDocument/2006/relationships/tags" Target="../tags/tag235.xml"/><Relationship Id="rId17" Type="http://schemas.openxmlformats.org/officeDocument/2006/relationships/tags" Target="../tags/tag236.xml"/><Relationship Id="rId18" Type="http://schemas.openxmlformats.org/officeDocument/2006/relationships/tags" Target="../tags/tag237.xml"/><Relationship Id="rId19" Type="http://schemas.openxmlformats.org/officeDocument/2006/relationships/tags" Target="../tags/tag238.xml"/><Relationship Id="rId1" Type="http://schemas.openxmlformats.org/officeDocument/2006/relationships/tags" Target="../tags/tag220.xml"/><Relationship Id="rId2" Type="http://schemas.openxmlformats.org/officeDocument/2006/relationships/tags" Target="../tags/tag221.xml"/><Relationship Id="rId3" Type="http://schemas.openxmlformats.org/officeDocument/2006/relationships/tags" Target="../tags/tag222.xml"/><Relationship Id="rId4" Type="http://schemas.openxmlformats.org/officeDocument/2006/relationships/tags" Target="../tags/tag223.xml"/><Relationship Id="rId5" Type="http://schemas.openxmlformats.org/officeDocument/2006/relationships/tags" Target="../tags/tag224.xml"/><Relationship Id="rId6" Type="http://schemas.openxmlformats.org/officeDocument/2006/relationships/tags" Target="../tags/tag225.xml"/><Relationship Id="rId7" Type="http://schemas.openxmlformats.org/officeDocument/2006/relationships/tags" Target="../tags/tag226.xml"/><Relationship Id="rId8" Type="http://schemas.openxmlformats.org/officeDocument/2006/relationships/tags" Target="../tags/tag227.xml"/></Relationships>
</file>

<file path=ppt/slides/_rels/slide19.xml.rels><?xml version="1.0" encoding="UTF-8" standalone="yes"?>
<Relationships xmlns="http://schemas.openxmlformats.org/package/2006/relationships"><Relationship Id="rId46" Type="http://schemas.openxmlformats.org/officeDocument/2006/relationships/tags" Target="../tags/tag288.xml"/><Relationship Id="rId47" Type="http://schemas.openxmlformats.org/officeDocument/2006/relationships/slideLayout" Target="../slideLayouts/slideLayout2.xml"/><Relationship Id="rId48" Type="http://schemas.openxmlformats.org/officeDocument/2006/relationships/notesSlide" Target="../notesSlides/notesSlide18.xml"/><Relationship Id="rId20" Type="http://schemas.openxmlformats.org/officeDocument/2006/relationships/tags" Target="../tags/tag262.xml"/><Relationship Id="rId21" Type="http://schemas.openxmlformats.org/officeDocument/2006/relationships/tags" Target="../tags/tag263.xml"/><Relationship Id="rId22" Type="http://schemas.openxmlformats.org/officeDocument/2006/relationships/tags" Target="../tags/tag264.xml"/><Relationship Id="rId23" Type="http://schemas.openxmlformats.org/officeDocument/2006/relationships/tags" Target="../tags/tag265.xml"/><Relationship Id="rId24" Type="http://schemas.openxmlformats.org/officeDocument/2006/relationships/tags" Target="../tags/tag266.xml"/><Relationship Id="rId25" Type="http://schemas.openxmlformats.org/officeDocument/2006/relationships/tags" Target="../tags/tag267.xml"/><Relationship Id="rId26" Type="http://schemas.openxmlformats.org/officeDocument/2006/relationships/tags" Target="../tags/tag268.xml"/><Relationship Id="rId27" Type="http://schemas.openxmlformats.org/officeDocument/2006/relationships/tags" Target="../tags/tag269.xml"/><Relationship Id="rId28" Type="http://schemas.openxmlformats.org/officeDocument/2006/relationships/tags" Target="../tags/tag270.xml"/><Relationship Id="rId29" Type="http://schemas.openxmlformats.org/officeDocument/2006/relationships/tags" Target="../tags/tag271.xml"/><Relationship Id="rId1" Type="http://schemas.openxmlformats.org/officeDocument/2006/relationships/tags" Target="../tags/tag243.xml"/><Relationship Id="rId2" Type="http://schemas.openxmlformats.org/officeDocument/2006/relationships/tags" Target="../tags/tag244.xml"/><Relationship Id="rId3" Type="http://schemas.openxmlformats.org/officeDocument/2006/relationships/tags" Target="../tags/tag245.xml"/><Relationship Id="rId4" Type="http://schemas.openxmlformats.org/officeDocument/2006/relationships/tags" Target="../tags/tag246.xml"/><Relationship Id="rId5" Type="http://schemas.openxmlformats.org/officeDocument/2006/relationships/tags" Target="../tags/tag247.xml"/><Relationship Id="rId30" Type="http://schemas.openxmlformats.org/officeDocument/2006/relationships/tags" Target="../tags/tag272.xml"/><Relationship Id="rId31" Type="http://schemas.openxmlformats.org/officeDocument/2006/relationships/tags" Target="../tags/tag273.xml"/><Relationship Id="rId32" Type="http://schemas.openxmlformats.org/officeDocument/2006/relationships/tags" Target="../tags/tag274.xml"/><Relationship Id="rId9" Type="http://schemas.openxmlformats.org/officeDocument/2006/relationships/tags" Target="../tags/tag251.xml"/><Relationship Id="rId6" Type="http://schemas.openxmlformats.org/officeDocument/2006/relationships/tags" Target="../tags/tag248.xml"/><Relationship Id="rId7" Type="http://schemas.openxmlformats.org/officeDocument/2006/relationships/tags" Target="../tags/tag249.xml"/><Relationship Id="rId8" Type="http://schemas.openxmlformats.org/officeDocument/2006/relationships/tags" Target="../tags/tag250.xml"/><Relationship Id="rId33" Type="http://schemas.openxmlformats.org/officeDocument/2006/relationships/tags" Target="../tags/tag275.xml"/><Relationship Id="rId34" Type="http://schemas.openxmlformats.org/officeDocument/2006/relationships/tags" Target="../tags/tag276.xml"/><Relationship Id="rId35" Type="http://schemas.openxmlformats.org/officeDocument/2006/relationships/tags" Target="../tags/tag277.xml"/><Relationship Id="rId36" Type="http://schemas.openxmlformats.org/officeDocument/2006/relationships/tags" Target="../tags/tag278.xml"/><Relationship Id="rId10" Type="http://schemas.openxmlformats.org/officeDocument/2006/relationships/tags" Target="../tags/tag252.xml"/><Relationship Id="rId11" Type="http://schemas.openxmlformats.org/officeDocument/2006/relationships/tags" Target="../tags/tag253.xml"/><Relationship Id="rId12" Type="http://schemas.openxmlformats.org/officeDocument/2006/relationships/tags" Target="../tags/tag254.xml"/><Relationship Id="rId13" Type="http://schemas.openxmlformats.org/officeDocument/2006/relationships/tags" Target="../tags/tag255.xml"/><Relationship Id="rId14" Type="http://schemas.openxmlformats.org/officeDocument/2006/relationships/tags" Target="../tags/tag256.xml"/><Relationship Id="rId15" Type="http://schemas.openxmlformats.org/officeDocument/2006/relationships/tags" Target="../tags/tag257.xml"/><Relationship Id="rId16" Type="http://schemas.openxmlformats.org/officeDocument/2006/relationships/tags" Target="../tags/tag258.xml"/><Relationship Id="rId17" Type="http://schemas.openxmlformats.org/officeDocument/2006/relationships/tags" Target="../tags/tag259.xml"/><Relationship Id="rId18" Type="http://schemas.openxmlformats.org/officeDocument/2006/relationships/tags" Target="../tags/tag260.xml"/><Relationship Id="rId19" Type="http://schemas.openxmlformats.org/officeDocument/2006/relationships/tags" Target="../tags/tag261.xml"/><Relationship Id="rId37" Type="http://schemas.openxmlformats.org/officeDocument/2006/relationships/tags" Target="../tags/tag279.xml"/><Relationship Id="rId38" Type="http://schemas.openxmlformats.org/officeDocument/2006/relationships/tags" Target="../tags/tag280.xml"/><Relationship Id="rId39" Type="http://schemas.openxmlformats.org/officeDocument/2006/relationships/tags" Target="../tags/tag281.xml"/><Relationship Id="rId40" Type="http://schemas.openxmlformats.org/officeDocument/2006/relationships/tags" Target="../tags/tag282.xml"/><Relationship Id="rId41" Type="http://schemas.openxmlformats.org/officeDocument/2006/relationships/tags" Target="../tags/tag283.xml"/><Relationship Id="rId42" Type="http://schemas.openxmlformats.org/officeDocument/2006/relationships/tags" Target="../tags/tag284.xml"/><Relationship Id="rId43" Type="http://schemas.openxmlformats.org/officeDocument/2006/relationships/tags" Target="../tags/tag285.xml"/><Relationship Id="rId44" Type="http://schemas.openxmlformats.org/officeDocument/2006/relationships/tags" Target="../tags/tag286.xml"/><Relationship Id="rId45" Type="http://schemas.openxmlformats.org/officeDocument/2006/relationships/tags" Target="../tags/tag28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46" Type="http://schemas.openxmlformats.org/officeDocument/2006/relationships/tags" Target="../tags/tag334.xml"/><Relationship Id="rId47" Type="http://schemas.openxmlformats.org/officeDocument/2006/relationships/slideLayout" Target="../slideLayouts/slideLayout2.xml"/><Relationship Id="rId48" Type="http://schemas.openxmlformats.org/officeDocument/2006/relationships/notesSlide" Target="../notesSlides/notesSlide19.xml"/><Relationship Id="rId20" Type="http://schemas.openxmlformats.org/officeDocument/2006/relationships/tags" Target="../tags/tag308.xml"/><Relationship Id="rId21" Type="http://schemas.openxmlformats.org/officeDocument/2006/relationships/tags" Target="../tags/tag309.xml"/><Relationship Id="rId22" Type="http://schemas.openxmlformats.org/officeDocument/2006/relationships/tags" Target="../tags/tag310.xml"/><Relationship Id="rId23" Type="http://schemas.openxmlformats.org/officeDocument/2006/relationships/tags" Target="../tags/tag311.xml"/><Relationship Id="rId24" Type="http://schemas.openxmlformats.org/officeDocument/2006/relationships/tags" Target="../tags/tag312.xml"/><Relationship Id="rId25" Type="http://schemas.openxmlformats.org/officeDocument/2006/relationships/tags" Target="../tags/tag313.xml"/><Relationship Id="rId26" Type="http://schemas.openxmlformats.org/officeDocument/2006/relationships/tags" Target="../tags/tag314.xml"/><Relationship Id="rId27" Type="http://schemas.openxmlformats.org/officeDocument/2006/relationships/tags" Target="../tags/tag315.xml"/><Relationship Id="rId28" Type="http://schemas.openxmlformats.org/officeDocument/2006/relationships/tags" Target="../tags/tag316.xml"/><Relationship Id="rId29" Type="http://schemas.openxmlformats.org/officeDocument/2006/relationships/tags" Target="../tags/tag317.xml"/><Relationship Id="rId1" Type="http://schemas.openxmlformats.org/officeDocument/2006/relationships/tags" Target="../tags/tag289.xml"/><Relationship Id="rId2" Type="http://schemas.openxmlformats.org/officeDocument/2006/relationships/tags" Target="../tags/tag290.xml"/><Relationship Id="rId3" Type="http://schemas.openxmlformats.org/officeDocument/2006/relationships/tags" Target="../tags/tag291.xml"/><Relationship Id="rId4" Type="http://schemas.openxmlformats.org/officeDocument/2006/relationships/tags" Target="../tags/tag292.xml"/><Relationship Id="rId5" Type="http://schemas.openxmlformats.org/officeDocument/2006/relationships/tags" Target="../tags/tag293.xml"/><Relationship Id="rId30" Type="http://schemas.openxmlformats.org/officeDocument/2006/relationships/tags" Target="../tags/tag318.xml"/><Relationship Id="rId31" Type="http://schemas.openxmlformats.org/officeDocument/2006/relationships/tags" Target="../tags/tag319.xml"/><Relationship Id="rId32" Type="http://schemas.openxmlformats.org/officeDocument/2006/relationships/tags" Target="../tags/tag320.xml"/><Relationship Id="rId9" Type="http://schemas.openxmlformats.org/officeDocument/2006/relationships/tags" Target="../tags/tag297.xml"/><Relationship Id="rId6" Type="http://schemas.openxmlformats.org/officeDocument/2006/relationships/tags" Target="../tags/tag294.xml"/><Relationship Id="rId7" Type="http://schemas.openxmlformats.org/officeDocument/2006/relationships/tags" Target="../tags/tag295.xml"/><Relationship Id="rId8" Type="http://schemas.openxmlformats.org/officeDocument/2006/relationships/tags" Target="../tags/tag296.xml"/><Relationship Id="rId33" Type="http://schemas.openxmlformats.org/officeDocument/2006/relationships/tags" Target="../tags/tag321.xml"/><Relationship Id="rId34" Type="http://schemas.openxmlformats.org/officeDocument/2006/relationships/tags" Target="../tags/tag322.xml"/><Relationship Id="rId35" Type="http://schemas.openxmlformats.org/officeDocument/2006/relationships/tags" Target="../tags/tag323.xml"/><Relationship Id="rId36" Type="http://schemas.openxmlformats.org/officeDocument/2006/relationships/tags" Target="../tags/tag324.xml"/><Relationship Id="rId10" Type="http://schemas.openxmlformats.org/officeDocument/2006/relationships/tags" Target="../tags/tag298.xml"/><Relationship Id="rId11" Type="http://schemas.openxmlformats.org/officeDocument/2006/relationships/tags" Target="../tags/tag299.xml"/><Relationship Id="rId12" Type="http://schemas.openxmlformats.org/officeDocument/2006/relationships/tags" Target="../tags/tag300.xml"/><Relationship Id="rId13" Type="http://schemas.openxmlformats.org/officeDocument/2006/relationships/tags" Target="../tags/tag301.xml"/><Relationship Id="rId14" Type="http://schemas.openxmlformats.org/officeDocument/2006/relationships/tags" Target="../tags/tag302.xml"/><Relationship Id="rId15" Type="http://schemas.openxmlformats.org/officeDocument/2006/relationships/tags" Target="../tags/tag303.xml"/><Relationship Id="rId16" Type="http://schemas.openxmlformats.org/officeDocument/2006/relationships/tags" Target="../tags/tag304.xml"/><Relationship Id="rId17" Type="http://schemas.openxmlformats.org/officeDocument/2006/relationships/tags" Target="../tags/tag305.xml"/><Relationship Id="rId18" Type="http://schemas.openxmlformats.org/officeDocument/2006/relationships/tags" Target="../tags/tag306.xml"/><Relationship Id="rId19" Type="http://schemas.openxmlformats.org/officeDocument/2006/relationships/tags" Target="../tags/tag307.xml"/><Relationship Id="rId37" Type="http://schemas.openxmlformats.org/officeDocument/2006/relationships/tags" Target="../tags/tag325.xml"/><Relationship Id="rId38" Type="http://schemas.openxmlformats.org/officeDocument/2006/relationships/tags" Target="../tags/tag326.xml"/><Relationship Id="rId39" Type="http://schemas.openxmlformats.org/officeDocument/2006/relationships/tags" Target="../tags/tag327.xml"/><Relationship Id="rId40" Type="http://schemas.openxmlformats.org/officeDocument/2006/relationships/tags" Target="../tags/tag328.xml"/><Relationship Id="rId41" Type="http://schemas.openxmlformats.org/officeDocument/2006/relationships/tags" Target="../tags/tag329.xml"/><Relationship Id="rId42" Type="http://schemas.openxmlformats.org/officeDocument/2006/relationships/tags" Target="../tags/tag330.xml"/><Relationship Id="rId43" Type="http://schemas.openxmlformats.org/officeDocument/2006/relationships/tags" Target="../tags/tag331.xml"/><Relationship Id="rId44" Type="http://schemas.openxmlformats.org/officeDocument/2006/relationships/tags" Target="../tags/tag332.xml"/><Relationship Id="rId45" Type="http://schemas.openxmlformats.org/officeDocument/2006/relationships/tags" Target="../tags/tag333.xml"/></Relationships>
</file>

<file path=ppt/slides/_rels/slide21.xml.rels><?xml version="1.0" encoding="UTF-8" standalone="yes"?>
<Relationships xmlns="http://schemas.openxmlformats.org/package/2006/relationships"><Relationship Id="rId46" Type="http://schemas.openxmlformats.org/officeDocument/2006/relationships/tags" Target="../tags/tag380.xml"/><Relationship Id="rId47" Type="http://schemas.openxmlformats.org/officeDocument/2006/relationships/slideLayout" Target="../slideLayouts/slideLayout2.xml"/><Relationship Id="rId48" Type="http://schemas.openxmlformats.org/officeDocument/2006/relationships/notesSlide" Target="../notesSlides/notesSlide20.xml"/><Relationship Id="rId20" Type="http://schemas.openxmlformats.org/officeDocument/2006/relationships/tags" Target="../tags/tag354.xml"/><Relationship Id="rId21" Type="http://schemas.openxmlformats.org/officeDocument/2006/relationships/tags" Target="../tags/tag355.xml"/><Relationship Id="rId22" Type="http://schemas.openxmlformats.org/officeDocument/2006/relationships/tags" Target="../tags/tag356.xml"/><Relationship Id="rId23" Type="http://schemas.openxmlformats.org/officeDocument/2006/relationships/tags" Target="../tags/tag357.xml"/><Relationship Id="rId24" Type="http://schemas.openxmlformats.org/officeDocument/2006/relationships/tags" Target="../tags/tag358.xml"/><Relationship Id="rId25" Type="http://schemas.openxmlformats.org/officeDocument/2006/relationships/tags" Target="../tags/tag359.xml"/><Relationship Id="rId26" Type="http://schemas.openxmlformats.org/officeDocument/2006/relationships/tags" Target="../tags/tag360.xml"/><Relationship Id="rId27" Type="http://schemas.openxmlformats.org/officeDocument/2006/relationships/tags" Target="../tags/tag361.xml"/><Relationship Id="rId28" Type="http://schemas.openxmlformats.org/officeDocument/2006/relationships/tags" Target="../tags/tag362.xml"/><Relationship Id="rId29" Type="http://schemas.openxmlformats.org/officeDocument/2006/relationships/tags" Target="../tags/tag363.xml"/><Relationship Id="rId1" Type="http://schemas.openxmlformats.org/officeDocument/2006/relationships/tags" Target="../tags/tag335.xml"/><Relationship Id="rId2" Type="http://schemas.openxmlformats.org/officeDocument/2006/relationships/tags" Target="../tags/tag336.xml"/><Relationship Id="rId3" Type="http://schemas.openxmlformats.org/officeDocument/2006/relationships/tags" Target="../tags/tag337.xml"/><Relationship Id="rId4" Type="http://schemas.openxmlformats.org/officeDocument/2006/relationships/tags" Target="../tags/tag338.xml"/><Relationship Id="rId5" Type="http://schemas.openxmlformats.org/officeDocument/2006/relationships/tags" Target="../tags/tag339.xml"/><Relationship Id="rId30" Type="http://schemas.openxmlformats.org/officeDocument/2006/relationships/tags" Target="../tags/tag364.xml"/><Relationship Id="rId31" Type="http://schemas.openxmlformats.org/officeDocument/2006/relationships/tags" Target="../tags/tag365.xml"/><Relationship Id="rId32" Type="http://schemas.openxmlformats.org/officeDocument/2006/relationships/tags" Target="../tags/tag366.xml"/><Relationship Id="rId9" Type="http://schemas.openxmlformats.org/officeDocument/2006/relationships/tags" Target="../tags/tag343.xml"/><Relationship Id="rId6" Type="http://schemas.openxmlformats.org/officeDocument/2006/relationships/tags" Target="../tags/tag340.xml"/><Relationship Id="rId7" Type="http://schemas.openxmlformats.org/officeDocument/2006/relationships/tags" Target="../tags/tag341.xml"/><Relationship Id="rId8" Type="http://schemas.openxmlformats.org/officeDocument/2006/relationships/tags" Target="../tags/tag342.xml"/><Relationship Id="rId33" Type="http://schemas.openxmlformats.org/officeDocument/2006/relationships/tags" Target="../tags/tag367.xml"/><Relationship Id="rId34" Type="http://schemas.openxmlformats.org/officeDocument/2006/relationships/tags" Target="../tags/tag368.xml"/><Relationship Id="rId35" Type="http://schemas.openxmlformats.org/officeDocument/2006/relationships/tags" Target="../tags/tag369.xml"/><Relationship Id="rId36" Type="http://schemas.openxmlformats.org/officeDocument/2006/relationships/tags" Target="../tags/tag370.xml"/><Relationship Id="rId10" Type="http://schemas.openxmlformats.org/officeDocument/2006/relationships/tags" Target="../tags/tag344.xml"/><Relationship Id="rId11" Type="http://schemas.openxmlformats.org/officeDocument/2006/relationships/tags" Target="../tags/tag345.xml"/><Relationship Id="rId12" Type="http://schemas.openxmlformats.org/officeDocument/2006/relationships/tags" Target="../tags/tag346.xml"/><Relationship Id="rId13" Type="http://schemas.openxmlformats.org/officeDocument/2006/relationships/tags" Target="../tags/tag347.xml"/><Relationship Id="rId14" Type="http://schemas.openxmlformats.org/officeDocument/2006/relationships/tags" Target="../tags/tag348.xml"/><Relationship Id="rId15" Type="http://schemas.openxmlformats.org/officeDocument/2006/relationships/tags" Target="../tags/tag349.xml"/><Relationship Id="rId16" Type="http://schemas.openxmlformats.org/officeDocument/2006/relationships/tags" Target="../tags/tag350.xml"/><Relationship Id="rId17" Type="http://schemas.openxmlformats.org/officeDocument/2006/relationships/tags" Target="../tags/tag351.xml"/><Relationship Id="rId18" Type="http://schemas.openxmlformats.org/officeDocument/2006/relationships/tags" Target="../tags/tag352.xml"/><Relationship Id="rId19" Type="http://schemas.openxmlformats.org/officeDocument/2006/relationships/tags" Target="../tags/tag353.xml"/><Relationship Id="rId37" Type="http://schemas.openxmlformats.org/officeDocument/2006/relationships/tags" Target="../tags/tag371.xml"/><Relationship Id="rId38" Type="http://schemas.openxmlformats.org/officeDocument/2006/relationships/tags" Target="../tags/tag372.xml"/><Relationship Id="rId39" Type="http://schemas.openxmlformats.org/officeDocument/2006/relationships/tags" Target="../tags/tag373.xml"/><Relationship Id="rId40" Type="http://schemas.openxmlformats.org/officeDocument/2006/relationships/tags" Target="../tags/tag374.xml"/><Relationship Id="rId41" Type="http://schemas.openxmlformats.org/officeDocument/2006/relationships/tags" Target="../tags/tag375.xml"/><Relationship Id="rId42" Type="http://schemas.openxmlformats.org/officeDocument/2006/relationships/tags" Target="../tags/tag376.xml"/><Relationship Id="rId43" Type="http://schemas.openxmlformats.org/officeDocument/2006/relationships/tags" Target="../tags/tag377.xml"/><Relationship Id="rId44" Type="http://schemas.openxmlformats.org/officeDocument/2006/relationships/tags" Target="../tags/tag378.xml"/><Relationship Id="rId45" Type="http://schemas.openxmlformats.org/officeDocument/2006/relationships/tags" Target="../tags/tag379.xml"/></Relationships>
</file>

<file path=ppt/slides/_rels/slide22.xml.rels><?xml version="1.0" encoding="UTF-8" standalone="yes"?>
<Relationships xmlns="http://schemas.openxmlformats.org/package/2006/relationships"><Relationship Id="rId46" Type="http://schemas.openxmlformats.org/officeDocument/2006/relationships/tags" Target="../tags/tag426.xml"/><Relationship Id="rId47" Type="http://schemas.openxmlformats.org/officeDocument/2006/relationships/slideLayout" Target="../slideLayouts/slideLayout2.xml"/><Relationship Id="rId48" Type="http://schemas.openxmlformats.org/officeDocument/2006/relationships/notesSlide" Target="../notesSlides/notesSlide21.xml"/><Relationship Id="rId20" Type="http://schemas.openxmlformats.org/officeDocument/2006/relationships/tags" Target="../tags/tag400.xml"/><Relationship Id="rId21" Type="http://schemas.openxmlformats.org/officeDocument/2006/relationships/tags" Target="../tags/tag401.xml"/><Relationship Id="rId22" Type="http://schemas.openxmlformats.org/officeDocument/2006/relationships/tags" Target="../tags/tag402.xml"/><Relationship Id="rId23" Type="http://schemas.openxmlformats.org/officeDocument/2006/relationships/tags" Target="../tags/tag403.xml"/><Relationship Id="rId24" Type="http://schemas.openxmlformats.org/officeDocument/2006/relationships/tags" Target="../tags/tag404.xml"/><Relationship Id="rId25" Type="http://schemas.openxmlformats.org/officeDocument/2006/relationships/tags" Target="../tags/tag405.xml"/><Relationship Id="rId26" Type="http://schemas.openxmlformats.org/officeDocument/2006/relationships/tags" Target="../tags/tag406.xml"/><Relationship Id="rId27" Type="http://schemas.openxmlformats.org/officeDocument/2006/relationships/tags" Target="../tags/tag407.xml"/><Relationship Id="rId28" Type="http://schemas.openxmlformats.org/officeDocument/2006/relationships/tags" Target="../tags/tag408.xml"/><Relationship Id="rId29" Type="http://schemas.openxmlformats.org/officeDocument/2006/relationships/tags" Target="../tags/tag409.xml"/><Relationship Id="rId1" Type="http://schemas.openxmlformats.org/officeDocument/2006/relationships/tags" Target="../tags/tag381.xml"/><Relationship Id="rId2" Type="http://schemas.openxmlformats.org/officeDocument/2006/relationships/tags" Target="../tags/tag382.xml"/><Relationship Id="rId3" Type="http://schemas.openxmlformats.org/officeDocument/2006/relationships/tags" Target="../tags/tag383.xml"/><Relationship Id="rId4" Type="http://schemas.openxmlformats.org/officeDocument/2006/relationships/tags" Target="../tags/tag384.xml"/><Relationship Id="rId5" Type="http://schemas.openxmlformats.org/officeDocument/2006/relationships/tags" Target="../tags/tag385.xml"/><Relationship Id="rId30" Type="http://schemas.openxmlformats.org/officeDocument/2006/relationships/tags" Target="../tags/tag410.xml"/><Relationship Id="rId31" Type="http://schemas.openxmlformats.org/officeDocument/2006/relationships/tags" Target="../tags/tag411.xml"/><Relationship Id="rId32" Type="http://schemas.openxmlformats.org/officeDocument/2006/relationships/tags" Target="../tags/tag412.xml"/><Relationship Id="rId9" Type="http://schemas.openxmlformats.org/officeDocument/2006/relationships/tags" Target="../tags/tag389.xml"/><Relationship Id="rId6" Type="http://schemas.openxmlformats.org/officeDocument/2006/relationships/tags" Target="../tags/tag386.xml"/><Relationship Id="rId7" Type="http://schemas.openxmlformats.org/officeDocument/2006/relationships/tags" Target="../tags/tag387.xml"/><Relationship Id="rId8" Type="http://schemas.openxmlformats.org/officeDocument/2006/relationships/tags" Target="../tags/tag388.xml"/><Relationship Id="rId33" Type="http://schemas.openxmlformats.org/officeDocument/2006/relationships/tags" Target="../tags/tag413.xml"/><Relationship Id="rId34" Type="http://schemas.openxmlformats.org/officeDocument/2006/relationships/tags" Target="../tags/tag414.xml"/><Relationship Id="rId35" Type="http://schemas.openxmlformats.org/officeDocument/2006/relationships/tags" Target="../tags/tag415.xml"/><Relationship Id="rId36" Type="http://schemas.openxmlformats.org/officeDocument/2006/relationships/tags" Target="../tags/tag416.xml"/><Relationship Id="rId10" Type="http://schemas.openxmlformats.org/officeDocument/2006/relationships/tags" Target="../tags/tag390.xml"/><Relationship Id="rId11" Type="http://schemas.openxmlformats.org/officeDocument/2006/relationships/tags" Target="../tags/tag391.xml"/><Relationship Id="rId12" Type="http://schemas.openxmlformats.org/officeDocument/2006/relationships/tags" Target="../tags/tag392.xml"/><Relationship Id="rId13" Type="http://schemas.openxmlformats.org/officeDocument/2006/relationships/tags" Target="../tags/tag393.xml"/><Relationship Id="rId14" Type="http://schemas.openxmlformats.org/officeDocument/2006/relationships/tags" Target="../tags/tag394.xml"/><Relationship Id="rId15" Type="http://schemas.openxmlformats.org/officeDocument/2006/relationships/tags" Target="../tags/tag395.xml"/><Relationship Id="rId16" Type="http://schemas.openxmlformats.org/officeDocument/2006/relationships/tags" Target="../tags/tag396.xml"/><Relationship Id="rId17" Type="http://schemas.openxmlformats.org/officeDocument/2006/relationships/tags" Target="../tags/tag397.xml"/><Relationship Id="rId18" Type="http://schemas.openxmlformats.org/officeDocument/2006/relationships/tags" Target="../tags/tag398.xml"/><Relationship Id="rId19" Type="http://schemas.openxmlformats.org/officeDocument/2006/relationships/tags" Target="../tags/tag399.xml"/><Relationship Id="rId37" Type="http://schemas.openxmlformats.org/officeDocument/2006/relationships/tags" Target="../tags/tag417.xml"/><Relationship Id="rId38" Type="http://schemas.openxmlformats.org/officeDocument/2006/relationships/tags" Target="../tags/tag418.xml"/><Relationship Id="rId39" Type="http://schemas.openxmlformats.org/officeDocument/2006/relationships/tags" Target="../tags/tag419.xml"/><Relationship Id="rId40" Type="http://schemas.openxmlformats.org/officeDocument/2006/relationships/tags" Target="../tags/tag420.xml"/><Relationship Id="rId41" Type="http://schemas.openxmlformats.org/officeDocument/2006/relationships/tags" Target="../tags/tag421.xml"/><Relationship Id="rId42" Type="http://schemas.openxmlformats.org/officeDocument/2006/relationships/tags" Target="../tags/tag422.xml"/><Relationship Id="rId43" Type="http://schemas.openxmlformats.org/officeDocument/2006/relationships/tags" Target="../tags/tag423.xml"/><Relationship Id="rId44" Type="http://schemas.openxmlformats.org/officeDocument/2006/relationships/tags" Target="../tags/tag424.xml"/><Relationship Id="rId45" Type="http://schemas.openxmlformats.org/officeDocument/2006/relationships/tags" Target="../tags/tag425.xml"/></Relationships>
</file>

<file path=ppt/slides/_rels/slide23.xml.rels><?xml version="1.0" encoding="UTF-8" standalone="yes"?>
<Relationships xmlns="http://schemas.openxmlformats.org/package/2006/relationships"><Relationship Id="rId46" Type="http://schemas.openxmlformats.org/officeDocument/2006/relationships/tags" Target="../tags/tag472.xml"/><Relationship Id="rId47" Type="http://schemas.openxmlformats.org/officeDocument/2006/relationships/slideLayout" Target="../slideLayouts/slideLayout2.xml"/><Relationship Id="rId48" Type="http://schemas.openxmlformats.org/officeDocument/2006/relationships/notesSlide" Target="../notesSlides/notesSlide22.xml"/><Relationship Id="rId20" Type="http://schemas.openxmlformats.org/officeDocument/2006/relationships/tags" Target="../tags/tag446.xml"/><Relationship Id="rId21" Type="http://schemas.openxmlformats.org/officeDocument/2006/relationships/tags" Target="../tags/tag447.xml"/><Relationship Id="rId22" Type="http://schemas.openxmlformats.org/officeDocument/2006/relationships/tags" Target="../tags/tag448.xml"/><Relationship Id="rId23" Type="http://schemas.openxmlformats.org/officeDocument/2006/relationships/tags" Target="../tags/tag449.xml"/><Relationship Id="rId24" Type="http://schemas.openxmlformats.org/officeDocument/2006/relationships/tags" Target="../tags/tag450.xml"/><Relationship Id="rId25" Type="http://schemas.openxmlformats.org/officeDocument/2006/relationships/tags" Target="../tags/tag451.xml"/><Relationship Id="rId26" Type="http://schemas.openxmlformats.org/officeDocument/2006/relationships/tags" Target="../tags/tag452.xml"/><Relationship Id="rId27" Type="http://schemas.openxmlformats.org/officeDocument/2006/relationships/tags" Target="../tags/tag453.xml"/><Relationship Id="rId28" Type="http://schemas.openxmlformats.org/officeDocument/2006/relationships/tags" Target="../tags/tag454.xml"/><Relationship Id="rId29" Type="http://schemas.openxmlformats.org/officeDocument/2006/relationships/tags" Target="../tags/tag455.xml"/><Relationship Id="rId1" Type="http://schemas.openxmlformats.org/officeDocument/2006/relationships/tags" Target="../tags/tag427.xml"/><Relationship Id="rId2" Type="http://schemas.openxmlformats.org/officeDocument/2006/relationships/tags" Target="../tags/tag428.xml"/><Relationship Id="rId3" Type="http://schemas.openxmlformats.org/officeDocument/2006/relationships/tags" Target="../tags/tag429.xml"/><Relationship Id="rId4" Type="http://schemas.openxmlformats.org/officeDocument/2006/relationships/tags" Target="../tags/tag430.xml"/><Relationship Id="rId5" Type="http://schemas.openxmlformats.org/officeDocument/2006/relationships/tags" Target="../tags/tag431.xml"/><Relationship Id="rId30" Type="http://schemas.openxmlformats.org/officeDocument/2006/relationships/tags" Target="../tags/tag456.xml"/><Relationship Id="rId31" Type="http://schemas.openxmlformats.org/officeDocument/2006/relationships/tags" Target="../tags/tag457.xml"/><Relationship Id="rId32" Type="http://schemas.openxmlformats.org/officeDocument/2006/relationships/tags" Target="../tags/tag458.xml"/><Relationship Id="rId9" Type="http://schemas.openxmlformats.org/officeDocument/2006/relationships/tags" Target="../tags/tag435.xml"/><Relationship Id="rId6" Type="http://schemas.openxmlformats.org/officeDocument/2006/relationships/tags" Target="../tags/tag432.xml"/><Relationship Id="rId7" Type="http://schemas.openxmlformats.org/officeDocument/2006/relationships/tags" Target="../tags/tag433.xml"/><Relationship Id="rId8" Type="http://schemas.openxmlformats.org/officeDocument/2006/relationships/tags" Target="../tags/tag434.xml"/><Relationship Id="rId33" Type="http://schemas.openxmlformats.org/officeDocument/2006/relationships/tags" Target="../tags/tag459.xml"/><Relationship Id="rId34" Type="http://schemas.openxmlformats.org/officeDocument/2006/relationships/tags" Target="../tags/tag460.xml"/><Relationship Id="rId35" Type="http://schemas.openxmlformats.org/officeDocument/2006/relationships/tags" Target="../tags/tag461.xml"/><Relationship Id="rId36" Type="http://schemas.openxmlformats.org/officeDocument/2006/relationships/tags" Target="../tags/tag462.xml"/><Relationship Id="rId10" Type="http://schemas.openxmlformats.org/officeDocument/2006/relationships/tags" Target="../tags/tag436.xml"/><Relationship Id="rId11" Type="http://schemas.openxmlformats.org/officeDocument/2006/relationships/tags" Target="../tags/tag437.xml"/><Relationship Id="rId12" Type="http://schemas.openxmlformats.org/officeDocument/2006/relationships/tags" Target="../tags/tag438.xml"/><Relationship Id="rId13" Type="http://schemas.openxmlformats.org/officeDocument/2006/relationships/tags" Target="../tags/tag439.xml"/><Relationship Id="rId14" Type="http://schemas.openxmlformats.org/officeDocument/2006/relationships/tags" Target="../tags/tag440.xml"/><Relationship Id="rId15" Type="http://schemas.openxmlformats.org/officeDocument/2006/relationships/tags" Target="../tags/tag441.xml"/><Relationship Id="rId16" Type="http://schemas.openxmlformats.org/officeDocument/2006/relationships/tags" Target="../tags/tag442.xml"/><Relationship Id="rId17" Type="http://schemas.openxmlformats.org/officeDocument/2006/relationships/tags" Target="../tags/tag443.xml"/><Relationship Id="rId18" Type="http://schemas.openxmlformats.org/officeDocument/2006/relationships/tags" Target="../tags/tag444.xml"/><Relationship Id="rId19" Type="http://schemas.openxmlformats.org/officeDocument/2006/relationships/tags" Target="../tags/tag445.xml"/><Relationship Id="rId37" Type="http://schemas.openxmlformats.org/officeDocument/2006/relationships/tags" Target="../tags/tag463.xml"/><Relationship Id="rId38" Type="http://schemas.openxmlformats.org/officeDocument/2006/relationships/tags" Target="../tags/tag464.xml"/><Relationship Id="rId39" Type="http://schemas.openxmlformats.org/officeDocument/2006/relationships/tags" Target="../tags/tag465.xml"/><Relationship Id="rId40" Type="http://schemas.openxmlformats.org/officeDocument/2006/relationships/tags" Target="../tags/tag466.xml"/><Relationship Id="rId41" Type="http://schemas.openxmlformats.org/officeDocument/2006/relationships/tags" Target="../tags/tag467.xml"/><Relationship Id="rId42" Type="http://schemas.openxmlformats.org/officeDocument/2006/relationships/tags" Target="../tags/tag468.xml"/><Relationship Id="rId43" Type="http://schemas.openxmlformats.org/officeDocument/2006/relationships/tags" Target="../tags/tag469.xml"/><Relationship Id="rId44" Type="http://schemas.openxmlformats.org/officeDocument/2006/relationships/tags" Target="../tags/tag470.xml"/><Relationship Id="rId45" Type="http://schemas.openxmlformats.org/officeDocument/2006/relationships/tags" Target="../tags/tag471.xml"/></Relationships>
</file>

<file path=ppt/slides/_rels/slide24.xml.rels><?xml version="1.0" encoding="UTF-8" standalone="yes"?>
<Relationships xmlns="http://schemas.openxmlformats.org/package/2006/relationships"><Relationship Id="rId46" Type="http://schemas.openxmlformats.org/officeDocument/2006/relationships/tags" Target="../tags/tag518.xml"/><Relationship Id="rId47" Type="http://schemas.openxmlformats.org/officeDocument/2006/relationships/slideLayout" Target="../slideLayouts/slideLayout2.xml"/><Relationship Id="rId48" Type="http://schemas.openxmlformats.org/officeDocument/2006/relationships/notesSlide" Target="../notesSlides/notesSlide23.xml"/><Relationship Id="rId20" Type="http://schemas.openxmlformats.org/officeDocument/2006/relationships/tags" Target="../tags/tag492.xml"/><Relationship Id="rId21" Type="http://schemas.openxmlformats.org/officeDocument/2006/relationships/tags" Target="../tags/tag493.xml"/><Relationship Id="rId22" Type="http://schemas.openxmlformats.org/officeDocument/2006/relationships/tags" Target="../tags/tag494.xml"/><Relationship Id="rId23" Type="http://schemas.openxmlformats.org/officeDocument/2006/relationships/tags" Target="../tags/tag495.xml"/><Relationship Id="rId24" Type="http://schemas.openxmlformats.org/officeDocument/2006/relationships/tags" Target="../tags/tag496.xml"/><Relationship Id="rId25" Type="http://schemas.openxmlformats.org/officeDocument/2006/relationships/tags" Target="../tags/tag497.xml"/><Relationship Id="rId26" Type="http://schemas.openxmlformats.org/officeDocument/2006/relationships/tags" Target="../tags/tag498.xml"/><Relationship Id="rId27" Type="http://schemas.openxmlformats.org/officeDocument/2006/relationships/tags" Target="../tags/tag499.xml"/><Relationship Id="rId28" Type="http://schemas.openxmlformats.org/officeDocument/2006/relationships/tags" Target="../tags/tag500.xml"/><Relationship Id="rId29" Type="http://schemas.openxmlformats.org/officeDocument/2006/relationships/tags" Target="../tags/tag501.xml"/><Relationship Id="rId1" Type="http://schemas.openxmlformats.org/officeDocument/2006/relationships/tags" Target="../tags/tag473.xml"/><Relationship Id="rId2" Type="http://schemas.openxmlformats.org/officeDocument/2006/relationships/tags" Target="../tags/tag474.xml"/><Relationship Id="rId3" Type="http://schemas.openxmlformats.org/officeDocument/2006/relationships/tags" Target="../tags/tag475.xml"/><Relationship Id="rId4" Type="http://schemas.openxmlformats.org/officeDocument/2006/relationships/tags" Target="../tags/tag476.xml"/><Relationship Id="rId5" Type="http://schemas.openxmlformats.org/officeDocument/2006/relationships/tags" Target="../tags/tag477.xml"/><Relationship Id="rId30" Type="http://schemas.openxmlformats.org/officeDocument/2006/relationships/tags" Target="../tags/tag502.xml"/><Relationship Id="rId31" Type="http://schemas.openxmlformats.org/officeDocument/2006/relationships/tags" Target="../tags/tag503.xml"/><Relationship Id="rId32" Type="http://schemas.openxmlformats.org/officeDocument/2006/relationships/tags" Target="../tags/tag504.xml"/><Relationship Id="rId9" Type="http://schemas.openxmlformats.org/officeDocument/2006/relationships/tags" Target="../tags/tag481.xml"/><Relationship Id="rId6" Type="http://schemas.openxmlformats.org/officeDocument/2006/relationships/tags" Target="../tags/tag478.xml"/><Relationship Id="rId7" Type="http://schemas.openxmlformats.org/officeDocument/2006/relationships/tags" Target="../tags/tag479.xml"/><Relationship Id="rId8" Type="http://schemas.openxmlformats.org/officeDocument/2006/relationships/tags" Target="../tags/tag480.xml"/><Relationship Id="rId33" Type="http://schemas.openxmlformats.org/officeDocument/2006/relationships/tags" Target="../tags/tag505.xml"/><Relationship Id="rId34" Type="http://schemas.openxmlformats.org/officeDocument/2006/relationships/tags" Target="../tags/tag506.xml"/><Relationship Id="rId35" Type="http://schemas.openxmlformats.org/officeDocument/2006/relationships/tags" Target="../tags/tag507.xml"/><Relationship Id="rId36" Type="http://schemas.openxmlformats.org/officeDocument/2006/relationships/tags" Target="../tags/tag508.xml"/><Relationship Id="rId10" Type="http://schemas.openxmlformats.org/officeDocument/2006/relationships/tags" Target="../tags/tag482.xml"/><Relationship Id="rId11" Type="http://schemas.openxmlformats.org/officeDocument/2006/relationships/tags" Target="../tags/tag483.xml"/><Relationship Id="rId12" Type="http://schemas.openxmlformats.org/officeDocument/2006/relationships/tags" Target="../tags/tag484.xml"/><Relationship Id="rId13" Type="http://schemas.openxmlformats.org/officeDocument/2006/relationships/tags" Target="../tags/tag485.xml"/><Relationship Id="rId14" Type="http://schemas.openxmlformats.org/officeDocument/2006/relationships/tags" Target="../tags/tag486.xml"/><Relationship Id="rId15" Type="http://schemas.openxmlformats.org/officeDocument/2006/relationships/tags" Target="../tags/tag487.xml"/><Relationship Id="rId16" Type="http://schemas.openxmlformats.org/officeDocument/2006/relationships/tags" Target="../tags/tag488.xml"/><Relationship Id="rId17" Type="http://schemas.openxmlformats.org/officeDocument/2006/relationships/tags" Target="../tags/tag489.xml"/><Relationship Id="rId18" Type="http://schemas.openxmlformats.org/officeDocument/2006/relationships/tags" Target="../tags/tag490.xml"/><Relationship Id="rId19" Type="http://schemas.openxmlformats.org/officeDocument/2006/relationships/tags" Target="../tags/tag491.xml"/><Relationship Id="rId37" Type="http://schemas.openxmlformats.org/officeDocument/2006/relationships/tags" Target="../tags/tag509.xml"/><Relationship Id="rId38" Type="http://schemas.openxmlformats.org/officeDocument/2006/relationships/tags" Target="../tags/tag510.xml"/><Relationship Id="rId39" Type="http://schemas.openxmlformats.org/officeDocument/2006/relationships/tags" Target="../tags/tag511.xml"/><Relationship Id="rId40" Type="http://schemas.openxmlformats.org/officeDocument/2006/relationships/tags" Target="../tags/tag512.xml"/><Relationship Id="rId41" Type="http://schemas.openxmlformats.org/officeDocument/2006/relationships/tags" Target="../tags/tag513.xml"/><Relationship Id="rId42" Type="http://schemas.openxmlformats.org/officeDocument/2006/relationships/tags" Target="../tags/tag514.xml"/><Relationship Id="rId43" Type="http://schemas.openxmlformats.org/officeDocument/2006/relationships/tags" Target="../tags/tag515.xml"/><Relationship Id="rId44" Type="http://schemas.openxmlformats.org/officeDocument/2006/relationships/tags" Target="../tags/tag516.xml"/><Relationship Id="rId45" Type="http://schemas.openxmlformats.org/officeDocument/2006/relationships/tags" Target="../tags/tag517.xml"/></Relationships>
</file>

<file path=ppt/slides/_rels/slide25.xml.rels><?xml version="1.0" encoding="UTF-8" standalone="yes"?>
<Relationships xmlns="http://schemas.openxmlformats.org/package/2006/relationships"><Relationship Id="rId1" Type="http://schemas.openxmlformats.org/officeDocument/2006/relationships/tags" Target="../tags/tag519.xml"/><Relationship Id="rId2" Type="http://schemas.openxmlformats.org/officeDocument/2006/relationships/slideLayout" Target="../slideLayouts/slideLayout2.xml"/><Relationship Id="rId3"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tags" Target="../tags/tag520.xml"/><Relationship Id="rId2" Type="http://schemas.openxmlformats.org/officeDocument/2006/relationships/slideLayout" Target="../slideLayouts/slideLayout2.xml"/><Relationship Id="rId3"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tags" Target="../tags/tag521.xml"/><Relationship Id="rId2" Type="http://schemas.openxmlformats.org/officeDocument/2006/relationships/slideLayout" Target="../slideLayouts/slideLayout2.xml"/><Relationship Id="rId3"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tags" Target="../tags/tag522.xml"/><Relationship Id="rId2" Type="http://schemas.openxmlformats.org/officeDocument/2006/relationships/slideLayout" Target="../slideLayouts/slideLayout2.xml"/><Relationship Id="rId3"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9" Type="http://schemas.openxmlformats.org/officeDocument/2006/relationships/tags" Target="../tags/tag9.xml"/><Relationship Id="rId20" Type="http://schemas.openxmlformats.org/officeDocument/2006/relationships/tags" Target="../tags/tag20.xml"/><Relationship Id="rId21" Type="http://schemas.openxmlformats.org/officeDocument/2006/relationships/tags" Target="../tags/tag21.xml"/><Relationship Id="rId22" Type="http://schemas.openxmlformats.org/officeDocument/2006/relationships/tags" Target="../tags/tag22.xml"/><Relationship Id="rId23" Type="http://schemas.openxmlformats.org/officeDocument/2006/relationships/tags" Target="../tags/tag23.xml"/><Relationship Id="rId24" Type="http://schemas.openxmlformats.org/officeDocument/2006/relationships/slideLayout" Target="../slideLayouts/slideLayout2.xml"/><Relationship Id="rId25" Type="http://schemas.openxmlformats.org/officeDocument/2006/relationships/notesSlide" Target="../notesSlides/notesSlide2.xml"/><Relationship Id="rId10" Type="http://schemas.openxmlformats.org/officeDocument/2006/relationships/tags" Target="../tags/tag10.xml"/><Relationship Id="rId11" Type="http://schemas.openxmlformats.org/officeDocument/2006/relationships/tags" Target="../tags/tag11.xml"/><Relationship Id="rId12" Type="http://schemas.openxmlformats.org/officeDocument/2006/relationships/tags" Target="../tags/tag12.xml"/><Relationship Id="rId13" Type="http://schemas.openxmlformats.org/officeDocument/2006/relationships/tags" Target="../tags/tag13.xml"/><Relationship Id="rId14" Type="http://schemas.openxmlformats.org/officeDocument/2006/relationships/tags" Target="../tags/tag14.xml"/><Relationship Id="rId15" Type="http://schemas.openxmlformats.org/officeDocument/2006/relationships/tags" Target="../tags/tag15.xml"/><Relationship Id="rId16" Type="http://schemas.openxmlformats.org/officeDocument/2006/relationships/tags" Target="../tags/tag16.xml"/><Relationship Id="rId17" Type="http://schemas.openxmlformats.org/officeDocument/2006/relationships/tags" Target="../tags/tag17.xml"/><Relationship Id="rId18" Type="http://schemas.openxmlformats.org/officeDocument/2006/relationships/tags" Target="../tags/tag18.xml"/><Relationship Id="rId19" Type="http://schemas.openxmlformats.org/officeDocument/2006/relationships/tags" Target="../tags/tag19.xml"/><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20" Type="http://schemas.openxmlformats.org/officeDocument/2006/relationships/tags" Target="../tags/tag542.xml"/><Relationship Id="rId21" Type="http://schemas.openxmlformats.org/officeDocument/2006/relationships/tags" Target="../tags/tag543.xml"/><Relationship Id="rId22" Type="http://schemas.openxmlformats.org/officeDocument/2006/relationships/tags" Target="../tags/tag544.xml"/><Relationship Id="rId23" Type="http://schemas.openxmlformats.org/officeDocument/2006/relationships/tags" Target="../tags/tag545.xml"/><Relationship Id="rId24" Type="http://schemas.openxmlformats.org/officeDocument/2006/relationships/tags" Target="../tags/tag546.xml"/><Relationship Id="rId25" Type="http://schemas.openxmlformats.org/officeDocument/2006/relationships/tags" Target="../tags/tag547.xml"/><Relationship Id="rId26" Type="http://schemas.openxmlformats.org/officeDocument/2006/relationships/tags" Target="../tags/tag548.xml"/><Relationship Id="rId27" Type="http://schemas.openxmlformats.org/officeDocument/2006/relationships/tags" Target="../tags/tag549.xml"/><Relationship Id="rId28" Type="http://schemas.openxmlformats.org/officeDocument/2006/relationships/tags" Target="../tags/tag550.xml"/><Relationship Id="rId29" Type="http://schemas.openxmlformats.org/officeDocument/2006/relationships/tags" Target="../tags/tag551.xml"/><Relationship Id="rId1" Type="http://schemas.openxmlformats.org/officeDocument/2006/relationships/tags" Target="../tags/tag523.xml"/><Relationship Id="rId2" Type="http://schemas.openxmlformats.org/officeDocument/2006/relationships/tags" Target="../tags/tag524.xml"/><Relationship Id="rId3" Type="http://schemas.openxmlformats.org/officeDocument/2006/relationships/tags" Target="../tags/tag525.xml"/><Relationship Id="rId4" Type="http://schemas.openxmlformats.org/officeDocument/2006/relationships/tags" Target="../tags/tag526.xml"/><Relationship Id="rId5" Type="http://schemas.openxmlformats.org/officeDocument/2006/relationships/tags" Target="../tags/tag527.xml"/><Relationship Id="rId30" Type="http://schemas.openxmlformats.org/officeDocument/2006/relationships/tags" Target="../tags/tag552.xml"/><Relationship Id="rId31" Type="http://schemas.openxmlformats.org/officeDocument/2006/relationships/tags" Target="../tags/tag553.xml"/><Relationship Id="rId32" Type="http://schemas.openxmlformats.org/officeDocument/2006/relationships/tags" Target="../tags/tag554.xml"/><Relationship Id="rId9" Type="http://schemas.openxmlformats.org/officeDocument/2006/relationships/tags" Target="../tags/tag531.xml"/><Relationship Id="rId6" Type="http://schemas.openxmlformats.org/officeDocument/2006/relationships/tags" Target="../tags/tag528.xml"/><Relationship Id="rId7" Type="http://schemas.openxmlformats.org/officeDocument/2006/relationships/tags" Target="../tags/tag529.xml"/><Relationship Id="rId8" Type="http://schemas.openxmlformats.org/officeDocument/2006/relationships/tags" Target="../tags/tag530.xml"/><Relationship Id="rId33" Type="http://schemas.openxmlformats.org/officeDocument/2006/relationships/slideLayout" Target="../slideLayouts/slideLayout2.xml"/><Relationship Id="rId34" Type="http://schemas.openxmlformats.org/officeDocument/2006/relationships/notesSlide" Target="../notesSlides/notesSlide33.xml"/><Relationship Id="rId10" Type="http://schemas.openxmlformats.org/officeDocument/2006/relationships/tags" Target="../tags/tag532.xml"/><Relationship Id="rId11" Type="http://schemas.openxmlformats.org/officeDocument/2006/relationships/tags" Target="../tags/tag533.xml"/><Relationship Id="rId12" Type="http://schemas.openxmlformats.org/officeDocument/2006/relationships/tags" Target="../tags/tag534.xml"/><Relationship Id="rId13" Type="http://schemas.openxmlformats.org/officeDocument/2006/relationships/tags" Target="../tags/tag535.xml"/><Relationship Id="rId14" Type="http://schemas.openxmlformats.org/officeDocument/2006/relationships/tags" Target="../tags/tag536.xml"/><Relationship Id="rId15" Type="http://schemas.openxmlformats.org/officeDocument/2006/relationships/tags" Target="../tags/tag537.xml"/><Relationship Id="rId16" Type="http://schemas.openxmlformats.org/officeDocument/2006/relationships/tags" Target="../tags/tag538.xml"/><Relationship Id="rId17" Type="http://schemas.openxmlformats.org/officeDocument/2006/relationships/tags" Target="../tags/tag539.xml"/><Relationship Id="rId18" Type="http://schemas.openxmlformats.org/officeDocument/2006/relationships/tags" Target="../tags/tag540.xml"/><Relationship Id="rId19" Type="http://schemas.openxmlformats.org/officeDocument/2006/relationships/tags" Target="../tags/tag54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3" Type="http://schemas.openxmlformats.org/officeDocument/2006/relationships/tags" Target="../tags/tag557.xml"/><Relationship Id="rId4" Type="http://schemas.openxmlformats.org/officeDocument/2006/relationships/tags" Target="../tags/tag558.xml"/><Relationship Id="rId5" Type="http://schemas.openxmlformats.org/officeDocument/2006/relationships/tags" Target="../tags/tag559.xml"/><Relationship Id="rId6" Type="http://schemas.openxmlformats.org/officeDocument/2006/relationships/tags" Target="../tags/tag560.xml"/><Relationship Id="rId7" Type="http://schemas.openxmlformats.org/officeDocument/2006/relationships/tags" Target="../tags/tag561.xml"/><Relationship Id="rId8" Type="http://schemas.openxmlformats.org/officeDocument/2006/relationships/slideLayout" Target="../slideLayouts/slideLayout2.xml"/><Relationship Id="rId9" Type="http://schemas.openxmlformats.org/officeDocument/2006/relationships/notesSlide" Target="../notesSlides/notesSlide35.xml"/><Relationship Id="rId1" Type="http://schemas.openxmlformats.org/officeDocument/2006/relationships/tags" Target="../tags/tag555.xml"/><Relationship Id="rId2" Type="http://schemas.openxmlformats.org/officeDocument/2006/relationships/tags" Target="../tags/tag556.xml"/></Relationships>
</file>

<file path=ppt/slides/_rels/slide39.xml.rels><?xml version="1.0" encoding="UTF-8" standalone="yes"?>
<Relationships xmlns="http://schemas.openxmlformats.org/package/2006/relationships"><Relationship Id="rId3" Type="http://schemas.openxmlformats.org/officeDocument/2006/relationships/tags" Target="../tags/tag564.xml"/><Relationship Id="rId4" Type="http://schemas.openxmlformats.org/officeDocument/2006/relationships/tags" Target="../tags/tag565.xml"/><Relationship Id="rId5" Type="http://schemas.openxmlformats.org/officeDocument/2006/relationships/tags" Target="../tags/tag566.xml"/><Relationship Id="rId6" Type="http://schemas.openxmlformats.org/officeDocument/2006/relationships/tags" Target="../tags/tag567.xml"/><Relationship Id="rId7" Type="http://schemas.openxmlformats.org/officeDocument/2006/relationships/tags" Target="../tags/tag568.xml"/><Relationship Id="rId8" Type="http://schemas.openxmlformats.org/officeDocument/2006/relationships/tags" Target="../tags/tag569.xml"/><Relationship Id="rId9" Type="http://schemas.openxmlformats.org/officeDocument/2006/relationships/slideLayout" Target="../slideLayouts/slideLayout2.xml"/><Relationship Id="rId10" Type="http://schemas.openxmlformats.org/officeDocument/2006/relationships/notesSlide" Target="../notesSlides/notesSlide36.xml"/><Relationship Id="rId1" Type="http://schemas.openxmlformats.org/officeDocument/2006/relationships/tags" Target="../tags/tag562.xml"/><Relationship Id="rId2" Type="http://schemas.openxmlformats.org/officeDocument/2006/relationships/tags" Target="../tags/tag563.xml"/></Relationships>
</file>

<file path=ppt/slides/_rels/slide4.xml.rels><?xml version="1.0" encoding="UTF-8" standalone="yes"?>
<Relationships xmlns="http://schemas.openxmlformats.org/package/2006/relationships"><Relationship Id="rId20" Type="http://schemas.openxmlformats.org/officeDocument/2006/relationships/tags" Target="../tags/tag43.xml"/><Relationship Id="rId21" Type="http://schemas.openxmlformats.org/officeDocument/2006/relationships/tags" Target="../tags/tag44.xml"/><Relationship Id="rId22" Type="http://schemas.openxmlformats.org/officeDocument/2006/relationships/tags" Target="../tags/tag45.xml"/><Relationship Id="rId23" Type="http://schemas.openxmlformats.org/officeDocument/2006/relationships/tags" Target="../tags/tag46.xml"/><Relationship Id="rId24" Type="http://schemas.openxmlformats.org/officeDocument/2006/relationships/tags" Target="../tags/tag47.xml"/><Relationship Id="rId25" Type="http://schemas.openxmlformats.org/officeDocument/2006/relationships/tags" Target="../tags/tag48.xml"/><Relationship Id="rId26" Type="http://schemas.openxmlformats.org/officeDocument/2006/relationships/tags" Target="../tags/tag49.xml"/><Relationship Id="rId27" Type="http://schemas.openxmlformats.org/officeDocument/2006/relationships/tags" Target="../tags/tag50.xml"/><Relationship Id="rId28" Type="http://schemas.openxmlformats.org/officeDocument/2006/relationships/tags" Target="../tags/tag51.xml"/><Relationship Id="rId29" Type="http://schemas.openxmlformats.org/officeDocument/2006/relationships/tags" Target="../tags/tag52.xml"/><Relationship Id="rId1" Type="http://schemas.openxmlformats.org/officeDocument/2006/relationships/tags" Target="../tags/tag24.xml"/><Relationship Id="rId2" Type="http://schemas.openxmlformats.org/officeDocument/2006/relationships/tags" Target="../tags/tag25.xml"/><Relationship Id="rId3" Type="http://schemas.openxmlformats.org/officeDocument/2006/relationships/tags" Target="../tags/tag26.xml"/><Relationship Id="rId4" Type="http://schemas.openxmlformats.org/officeDocument/2006/relationships/tags" Target="../tags/tag27.xml"/><Relationship Id="rId5" Type="http://schemas.openxmlformats.org/officeDocument/2006/relationships/tags" Target="../tags/tag28.xml"/><Relationship Id="rId30" Type="http://schemas.openxmlformats.org/officeDocument/2006/relationships/tags" Target="../tags/tag53.xml"/><Relationship Id="rId31" Type="http://schemas.openxmlformats.org/officeDocument/2006/relationships/tags" Target="../tags/tag54.xml"/><Relationship Id="rId32" Type="http://schemas.openxmlformats.org/officeDocument/2006/relationships/tags" Target="../tags/tag55.xml"/><Relationship Id="rId9" Type="http://schemas.openxmlformats.org/officeDocument/2006/relationships/tags" Target="../tags/tag32.xml"/><Relationship Id="rId6" Type="http://schemas.openxmlformats.org/officeDocument/2006/relationships/tags" Target="../tags/tag29.xml"/><Relationship Id="rId7" Type="http://schemas.openxmlformats.org/officeDocument/2006/relationships/tags" Target="../tags/tag30.xml"/><Relationship Id="rId8" Type="http://schemas.openxmlformats.org/officeDocument/2006/relationships/tags" Target="../tags/tag31.xml"/><Relationship Id="rId33" Type="http://schemas.openxmlformats.org/officeDocument/2006/relationships/tags" Target="../tags/tag56.xml"/><Relationship Id="rId34" Type="http://schemas.openxmlformats.org/officeDocument/2006/relationships/tags" Target="../tags/tag57.xml"/><Relationship Id="rId35" Type="http://schemas.openxmlformats.org/officeDocument/2006/relationships/tags" Target="../tags/tag58.xml"/><Relationship Id="rId36" Type="http://schemas.openxmlformats.org/officeDocument/2006/relationships/tags" Target="../tags/tag59.xml"/><Relationship Id="rId10" Type="http://schemas.openxmlformats.org/officeDocument/2006/relationships/tags" Target="../tags/tag33.xml"/><Relationship Id="rId11" Type="http://schemas.openxmlformats.org/officeDocument/2006/relationships/tags" Target="../tags/tag34.xml"/><Relationship Id="rId12" Type="http://schemas.openxmlformats.org/officeDocument/2006/relationships/tags" Target="../tags/tag35.xml"/><Relationship Id="rId13" Type="http://schemas.openxmlformats.org/officeDocument/2006/relationships/tags" Target="../tags/tag36.xml"/><Relationship Id="rId14" Type="http://schemas.openxmlformats.org/officeDocument/2006/relationships/tags" Target="../tags/tag37.xml"/><Relationship Id="rId15" Type="http://schemas.openxmlformats.org/officeDocument/2006/relationships/tags" Target="../tags/tag38.xml"/><Relationship Id="rId16" Type="http://schemas.openxmlformats.org/officeDocument/2006/relationships/tags" Target="../tags/tag39.xml"/><Relationship Id="rId17" Type="http://schemas.openxmlformats.org/officeDocument/2006/relationships/tags" Target="../tags/tag40.xml"/><Relationship Id="rId18" Type="http://schemas.openxmlformats.org/officeDocument/2006/relationships/tags" Target="../tags/tag41.xml"/><Relationship Id="rId19" Type="http://schemas.openxmlformats.org/officeDocument/2006/relationships/tags" Target="../tags/tag42.xml"/><Relationship Id="rId37" Type="http://schemas.openxmlformats.org/officeDocument/2006/relationships/tags" Target="../tags/tag60.xml"/><Relationship Id="rId38" Type="http://schemas.openxmlformats.org/officeDocument/2006/relationships/tags" Target="../tags/tag61.xml"/><Relationship Id="rId39" Type="http://schemas.openxmlformats.org/officeDocument/2006/relationships/tags" Target="../tags/tag62.xml"/><Relationship Id="rId40" Type="http://schemas.openxmlformats.org/officeDocument/2006/relationships/tags" Target="../tags/tag63.xml"/><Relationship Id="rId41" Type="http://schemas.openxmlformats.org/officeDocument/2006/relationships/tags" Target="../tags/tag64.xml"/><Relationship Id="rId42" Type="http://schemas.openxmlformats.org/officeDocument/2006/relationships/tags" Target="../tags/tag65.xml"/><Relationship Id="rId43" Type="http://schemas.openxmlformats.org/officeDocument/2006/relationships/tags" Target="../tags/tag66.xml"/><Relationship Id="rId44" Type="http://schemas.openxmlformats.org/officeDocument/2006/relationships/slideLayout" Target="../slideLayouts/slideLayout2.xml"/><Relationship Id="rId45"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3" Type="http://schemas.openxmlformats.org/officeDocument/2006/relationships/tags" Target="../tags/tag572.xml"/><Relationship Id="rId4" Type="http://schemas.openxmlformats.org/officeDocument/2006/relationships/tags" Target="../tags/tag573.xml"/><Relationship Id="rId5" Type="http://schemas.openxmlformats.org/officeDocument/2006/relationships/tags" Target="../tags/tag574.xml"/><Relationship Id="rId6" Type="http://schemas.openxmlformats.org/officeDocument/2006/relationships/tags" Target="../tags/tag575.xml"/><Relationship Id="rId7" Type="http://schemas.openxmlformats.org/officeDocument/2006/relationships/tags" Target="../tags/tag576.xml"/><Relationship Id="rId8" Type="http://schemas.openxmlformats.org/officeDocument/2006/relationships/tags" Target="../tags/tag577.xml"/><Relationship Id="rId9" Type="http://schemas.openxmlformats.org/officeDocument/2006/relationships/tags" Target="../tags/tag578.xml"/><Relationship Id="rId10" Type="http://schemas.openxmlformats.org/officeDocument/2006/relationships/slideLayout" Target="../slideLayouts/slideLayout2.xml"/><Relationship Id="rId11" Type="http://schemas.openxmlformats.org/officeDocument/2006/relationships/notesSlide" Target="../notesSlides/notesSlide37.xml"/><Relationship Id="rId1" Type="http://schemas.openxmlformats.org/officeDocument/2006/relationships/tags" Target="../tags/tag570.xml"/><Relationship Id="rId2" Type="http://schemas.openxmlformats.org/officeDocument/2006/relationships/tags" Target="../tags/tag571.xml"/></Relationships>
</file>

<file path=ppt/slides/_rels/slide41.xml.rels><?xml version="1.0" encoding="UTF-8" standalone="yes"?>
<Relationships xmlns="http://schemas.openxmlformats.org/package/2006/relationships"><Relationship Id="rId3" Type="http://schemas.openxmlformats.org/officeDocument/2006/relationships/tags" Target="../tags/tag581.xml"/><Relationship Id="rId4" Type="http://schemas.openxmlformats.org/officeDocument/2006/relationships/tags" Target="../tags/tag582.xml"/><Relationship Id="rId5" Type="http://schemas.openxmlformats.org/officeDocument/2006/relationships/tags" Target="../tags/tag583.xml"/><Relationship Id="rId6" Type="http://schemas.openxmlformats.org/officeDocument/2006/relationships/tags" Target="../tags/tag584.xml"/><Relationship Id="rId7" Type="http://schemas.openxmlformats.org/officeDocument/2006/relationships/tags" Target="../tags/tag585.xml"/><Relationship Id="rId8" Type="http://schemas.openxmlformats.org/officeDocument/2006/relationships/tags" Target="../tags/tag586.xml"/><Relationship Id="rId9" Type="http://schemas.openxmlformats.org/officeDocument/2006/relationships/tags" Target="../tags/tag587.xml"/><Relationship Id="rId10" Type="http://schemas.openxmlformats.org/officeDocument/2006/relationships/slideLayout" Target="../slideLayouts/slideLayout2.xml"/><Relationship Id="rId11" Type="http://schemas.openxmlformats.org/officeDocument/2006/relationships/notesSlide" Target="../notesSlides/notesSlide38.xml"/><Relationship Id="rId1" Type="http://schemas.openxmlformats.org/officeDocument/2006/relationships/tags" Target="../tags/tag579.xml"/><Relationship Id="rId2" Type="http://schemas.openxmlformats.org/officeDocument/2006/relationships/tags" Target="../tags/tag580.xml"/></Relationships>
</file>

<file path=ppt/slides/_rels/slide42.xml.rels><?xml version="1.0" encoding="UTF-8" standalone="yes"?>
<Relationships xmlns="http://schemas.openxmlformats.org/package/2006/relationships"><Relationship Id="rId11" Type="http://schemas.openxmlformats.org/officeDocument/2006/relationships/slideLayout" Target="../slideLayouts/slideLayout2.xml"/><Relationship Id="rId12" Type="http://schemas.openxmlformats.org/officeDocument/2006/relationships/notesSlide" Target="../notesSlides/notesSlide39.xml"/><Relationship Id="rId1" Type="http://schemas.openxmlformats.org/officeDocument/2006/relationships/tags" Target="../tags/tag588.xml"/><Relationship Id="rId2" Type="http://schemas.openxmlformats.org/officeDocument/2006/relationships/tags" Target="../tags/tag589.xml"/><Relationship Id="rId3" Type="http://schemas.openxmlformats.org/officeDocument/2006/relationships/tags" Target="../tags/tag590.xml"/><Relationship Id="rId4" Type="http://schemas.openxmlformats.org/officeDocument/2006/relationships/tags" Target="../tags/tag591.xml"/><Relationship Id="rId5" Type="http://schemas.openxmlformats.org/officeDocument/2006/relationships/tags" Target="../tags/tag592.xml"/><Relationship Id="rId6" Type="http://schemas.openxmlformats.org/officeDocument/2006/relationships/tags" Target="../tags/tag593.xml"/><Relationship Id="rId7" Type="http://schemas.openxmlformats.org/officeDocument/2006/relationships/tags" Target="../tags/tag594.xml"/><Relationship Id="rId8" Type="http://schemas.openxmlformats.org/officeDocument/2006/relationships/tags" Target="../tags/tag595.xml"/><Relationship Id="rId9" Type="http://schemas.openxmlformats.org/officeDocument/2006/relationships/tags" Target="../tags/tag596.xml"/><Relationship Id="rId10" Type="http://schemas.openxmlformats.org/officeDocument/2006/relationships/tags" Target="../tags/tag59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9" Type="http://schemas.openxmlformats.org/officeDocument/2006/relationships/tags" Target="../tags/tag75.xml"/><Relationship Id="rId20" Type="http://schemas.openxmlformats.org/officeDocument/2006/relationships/tags" Target="../tags/tag86.xml"/><Relationship Id="rId21" Type="http://schemas.openxmlformats.org/officeDocument/2006/relationships/slideLayout" Target="../slideLayouts/slideLayout2.xml"/><Relationship Id="rId22" Type="http://schemas.openxmlformats.org/officeDocument/2006/relationships/notesSlide" Target="../notesSlides/notesSlide4.xml"/><Relationship Id="rId10" Type="http://schemas.openxmlformats.org/officeDocument/2006/relationships/tags" Target="../tags/tag76.xml"/><Relationship Id="rId11" Type="http://schemas.openxmlformats.org/officeDocument/2006/relationships/tags" Target="../tags/tag77.xml"/><Relationship Id="rId12" Type="http://schemas.openxmlformats.org/officeDocument/2006/relationships/tags" Target="../tags/tag78.xml"/><Relationship Id="rId13" Type="http://schemas.openxmlformats.org/officeDocument/2006/relationships/tags" Target="../tags/tag79.xml"/><Relationship Id="rId14" Type="http://schemas.openxmlformats.org/officeDocument/2006/relationships/tags" Target="../tags/tag80.xml"/><Relationship Id="rId15" Type="http://schemas.openxmlformats.org/officeDocument/2006/relationships/tags" Target="../tags/tag81.xml"/><Relationship Id="rId16" Type="http://schemas.openxmlformats.org/officeDocument/2006/relationships/tags" Target="../tags/tag82.xml"/><Relationship Id="rId17" Type="http://schemas.openxmlformats.org/officeDocument/2006/relationships/tags" Target="../tags/tag83.xml"/><Relationship Id="rId18" Type="http://schemas.openxmlformats.org/officeDocument/2006/relationships/tags" Target="../tags/tag84.xml"/><Relationship Id="rId19" Type="http://schemas.openxmlformats.org/officeDocument/2006/relationships/tags" Target="../tags/tag85.xml"/><Relationship Id="rId1" Type="http://schemas.openxmlformats.org/officeDocument/2006/relationships/tags" Target="../tags/tag67.xml"/><Relationship Id="rId2" Type="http://schemas.openxmlformats.org/officeDocument/2006/relationships/tags" Target="../tags/tag68.xml"/><Relationship Id="rId3" Type="http://schemas.openxmlformats.org/officeDocument/2006/relationships/tags" Target="../tags/tag69.xml"/><Relationship Id="rId4" Type="http://schemas.openxmlformats.org/officeDocument/2006/relationships/tags" Target="../tags/tag70.xml"/><Relationship Id="rId5" Type="http://schemas.openxmlformats.org/officeDocument/2006/relationships/tags" Target="../tags/tag71.xml"/><Relationship Id="rId6" Type="http://schemas.openxmlformats.org/officeDocument/2006/relationships/tags" Target="../tags/tag72.xml"/><Relationship Id="rId7" Type="http://schemas.openxmlformats.org/officeDocument/2006/relationships/tags" Target="../tags/tag73.xml"/><Relationship Id="rId8" Type="http://schemas.openxmlformats.org/officeDocument/2006/relationships/tags" Target="../tags/tag74.xml"/></Relationships>
</file>

<file path=ppt/slides/_rels/slide6.xml.rels><?xml version="1.0" encoding="UTF-8" standalone="yes"?>
<Relationships xmlns="http://schemas.openxmlformats.org/package/2006/relationships"><Relationship Id="rId9" Type="http://schemas.openxmlformats.org/officeDocument/2006/relationships/tags" Target="../tags/tag95.xml"/><Relationship Id="rId20" Type="http://schemas.openxmlformats.org/officeDocument/2006/relationships/tags" Target="../tags/tag106.xml"/><Relationship Id="rId21" Type="http://schemas.openxmlformats.org/officeDocument/2006/relationships/slideLayout" Target="../slideLayouts/slideLayout2.xml"/><Relationship Id="rId22" Type="http://schemas.openxmlformats.org/officeDocument/2006/relationships/notesSlide" Target="../notesSlides/notesSlide5.xml"/><Relationship Id="rId10" Type="http://schemas.openxmlformats.org/officeDocument/2006/relationships/tags" Target="../tags/tag96.xml"/><Relationship Id="rId11" Type="http://schemas.openxmlformats.org/officeDocument/2006/relationships/tags" Target="../tags/tag97.xml"/><Relationship Id="rId12" Type="http://schemas.openxmlformats.org/officeDocument/2006/relationships/tags" Target="../tags/tag98.xml"/><Relationship Id="rId13" Type="http://schemas.openxmlformats.org/officeDocument/2006/relationships/tags" Target="../tags/tag99.xml"/><Relationship Id="rId14" Type="http://schemas.openxmlformats.org/officeDocument/2006/relationships/tags" Target="../tags/tag100.xml"/><Relationship Id="rId15" Type="http://schemas.openxmlformats.org/officeDocument/2006/relationships/tags" Target="../tags/tag101.xml"/><Relationship Id="rId16" Type="http://schemas.openxmlformats.org/officeDocument/2006/relationships/tags" Target="../tags/tag102.xml"/><Relationship Id="rId17" Type="http://schemas.openxmlformats.org/officeDocument/2006/relationships/tags" Target="../tags/tag103.xml"/><Relationship Id="rId18" Type="http://schemas.openxmlformats.org/officeDocument/2006/relationships/tags" Target="../tags/tag104.xml"/><Relationship Id="rId19" Type="http://schemas.openxmlformats.org/officeDocument/2006/relationships/tags" Target="../tags/tag105.xml"/><Relationship Id="rId1" Type="http://schemas.openxmlformats.org/officeDocument/2006/relationships/tags" Target="../tags/tag87.xml"/><Relationship Id="rId2" Type="http://schemas.openxmlformats.org/officeDocument/2006/relationships/tags" Target="../tags/tag88.xml"/><Relationship Id="rId3" Type="http://schemas.openxmlformats.org/officeDocument/2006/relationships/tags" Target="../tags/tag89.xml"/><Relationship Id="rId4" Type="http://schemas.openxmlformats.org/officeDocument/2006/relationships/tags" Target="../tags/tag90.xml"/><Relationship Id="rId5" Type="http://schemas.openxmlformats.org/officeDocument/2006/relationships/tags" Target="../tags/tag91.xml"/><Relationship Id="rId6" Type="http://schemas.openxmlformats.org/officeDocument/2006/relationships/tags" Target="../tags/tag92.xml"/><Relationship Id="rId7" Type="http://schemas.openxmlformats.org/officeDocument/2006/relationships/tags" Target="../tags/tag93.xml"/><Relationship Id="rId8" Type="http://schemas.openxmlformats.org/officeDocument/2006/relationships/tags" Target="../tags/tag94.xml"/></Relationships>
</file>

<file path=ppt/slides/_rels/slide7.xml.rels><?xml version="1.0" encoding="UTF-8" standalone="yes"?>
<Relationships xmlns="http://schemas.openxmlformats.org/package/2006/relationships"><Relationship Id="rId11" Type="http://schemas.openxmlformats.org/officeDocument/2006/relationships/tags" Target="../tags/tag117.xml"/><Relationship Id="rId12" Type="http://schemas.openxmlformats.org/officeDocument/2006/relationships/tags" Target="../tags/tag118.xml"/><Relationship Id="rId13" Type="http://schemas.openxmlformats.org/officeDocument/2006/relationships/tags" Target="../tags/tag119.xml"/><Relationship Id="rId14" Type="http://schemas.openxmlformats.org/officeDocument/2006/relationships/tags" Target="../tags/tag120.xml"/><Relationship Id="rId15" Type="http://schemas.openxmlformats.org/officeDocument/2006/relationships/slideLayout" Target="../slideLayouts/slideLayout2.xml"/><Relationship Id="rId16" Type="http://schemas.openxmlformats.org/officeDocument/2006/relationships/notesSlide" Target="../notesSlides/notesSlide6.xml"/><Relationship Id="rId1" Type="http://schemas.openxmlformats.org/officeDocument/2006/relationships/tags" Target="../tags/tag107.xml"/><Relationship Id="rId2" Type="http://schemas.openxmlformats.org/officeDocument/2006/relationships/tags" Target="../tags/tag108.xml"/><Relationship Id="rId3" Type="http://schemas.openxmlformats.org/officeDocument/2006/relationships/tags" Target="../tags/tag109.xml"/><Relationship Id="rId4" Type="http://schemas.openxmlformats.org/officeDocument/2006/relationships/tags" Target="../tags/tag110.xml"/><Relationship Id="rId5" Type="http://schemas.openxmlformats.org/officeDocument/2006/relationships/tags" Target="../tags/tag111.xml"/><Relationship Id="rId6" Type="http://schemas.openxmlformats.org/officeDocument/2006/relationships/tags" Target="../tags/tag112.xml"/><Relationship Id="rId7" Type="http://schemas.openxmlformats.org/officeDocument/2006/relationships/tags" Target="../tags/tag113.xml"/><Relationship Id="rId8" Type="http://schemas.openxmlformats.org/officeDocument/2006/relationships/tags" Target="../tags/tag114.xml"/><Relationship Id="rId9" Type="http://schemas.openxmlformats.org/officeDocument/2006/relationships/tags" Target="../tags/tag115.xml"/><Relationship Id="rId10" Type="http://schemas.openxmlformats.org/officeDocument/2006/relationships/tags" Target="../tags/tag116.xml"/></Relationships>
</file>

<file path=ppt/slides/_rels/slide8.xml.rels><?xml version="1.0" encoding="UTF-8" standalone="yes"?>
<Relationships xmlns="http://schemas.openxmlformats.org/package/2006/relationships"><Relationship Id="rId11" Type="http://schemas.openxmlformats.org/officeDocument/2006/relationships/tags" Target="../tags/tag131.xml"/><Relationship Id="rId12" Type="http://schemas.openxmlformats.org/officeDocument/2006/relationships/tags" Target="../tags/tag132.xml"/><Relationship Id="rId13" Type="http://schemas.openxmlformats.org/officeDocument/2006/relationships/tags" Target="../tags/tag133.xml"/><Relationship Id="rId14" Type="http://schemas.openxmlformats.org/officeDocument/2006/relationships/tags" Target="../tags/tag134.xml"/><Relationship Id="rId15" Type="http://schemas.openxmlformats.org/officeDocument/2006/relationships/slideLayout" Target="../slideLayouts/slideLayout2.xml"/><Relationship Id="rId16" Type="http://schemas.openxmlformats.org/officeDocument/2006/relationships/notesSlide" Target="../notesSlides/notesSlide7.xml"/><Relationship Id="rId1" Type="http://schemas.openxmlformats.org/officeDocument/2006/relationships/tags" Target="../tags/tag121.xml"/><Relationship Id="rId2" Type="http://schemas.openxmlformats.org/officeDocument/2006/relationships/tags" Target="../tags/tag122.xml"/><Relationship Id="rId3" Type="http://schemas.openxmlformats.org/officeDocument/2006/relationships/tags" Target="../tags/tag123.xml"/><Relationship Id="rId4" Type="http://schemas.openxmlformats.org/officeDocument/2006/relationships/tags" Target="../tags/tag124.xml"/><Relationship Id="rId5" Type="http://schemas.openxmlformats.org/officeDocument/2006/relationships/tags" Target="../tags/tag125.xml"/><Relationship Id="rId6" Type="http://schemas.openxmlformats.org/officeDocument/2006/relationships/tags" Target="../tags/tag126.xml"/><Relationship Id="rId7" Type="http://schemas.openxmlformats.org/officeDocument/2006/relationships/tags" Target="../tags/tag127.xml"/><Relationship Id="rId8" Type="http://schemas.openxmlformats.org/officeDocument/2006/relationships/tags" Target="../tags/tag128.xml"/><Relationship Id="rId9" Type="http://schemas.openxmlformats.org/officeDocument/2006/relationships/tags" Target="../tags/tag129.xml"/><Relationship Id="rId10" Type="http://schemas.openxmlformats.org/officeDocument/2006/relationships/tags" Target="../tags/tag130.xml"/></Relationships>
</file>

<file path=ppt/slides/_rels/slide9.xml.rels><?xml version="1.0" encoding="UTF-8" standalone="yes"?>
<Relationships xmlns="http://schemas.openxmlformats.org/package/2006/relationships"><Relationship Id="rId11" Type="http://schemas.openxmlformats.org/officeDocument/2006/relationships/tags" Target="../tags/tag145.xml"/><Relationship Id="rId12" Type="http://schemas.openxmlformats.org/officeDocument/2006/relationships/tags" Target="../tags/tag146.xml"/><Relationship Id="rId13" Type="http://schemas.openxmlformats.org/officeDocument/2006/relationships/tags" Target="../tags/tag147.xml"/><Relationship Id="rId14" Type="http://schemas.openxmlformats.org/officeDocument/2006/relationships/tags" Target="../tags/tag148.xml"/><Relationship Id="rId15" Type="http://schemas.openxmlformats.org/officeDocument/2006/relationships/slideLayout" Target="../slideLayouts/slideLayout2.xml"/><Relationship Id="rId16" Type="http://schemas.openxmlformats.org/officeDocument/2006/relationships/notesSlide" Target="../notesSlides/notesSlide8.xml"/><Relationship Id="rId1" Type="http://schemas.openxmlformats.org/officeDocument/2006/relationships/tags" Target="../tags/tag135.xml"/><Relationship Id="rId2" Type="http://schemas.openxmlformats.org/officeDocument/2006/relationships/tags" Target="../tags/tag136.xml"/><Relationship Id="rId3" Type="http://schemas.openxmlformats.org/officeDocument/2006/relationships/tags" Target="../tags/tag137.xml"/><Relationship Id="rId4" Type="http://schemas.openxmlformats.org/officeDocument/2006/relationships/tags" Target="../tags/tag138.xml"/><Relationship Id="rId5" Type="http://schemas.openxmlformats.org/officeDocument/2006/relationships/tags" Target="../tags/tag139.xml"/><Relationship Id="rId6" Type="http://schemas.openxmlformats.org/officeDocument/2006/relationships/tags" Target="../tags/tag140.xml"/><Relationship Id="rId7" Type="http://schemas.openxmlformats.org/officeDocument/2006/relationships/tags" Target="../tags/tag141.xml"/><Relationship Id="rId8" Type="http://schemas.openxmlformats.org/officeDocument/2006/relationships/tags" Target="../tags/tag142.xml"/><Relationship Id="rId9" Type="http://schemas.openxmlformats.org/officeDocument/2006/relationships/tags" Target="../tags/tag143.xml"/><Relationship Id="rId10" Type="http://schemas.openxmlformats.org/officeDocument/2006/relationships/tags" Target="../tags/tag1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590800"/>
            <a:ext cx="8305800" cy="1600200"/>
          </a:xfrm>
        </p:spPr>
        <p:txBody>
          <a:bodyPr/>
          <a:lstStyle/>
          <a:p>
            <a:pPr algn="ctr"/>
            <a:r>
              <a:rPr lang="en-US" sz="3200" i="0" dirty="0" smtClean="0"/>
              <a:t>CSE373: Data Structures &amp; Algorithms</a:t>
            </a:r>
            <a:br>
              <a:rPr lang="en-US" sz="3200" i="0" dirty="0" smtClean="0"/>
            </a:br>
            <a:r>
              <a:rPr lang="en-US" sz="1400" i="0" dirty="0" smtClean="0"/>
              <a:t/>
            </a:r>
            <a:br>
              <a:rPr lang="en-US" sz="1400" i="0" dirty="0" smtClean="0"/>
            </a:br>
            <a:r>
              <a:rPr lang="en-US" sz="3200" i="0" dirty="0" smtClean="0"/>
              <a:t>Lecture </a:t>
            </a:r>
            <a:r>
              <a:rPr lang="en-US" sz="3200" i="0" dirty="0"/>
              <a:t>9</a:t>
            </a:r>
            <a:r>
              <a:rPr lang="en-US" sz="3200" i="0" dirty="0" smtClean="0"/>
              <a:t>: </a:t>
            </a:r>
            <a:r>
              <a:rPr lang="en-US" sz="3200" i="0" dirty="0" smtClean="0"/>
              <a:t>Priority Queues</a:t>
            </a:r>
            <a:endParaRPr lang="en-US" sz="3200" i="0" dirty="0"/>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Aaron Bauer</a:t>
            </a:r>
            <a:endParaRPr lang="en-US" sz="2400" dirty="0" smtClean="0"/>
          </a:p>
          <a:p>
            <a:r>
              <a:rPr lang="en-US" sz="2400" dirty="0" smtClean="0"/>
              <a:t>Winter 2014</a:t>
            </a:r>
            <a:endParaRPr lang="en-US" sz="2400" dirty="0"/>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85800" y="1600200"/>
            <a:ext cx="7772400" cy="762000"/>
          </a:xfrm>
        </p:spPr>
        <p:txBody>
          <a:bodyPr/>
          <a:lstStyle/>
          <a:p>
            <a:pPr marL="457200" indent="-457200">
              <a:buFont typeface="+mj-lt"/>
              <a:buAutoNum type="arabicPeriod"/>
            </a:pPr>
            <a:r>
              <a:rPr lang="en-US" dirty="0" smtClean="0"/>
              <a:t>insert: 16, 32, 4, </a:t>
            </a:r>
            <a:r>
              <a:rPr lang="en-US" dirty="0" smtClean="0"/>
              <a:t>67, </a:t>
            </a:r>
            <a:r>
              <a:rPr lang="en-US" dirty="0" smtClean="0"/>
              <a:t>105, 43, 2</a:t>
            </a:r>
          </a:p>
          <a:p>
            <a:pPr marL="457200" indent="-457200">
              <a:buFont typeface="+mj-lt"/>
              <a:buAutoNum type="arabicPeriod"/>
            </a:pPr>
            <a:r>
              <a:rPr lang="en-US" dirty="0" err="1" smtClean="0"/>
              <a:t>deleteMin</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extLst>
              <p:ext uri="{D42A27DB-BD31-4B8C-83A1-F6EECF244321}">
                <p14:modId xmlns:p14="http://schemas.microsoft.com/office/powerpoint/2010/main" val="2611605285"/>
              </p:ext>
            </p:ext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32</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a:t>
            </a:r>
            <a:endParaRPr lang="en-US" sz="2000" dirty="0"/>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
        <p:nvSpPr>
          <p:cNvPr id="8" name="TextBox 7"/>
          <p:cNvSpPr txBox="1"/>
          <p:nvPr/>
        </p:nvSpPr>
        <p:spPr>
          <a:xfrm>
            <a:off x="4191000" y="3928646"/>
            <a:ext cx="457200" cy="338554"/>
          </a:xfrm>
          <a:prstGeom prst="rect">
            <a:avLst/>
          </a:prstGeom>
          <a:noFill/>
        </p:spPr>
        <p:txBody>
          <a:bodyPr wrap="square" rtlCol="0">
            <a:spAutoFit/>
          </a:bodyPr>
          <a:lstStyle/>
          <a:p>
            <a:r>
              <a:rPr lang="en-US" sz="1600" b="0" dirty="0" smtClean="0">
                <a:latin typeface="+mn-lt"/>
              </a:rPr>
              <a:t> 4</a:t>
            </a:r>
            <a:endParaRPr lang="en-US" sz="1600" b="0" dirty="0" smtClean="0">
              <a:latin typeface="+mn-lt"/>
            </a:endParaRPr>
          </a:p>
        </p:txBody>
      </p:sp>
      <p:sp>
        <p:nvSpPr>
          <p:cNvPr id="22" name="TextBox 21"/>
          <p:cNvSpPr txBox="1"/>
          <p:nvPr/>
        </p:nvSpPr>
        <p:spPr>
          <a:xfrm>
            <a:off x="3505200" y="4572000"/>
            <a:ext cx="457200" cy="338554"/>
          </a:xfrm>
          <a:prstGeom prst="rect">
            <a:avLst/>
          </a:prstGeom>
          <a:noFill/>
        </p:spPr>
        <p:txBody>
          <a:bodyPr wrap="square" rtlCol="0">
            <a:spAutoFit/>
          </a:bodyPr>
          <a:lstStyle/>
          <a:p>
            <a:r>
              <a:rPr lang="en-US" sz="1600" b="0" dirty="0" smtClean="0">
                <a:latin typeface="+mn-lt"/>
              </a:rPr>
              <a:t>32</a:t>
            </a:r>
            <a:endParaRPr lang="en-US" sz="1600" b="0" dirty="0" smtClean="0">
              <a:latin typeface="+mn-lt"/>
            </a:endParaRPr>
          </a:p>
        </p:txBody>
      </p:sp>
      <p:sp>
        <p:nvSpPr>
          <p:cNvPr id="23" name="TextBox 22"/>
          <p:cNvSpPr txBox="1"/>
          <p:nvPr/>
        </p:nvSpPr>
        <p:spPr>
          <a:xfrm>
            <a:off x="5029200" y="4572000"/>
            <a:ext cx="457200" cy="338554"/>
          </a:xfrm>
          <a:prstGeom prst="rect">
            <a:avLst/>
          </a:prstGeom>
          <a:noFill/>
        </p:spPr>
        <p:txBody>
          <a:bodyPr wrap="square" rtlCol="0">
            <a:spAutoFit/>
          </a:bodyPr>
          <a:lstStyle/>
          <a:p>
            <a:r>
              <a:rPr lang="en-US" sz="1600" b="0" dirty="0" smtClean="0">
                <a:latin typeface="+mn-lt"/>
              </a:rPr>
              <a:t>16</a:t>
            </a:r>
            <a:endParaRPr lang="en-US" sz="1600" b="0" dirty="0" smtClean="0">
              <a:latin typeface="+mn-lt"/>
            </a:endParaRPr>
          </a:p>
        </p:txBody>
      </p:sp>
      <p:sp>
        <p:nvSpPr>
          <p:cNvPr id="28" name="TextBox 27"/>
          <p:cNvSpPr txBox="1"/>
          <p:nvPr/>
        </p:nvSpPr>
        <p:spPr>
          <a:xfrm>
            <a:off x="5486400" y="5181600"/>
            <a:ext cx="457200" cy="338554"/>
          </a:xfrm>
          <a:prstGeom prst="rect">
            <a:avLst/>
          </a:prstGeom>
          <a:noFill/>
        </p:spPr>
        <p:txBody>
          <a:bodyPr wrap="square" rtlCol="0">
            <a:spAutoFit/>
          </a:bodyPr>
          <a:lstStyle/>
          <a:p>
            <a:endParaRPr lang="en-US" sz="1600" b="0" dirty="0" smtClean="0">
              <a:latin typeface="+mn-lt"/>
            </a:endParaRPr>
          </a:p>
        </p:txBody>
      </p:sp>
      <p:sp>
        <p:nvSpPr>
          <p:cNvPr id="29" name="TextBox 28"/>
          <p:cNvSpPr txBox="1"/>
          <p:nvPr/>
        </p:nvSpPr>
        <p:spPr>
          <a:xfrm>
            <a:off x="4648200" y="5147846"/>
            <a:ext cx="457200" cy="338554"/>
          </a:xfrm>
          <a:prstGeom prst="rect">
            <a:avLst/>
          </a:prstGeom>
          <a:noFill/>
        </p:spPr>
        <p:txBody>
          <a:bodyPr wrap="square" rtlCol="0">
            <a:spAutoFit/>
          </a:bodyPr>
          <a:lstStyle/>
          <a:p>
            <a:endParaRPr lang="en-US" sz="1600" b="0" dirty="0" smtClean="0">
              <a:latin typeface="+mn-lt"/>
            </a:endParaRPr>
          </a:p>
        </p:txBody>
      </p:sp>
      <p:sp>
        <p:nvSpPr>
          <p:cNvPr id="30" name="TextBox 29"/>
          <p:cNvSpPr txBox="1"/>
          <p:nvPr/>
        </p:nvSpPr>
        <p:spPr>
          <a:xfrm>
            <a:off x="3886200" y="5147846"/>
            <a:ext cx="457200" cy="338554"/>
          </a:xfrm>
          <a:prstGeom prst="rect">
            <a:avLst/>
          </a:prstGeom>
          <a:noFill/>
        </p:spPr>
        <p:txBody>
          <a:bodyPr wrap="square" rtlCol="0">
            <a:spAutoFit/>
          </a:bodyPr>
          <a:lstStyle/>
          <a:p>
            <a:endParaRPr lang="en-US" sz="1600" b="0" dirty="0" smtClean="0">
              <a:latin typeface="+mn-lt"/>
            </a:endParaRPr>
          </a:p>
        </p:txBody>
      </p:sp>
      <p:sp>
        <p:nvSpPr>
          <p:cNvPr id="31" name="TextBox 30"/>
          <p:cNvSpPr txBox="1"/>
          <p:nvPr/>
        </p:nvSpPr>
        <p:spPr>
          <a:xfrm>
            <a:off x="3048000" y="5147846"/>
            <a:ext cx="457200" cy="338554"/>
          </a:xfrm>
          <a:prstGeom prst="rect">
            <a:avLst/>
          </a:prstGeom>
          <a:noFill/>
        </p:spPr>
        <p:txBody>
          <a:bodyPr wrap="square" rtlCol="0">
            <a:spAutoFit/>
          </a:bodyPr>
          <a:lstStyle/>
          <a:p>
            <a:endParaRPr lang="en-US" sz="1600" b="0" dirty="0" smtClean="0">
              <a:latin typeface="+mn-lt"/>
            </a:endParaRPr>
          </a:p>
        </p:txBody>
      </p:sp>
    </p:spTree>
    <p:extLst>
      <p:ext uri="{BB962C8B-B14F-4D97-AF65-F5344CB8AC3E}">
        <p14:creationId xmlns:p14="http://schemas.microsoft.com/office/powerpoint/2010/main" val="42070553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85800" y="1600200"/>
            <a:ext cx="7772400" cy="762000"/>
          </a:xfrm>
        </p:spPr>
        <p:txBody>
          <a:bodyPr/>
          <a:lstStyle/>
          <a:p>
            <a:pPr marL="457200" indent="-457200">
              <a:buFont typeface="+mj-lt"/>
              <a:buAutoNum type="arabicPeriod"/>
            </a:pPr>
            <a:r>
              <a:rPr lang="en-US" dirty="0" smtClean="0"/>
              <a:t>insert: 16, 32, 4, </a:t>
            </a:r>
            <a:r>
              <a:rPr lang="en-US" dirty="0" smtClean="0"/>
              <a:t>67, </a:t>
            </a:r>
            <a:r>
              <a:rPr lang="en-US" dirty="0" smtClean="0"/>
              <a:t>105, 43, 2</a:t>
            </a:r>
          </a:p>
          <a:p>
            <a:pPr marL="457200" indent="-457200">
              <a:buFont typeface="+mj-lt"/>
              <a:buAutoNum type="arabicPeriod"/>
            </a:pPr>
            <a:r>
              <a:rPr lang="en-US" dirty="0" err="1" smtClean="0"/>
              <a:t>deleteMin</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extLst>
              <p:ext uri="{D42A27DB-BD31-4B8C-83A1-F6EECF244321}">
                <p14:modId xmlns:p14="http://schemas.microsoft.com/office/powerpoint/2010/main" val="1714860219"/>
              </p:ext>
            </p:ext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32</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67</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a:t>
            </a:r>
            <a:endParaRPr lang="en-US" sz="2000" dirty="0"/>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
        <p:nvSpPr>
          <p:cNvPr id="8" name="TextBox 7"/>
          <p:cNvSpPr txBox="1"/>
          <p:nvPr/>
        </p:nvSpPr>
        <p:spPr>
          <a:xfrm>
            <a:off x="4191000" y="3928646"/>
            <a:ext cx="457200" cy="338554"/>
          </a:xfrm>
          <a:prstGeom prst="rect">
            <a:avLst/>
          </a:prstGeom>
          <a:noFill/>
        </p:spPr>
        <p:txBody>
          <a:bodyPr wrap="square" rtlCol="0">
            <a:spAutoFit/>
          </a:bodyPr>
          <a:lstStyle/>
          <a:p>
            <a:r>
              <a:rPr lang="en-US" sz="1600" b="0" dirty="0" smtClean="0">
                <a:latin typeface="+mn-lt"/>
              </a:rPr>
              <a:t> 4</a:t>
            </a:r>
            <a:endParaRPr lang="en-US" sz="1600" b="0" dirty="0" smtClean="0">
              <a:latin typeface="+mn-lt"/>
            </a:endParaRPr>
          </a:p>
        </p:txBody>
      </p:sp>
      <p:sp>
        <p:nvSpPr>
          <p:cNvPr id="22" name="TextBox 21"/>
          <p:cNvSpPr txBox="1"/>
          <p:nvPr/>
        </p:nvSpPr>
        <p:spPr>
          <a:xfrm>
            <a:off x="3505200" y="4572000"/>
            <a:ext cx="457200" cy="338554"/>
          </a:xfrm>
          <a:prstGeom prst="rect">
            <a:avLst/>
          </a:prstGeom>
          <a:noFill/>
        </p:spPr>
        <p:txBody>
          <a:bodyPr wrap="square" rtlCol="0">
            <a:spAutoFit/>
          </a:bodyPr>
          <a:lstStyle/>
          <a:p>
            <a:r>
              <a:rPr lang="en-US" sz="1600" b="0" dirty="0" smtClean="0">
                <a:latin typeface="+mn-lt"/>
              </a:rPr>
              <a:t>32</a:t>
            </a:r>
            <a:endParaRPr lang="en-US" sz="1600" b="0" dirty="0" smtClean="0">
              <a:latin typeface="+mn-lt"/>
            </a:endParaRPr>
          </a:p>
        </p:txBody>
      </p:sp>
      <p:sp>
        <p:nvSpPr>
          <p:cNvPr id="23" name="TextBox 22"/>
          <p:cNvSpPr txBox="1"/>
          <p:nvPr/>
        </p:nvSpPr>
        <p:spPr>
          <a:xfrm>
            <a:off x="5029200" y="4572000"/>
            <a:ext cx="457200" cy="338554"/>
          </a:xfrm>
          <a:prstGeom prst="rect">
            <a:avLst/>
          </a:prstGeom>
          <a:noFill/>
        </p:spPr>
        <p:txBody>
          <a:bodyPr wrap="square" rtlCol="0">
            <a:spAutoFit/>
          </a:bodyPr>
          <a:lstStyle/>
          <a:p>
            <a:r>
              <a:rPr lang="en-US" sz="1600" b="0" dirty="0" smtClean="0">
                <a:latin typeface="+mn-lt"/>
              </a:rPr>
              <a:t>16</a:t>
            </a:r>
            <a:endParaRPr lang="en-US" sz="1600" b="0" dirty="0" smtClean="0">
              <a:latin typeface="+mn-lt"/>
            </a:endParaRPr>
          </a:p>
        </p:txBody>
      </p:sp>
      <p:sp>
        <p:nvSpPr>
          <p:cNvPr id="28" name="TextBox 27"/>
          <p:cNvSpPr txBox="1"/>
          <p:nvPr/>
        </p:nvSpPr>
        <p:spPr>
          <a:xfrm>
            <a:off x="5486400" y="5181600"/>
            <a:ext cx="457200" cy="338554"/>
          </a:xfrm>
          <a:prstGeom prst="rect">
            <a:avLst/>
          </a:prstGeom>
          <a:noFill/>
        </p:spPr>
        <p:txBody>
          <a:bodyPr wrap="square" rtlCol="0">
            <a:spAutoFit/>
          </a:bodyPr>
          <a:lstStyle/>
          <a:p>
            <a:endParaRPr lang="en-US" sz="1600" b="0" dirty="0" smtClean="0">
              <a:latin typeface="+mn-lt"/>
            </a:endParaRPr>
          </a:p>
        </p:txBody>
      </p:sp>
      <p:sp>
        <p:nvSpPr>
          <p:cNvPr id="29" name="TextBox 28"/>
          <p:cNvSpPr txBox="1"/>
          <p:nvPr/>
        </p:nvSpPr>
        <p:spPr>
          <a:xfrm>
            <a:off x="4648200" y="5147846"/>
            <a:ext cx="457200" cy="338554"/>
          </a:xfrm>
          <a:prstGeom prst="rect">
            <a:avLst/>
          </a:prstGeom>
          <a:noFill/>
        </p:spPr>
        <p:txBody>
          <a:bodyPr wrap="square" rtlCol="0">
            <a:spAutoFit/>
          </a:bodyPr>
          <a:lstStyle/>
          <a:p>
            <a:endParaRPr lang="en-US" sz="1600" b="0" dirty="0" smtClean="0">
              <a:latin typeface="+mn-lt"/>
            </a:endParaRPr>
          </a:p>
        </p:txBody>
      </p:sp>
      <p:sp>
        <p:nvSpPr>
          <p:cNvPr id="30" name="TextBox 29"/>
          <p:cNvSpPr txBox="1"/>
          <p:nvPr/>
        </p:nvSpPr>
        <p:spPr>
          <a:xfrm>
            <a:off x="3886200" y="5147846"/>
            <a:ext cx="457200" cy="338554"/>
          </a:xfrm>
          <a:prstGeom prst="rect">
            <a:avLst/>
          </a:prstGeom>
          <a:noFill/>
        </p:spPr>
        <p:txBody>
          <a:bodyPr wrap="square" rtlCol="0">
            <a:spAutoFit/>
          </a:bodyPr>
          <a:lstStyle/>
          <a:p>
            <a:endParaRPr lang="en-US" sz="1600" b="0" dirty="0" smtClean="0">
              <a:latin typeface="+mn-lt"/>
            </a:endParaRPr>
          </a:p>
        </p:txBody>
      </p:sp>
      <p:sp>
        <p:nvSpPr>
          <p:cNvPr id="31" name="TextBox 30"/>
          <p:cNvSpPr txBox="1"/>
          <p:nvPr/>
        </p:nvSpPr>
        <p:spPr>
          <a:xfrm>
            <a:off x="3124200" y="5147846"/>
            <a:ext cx="457200" cy="338554"/>
          </a:xfrm>
          <a:prstGeom prst="rect">
            <a:avLst/>
          </a:prstGeom>
          <a:noFill/>
        </p:spPr>
        <p:txBody>
          <a:bodyPr wrap="square" rtlCol="0">
            <a:spAutoFit/>
          </a:bodyPr>
          <a:lstStyle/>
          <a:p>
            <a:r>
              <a:rPr lang="en-US" sz="1600" b="0" dirty="0" smtClean="0">
                <a:latin typeface="+mn-lt"/>
              </a:rPr>
              <a:t>67</a:t>
            </a:r>
            <a:endParaRPr lang="en-US" sz="1600" b="0" dirty="0" smtClean="0">
              <a:latin typeface="+mn-lt"/>
            </a:endParaRPr>
          </a:p>
        </p:txBody>
      </p:sp>
    </p:spTree>
    <p:extLst>
      <p:ext uri="{BB962C8B-B14F-4D97-AF65-F5344CB8AC3E}">
        <p14:creationId xmlns:p14="http://schemas.microsoft.com/office/powerpoint/2010/main" val="32002789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85800" y="1600200"/>
            <a:ext cx="7772400" cy="762000"/>
          </a:xfrm>
        </p:spPr>
        <p:txBody>
          <a:bodyPr/>
          <a:lstStyle/>
          <a:p>
            <a:pPr marL="457200" indent="-457200">
              <a:buFont typeface="+mj-lt"/>
              <a:buAutoNum type="arabicPeriod"/>
            </a:pPr>
            <a:r>
              <a:rPr lang="en-US" dirty="0" smtClean="0"/>
              <a:t>insert: 16, 32, 4, </a:t>
            </a:r>
            <a:r>
              <a:rPr lang="en-US" dirty="0" smtClean="0"/>
              <a:t>67, </a:t>
            </a:r>
            <a:r>
              <a:rPr lang="en-US" dirty="0" smtClean="0"/>
              <a:t>105, 43, 2</a:t>
            </a:r>
          </a:p>
          <a:p>
            <a:pPr marL="457200" indent="-457200">
              <a:buFont typeface="+mj-lt"/>
              <a:buAutoNum type="arabicPeriod"/>
            </a:pPr>
            <a:r>
              <a:rPr lang="en-US" dirty="0" err="1" smtClean="0"/>
              <a:t>deleteMin</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extLst>
              <p:ext uri="{D42A27DB-BD31-4B8C-83A1-F6EECF244321}">
                <p14:modId xmlns:p14="http://schemas.microsoft.com/office/powerpoint/2010/main" val="2368319366"/>
              </p:ext>
            </p:ext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32</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67</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105</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a:t>
            </a:r>
            <a:endParaRPr lang="en-US" sz="2000" dirty="0"/>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
        <p:nvSpPr>
          <p:cNvPr id="8" name="TextBox 7"/>
          <p:cNvSpPr txBox="1"/>
          <p:nvPr/>
        </p:nvSpPr>
        <p:spPr>
          <a:xfrm>
            <a:off x="4191000" y="3928646"/>
            <a:ext cx="457200" cy="338554"/>
          </a:xfrm>
          <a:prstGeom prst="rect">
            <a:avLst/>
          </a:prstGeom>
          <a:noFill/>
        </p:spPr>
        <p:txBody>
          <a:bodyPr wrap="square" rtlCol="0">
            <a:spAutoFit/>
          </a:bodyPr>
          <a:lstStyle/>
          <a:p>
            <a:r>
              <a:rPr lang="en-US" sz="1600" b="0" dirty="0" smtClean="0">
                <a:latin typeface="+mn-lt"/>
              </a:rPr>
              <a:t> 4</a:t>
            </a:r>
            <a:endParaRPr lang="en-US" sz="1600" b="0" dirty="0" smtClean="0">
              <a:latin typeface="+mn-lt"/>
            </a:endParaRPr>
          </a:p>
        </p:txBody>
      </p:sp>
      <p:sp>
        <p:nvSpPr>
          <p:cNvPr id="22" name="TextBox 21"/>
          <p:cNvSpPr txBox="1"/>
          <p:nvPr/>
        </p:nvSpPr>
        <p:spPr>
          <a:xfrm>
            <a:off x="3505200" y="4572000"/>
            <a:ext cx="457200" cy="338554"/>
          </a:xfrm>
          <a:prstGeom prst="rect">
            <a:avLst/>
          </a:prstGeom>
          <a:noFill/>
        </p:spPr>
        <p:txBody>
          <a:bodyPr wrap="square" rtlCol="0">
            <a:spAutoFit/>
          </a:bodyPr>
          <a:lstStyle/>
          <a:p>
            <a:r>
              <a:rPr lang="en-US" sz="1600" b="0" dirty="0" smtClean="0">
                <a:latin typeface="+mn-lt"/>
              </a:rPr>
              <a:t>32</a:t>
            </a:r>
            <a:endParaRPr lang="en-US" sz="1600" b="0" dirty="0" smtClean="0">
              <a:latin typeface="+mn-lt"/>
            </a:endParaRPr>
          </a:p>
        </p:txBody>
      </p:sp>
      <p:sp>
        <p:nvSpPr>
          <p:cNvPr id="23" name="TextBox 22"/>
          <p:cNvSpPr txBox="1"/>
          <p:nvPr/>
        </p:nvSpPr>
        <p:spPr>
          <a:xfrm>
            <a:off x="5029200" y="4572000"/>
            <a:ext cx="457200" cy="338554"/>
          </a:xfrm>
          <a:prstGeom prst="rect">
            <a:avLst/>
          </a:prstGeom>
          <a:noFill/>
        </p:spPr>
        <p:txBody>
          <a:bodyPr wrap="square" rtlCol="0">
            <a:spAutoFit/>
          </a:bodyPr>
          <a:lstStyle/>
          <a:p>
            <a:r>
              <a:rPr lang="en-US" sz="1600" b="0" dirty="0" smtClean="0">
                <a:latin typeface="+mn-lt"/>
              </a:rPr>
              <a:t>16</a:t>
            </a:r>
            <a:endParaRPr lang="en-US" sz="1600" b="0" dirty="0" smtClean="0">
              <a:latin typeface="+mn-lt"/>
            </a:endParaRPr>
          </a:p>
        </p:txBody>
      </p:sp>
      <p:sp>
        <p:nvSpPr>
          <p:cNvPr id="28" name="TextBox 27"/>
          <p:cNvSpPr txBox="1"/>
          <p:nvPr/>
        </p:nvSpPr>
        <p:spPr>
          <a:xfrm>
            <a:off x="5486400" y="5181600"/>
            <a:ext cx="457200" cy="338554"/>
          </a:xfrm>
          <a:prstGeom prst="rect">
            <a:avLst/>
          </a:prstGeom>
          <a:noFill/>
        </p:spPr>
        <p:txBody>
          <a:bodyPr wrap="square" rtlCol="0">
            <a:spAutoFit/>
          </a:bodyPr>
          <a:lstStyle/>
          <a:p>
            <a:endParaRPr lang="en-US" sz="1600" b="0" dirty="0" smtClean="0">
              <a:latin typeface="+mn-lt"/>
            </a:endParaRPr>
          </a:p>
        </p:txBody>
      </p:sp>
      <p:sp>
        <p:nvSpPr>
          <p:cNvPr id="29" name="TextBox 28"/>
          <p:cNvSpPr txBox="1"/>
          <p:nvPr/>
        </p:nvSpPr>
        <p:spPr>
          <a:xfrm>
            <a:off x="4648200" y="5147846"/>
            <a:ext cx="457200" cy="338554"/>
          </a:xfrm>
          <a:prstGeom prst="rect">
            <a:avLst/>
          </a:prstGeom>
          <a:noFill/>
        </p:spPr>
        <p:txBody>
          <a:bodyPr wrap="square" rtlCol="0">
            <a:spAutoFit/>
          </a:bodyPr>
          <a:lstStyle/>
          <a:p>
            <a:endParaRPr lang="en-US" sz="1600" b="0" dirty="0" smtClean="0">
              <a:latin typeface="+mn-lt"/>
            </a:endParaRPr>
          </a:p>
        </p:txBody>
      </p:sp>
      <p:sp>
        <p:nvSpPr>
          <p:cNvPr id="30" name="TextBox 29"/>
          <p:cNvSpPr txBox="1"/>
          <p:nvPr/>
        </p:nvSpPr>
        <p:spPr>
          <a:xfrm>
            <a:off x="3810000" y="5147846"/>
            <a:ext cx="533400" cy="338554"/>
          </a:xfrm>
          <a:prstGeom prst="rect">
            <a:avLst/>
          </a:prstGeom>
          <a:noFill/>
        </p:spPr>
        <p:txBody>
          <a:bodyPr wrap="square" rtlCol="0">
            <a:spAutoFit/>
          </a:bodyPr>
          <a:lstStyle/>
          <a:p>
            <a:r>
              <a:rPr lang="en-US" sz="1600" b="0" dirty="0" smtClean="0">
                <a:latin typeface="+mn-lt"/>
              </a:rPr>
              <a:t>105</a:t>
            </a:r>
            <a:endParaRPr lang="en-US" sz="1600" b="0" dirty="0" smtClean="0">
              <a:latin typeface="+mn-lt"/>
            </a:endParaRPr>
          </a:p>
        </p:txBody>
      </p:sp>
      <p:sp>
        <p:nvSpPr>
          <p:cNvPr id="31" name="TextBox 30"/>
          <p:cNvSpPr txBox="1"/>
          <p:nvPr/>
        </p:nvSpPr>
        <p:spPr>
          <a:xfrm>
            <a:off x="3124200" y="5147846"/>
            <a:ext cx="457200" cy="338554"/>
          </a:xfrm>
          <a:prstGeom prst="rect">
            <a:avLst/>
          </a:prstGeom>
          <a:noFill/>
        </p:spPr>
        <p:txBody>
          <a:bodyPr wrap="square" rtlCol="0">
            <a:spAutoFit/>
          </a:bodyPr>
          <a:lstStyle/>
          <a:p>
            <a:r>
              <a:rPr lang="en-US" sz="1600" b="0" dirty="0" smtClean="0">
                <a:latin typeface="+mn-lt"/>
              </a:rPr>
              <a:t>67</a:t>
            </a:r>
            <a:endParaRPr lang="en-US" sz="1600" b="0" dirty="0" smtClean="0">
              <a:latin typeface="+mn-lt"/>
            </a:endParaRPr>
          </a:p>
        </p:txBody>
      </p:sp>
    </p:spTree>
    <p:extLst>
      <p:ext uri="{BB962C8B-B14F-4D97-AF65-F5344CB8AC3E}">
        <p14:creationId xmlns:p14="http://schemas.microsoft.com/office/powerpoint/2010/main" val="657816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85800" y="1600200"/>
            <a:ext cx="7772400" cy="762000"/>
          </a:xfrm>
        </p:spPr>
        <p:txBody>
          <a:bodyPr/>
          <a:lstStyle/>
          <a:p>
            <a:pPr marL="457200" indent="-457200">
              <a:buFont typeface="+mj-lt"/>
              <a:buAutoNum type="arabicPeriod"/>
            </a:pPr>
            <a:r>
              <a:rPr lang="en-US" dirty="0" smtClean="0"/>
              <a:t>insert: 16, 32, 4, </a:t>
            </a:r>
            <a:r>
              <a:rPr lang="en-US" dirty="0" smtClean="0"/>
              <a:t>67, </a:t>
            </a:r>
            <a:r>
              <a:rPr lang="en-US" dirty="0" smtClean="0"/>
              <a:t>105, 43, 2</a:t>
            </a:r>
          </a:p>
          <a:p>
            <a:pPr marL="457200" indent="-457200">
              <a:buFont typeface="+mj-lt"/>
              <a:buAutoNum type="arabicPeriod"/>
            </a:pPr>
            <a:r>
              <a:rPr lang="en-US" dirty="0" err="1" smtClean="0"/>
              <a:t>deleteMin</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extLst>
              <p:ext uri="{D42A27DB-BD31-4B8C-83A1-F6EECF244321}">
                <p14:modId xmlns:p14="http://schemas.microsoft.com/office/powerpoint/2010/main" val="1220050645"/>
              </p:ext>
            </p:ext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32</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67</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105</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43</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a:t>
            </a:r>
            <a:endParaRPr lang="en-US" sz="2000" dirty="0"/>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
        <p:nvSpPr>
          <p:cNvPr id="8" name="TextBox 7"/>
          <p:cNvSpPr txBox="1"/>
          <p:nvPr/>
        </p:nvSpPr>
        <p:spPr>
          <a:xfrm>
            <a:off x="4191000" y="3928646"/>
            <a:ext cx="457200" cy="338554"/>
          </a:xfrm>
          <a:prstGeom prst="rect">
            <a:avLst/>
          </a:prstGeom>
          <a:noFill/>
        </p:spPr>
        <p:txBody>
          <a:bodyPr wrap="square" rtlCol="0">
            <a:spAutoFit/>
          </a:bodyPr>
          <a:lstStyle/>
          <a:p>
            <a:r>
              <a:rPr lang="en-US" sz="1600" b="0" dirty="0" smtClean="0">
                <a:latin typeface="+mn-lt"/>
              </a:rPr>
              <a:t> 4</a:t>
            </a:r>
            <a:endParaRPr lang="en-US" sz="1600" b="0" dirty="0" smtClean="0">
              <a:latin typeface="+mn-lt"/>
            </a:endParaRPr>
          </a:p>
        </p:txBody>
      </p:sp>
      <p:sp>
        <p:nvSpPr>
          <p:cNvPr id="22" name="TextBox 21"/>
          <p:cNvSpPr txBox="1"/>
          <p:nvPr/>
        </p:nvSpPr>
        <p:spPr>
          <a:xfrm>
            <a:off x="3505200" y="4572000"/>
            <a:ext cx="457200" cy="338554"/>
          </a:xfrm>
          <a:prstGeom prst="rect">
            <a:avLst/>
          </a:prstGeom>
          <a:noFill/>
        </p:spPr>
        <p:txBody>
          <a:bodyPr wrap="square" rtlCol="0">
            <a:spAutoFit/>
          </a:bodyPr>
          <a:lstStyle/>
          <a:p>
            <a:r>
              <a:rPr lang="en-US" sz="1600" b="0" dirty="0" smtClean="0">
                <a:latin typeface="+mn-lt"/>
              </a:rPr>
              <a:t>32</a:t>
            </a:r>
            <a:endParaRPr lang="en-US" sz="1600" b="0" dirty="0" smtClean="0">
              <a:latin typeface="+mn-lt"/>
            </a:endParaRPr>
          </a:p>
        </p:txBody>
      </p:sp>
      <p:sp>
        <p:nvSpPr>
          <p:cNvPr id="23" name="TextBox 22"/>
          <p:cNvSpPr txBox="1"/>
          <p:nvPr/>
        </p:nvSpPr>
        <p:spPr>
          <a:xfrm>
            <a:off x="5029200" y="4572000"/>
            <a:ext cx="457200" cy="338554"/>
          </a:xfrm>
          <a:prstGeom prst="rect">
            <a:avLst/>
          </a:prstGeom>
          <a:noFill/>
        </p:spPr>
        <p:txBody>
          <a:bodyPr wrap="square" rtlCol="0">
            <a:spAutoFit/>
          </a:bodyPr>
          <a:lstStyle/>
          <a:p>
            <a:r>
              <a:rPr lang="en-US" sz="1600" b="0" dirty="0" smtClean="0">
                <a:latin typeface="+mn-lt"/>
              </a:rPr>
              <a:t>16</a:t>
            </a:r>
            <a:endParaRPr lang="en-US" sz="1600" b="0" dirty="0" smtClean="0">
              <a:latin typeface="+mn-lt"/>
            </a:endParaRPr>
          </a:p>
        </p:txBody>
      </p:sp>
      <p:sp>
        <p:nvSpPr>
          <p:cNvPr id="28" name="TextBox 27"/>
          <p:cNvSpPr txBox="1"/>
          <p:nvPr/>
        </p:nvSpPr>
        <p:spPr>
          <a:xfrm>
            <a:off x="5486400" y="5181600"/>
            <a:ext cx="457200" cy="338554"/>
          </a:xfrm>
          <a:prstGeom prst="rect">
            <a:avLst/>
          </a:prstGeom>
          <a:noFill/>
        </p:spPr>
        <p:txBody>
          <a:bodyPr wrap="square" rtlCol="0">
            <a:spAutoFit/>
          </a:bodyPr>
          <a:lstStyle/>
          <a:p>
            <a:endParaRPr lang="en-US" sz="1600" b="0" dirty="0" smtClean="0">
              <a:latin typeface="+mn-lt"/>
            </a:endParaRPr>
          </a:p>
        </p:txBody>
      </p:sp>
      <p:sp>
        <p:nvSpPr>
          <p:cNvPr id="29" name="TextBox 28"/>
          <p:cNvSpPr txBox="1"/>
          <p:nvPr/>
        </p:nvSpPr>
        <p:spPr>
          <a:xfrm>
            <a:off x="4724400" y="5147846"/>
            <a:ext cx="457200" cy="338554"/>
          </a:xfrm>
          <a:prstGeom prst="rect">
            <a:avLst/>
          </a:prstGeom>
          <a:noFill/>
        </p:spPr>
        <p:txBody>
          <a:bodyPr wrap="square" rtlCol="0">
            <a:spAutoFit/>
          </a:bodyPr>
          <a:lstStyle/>
          <a:p>
            <a:r>
              <a:rPr lang="en-US" sz="1600" b="0" dirty="0" smtClean="0">
                <a:latin typeface="+mn-lt"/>
              </a:rPr>
              <a:t>43</a:t>
            </a:r>
            <a:endParaRPr lang="en-US" sz="1600" b="0" dirty="0" smtClean="0">
              <a:latin typeface="+mn-lt"/>
            </a:endParaRPr>
          </a:p>
        </p:txBody>
      </p:sp>
      <p:sp>
        <p:nvSpPr>
          <p:cNvPr id="30" name="TextBox 29"/>
          <p:cNvSpPr txBox="1"/>
          <p:nvPr/>
        </p:nvSpPr>
        <p:spPr>
          <a:xfrm>
            <a:off x="3810000" y="5147846"/>
            <a:ext cx="533400" cy="338554"/>
          </a:xfrm>
          <a:prstGeom prst="rect">
            <a:avLst/>
          </a:prstGeom>
          <a:noFill/>
        </p:spPr>
        <p:txBody>
          <a:bodyPr wrap="square" rtlCol="0">
            <a:spAutoFit/>
          </a:bodyPr>
          <a:lstStyle/>
          <a:p>
            <a:r>
              <a:rPr lang="en-US" sz="1600" b="0" dirty="0" smtClean="0">
                <a:latin typeface="+mn-lt"/>
              </a:rPr>
              <a:t>105</a:t>
            </a:r>
            <a:endParaRPr lang="en-US" sz="1600" b="0" dirty="0" smtClean="0">
              <a:latin typeface="+mn-lt"/>
            </a:endParaRPr>
          </a:p>
        </p:txBody>
      </p:sp>
      <p:sp>
        <p:nvSpPr>
          <p:cNvPr id="31" name="TextBox 30"/>
          <p:cNvSpPr txBox="1"/>
          <p:nvPr/>
        </p:nvSpPr>
        <p:spPr>
          <a:xfrm>
            <a:off x="3124200" y="5147846"/>
            <a:ext cx="457200" cy="338554"/>
          </a:xfrm>
          <a:prstGeom prst="rect">
            <a:avLst/>
          </a:prstGeom>
          <a:noFill/>
        </p:spPr>
        <p:txBody>
          <a:bodyPr wrap="square" rtlCol="0">
            <a:spAutoFit/>
          </a:bodyPr>
          <a:lstStyle/>
          <a:p>
            <a:r>
              <a:rPr lang="en-US" sz="1600" b="0" dirty="0" smtClean="0">
                <a:latin typeface="+mn-lt"/>
              </a:rPr>
              <a:t>67</a:t>
            </a:r>
            <a:endParaRPr lang="en-US" sz="1600" b="0" dirty="0" smtClean="0">
              <a:latin typeface="+mn-lt"/>
            </a:endParaRPr>
          </a:p>
        </p:txBody>
      </p:sp>
    </p:spTree>
    <p:extLst>
      <p:ext uri="{BB962C8B-B14F-4D97-AF65-F5344CB8AC3E}">
        <p14:creationId xmlns:p14="http://schemas.microsoft.com/office/powerpoint/2010/main" val="2160550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85800" y="1600200"/>
            <a:ext cx="7772400" cy="762000"/>
          </a:xfrm>
        </p:spPr>
        <p:txBody>
          <a:bodyPr/>
          <a:lstStyle/>
          <a:p>
            <a:pPr marL="457200" indent="-457200">
              <a:buFont typeface="+mj-lt"/>
              <a:buAutoNum type="arabicPeriod"/>
            </a:pPr>
            <a:r>
              <a:rPr lang="en-US" dirty="0" smtClean="0"/>
              <a:t>insert: 16, 32, 4, </a:t>
            </a:r>
            <a:r>
              <a:rPr lang="en-US" dirty="0" smtClean="0"/>
              <a:t>67, </a:t>
            </a:r>
            <a:r>
              <a:rPr lang="en-US" dirty="0" smtClean="0"/>
              <a:t>105, 43, 2</a:t>
            </a:r>
          </a:p>
          <a:p>
            <a:pPr marL="457200" indent="-457200">
              <a:buFont typeface="+mj-lt"/>
              <a:buAutoNum type="arabicPeriod"/>
            </a:pPr>
            <a:r>
              <a:rPr lang="en-US" dirty="0" err="1" smtClean="0"/>
              <a:t>deleteMin</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extLst>
              <p:ext uri="{D42A27DB-BD31-4B8C-83A1-F6EECF244321}">
                <p14:modId xmlns:p14="http://schemas.microsoft.com/office/powerpoint/2010/main" val="2435784685"/>
              </p:ext>
            </p:ext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32</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67</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105</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43</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a:t>
            </a:r>
            <a:endParaRPr lang="en-US" sz="2000" dirty="0"/>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
        <p:nvSpPr>
          <p:cNvPr id="8" name="TextBox 7"/>
          <p:cNvSpPr txBox="1"/>
          <p:nvPr/>
        </p:nvSpPr>
        <p:spPr>
          <a:xfrm>
            <a:off x="4191000" y="3928646"/>
            <a:ext cx="457200" cy="338554"/>
          </a:xfrm>
          <a:prstGeom prst="rect">
            <a:avLst/>
          </a:prstGeom>
          <a:noFill/>
        </p:spPr>
        <p:txBody>
          <a:bodyPr wrap="square" rtlCol="0">
            <a:spAutoFit/>
          </a:bodyPr>
          <a:lstStyle/>
          <a:p>
            <a:r>
              <a:rPr lang="en-US" sz="1600" b="0" dirty="0" smtClean="0">
                <a:latin typeface="+mn-lt"/>
              </a:rPr>
              <a:t> 2</a:t>
            </a:r>
            <a:endParaRPr lang="en-US" sz="1600" b="0" dirty="0" smtClean="0">
              <a:latin typeface="+mn-lt"/>
            </a:endParaRPr>
          </a:p>
        </p:txBody>
      </p:sp>
      <p:sp>
        <p:nvSpPr>
          <p:cNvPr id="22" name="TextBox 21"/>
          <p:cNvSpPr txBox="1"/>
          <p:nvPr/>
        </p:nvSpPr>
        <p:spPr>
          <a:xfrm>
            <a:off x="3505200" y="4572000"/>
            <a:ext cx="457200" cy="338554"/>
          </a:xfrm>
          <a:prstGeom prst="rect">
            <a:avLst/>
          </a:prstGeom>
          <a:noFill/>
        </p:spPr>
        <p:txBody>
          <a:bodyPr wrap="square" rtlCol="0">
            <a:spAutoFit/>
          </a:bodyPr>
          <a:lstStyle/>
          <a:p>
            <a:r>
              <a:rPr lang="en-US" sz="1600" b="0" dirty="0" smtClean="0">
                <a:latin typeface="+mn-lt"/>
              </a:rPr>
              <a:t>32</a:t>
            </a:r>
            <a:endParaRPr lang="en-US" sz="1600" b="0" dirty="0" smtClean="0">
              <a:latin typeface="+mn-lt"/>
            </a:endParaRPr>
          </a:p>
        </p:txBody>
      </p:sp>
      <p:sp>
        <p:nvSpPr>
          <p:cNvPr id="23" name="TextBox 22"/>
          <p:cNvSpPr txBox="1"/>
          <p:nvPr/>
        </p:nvSpPr>
        <p:spPr>
          <a:xfrm>
            <a:off x="5029200" y="4572000"/>
            <a:ext cx="457200" cy="338554"/>
          </a:xfrm>
          <a:prstGeom prst="rect">
            <a:avLst/>
          </a:prstGeom>
          <a:noFill/>
        </p:spPr>
        <p:txBody>
          <a:bodyPr wrap="square" rtlCol="0">
            <a:spAutoFit/>
          </a:bodyPr>
          <a:lstStyle/>
          <a:p>
            <a:r>
              <a:rPr lang="en-US" sz="1600" b="0" dirty="0" smtClean="0">
                <a:latin typeface="+mn-lt"/>
              </a:rPr>
              <a:t> 4</a:t>
            </a:r>
            <a:endParaRPr lang="en-US" sz="1600" b="0" dirty="0" smtClean="0">
              <a:latin typeface="+mn-lt"/>
            </a:endParaRPr>
          </a:p>
        </p:txBody>
      </p:sp>
      <p:sp>
        <p:nvSpPr>
          <p:cNvPr id="28" name="TextBox 27"/>
          <p:cNvSpPr txBox="1"/>
          <p:nvPr/>
        </p:nvSpPr>
        <p:spPr>
          <a:xfrm>
            <a:off x="5486400" y="5147846"/>
            <a:ext cx="457200" cy="338554"/>
          </a:xfrm>
          <a:prstGeom prst="rect">
            <a:avLst/>
          </a:prstGeom>
          <a:noFill/>
        </p:spPr>
        <p:txBody>
          <a:bodyPr wrap="square" rtlCol="0">
            <a:spAutoFit/>
          </a:bodyPr>
          <a:lstStyle/>
          <a:p>
            <a:r>
              <a:rPr lang="en-US" sz="1600" b="0" dirty="0" smtClean="0">
                <a:latin typeface="+mn-lt"/>
              </a:rPr>
              <a:t>16</a:t>
            </a:r>
            <a:endParaRPr lang="en-US" sz="1600" b="0" dirty="0" smtClean="0">
              <a:latin typeface="+mn-lt"/>
            </a:endParaRPr>
          </a:p>
        </p:txBody>
      </p:sp>
      <p:sp>
        <p:nvSpPr>
          <p:cNvPr id="29" name="TextBox 28"/>
          <p:cNvSpPr txBox="1"/>
          <p:nvPr/>
        </p:nvSpPr>
        <p:spPr>
          <a:xfrm>
            <a:off x="4724400" y="5147846"/>
            <a:ext cx="457200" cy="338554"/>
          </a:xfrm>
          <a:prstGeom prst="rect">
            <a:avLst/>
          </a:prstGeom>
          <a:noFill/>
        </p:spPr>
        <p:txBody>
          <a:bodyPr wrap="square" rtlCol="0">
            <a:spAutoFit/>
          </a:bodyPr>
          <a:lstStyle/>
          <a:p>
            <a:r>
              <a:rPr lang="en-US" sz="1600" b="0" dirty="0" smtClean="0">
                <a:latin typeface="+mn-lt"/>
              </a:rPr>
              <a:t>43</a:t>
            </a:r>
            <a:endParaRPr lang="en-US" sz="1600" b="0" dirty="0" smtClean="0">
              <a:latin typeface="+mn-lt"/>
            </a:endParaRPr>
          </a:p>
        </p:txBody>
      </p:sp>
      <p:sp>
        <p:nvSpPr>
          <p:cNvPr id="30" name="TextBox 29"/>
          <p:cNvSpPr txBox="1"/>
          <p:nvPr/>
        </p:nvSpPr>
        <p:spPr>
          <a:xfrm>
            <a:off x="3810000" y="5147846"/>
            <a:ext cx="533400" cy="338554"/>
          </a:xfrm>
          <a:prstGeom prst="rect">
            <a:avLst/>
          </a:prstGeom>
          <a:noFill/>
        </p:spPr>
        <p:txBody>
          <a:bodyPr wrap="square" rtlCol="0">
            <a:spAutoFit/>
          </a:bodyPr>
          <a:lstStyle/>
          <a:p>
            <a:r>
              <a:rPr lang="en-US" sz="1600" b="0" dirty="0" smtClean="0">
                <a:latin typeface="+mn-lt"/>
              </a:rPr>
              <a:t>105</a:t>
            </a:r>
            <a:endParaRPr lang="en-US" sz="1600" b="0" dirty="0" smtClean="0">
              <a:latin typeface="+mn-lt"/>
            </a:endParaRPr>
          </a:p>
        </p:txBody>
      </p:sp>
      <p:sp>
        <p:nvSpPr>
          <p:cNvPr id="31" name="TextBox 30"/>
          <p:cNvSpPr txBox="1"/>
          <p:nvPr/>
        </p:nvSpPr>
        <p:spPr>
          <a:xfrm>
            <a:off x="3124200" y="5147846"/>
            <a:ext cx="457200" cy="338554"/>
          </a:xfrm>
          <a:prstGeom prst="rect">
            <a:avLst/>
          </a:prstGeom>
          <a:noFill/>
        </p:spPr>
        <p:txBody>
          <a:bodyPr wrap="square" rtlCol="0">
            <a:spAutoFit/>
          </a:bodyPr>
          <a:lstStyle/>
          <a:p>
            <a:r>
              <a:rPr lang="en-US" sz="1600" b="0" dirty="0" smtClean="0">
                <a:latin typeface="+mn-lt"/>
              </a:rPr>
              <a:t>67</a:t>
            </a:r>
            <a:endParaRPr lang="en-US" sz="1600" b="0" dirty="0" smtClean="0">
              <a:latin typeface="+mn-lt"/>
            </a:endParaRPr>
          </a:p>
        </p:txBody>
      </p:sp>
    </p:spTree>
    <p:extLst>
      <p:ext uri="{BB962C8B-B14F-4D97-AF65-F5344CB8AC3E}">
        <p14:creationId xmlns:p14="http://schemas.microsoft.com/office/powerpoint/2010/main" val="42621482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operations</a:t>
            </a:r>
            <a:endParaRPr lang="en-US" dirty="0"/>
          </a:p>
        </p:txBody>
      </p:sp>
      <p:sp>
        <p:nvSpPr>
          <p:cNvPr id="3" name="Content Placeholder 2"/>
          <p:cNvSpPr>
            <a:spLocks noGrp="1"/>
          </p:cNvSpPr>
          <p:nvPr>
            <p:ph idx="1"/>
          </p:nvPr>
        </p:nvSpPr>
        <p:spPr/>
        <p:txBody>
          <a:bodyPr/>
          <a:lstStyle/>
          <a:p>
            <a:r>
              <a:rPr lang="en-US" b="1" dirty="0" err="1" smtClean="0">
                <a:latin typeface="Courier New" pitchFamily="49" charset="0"/>
                <a:cs typeface="Courier New" pitchFamily="49" charset="0"/>
              </a:rPr>
              <a:t>decreaseKey</a:t>
            </a:r>
            <a:r>
              <a:rPr lang="en-US" dirty="0" smtClean="0"/>
              <a:t>: given pointer to object in priority queue (e.g., its array index), lower its priority value by </a:t>
            </a:r>
            <a:r>
              <a:rPr lang="en-US" i="1" dirty="0" smtClean="0"/>
              <a:t>p</a:t>
            </a:r>
          </a:p>
          <a:p>
            <a:pPr lvl="1"/>
            <a:r>
              <a:rPr lang="en-US" dirty="0" smtClean="0"/>
              <a:t>Change priority and percolate up</a:t>
            </a:r>
          </a:p>
          <a:p>
            <a:pPr lvl="1"/>
            <a:endParaRPr lang="en-US" dirty="0" smtClean="0"/>
          </a:p>
          <a:p>
            <a:r>
              <a:rPr lang="en-US" b="1" dirty="0" err="1" smtClean="0">
                <a:latin typeface="Courier New" pitchFamily="49" charset="0"/>
                <a:cs typeface="Courier New" pitchFamily="49" charset="0"/>
              </a:rPr>
              <a:t>increaseKey</a:t>
            </a:r>
            <a:r>
              <a:rPr lang="en-US" dirty="0" smtClean="0"/>
              <a:t>: given pointer to object in priority queue (e.g., its array index), raise its priority value by </a:t>
            </a:r>
            <a:r>
              <a:rPr lang="en-US" i="1" dirty="0" smtClean="0"/>
              <a:t>p</a:t>
            </a:r>
          </a:p>
          <a:p>
            <a:pPr lvl="1"/>
            <a:r>
              <a:rPr lang="en-US" dirty="0" smtClean="0"/>
              <a:t>Change priority and percolate down</a:t>
            </a:r>
          </a:p>
          <a:p>
            <a:pPr lvl="1"/>
            <a:endParaRPr lang="en-US" dirty="0" smtClean="0"/>
          </a:p>
          <a:p>
            <a:r>
              <a:rPr lang="en-US" b="1" dirty="0" smtClean="0">
                <a:latin typeface="Courier New" pitchFamily="49" charset="0"/>
                <a:cs typeface="Courier New" pitchFamily="49" charset="0"/>
              </a:rPr>
              <a:t>remove</a:t>
            </a:r>
            <a:r>
              <a:rPr lang="en-US" dirty="0" smtClean="0"/>
              <a:t>: given pointer to </a:t>
            </a:r>
            <a:r>
              <a:rPr lang="en-US" dirty="0"/>
              <a:t>object in priority queue (e.g., its array index), </a:t>
            </a:r>
            <a:r>
              <a:rPr lang="en-US" dirty="0" smtClean="0"/>
              <a:t>remove it from the queue</a:t>
            </a:r>
          </a:p>
          <a:p>
            <a:pPr lvl="1"/>
            <a:r>
              <a:rPr lang="en-US" b="1" dirty="0" err="1" smtClean="0">
                <a:latin typeface="Courier New" pitchFamily="49" charset="0"/>
                <a:cs typeface="Courier New" pitchFamily="49" charset="0"/>
              </a:rPr>
              <a:t>decreaseKey</a:t>
            </a:r>
            <a:r>
              <a:rPr lang="en-US" dirty="0" smtClean="0"/>
              <a:t> with </a:t>
            </a:r>
            <a:r>
              <a:rPr lang="en-US" i="1" dirty="0" smtClean="0"/>
              <a:t>p</a:t>
            </a:r>
            <a:r>
              <a:rPr lang="en-US" dirty="0" smtClean="0"/>
              <a:t> = </a:t>
            </a:r>
            <a:r>
              <a:rPr lang="en-US" sz="2400" b="1" dirty="0" smtClean="0">
                <a:sym typeface="Symbol"/>
              </a:rPr>
              <a:t></a:t>
            </a:r>
            <a:r>
              <a:rPr lang="en-US" dirty="0" smtClean="0"/>
              <a:t>, then </a:t>
            </a:r>
            <a:r>
              <a:rPr lang="en-US" b="1" dirty="0" err="1" smtClean="0">
                <a:latin typeface="Courier New" pitchFamily="49" charset="0"/>
                <a:cs typeface="Courier New" pitchFamily="49" charset="0"/>
              </a:rPr>
              <a:t>deleteMin</a:t>
            </a:r>
            <a:endParaRPr lang="en-US" b="1" dirty="0" smtClean="0">
              <a:latin typeface="Courier New" pitchFamily="49" charset="0"/>
              <a:cs typeface="Courier New" pitchFamily="49" charset="0"/>
            </a:endParaRPr>
          </a:p>
          <a:p>
            <a:pPr marL="457200" lvl="1" indent="0">
              <a:buNone/>
            </a:pPr>
            <a:endParaRPr lang="en-US" dirty="0" smtClean="0"/>
          </a:p>
          <a:p>
            <a:pPr>
              <a:buNone/>
            </a:pPr>
            <a:r>
              <a:rPr lang="en-US" dirty="0" smtClean="0"/>
              <a:t>Running time for all these operations?</a:t>
            </a:r>
          </a:p>
          <a:p>
            <a:endParaRPr lang="en-US" dirty="0" smtClean="0"/>
          </a:p>
          <a:p>
            <a:pPr lvl="2">
              <a:buNone/>
            </a:pP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89907421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Heap</a:t>
            </a:r>
            <a:endParaRPr lang="en-US" dirty="0"/>
          </a:p>
        </p:txBody>
      </p:sp>
      <p:sp>
        <p:nvSpPr>
          <p:cNvPr id="3" name="Content Placeholder 2"/>
          <p:cNvSpPr>
            <a:spLocks noGrp="1"/>
          </p:cNvSpPr>
          <p:nvPr>
            <p:ph idx="1"/>
          </p:nvPr>
        </p:nvSpPr>
        <p:spPr>
          <a:xfrm>
            <a:off x="685800" y="1600200"/>
            <a:ext cx="7848600" cy="4495800"/>
          </a:xfrm>
        </p:spPr>
        <p:txBody>
          <a:bodyPr/>
          <a:lstStyle/>
          <a:p>
            <a:r>
              <a:rPr lang="en-US" dirty="0" smtClean="0"/>
              <a:t>Suppose you have </a:t>
            </a:r>
            <a:r>
              <a:rPr lang="en-US" i="1" dirty="0" smtClean="0"/>
              <a:t>n</a:t>
            </a:r>
            <a:r>
              <a:rPr lang="en-US" dirty="0" smtClean="0"/>
              <a:t> items to put in a new (empty) priority queue</a:t>
            </a:r>
          </a:p>
          <a:p>
            <a:pPr lvl="1"/>
            <a:r>
              <a:rPr lang="en-US" dirty="0" smtClean="0"/>
              <a:t>Call this operation </a:t>
            </a:r>
            <a:r>
              <a:rPr lang="en-US" b="1" dirty="0" err="1" smtClean="0">
                <a:latin typeface="Courier New" pitchFamily="49" charset="0"/>
                <a:cs typeface="Courier New" pitchFamily="49" charset="0"/>
              </a:rPr>
              <a:t>buildHeap</a:t>
            </a:r>
            <a:r>
              <a:rPr lang="en-US" dirty="0" smtClean="0"/>
              <a:t> </a:t>
            </a:r>
          </a:p>
          <a:p>
            <a:pPr lvl="1"/>
            <a:endParaRPr lang="en-US" dirty="0" smtClean="0"/>
          </a:p>
          <a:p>
            <a:r>
              <a:rPr lang="en-US" i="1" dirty="0" smtClean="0"/>
              <a:t>n</a:t>
            </a:r>
            <a:r>
              <a:rPr lang="en-US" dirty="0" smtClean="0"/>
              <a:t> </a:t>
            </a:r>
            <a:r>
              <a:rPr lang="en-US" b="1" dirty="0" smtClean="0">
                <a:latin typeface="Courier New" pitchFamily="49" charset="0"/>
                <a:cs typeface="Courier New" pitchFamily="49" charset="0"/>
              </a:rPr>
              <a:t>insert</a:t>
            </a:r>
            <a:r>
              <a:rPr lang="en-US" dirty="0" smtClean="0"/>
              <a:t>s works</a:t>
            </a:r>
          </a:p>
          <a:p>
            <a:pPr lvl="1"/>
            <a:r>
              <a:rPr lang="en-US" dirty="0" smtClean="0"/>
              <a:t>Only choice if ADT doesn’t provide </a:t>
            </a:r>
            <a:r>
              <a:rPr lang="en-US" b="1" dirty="0" err="1" smtClean="0">
                <a:latin typeface="Courier New" pitchFamily="49" charset="0"/>
                <a:cs typeface="Courier New" pitchFamily="49" charset="0"/>
              </a:rPr>
              <a:t>buildHeap</a:t>
            </a:r>
            <a:r>
              <a:rPr lang="en-US" dirty="0" smtClean="0"/>
              <a:t> explicitly</a:t>
            </a:r>
          </a:p>
          <a:p>
            <a:pPr lvl="1"/>
            <a:r>
              <a:rPr lang="en-US" i="1" dirty="0" smtClean="0"/>
              <a:t>O</a:t>
            </a:r>
            <a:r>
              <a:rPr lang="en-US" dirty="0" smtClean="0"/>
              <a:t>(</a:t>
            </a:r>
            <a:r>
              <a:rPr lang="en-US" i="1" dirty="0" smtClean="0"/>
              <a:t>n</a:t>
            </a:r>
            <a:r>
              <a:rPr lang="en-US" dirty="0" smtClean="0"/>
              <a:t> </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a:t>
            </a:r>
          </a:p>
          <a:p>
            <a:pPr lvl="1"/>
            <a:endParaRPr lang="en-US" dirty="0" smtClean="0"/>
          </a:p>
          <a:p>
            <a:r>
              <a:rPr lang="en-US" dirty="0" smtClean="0"/>
              <a:t>Why would an ADT provide this unnecessary operation?</a:t>
            </a:r>
          </a:p>
          <a:p>
            <a:pPr lvl="1"/>
            <a:r>
              <a:rPr lang="en-US" dirty="0" smtClean="0"/>
              <a:t>Convenience</a:t>
            </a:r>
          </a:p>
          <a:p>
            <a:pPr lvl="1"/>
            <a:r>
              <a:rPr lang="en-US" dirty="0" smtClean="0"/>
              <a:t>Efficiency: an </a:t>
            </a:r>
            <a:r>
              <a:rPr lang="en-US" i="1" dirty="0" smtClean="0"/>
              <a:t>O</a:t>
            </a:r>
            <a:r>
              <a:rPr lang="en-US" dirty="0" smtClean="0"/>
              <a:t>(</a:t>
            </a:r>
            <a:r>
              <a:rPr lang="en-US" i="1" dirty="0" smtClean="0"/>
              <a:t>n</a:t>
            </a:r>
            <a:r>
              <a:rPr lang="en-US" dirty="0" smtClean="0"/>
              <a:t>) algorithm called Floyd’s Method</a:t>
            </a:r>
          </a:p>
          <a:p>
            <a:pPr lvl="1"/>
            <a:r>
              <a:rPr lang="en-US" dirty="0" smtClean="0"/>
              <a:t>Common issue in ADT design: how many specialized operations</a:t>
            </a:r>
          </a:p>
          <a:p>
            <a:pPr lvl="1"/>
            <a:endParaRPr lang="en-US" dirty="0" smtClean="0"/>
          </a:p>
          <a:p>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98406706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Floyd’s Method</a:t>
            </a:r>
            <a:endParaRPr lang="en-US" dirty="0"/>
          </a:p>
        </p:txBody>
      </p:sp>
      <p:sp>
        <p:nvSpPr>
          <p:cNvPr id="3" name="Content Placeholder 2"/>
          <p:cNvSpPr>
            <a:spLocks noGrp="1"/>
          </p:cNvSpPr>
          <p:nvPr>
            <p:ph idx="1"/>
          </p:nvPr>
        </p:nvSpPr>
        <p:spPr>
          <a:xfrm>
            <a:off x="685800" y="1600200"/>
            <a:ext cx="7772400" cy="2286000"/>
          </a:xfrm>
        </p:spPr>
        <p:txBody>
          <a:bodyPr/>
          <a:lstStyle/>
          <a:p>
            <a:pPr marL="457200" indent="-457200">
              <a:buFont typeface="+mj-lt"/>
              <a:buAutoNum type="arabicPeriod"/>
            </a:pPr>
            <a:r>
              <a:rPr lang="en-US" dirty="0" smtClean="0"/>
              <a:t>Use </a:t>
            </a:r>
            <a:r>
              <a:rPr lang="en-US" i="1" dirty="0" smtClean="0"/>
              <a:t>n</a:t>
            </a:r>
            <a:r>
              <a:rPr lang="en-US" dirty="0" smtClean="0"/>
              <a:t> items to make any complete tree you want</a:t>
            </a:r>
          </a:p>
          <a:p>
            <a:pPr marL="857250" lvl="1" indent="-457200"/>
            <a:r>
              <a:rPr lang="en-US" dirty="0" smtClean="0"/>
              <a:t>That is, put them in array indices 1,…,</a:t>
            </a:r>
            <a:r>
              <a:rPr lang="en-US" i="1" dirty="0" smtClean="0"/>
              <a:t>n</a:t>
            </a:r>
          </a:p>
          <a:p>
            <a:pPr marL="857250" lvl="1" indent="-457200"/>
            <a:endParaRPr lang="en-US" dirty="0" smtClean="0"/>
          </a:p>
          <a:p>
            <a:pPr marL="457200" indent="-457200">
              <a:buFont typeface="+mj-lt"/>
              <a:buAutoNum type="arabicPeriod"/>
            </a:pPr>
            <a:r>
              <a:rPr lang="en-US" dirty="0" smtClean="0"/>
              <a:t>Treat it as a heap and fix the heap-order property</a:t>
            </a:r>
          </a:p>
          <a:p>
            <a:pPr marL="857250" lvl="1" indent="-457200"/>
            <a:r>
              <a:rPr lang="en-US" dirty="0" smtClean="0"/>
              <a:t>Bottom-up: leaves are already in heap order, work up toward the root one level at a time</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3"/>
          <p:cNvSpPr txBox="1">
            <a:spLocks noChangeArrowheads="1"/>
          </p:cNvSpPr>
          <p:nvPr>
            <p:custDataLst>
              <p:tags r:id="rId1"/>
            </p:custDataLst>
          </p:nvPr>
        </p:nvSpPr>
        <p:spPr bwMode="auto">
          <a:xfrm>
            <a:off x="1828800" y="3810000"/>
            <a:ext cx="5105400" cy="22860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void </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buildHeap</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for</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i</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size/2;</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noProof="0" dirty="0" err="1" smtClean="0">
                <a:latin typeface="Courier New" pitchFamily="49" charset="0"/>
              </a:rPr>
              <a:t>i</a:t>
            </a:r>
            <a:r>
              <a:rPr lang="en-US" sz="2000" kern="0" noProof="0" dirty="0" smtClean="0">
                <a:latin typeface="Courier New" pitchFamily="49" charset="0"/>
              </a:rPr>
              <a:t>&gt;0; </a:t>
            </a:r>
            <a:r>
              <a:rPr lang="en-US" sz="2000" kern="0" noProof="0" dirty="0" err="1" smtClean="0">
                <a:latin typeface="Courier New" pitchFamily="49" charset="0"/>
              </a:rPr>
              <a:t>i</a:t>
            </a:r>
            <a:r>
              <a:rPr lang="en-US" sz="2000" kern="0" noProof="0" dirty="0" smtClean="0">
                <a:latin typeface="Courier New" pitchFamily="49" charset="0"/>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solidFill>
                  <a:srgbClr val="119F33"/>
                </a:solidFill>
                <a:latin typeface="Courier New" pitchFamily="49" charset="0"/>
              </a:rPr>
              <a:t>val</a:t>
            </a:r>
            <a:r>
              <a:rPr lang="en-US" sz="2000" kern="0" dirty="0" smtClean="0">
                <a:latin typeface="Courier New" pitchFamily="49" charset="0"/>
              </a:rPr>
              <a:t>  = </a:t>
            </a:r>
            <a:r>
              <a:rPr lang="en-US" sz="2000" kern="0" dirty="0" err="1" smtClean="0">
                <a:latin typeface="Courier New" pitchFamily="49" charset="0"/>
              </a:rPr>
              <a:t>arr</a:t>
            </a:r>
            <a:r>
              <a:rPr lang="en-US" sz="2000" kern="0" dirty="0" smtClean="0">
                <a:latin typeface="Courier New" pitchFamily="49" charset="0"/>
              </a:rPr>
              <a:t>[</a:t>
            </a:r>
            <a:r>
              <a:rPr lang="en-US" sz="2000" kern="0" dirty="0" err="1" smtClean="0">
                <a:latin typeface="Courier New" pitchFamily="49" charset="0"/>
              </a:rPr>
              <a:t>i</a:t>
            </a:r>
            <a:r>
              <a:rPr lang="en-US" sz="2000" kern="0" dirty="0" smtClean="0">
                <a:latin typeface="Courier New" pitchFamily="49" charset="0"/>
              </a:rPr>
              <a:t>];</a:t>
            </a:r>
            <a:endParaRPr lang="en-US" sz="2000" kern="0" noProof="0" dirty="0" smtClean="0">
              <a:latin typeface="Courier New" pitchFamily="49" charset="0"/>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dirty="0" smtClean="0">
                <a:ln>
                  <a:noFill/>
                </a:ln>
                <a:solidFill>
                  <a:srgbClr val="119F33"/>
                </a:solidFill>
                <a:effectLst/>
                <a:uLnTx/>
                <a:uFillTx/>
                <a:latin typeface="Courier New" pitchFamily="49" charset="0"/>
                <a:ea typeface="+mn-ea"/>
                <a:cs typeface="+mn-cs"/>
              </a:rPr>
              <a:t>hole</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percolateDown</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i,val</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latin typeface="Courier New" pitchFamily="49" charset="0"/>
              </a:rPr>
              <a:t>arr</a:t>
            </a:r>
            <a:r>
              <a:rPr lang="en-US" sz="2000" kern="0" dirty="0" smtClean="0">
                <a:latin typeface="Courier New" pitchFamily="49" charset="0"/>
              </a:rPr>
              <a:t>[hole] = </a:t>
            </a:r>
            <a:r>
              <a:rPr lang="en-US" sz="2000" kern="0" dirty="0" err="1" smtClean="0">
                <a:latin typeface="Courier New" pitchFamily="49" charset="0"/>
              </a:rPr>
              <a:t>val</a:t>
            </a:r>
            <a:r>
              <a:rPr lang="en-US" sz="2000" kern="0" dirty="0" smtClean="0">
                <a:latin typeface="Courier New" pitchFamily="49" charset="0"/>
              </a:rPr>
              <a:t>;</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baseline="0" noProof="0" dirty="0">
              <a:ln>
                <a:noFill/>
              </a:ln>
              <a:solidFill>
                <a:schemeClr val="tx1"/>
              </a:solidFill>
              <a:effectLst/>
              <a:uLnTx/>
              <a:uFillTx/>
              <a:latin typeface="Courier New" pitchFamily="49" charset="0"/>
              <a:ea typeface="+mn-ea"/>
              <a:cs typeface="+mn-cs"/>
            </a:endParaRPr>
          </a:p>
        </p:txBody>
      </p:sp>
    </p:spTree>
    <p:extLst>
      <p:ext uri="{BB962C8B-B14F-4D97-AF65-F5344CB8AC3E}">
        <p14:creationId xmlns:p14="http://schemas.microsoft.com/office/powerpoint/2010/main" val="233101968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533400" y="1905000"/>
            <a:ext cx="4191000" cy="2133600"/>
          </a:xfrm>
        </p:spPr>
        <p:txBody>
          <a:bodyPr/>
          <a:lstStyle/>
          <a:p>
            <a:r>
              <a:rPr lang="en-US" dirty="0" smtClean="0"/>
              <a:t>In tree form for readability</a:t>
            </a:r>
          </a:p>
          <a:p>
            <a:pPr lvl="1"/>
            <a:r>
              <a:rPr lang="en-US" dirty="0" smtClean="0">
                <a:solidFill>
                  <a:srgbClr val="7030A0"/>
                </a:solidFill>
              </a:rPr>
              <a:t>Purple</a:t>
            </a:r>
            <a:r>
              <a:rPr lang="en-US" dirty="0" smtClean="0"/>
              <a:t> for node not less than descendants </a:t>
            </a:r>
          </a:p>
          <a:p>
            <a:pPr lvl="2"/>
            <a:r>
              <a:rPr lang="en-US" dirty="0" smtClean="0"/>
              <a:t>heap-order problem</a:t>
            </a:r>
          </a:p>
          <a:p>
            <a:pPr lvl="1"/>
            <a:r>
              <a:rPr lang="en-US" dirty="0" smtClean="0"/>
              <a:t>Notice no leaves are </a:t>
            </a:r>
            <a:r>
              <a:rPr lang="en-US" dirty="0" smtClean="0">
                <a:solidFill>
                  <a:srgbClr val="7030A0"/>
                </a:solidFill>
              </a:rPr>
              <a:t>purple</a:t>
            </a:r>
          </a:p>
          <a:p>
            <a:pPr lvl="1"/>
            <a:r>
              <a:rPr lang="en-US" dirty="0" smtClean="0"/>
              <a:t>Check/fix each non-leaf bottom-up (6 steps here)</a:t>
            </a:r>
          </a:p>
          <a:p>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Oval 3"/>
          <p:cNvSpPr>
            <a:spLocks noChangeAspect="1" noChangeArrowheads="1"/>
          </p:cNvSpPr>
          <p:nvPr>
            <p:custDataLst>
              <p:tags r:id="rId1"/>
            </p:custDataLst>
          </p:nvPr>
        </p:nvSpPr>
        <p:spPr bwMode="auto">
          <a:xfrm>
            <a:off x="6515100" y="4724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8" name="Oval 4"/>
          <p:cNvSpPr>
            <a:spLocks noChangeAspect="1" noChangeArrowheads="1"/>
          </p:cNvSpPr>
          <p:nvPr>
            <p:custDataLst>
              <p:tags r:id="rId2"/>
            </p:custDataLst>
          </p:nvPr>
        </p:nvSpPr>
        <p:spPr bwMode="auto">
          <a:xfrm>
            <a:off x="5981700" y="472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9" name="Oval 5"/>
          <p:cNvSpPr>
            <a:spLocks noChangeAspect="1" noChangeArrowheads="1"/>
          </p:cNvSpPr>
          <p:nvPr>
            <p:custDataLst>
              <p:tags r:id="rId3"/>
            </p:custDataLst>
          </p:nvPr>
        </p:nvSpPr>
        <p:spPr bwMode="auto">
          <a:xfrm>
            <a:off x="5448300" y="472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1</a:t>
            </a:r>
          </a:p>
        </p:txBody>
      </p:sp>
      <p:sp>
        <p:nvSpPr>
          <p:cNvPr id="10" name="Oval 6"/>
          <p:cNvSpPr>
            <a:spLocks noChangeAspect="1" noChangeArrowheads="1"/>
          </p:cNvSpPr>
          <p:nvPr>
            <p:custDataLst>
              <p:tags r:id="rId4"/>
            </p:custDataLst>
          </p:nvPr>
        </p:nvSpPr>
        <p:spPr bwMode="auto">
          <a:xfrm>
            <a:off x="4914900" y="472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11" name="Oval 8"/>
          <p:cNvSpPr>
            <a:spLocks noChangeAspect="1" noChangeArrowheads="1"/>
          </p:cNvSpPr>
          <p:nvPr>
            <p:custDataLst>
              <p:tags r:id="rId5"/>
            </p:custDataLst>
          </p:nvPr>
        </p:nvSpPr>
        <p:spPr bwMode="auto">
          <a:xfrm>
            <a:off x="7848600" y="3835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12" name="Oval 9"/>
          <p:cNvSpPr>
            <a:spLocks noChangeAspect="1" noChangeArrowheads="1"/>
          </p:cNvSpPr>
          <p:nvPr>
            <p:custDataLst>
              <p:tags r:id="rId6"/>
            </p:custDataLst>
          </p:nvPr>
        </p:nvSpPr>
        <p:spPr bwMode="auto">
          <a:xfrm>
            <a:off x="6781800" y="3835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2</a:t>
            </a:r>
          </a:p>
        </p:txBody>
      </p:sp>
      <p:sp>
        <p:nvSpPr>
          <p:cNvPr id="13" name="Oval 10"/>
          <p:cNvSpPr>
            <a:spLocks noChangeAspect="1" noChangeArrowheads="1"/>
          </p:cNvSpPr>
          <p:nvPr>
            <p:custDataLst>
              <p:tags r:id="rId7"/>
            </p:custDataLst>
          </p:nvPr>
        </p:nvSpPr>
        <p:spPr bwMode="auto">
          <a:xfrm>
            <a:off x="5715000" y="383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10</a:t>
            </a:r>
          </a:p>
        </p:txBody>
      </p:sp>
      <p:sp>
        <p:nvSpPr>
          <p:cNvPr id="14" name="Oval 11"/>
          <p:cNvSpPr>
            <a:spLocks noChangeAspect="1" noChangeArrowheads="1"/>
          </p:cNvSpPr>
          <p:nvPr>
            <p:custDataLst>
              <p:tags r:id="rId8"/>
            </p:custDataLst>
          </p:nvPr>
        </p:nvSpPr>
        <p:spPr bwMode="auto">
          <a:xfrm>
            <a:off x="4648200" y="3835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15" name="Oval 12"/>
          <p:cNvSpPr>
            <a:spLocks noChangeAspect="1" noChangeArrowheads="1"/>
          </p:cNvSpPr>
          <p:nvPr>
            <p:custDataLst>
              <p:tags r:id="rId9"/>
            </p:custDataLst>
          </p:nvPr>
        </p:nvSpPr>
        <p:spPr bwMode="auto">
          <a:xfrm>
            <a:off x="7315200" y="294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11</a:t>
            </a:r>
          </a:p>
        </p:txBody>
      </p:sp>
      <p:sp>
        <p:nvSpPr>
          <p:cNvPr id="16" name="Oval 13"/>
          <p:cNvSpPr>
            <a:spLocks noChangeAspect="1" noChangeArrowheads="1"/>
          </p:cNvSpPr>
          <p:nvPr>
            <p:custDataLst>
              <p:tags r:id="rId10"/>
            </p:custDataLst>
          </p:nvPr>
        </p:nvSpPr>
        <p:spPr bwMode="auto">
          <a:xfrm>
            <a:off x="5181600" y="294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17" name="Oval 14"/>
          <p:cNvSpPr>
            <a:spLocks noChangeAspect="1" noChangeArrowheads="1"/>
          </p:cNvSpPr>
          <p:nvPr>
            <p:custDataLst>
              <p:tags r:id="rId11"/>
            </p:custDataLst>
          </p:nvPr>
        </p:nvSpPr>
        <p:spPr bwMode="auto">
          <a:xfrm>
            <a:off x="6248400" y="2057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18" name="AutoShape 15"/>
          <p:cNvCxnSpPr>
            <a:cxnSpLocks noChangeShapeType="1"/>
            <a:stCxn id="17" idx="3"/>
            <a:endCxn id="16" idx="0"/>
          </p:cNvCxnSpPr>
          <p:nvPr>
            <p:custDataLst>
              <p:tags r:id="rId12"/>
            </p:custDataLst>
          </p:nvPr>
        </p:nvCxnSpPr>
        <p:spPr bwMode="auto">
          <a:xfrm flipH="1">
            <a:off x="5372100" y="2401888"/>
            <a:ext cx="931863" cy="525462"/>
          </a:xfrm>
          <a:prstGeom prst="straightConnector1">
            <a:avLst/>
          </a:prstGeom>
          <a:noFill/>
          <a:ln w="9525">
            <a:solidFill>
              <a:schemeClr val="tx1"/>
            </a:solidFill>
            <a:round/>
            <a:headEnd/>
            <a:tailEnd type="triangle" w="med" len="med"/>
          </a:ln>
          <a:effectLst/>
        </p:spPr>
      </p:cxnSp>
      <p:cxnSp>
        <p:nvCxnSpPr>
          <p:cNvPr id="19" name="AutoShape 16"/>
          <p:cNvCxnSpPr>
            <a:cxnSpLocks noChangeShapeType="1"/>
            <a:stCxn id="17" idx="5"/>
            <a:endCxn id="15" idx="0"/>
          </p:cNvCxnSpPr>
          <p:nvPr>
            <p:custDataLst>
              <p:tags r:id="rId13"/>
            </p:custDataLst>
          </p:nvPr>
        </p:nvCxnSpPr>
        <p:spPr bwMode="auto">
          <a:xfrm>
            <a:off x="6573838" y="2401888"/>
            <a:ext cx="931862" cy="525462"/>
          </a:xfrm>
          <a:prstGeom prst="straightConnector1">
            <a:avLst/>
          </a:prstGeom>
          <a:noFill/>
          <a:ln w="9525">
            <a:solidFill>
              <a:schemeClr val="tx1"/>
            </a:solidFill>
            <a:round/>
            <a:headEnd/>
            <a:tailEnd type="triangle" w="med" len="med"/>
          </a:ln>
          <a:effectLst/>
        </p:spPr>
      </p:cxnSp>
      <p:cxnSp>
        <p:nvCxnSpPr>
          <p:cNvPr id="20" name="AutoShape 17"/>
          <p:cNvCxnSpPr>
            <a:cxnSpLocks noChangeShapeType="1"/>
            <a:stCxn id="15" idx="3"/>
            <a:endCxn id="12" idx="0"/>
          </p:cNvCxnSpPr>
          <p:nvPr>
            <p:custDataLst>
              <p:tags r:id="rId14"/>
            </p:custDataLst>
          </p:nvPr>
        </p:nvCxnSpPr>
        <p:spPr bwMode="auto">
          <a:xfrm flipH="1">
            <a:off x="6972300" y="3290888"/>
            <a:ext cx="398463" cy="525462"/>
          </a:xfrm>
          <a:prstGeom prst="straightConnector1">
            <a:avLst/>
          </a:prstGeom>
          <a:noFill/>
          <a:ln w="9525">
            <a:solidFill>
              <a:schemeClr val="tx1"/>
            </a:solidFill>
            <a:round/>
            <a:headEnd/>
            <a:tailEnd type="triangle" w="med" len="med"/>
          </a:ln>
          <a:effectLst/>
        </p:spPr>
      </p:cxnSp>
      <p:cxnSp>
        <p:nvCxnSpPr>
          <p:cNvPr id="21" name="AutoShape 18"/>
          <p:cNvCxnSpPr>
            <a:cxnSpLocks noChangeShapeType="1"/>
            <a:stCxn id="15" idx="5"/>
            <a:endCxn id="11" idx="0"/>
          </p:cNvCxnSpPr>
          <p:nvPr>
            <p:custDataLst>
              <p:tags r:id="rId15"/>
            </p:custDataLst>
          </p:nvPr>
        </p:nvCxnSpPr>
        <p:spPr bwMode="auto">
          <a:xfrm>
            <a:off x="7640638" y="3290888"/>
            <a:ext cx="398462" cy="525462"/>
          </a:xfrm>
          <a:prstGeom prst="straightConnector1">
            <a:avLst/>
          </a:prstGeom>
          <a:noFill/>
          <a:ln w="9525">
            <a:solidFill>
              <a:schemeClr val="tx1"/>
            </a:solidFill>
            <a:round/>
            <a:headEnd/>
            <a:tailEnd type="triangle" w="med" len="med"/>
          </a:ln>
          <a:effectLst/>
        </p:spPr>
      </p:cxnSp>
      <p:cxnSp>
        <p:nvCxnSpPr>
          <p:cNvPr id="22" name="AutoShape 19"/>
          <p:cNvCxnSpPr>
            <a:cxnSpLocks noChangeShapeType="1"/>
            <a:stCxn id="12" idx="3"/>
            <a:endCxn id="7" idx="0"/>
          </p:cNvCxnSpPr>
          <p:nvPr>
            <p:custDataLst>
              <p:tags r:id="rId16"/>
            </p:custDataLst>
          </p:nvPr>
        </p:nvCxnSpPr>
        <p:spPr bwMode="auto">
          <a:xfrm flipH="1">
            <a:off x="6705600" y="4179888"/>
            <a:ext cx="131763" cy="525462"/>
          </a:xfrm>
          <a:prstGeom prst="straightConnector1">
            <a:avLst/>
          </a:prstGeom>
          <a:noFill/>
          <a:ln w="9525">
            <a:solidFill>
              <a:schemeClr val="tx1"/>
            </a:solidFill>
            <a:round/>
            <a:headEnd/>
            <a:tailEnd type="triangle" w="med" len="med"/>
          </a:ln>
          <a:effectLst/>
        </p:spPr>
      </p:cxnSp>
      <p:cxnSp>
        <p:nvCxnSpPr>
          <p:cNvPr id="23" name="AutoShape 20"/>
          <p:cNvCxnSpPr>
            <a:cxnSpLocks noChangeShapeType="1"/>
            <a:stCxn id="16" idx="3"/>
            <a:endCxn id="14" idx="0"/>
          </p:cNvCxnSpPr>
          <p:nvPr>
            <p:custDataLst>
              <p:tags r:id="rId17"/>
            </p:custDataLst>
          </p:nvPr>
        </p:nvCxnSpPr>
        <p:spPr bwMode="auto">
          <a:xfrm flipH="1">
            <a:off x="4838700" y="3290888"/>
            <a:ext cx="398463" cy="525462"/>
          </a:xfrm>
          <a:prstGeom prst="straightConnector1">
            <a:avLst/>
          </a:prstGeom>
          <a:noFill/>
          <a:ln w="9525">
            <a:solidFill>
              <a:schemeClr val="tx1"/>
            </a:solidFill>
            <a:round/>
            <a:headEnd/>
            <a:tailEnd type="triangle" w="med" len="med"/>
          </a:ln>
          <a:effectLst/>
        </p:spPr>
      </p:cxnSp>
      <p:cxnSp>
        <p:nvCxnSpPr>
          <p:cNvPr id="24" name="AutoShape 21"/>
          <p:cNvCxnSpPr>
            <a:cxnSpLocks noChangeShapeType="1"/>
            <a:stCxn id="16" idx="5"/>
            <a:endCxn id="13" idx="0"/>
          </p:cNvCxnSpPr>
          <p:nvPr>
            <p:custDataLst>
              <p:tags r:id="rId18"/>
            </p:custDataLst>
          </p:nvPr>
        </p:nvCxnSpPr>
        <p:spPr bwMode="auto">
          <a:xfrm>
            <a:off x="5507038" y="3290888"/>
            <a:ext cx="398462" cy="525462"/>
          </a:xfrm>
          <a:prstGeom prst="straightConnector1">
            <a:avLst/>
          </a:prstGeom>
          <a:noFill/>
          <a:ln w="9525">
            <a:solidFill>
              <a:schemeClr val="tx1"/>
            </a:solidFill>
            <a:round/>
            <a:headEnd/>
            <a:tailEnd type="triangle" w="med" len="med"/>
          </a:ln>
          <a:effectLst/>
        </p:spPr>
      </p:cxnSp>
      <p:cxnSp>
        <p:nvCxnSpPr>
          <p:cNvPr id="25" name="AutoShape 22"/>
          <p:cNvCxnSpPr>
            <a:cxnSpLocks noChangeShapeType="1"/>
            <a:stCxn id="14" idx="3"/>
          </p:cNvCxnSpPr>
          <p:nvPr>
            <p:custDataLst>
              <p:tags r:id="rId19"/>
            </p:custDataLst>
          </p:nvPr>
        </p:nvCxnSpPr>
        <p:spPr bwMode="auto">
          <a:xfrm flipH="1">
            <a:off x="4572000" y="4179888"/>
            <a:ext cx="131763" cy="525462"/>
          </a:xfrm>
          <a:prstGeom prst="straightConnector1">
            <a:avLst/>
          </a:prstGeom>
          <a:noFill/>
          <a:ln w="9525">
            <a:solidFill>
              <a:schemeClr val="tx1"/>
            </a:solidFill>
            <a:round/>
            <a:headEnd/>
            <a:tailEnd type="triangle" w="med" len="med"/>
          </a:ln>
          <a:effectLst/>
        </p:spPr>
      </p:cxnSp>
      <p:cxnSp>
        <p:nvCxnSpPr>
          <p:cNvPr id="26" name="AutoShape 23"/>
          <p:cNvCxnSpPr>
            <a:cxnSpLocks noChangeShapeType="1"/>
            <a:stCxn id="14" idx="5"/>
            <a:endCxn id="10" idx="0"/>
          </p:cNvCxnSpPr>
          <p:nvPr>
            <p:custDataLst>
              <p:tags r:id="rId20"/>
            </p:custDataLst>
          </p:nvPr>
        </p:nvCxnSpPr>
        <p:spPr bwMode="auto">
          <a:xfrm>
            <a:off x="4973638" y="4179888"/>
            <a:ext cx="131762" cy="525462"/>
          </a:xfrm>
          <a:prstGeom prst="straightConnector1">
            <a:avLst/>
          </a:prstGeom>
          <a:noFill/>
          <a:ln w="9525">
            <a:solidFill>
              <a:schemeClr val="tx1"/>
            </a:solidFill>
            <a:round/>
            <a:headEnd/>
            <a:tailEnd type="triangle" w="med" len="med"/>
          </a:ln>
          <a:effectLst/>
        </p:spPr>
      </p:cxnSp>
      <p:cxnSp>
        <p:nvCxnSpPr>
          <p:cNvPr id="27" name="AutoShape 24"/>
          <p:cNvCxnSpPr>
            <a:cxnSpLocks noChangeShapeType="1"/>
            <a:stCxn id="13" idx="3"/>
            <a:endCxn id="9" idx="0"/>
          </p:cNvCxnSpPr>
          <p:nvPr>
            <p:custDataLst>
              <p:tags r:id="rId21"/>
            </p:custDataLst>
          </p:nvPr>
        </p:nvCxnSpPr>
        <p:spPr bwMode="auto">
          <a:xfrm flipH="1">
            <a:off x="5638800" y="4179888"/>
            <a:ext cx="131763" cy="525462"/>
          </a:xfrm>
          <a:prstGeom prst="straightConnector1">
            <a:avLst/>
          </a:prstGeom>
          <a:noFill/>
          <a:ln w="9525">
            <a:solidFill>
              <a:schemeClr val="tx1"/>
            </a:solidFill>
            <a:round/>
            <a:headEnd/>
            <a:tailEnd type="triangle" w="med" len="med"/>
          </a:ln>
          <a:effectLst/>
        </p:spPr>
      </p:cxnSp>
      <p:cxnSp>
        <p:nvCxnSpPr>
          <p:cNvPr id="28" name="AutoShape 25"/>
          <p:cNvCxnSpPr>
            <a:cxnSpLocks noChangeShapeType="1"/>
            <a:stCxn id="13" idx="5"/>
            <a:endCxn id="8" idx="0"/>
          </p:cNvCxnSpPr>
          <p:nvPr>
            <p:custDataLst>
              <p:tags r:id="rId22"/>
            </p:custDataLst>
          </p:nvPr>
        </p:nvCxnSpPr>
        <p:spPr bwMode="auto">
          <a:xfrm>
            <a:off x="6040438" y="4179888"/>
            <a:ext cx="131762" cy="525462"/>
          </a:xfrm>
          <a:prstGeom prst="straightConnector1">
            <a:avLst/>
          </a:prstGeom>
          <a:noFill/>
          <a:ln w="9525">
            <a:solidFill>
              <a:schemeClr val="tx1"/>
            </a:solidFill>
            <a:round/>
            <a:headEnd/>
            <a:tailEnd type="triangle" w="med" len="med"/>
          </a:ln>
          <a:effectLst/>
        </p:spPr>
      </p:cxnSp>
      <p:sp>
        <p:nvSpPr>
          <p:cNvPr id="30" name="Oval 7"/>
          <p:cNvSpPr>
            <a:spLocks noChangeAspect="1" noChangeArrowheads="1"/>
          </p:cNvSpPr>
          <p:nvPr>
            <p:custDataLst>
              <p:tags r:id="rId23"/>
            </p:custDataLst>
          </p:nvPr>
        </p:nvSpPr>
        <p:spPr bwMode="auto">
          <a:xfrm>
            <a:off x="4343400" y="472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Tree>
    <p:extLst>
      <p:ext uri="{BB962C8B-B14F-4D97-AF65-F5344CB8AC3E}">
        <p14:creationId xmlns:p14="http://schemas.microsoft.com/office/powerpoint/2010/main" val="234038768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Oval 3"/>
          <p:cNvSpPr>
            <a:spLocks noChangeAspect="1" noChangeArrowheads="1"/>
          </p:cNvSpPr>
          <p:nvPr>
            <p:custDataLst>
              <p:tags r:id="rId1"/>
            </p:custDataLst>
          </p:nvPr>
        </p:nvSpPr>
        <p:spPr bwMode="auto">
          <a:xfrm>
            <a:off x="28575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8" name="Oval 4"/>
          <p:cNvSpPr>
            <a:spLocks noChangeAspect="1" noChangeArrowheads="1"/>
          </p:cNvSpPr>
          <p:nvPr>
            <p:custDataLst>
              <p:tags r:id="rId2"/>
            </p:custDataLst>
          </p:nvPr>
        </p:nvSpPr>
        <p:spPr bwMode="auto">
          <a:xfrm>
            <a:off x="23241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9" name="Oval 5"/>
          <p:cNvSpPr>
            <a:spLocks noChangeAspect="1" noChangeArrowheads="1"/>
          </p:cNvSpPr>
          <p:nvPr>
            <p:custDataLst>
              <p:tags r:id="rId3"/>
            </p:custDataLst>
          </p:nvPr>
        </p:nvSpPr>
        <p:spPr bwMode="auto">
          <a:xfrm>
            <a:off x="17907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1</a:t>
            </a:r>
          </a:p>
        </p:txBody>
      </p:sp>
      <p:sp>
        <p:nvSpPr>
          <p:cNvPr id="10" name="Oval 6"/>
          <p:cNvSpPr>
            <a:spLocks noChangeAspect="1" noChangeArrowheads="1"/>
          </p:cNvSpPr>
          <p:nvPr>
            <p:custDataLst>
              <p:tags r:id="rId4"/>
            </p:custDataLst>
          </p:nvPr>
        </p:nvSpPr>
        <p:spPr bwMode="auto">
          <a:xfrm>
            <a:off x="1257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11" name="Oval 8"/>
          <p:cNvSpPr>
            <a:spLocks noChangeAspect="1" noChangeArrowheads="1"/>
          </p:cNvSpPr>
          <p:nvPr>
            <p:custDataLst>
              <p:tags r:id="rId5"/>
            </p:custDataLst>
          </p:nvPr>
        </p:nvSpPr>
        <p:spPr bwMode="auto">
          <a:xfrm>
            <a:off x="41910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12" name="Oval 9"/>
          <p:cNvSpPr>
            <a:spLocks noChangeAspect="1" noChangeArrowheads="1"/>
          </p:cNvSpPr>
          <p:nvPr>
            <p:custDataLst>
              <p:tags r:id="rId6"/>
            </p:custDataLst>
          </p:nvPr>
        </p:nvSpPr>
        <p:spPr bwMode="auto">
          <a:xfrm>
            <a:off x="3124200" y="3454400"/>
            <a:ext cx="381000" cy="381000"/>
          </a:xfrm>
          <a:prstGeom prst="ellipse">
            <a:avLst/>
          </a:prstGeom>
          <a:noFill/>
          <a:ln w="38100">
            <a:solidFill>
              <a:srgbClr val="119F33"/>
            </a:solidFill>
            <a:round/>
            <a:headEnd/>
            <a:tailEnd/>
          </a:ln>
          <a:effectLst/>
        </p:spPr>
        <p:txBody>
          <a:bodyPr wrap="none" anchor="ctr"/>
          <a:lstStyle/>
          <a:p>
            <a:pPr algn="ctr" eaLnBrk="0" hangingPunct="0"/>
            <a:r>
              <a:rPr lang="en-US" dirty="0"/>
              <a:t>2</a:t>
            </a:r>
          </a:p>
        </p:txBody>
      </p:sp>
      <p:sp>
        <p:nvSpPr>
          <p:cNvPr id="13" name="Oval 10"/>
          <p:cNvSpPr>
            <a:spLocks noChangeAspect="1" noChangeArrowheads="1"/>
          </p:cNvSpPr>
          <p:nvPr>
            <p:custDataLst>
              <p:tags r:id="rId7"/>
            </p:custDataLst>
          </p:nvPr>
        </p:nvSpPr>
        <p:spPr bwMode="auto">
          <a:xfrm>
            <a:off x="2057400" y="3454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10</a:t>
            </a:r>
          </a:p>
        </p:txBody>
      </p:sp>
      <p:sp>
        <p:nvSpPr>
          <p:cNvPr id="14" name="Oval 11"/>
          <p:cNvSpPr>
            <a:spLocks noChangeAspect="1" noChangeArrowheads="1"/>
          </p:cNvSpPr>
          <p:nvPr>
            <p:custDataLst>
              <p:tags r:id="rId8"/>
            </p:custDataLst>
          </p:nvPr>
        </p:nvSpPr>
        <p:spPr bwMode="auto">
          <a:xfrm>
            <a:off x="990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15" name="Oval 12"/>
          <p:cNvSpPr>
            <a:spLocks noChangeAspect="1" noChangeArrowheads="1"/>
          </p:cNvSpPr>
          <p:nvPr>
            <p:custDataLst>
              <p:tags r:id="rId9"/>
            </p:custDataLst>
          </p:nvPr>
        </p:nvSpPr>
        <p:spPr bwMode="auto">
          <a:xfrm>
            <a:off x="36576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11</a:t>
            </a:r>
          </a:p>
        </p:txBody>
      </p:sp>
      <p:sp>
        <p:nvSpPr>
          <p:cNvPr id="16" name="Oval 13"/>
          <p:cNvSpPr>
            <a:spLocks noChangeAspect="1" noChangeArrowheads="1"/>
          </p:cNvSpPr>
          <p:nvPr>
            <p:custDataLst>
              <p:tags r:id="rId10"/>
            </p:custDataLst>
          </p:nvPr>
        </p:nvSpPr>
        <p:spPr bwMode="auto">
          <a:xfrm>
            <a:off x="15240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17" name="Oval 14"/>
          <p:cNvSpPr>
            <a:spLocks noChangeAspect="1" noChangeArrowheads="1"/>
          </p:cNvSpPr>
          <p:nvPr>
            <p:custDataLst>
              <p:tags r:id="rId11"/>
            </p:custDataLst>
          </p:nvPr>
        </p:nvSpPr>
        <p:spPr bwMode="auto">
          <a:xfrm>
            <a:off x="25908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18" name="AutoShape 15"/>
          <p:cNvCxnSpPr>
            <a:cxnSpLocks noChangeShapeType="1"/>
            <a:stCxn id="17" idx="3"/>
            <a:endCxn id="16" idx="0"/>
          </p:cNvCxnSpPr>
          <p:nvPr>
            <p:custDataLst>
              <p:tags r:id="rId12"/>
            </p:custDataLst>
          </p:nvPr>
        </p:nvCxnSpPr>
        <p:spPr bwMode="auto">
          <a:xfrm flipH="1">
            <a:off x="1714500" y="2020888"/>
            <a:ext cx="931863" cy="525462"/>
          </a:xfrm>
          <a:prstGeom prst="straightConnector1">
            <a:avLst/>
          </a:prstGeom>
          <a:noFill/>
          <a:ln w="9525">
            <a:solidFill>
              <a:schemeClr val="tx1"/>
            </a:solidFill>
            <a:round/>
            <a:headEnd/>
            <a:tailEnd type="triangle" w="med" len="med"/>
          </a:ln>
          <a:effectLst/>
        </p:spPr>
      </p:cxnSp>
      <p:cxnSp>
        <p:nvCxnSpPr>
          <p:cNvPr id="19" name="AutoShape 16"/>
          <p:cNvCxnSpPr>
            <a:cxnSpLocks noChangeShapeType="1"/>
            <a:stCxn id="17" idx="5"/>
            <a:endCxn id="15" idx="0"/>
          </p:cNvCxnSpPr>
          <p:nvPr>
            <p:custDataLst>
              <p:tags r:id="rId13"/>
            </p:custDataLst>
          </p:nvPr>
        </p:nvCxnSpPr>
        <p:spPr bwMode="auto">
          <a:xfrm>
            <a:off x="2916238" y="2020888"/>
            <a:ext cx="931862" cy="525462"/>
          </a:xfrm>
          <a:prstGeom prst="straightConnector1">
            <a:avLst/>
          </a:prstGeom>
          <a:noFill/>
          <a:ln w="9525">
            <a:solidFill>
              <a:schemeClr val="tx1"/>
            </a:solidFill>
            <a:round/>
            <a:headEnd/>
            <a:tailEnd type="triangle" w="med" len="med"/>
          </a:ln>
          <a:effectLst/>
        </p:spPr>
      </p:cxnSp>
      <p:cxnSp>
        <p:nvCxnSpPr>
          <p:cNvPr id="20" name="AutoShape 17"/>
          <p:cNvCxnSpPr>
            <a:cxnSpLocks noChangeShapeType="1"/>
            <a:stCxn id="15" idx="3"/>
            <a:endCxn id="12" idx="0"/>
          </p:cNvCxnSpPr>
          <p:nvPr>
            <p:custDataLst>
              <p:tags r:id="rId14"/>
            </p:custDataLst>
          </p:nvPr>
        </p:nvCxnSpPr>
        <p:spPr bwMode="auto">
          <a:xfrm flipH="1">
            <a:off x="3314700" y="2909888"/>
            <a:ext cx="398463" cy="525462"/>
          </a:xfrm>
          <a:prstGeom prst="straightConnector1">
            <a:avLst/>
          </a:prstGeom>
          <a:noFill/>
          <a:ln w="9525">
            <a:solidFill>
              <a:schemeClr val="tx1"/>
            </a:solidFill>
            <a:round/>
            <a:headEnd/>
            <a:tailEnd type="triangle" w="med" len="med"/>
          </a:ln>
          <a:effectLst/>
        </p:spPr>
      </p:cxnSp>
      <p:cxnSp>
        <p:nvCxnSpPr>
          <p:cNvPr id="21" name="AutoShape 18"/>
          <p:cNvCxnSpPr>
            <a:cxnSpLocks noChangeShapeType="1"/>
            <a:stCxn id="15" idx="5"/>
            <a:endCxn id="11" idx="0"/>
          </p:cNvCxnSpPr>
          <p:nvPr>
            <p:custDataLst>
              <p:tags r:id="rId15"/>
            </p:custDataLst>
          </p:nvPr>
        </p:nvCxnSpPr>
        <p:spPr bwMode="auto">
          <a:xfrm>
            <a:off x="3983038" y="2909888"/>
            <a:ext cx="398462" cy="525462"/>
          </a:xfrm>
          <a:prstGeom prst="straightConnector1">
            <a:avLst/>
          </a:prstGeom>
          <a:noFill/>
          <a:ln w="9525">
            <a:solidFill>
              <a:schemeClr val="tx1"/>
            </a:solidFill>
            <a:round/>
            <a:headEnd/>
            <a:tailEnd type="triangle" w="med" len="med"/>
          </a:ln>
          <a:effectLst/>
        </p:spPr>
      </p:cxnSp>
      <p:cxnSp>
        <p:nvCxnSpPr>
          <p:cNvPr id="22" name="AutoShape 19"/>
          <p:cNvCxnSpPr>
            <a:cxnSpLocks noChangeShapeType="1"/>
            <a:stCxn id="12" idx="3"/>
            <a:endCxn id="7" idx="0"/>
          </p:cNvCxnSpPr>
          <p:nvPr>
            <p:custDataLst>
              <p:tags r:id="rId16"/>
            </p:custDataLst>
          </p:nvPr>
        </p:nvCxnSpPr>
        <p:spPr bwMode="auto">
          <a:xfrm flipH="1">
            <a:off x="3048000" y="3798888"/>
            <a:ext cx="131763" cy="525462"/>
          </a:xfrm>
          <a:prstGeom prst="straightConnector1">
            <a:avLst/>
          </a:prstGeom>
          <a:noFill/>
          <a:ln w="9525">
            <a:solidFill>
              <a:schemeClr val="tx1"/>
            </a:solidFill>
            <a:round/>
            <a:headEnd/>
            <a:tailEnd type="triangle" w="med" len="med"/>
          </a:ln>
          <a:effectLst/>
        </p:spPr>
      </p:cxnSp>
      <p:cxnSp>
        <p:nvCxnSpPr>
          <p:cNvPr id="23" name="AutoShape 20"/>
          <p:cNvCxnSpPr>
            <a:cxnSpLocks noChangeShapeType="1"/>
            <a:stCxn id="16" idx="3"/>
            <a:endCxn id="14" idx="0"/>
          </p:cNvCxnSpPr>
          <p:nvPr>
            <p:custDataLst>
              <p:tags r:id="rId17"/>
            </p:custDataLst>
          </p:nvPr>
        </p:nvCxnSpPr>
        <p:spPr bwMode="auto">
          <a:xfrm flipH="1">
            <a:off x="1181100" y="2909888"/>
            <a:ext cx="398463" cy="525462"/>
          </a:xfrm>
          <a:prstGeom prst="straightConnector1">
            <a:avLst/>
          </a:prstGeom>
          <a:noFill/>
          <a:ln w="9525">
            <a:solidFill>
              <a:schemeClr val="tx1"/>
            </a:solidFill>
            <a:round/>
            <a:headEnd/>
            <a:tailEnd type="triangle" w="med" len="med"/>
          </a:ln>
          <a:effectLst/>
        </p:spPr>
      </p:cxnSp>
      <p:cxnSp>
        <p:nvCxnSpPr>
          <p:cNvPr id="24" name="AutoShape 21"/>
          <p:cNvCxnSpPr>
            <a:cxnSpLocks noChangeShapeType="1"/>
            <a:stCxn id="16" idx="5"/>
            <a:endCxn id="13" idx="0"/>
          </p:cNvCxnSpPr>
          <p:nvPr>
            <p:custDataLst>
              <p:tags r:id="rId18"/>
            </p:custDataLst>
          </p:nvPr>
        </p:nvCxnSpPr>
        <p:spPr bwMode="auto">
          <a:xfrm>
            <a:off x="1849438" y="2909888"/>
            <a:ext cx="398462" cy="525462"/>
          </a:xfrm>
          <a:prstGeom prst="straightConnector1">
            <a:avLst/>
          </a:prstGeom>
          <a:noFill/>
          <a:ln w="9525">
            <a:solidFill>
              <a:schemeClr val="tx1"/>
            </a:solidFill>
            <a:round/>
            <a:headEnd/>
            <a:tailEnd type="triangle" w="med" len="med"/>
          </a:ln>
          <a:effectLst/>
        </p:spPr>
      </p:cxnSp>
      <p:cxnSp>
        <p:nvCxnSpPr>
          <p:cNvPr id="25" name="AutoShape 22"/>
          <p:cNvCxnSpPr>
            <a:cxnSpLocks noChangeShapeType="1"/>
            <a:stCxn id="14" idx="3"/>
          </p:cNvCxnSpPr>
          <p:nvPr>
            <p:custDataLst>
              <p:tags r:id="rId19"/>
            </p:custDataLst>
          </p:nvPr>
        </p:nvCxnSpPr>
        <p:spPr bwMode="auto">
          <a:xfrm flipH="1">
            <a:off x="914400" y="3798888"/>
            <a:ext cx="131763" cy="525462"/>
          </a:xfrm>
          <a:prstGeom prst="straightConnector1">
            <a:avLst/>
          </a:prstGeom>
          <a:noFill/>
          <a:ln w="9525">
            <a:solidFill>
              <a:schemeClr val="tx1"/>
            </a:solidFill>
            <a:round/>
            <a:headEnd/>
            <a:tailEnd type="triangle" w="med" len="med"/>
          </a:ln>
          <a:effectLst/>
        </p:spPr>
      </p:cxnSp>
      <p:cxnSp>
        <p:nvCxnSpPr>
          <p:cNvPr id="26" name="AutoShape 23"/>
          <p:cNvCxnSpPr>
            <a:cxnSpLocks noChangeShapeType="1"/>
            <a:stCxn id="14" idx="5"/>
            <a:endCxn id="10" idx="0"/>
          </p:cNvCxnSpPr>
          <p:nvPr>
            <p:custDataLst>
              <p:tags r:id="rId20"/>
            </p:custDataLst>
          </p:nvPr>
        </p:nvCxnSpPr>
        <p:spPr bwMode="auto">
          <a:xfrm>
            <a:off x="1316038" y="3798888"/>
            <a:ext cx="131762" cy="525462"/>
          </a:xfrm>
          <a:prstGeom prst="straightConnector1">
            <a:avLst/>
          </a:prstGeom>
          <a:noFill/>
          <a:ln w="9525">
            <a:solidFill>
              <a:schemeClr val="tx1"/>
            </a:solidFill>
            <a:round/>
            <a:headEnd/>
            <a:tailEnd type="triangle" w="med" len="med"/>
          </a:ln>
          <a:effectLst/>
        </p:spPr>
      </p:cxnSp>
      <p:cxnSp>
        <p:nvCxnSpPr>
          <p:cNvPr id="27" name="AutoShape 24"/>
          <p:cNvCxnSpPr>
            <a:cxnSpLocks noChangeShapeType="1"/>
            <a:stCxn id="13" idx="3"/>
            <a:endCxn id="9" idx="0"/>
          </p:cNvCxnSpPr>
          <p:nvPr>
            <p:custDataLst>
              <p:tags r:id="rId21"/>
            </p:custDataLst>
          </p:nvPr>
        </p:nvCxnSpPr>
        <p:spPr bwMode="auto">
          <a:xfrm flipH="1">
            <a:off x="1981200" y="3798888"/>
            <a:ext cx="131763" cy="525462"/>
          </a:xfrm>
          <a:prstGeom prst="straightConnector1">
            <a:avLst/>
          </a:prstGeom>
          <a:noFill/>
          <a:ln w="9525">
            <a:solidFill>
              <a:schemeClr val="tx1"/>
            </a:solidFill>
            <a:round/>
            <a:headEnd/>
            <a:tailEnd type="triangle" w="med" len="med"/>
          </a:ln>
          <a:effectLst/>
        </p:spPr>
      </p:cxnSp>
      <p:cxnSp>
        <p:nvCxnSpPr>
          <p:cNvPr id="28" name="AutoShape 25"/>
          <p:cNvCxnSpPr>
            <a:cxnSpLocks noChangeShapeType="1"/>
            <a:stCxn id="13" idx="5"/>
            <a:endCxn id="8" idx="0"/>
          </p:cNvCxnSpPr>
          <p:nvPr>
            <p:custDataLst>
              <p:tags r:id="rId22"/>
            </p:custDataLst>
          </p:nvPr>
        </p:nvCxnSpPr>
        <p:spPr bwMode="auto">
          <a:xfrm>
            <a:off x="2382838" y="3798888"/>
            <a:ext cx="131762" cy="525462"/>
          </a:xfrm>
          <a:prstGeom prst="straightConnector1">
            <a:avLst/>
          </a:prstGeom>
          <a:noFill/>
          <a:ln w="9525">
            <a:solidFill>
              <a:schemeClr val="tx1"/>
            </a:solidFill>
            <a:round/>
            <a:headEnd/>
            <a:tailEnd type="triangle" w="med" len="med"/>
          </a:ln>
          <a:effectLst/>
        </p:spPr>
      </p:cxnSp>
      <p:sp>
        <p:nvSpPr>
          <p:cNvPr id="29" name="Oval 7"/>
          <p:cNvSpPr>
            <a:spLocks noChangeAspect="1" noChangeArrowheads="1"/>
          </p:cNvSpPr>
          <p:nvPr>
            <p:custDataLst>
              <p:tags r:id="rId23"/>
            </p:custDataLst>
          </p:nvPr>
        </p:nvSpPr>
        <p:spPr bwMode="auto">
          <a:xfrm>
            <a:off x="6858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
        <p:nvSpPr>
          <p:cNvPr id="30" name="Oval 3"/>
          <p:cNvSpPr>
            <a:spLocks noChangeAspect="1" noChangeArrowheads="1"/>
          </p:cNvSpPr>
          <p:nvPr>
            <p:custDataLst>
              <p:tags r:id="rId24"/>
            </p:custDataLst>
          </p:nvPr>
        </p:nvSpPr>
        <p:spPr bwMode="auto">
          <a:xfrm>
            <a:off x="72009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31" name="Oval 4"/>
          <p:cNvSpPr>
            <a:spLocks noChangeAspect="1" noChangeArrowheads="1"/>
          </p:cNvSpPr>
          <p:nvPr>
            <p:custDataLst>
              <p:tags r:id="rId25"/>
            </p:custDataLst>
          </p:nvPr>
        </p:nvSpPr>
        <p:spPr bwMode="auto">
          <a:xfrm>
            <a:off x="66675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32" name="Oval 5"/>
          <p:cNvSpPr>
            <a:spLocks noChangeAspect="1" noChangeArrowheads="1"/>
          </p:cNvSpPr>
          <p:nvPr>
            <p:custDataLst>
              <p:tags r:id="rId26"/>
            </p:custDataLst>
          </p:nvPr>
        </p:nvSpPr>
        <p:spPr bwMode="auto">
          <a:xfrm>
            <a:off x="61341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1</a:t>
            </a:r>
          </a:p>
        </p:txBody>
      </p:sp>
      <p:sp>
        <p:nvSpPr>
          <p:cNvPr id="33" name="Oval 6"/>
          <p:cNvSpPr>
            <a:spLocks noChangeAspect="1" noChangeArrowheads="1"/>
          </p:cNvSpPr>
          <p:nvPr>
            <p:custDataLst>
              <p:tags r:id="rId27"/>
            </p:custDataLst>
          </p:nvPr>
        </p:nvSpPr>
        <p:spPr bwMode="auto">
          <a:xfrm>
            <a:off x="56007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34" name="Oval 8"/>
          <p:cNvSpPr>
            <a:spLocks noChangeAspect="1" noChangeArrowheads="1"/>
          </p:cNvSpPr>
          <p:nvPr>
            <p:custDataLst>
              <p:tags r:id="rId28"/>
            </p:custDataLst>
          </p:nvPr>
        </p:nvSpPr>
        <p:spPr bwMode="auto">
          <a:xfrm>
            <a:off x="8534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35" name="Oval 9"/>
          <p:cNvSpPr>
            <a:spLocks noChangeAspect="1" noChangeArrowheads="1"/>
          </p:cNvSpPr>
          <p:nvPr>
            <p:custDataLst>
              <p:tags r:id="rId29"/>
            </p:custDataLst>
          </p:nvPr>
        </p:nvSpPr>
        <p:spPr bwMode="auto">
          <a:xfrm>
            <a:off x="7467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a:t>2</a:t>
            </a:r>
          </a:p>
        </p:txBody>
      </p:sp>
      <p:sp>
        <p:nvSpPr>
          <p:cNvPr id="36" name="Oval 10"/>
          <p:cNvSpPr>
            <a:spLocks noChangeAspect="1" noChangeArrowheads="1"/>
          </p:cNvSpPr>
          <p:nvPr>
            <p:custDataLst>
              <p:tags r:id="rId30"/>
            </p:custDataLst>
          </p:nvPr>
        </p:nvSpPr>
        <p:spPr bwMode="auto">
          <a:xfrm>
            <a:off x="6400800" y="3454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10</a:t>
            </a:r>
          </a:p>
        </p:txBody>
      </p:sp>
      <p:sp>
        <p:nvSpPr>
          <p:cNvPr id="37" name="Oval 11"/>
          <p:cNvSpPr>
            <a:spLocks noChangeAspect="1" noChangeArrowheads="1"/>
          </p:cNvSpPr>
          <p:nvPr>
            <p:custDataLst>
              <p:tags r:id="rId31"/>
            </p:custDataLst>
          </p:nvPr>
        </p:nvSpPr>
        <p:spPr bwMode="auto">
          <a:xfrm>
            <a:off x="53340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38" name="Oval 12"/>
          <p:cNvSpPr>
            <a:spLocks noChangeAspect="1" noChangeArrowheads="1"/>
          </p:cNvSpPr>
          <p:nvPr>
            <p:custDataLst>
              <p:tags r:id="rId32"/>
            </p:custDataLst>
          </p:nvPr>
        </p:nvSpPr>
        <p:spPr bwMode="auto">
          <a:xfrm>
            <a:off x="80010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11</a:t>
            </a:r>
          </a:p>
        </p:txBody>
      </p:sp>
      <p:sp>
        <p:nvSpPr>
          <p:cNvPr id="39" name="Oval 13"/>
          <p:cNvSpPr>
            <a:spLocks noChangeAspect="1" noChangeArrowheads="1"/>
          </p:cNvSpPr>
          <p:nvPr>
            <p:custDataLst>
              <p:tags r:id="rId33"/>
            </p:custDataLst>
          </p:nvPr>
        </p:nvSpPr>
        <p:spPr bwMode="auto">
          <a:xfrm>
            <a:off x="58674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40" name="Oval 14"/>
          <p:cNvSpPr>
            <a:spLocks noChangeAspect="1" noChangeArrowheads="1"/>
          </p:cNvSpPr>
          <p:nvPr>
            <p:custDataLst>
              <p:tags r:id="rId34"/>
            </p:custDataLst>
          </p:nvPr>
        </p:nvSpPr>
        <p:spPr bwMode="auto">
          <a:xfrm>
            <a:off x="69342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41" name="AutoShape 15"/>
          <p:cNvCxnSpPr>
            <a:cxnSpLocks noChangeShapeType="1"/>
            <a:stCxn id="40" idx="3"/>
            <a:endCxn id="39" idx="0"/>
          </p:cNvCxnSpPr>
          <p:nvPr>
            <p:custDataLst>
              <p:tags r:id="rId35"/>
            </p:custDataLst>
          </p:nvPr>
        </p:nvCxnSpPr>
        <p:spPr bwMode="auto">
          <a:xfrm flipH="1">
            <a:off x="6057900" y="2020888"/>
            <a:ext cx="931863" cy="525462"/>
          </a:xfrm>
          <a:prstGeom prst="straightConnector1">
            <a:avLst/>
          </a:prstGeom>
          <a:noFill/>
          <a:ln w="9525">
            <a:solidFill>
              <a:schemeClr val="tx1"/>
            </a:solidFill>
            <a:round/>
            <a:headEnd/>
            <a:tailEnd type="triangle" w="med" len="med"/>
          </a:ln>
          <a:effectLst/>
        </p:spPr>
      </p:cxnSp>
      <p:cxnSp>
        <p:nvCxnSpPr>
          <p:cNvPr id="42" name="AutoShape 16"/>
          <p:cNvCxnSpPr>
            <a:cxnSpLocks noChangeShapeType="1"/>
            <a:stCxn id="40" idx="5"/>
            <a:endCxn id="38" idx="0"/>
          </p:cNvCxnSpPr>
          <p:nvPr>
            <p:custDataLst>
              <p:tags r:id="rId36"/>
            </p:custDataLst>
          </p:nvPr>
        </p:nvCxnSpPr>
        <p:spPr bwMode="auto">
          <a:xfrm>
            <a:off x="7259638" y="2020888"/>
            <a:ext cx="931862" cy="525462"/>
          </a:xfrm>
          <a:prstGeom prst="straightConnector1">
            <a:avLst/>
          </a:prstGeom>
          <a:noFill/>
          <a:ln w="9525">
            <a:solidFill>
              <a:schemeClr val="tx1"/>
            </a:solidFill>
            <a:round/>
            <a:headEnd/>
            <a:tailEnd type="triangle" w="med" len="med"/>
          </a:ln>
          <a:effectLst/>
        </p:spPr>
      </p:cxnSp>
      <p:cxnSp>
        <p:nvCxnSpPr>
          <p:cNvPr id="43" name="AutoShape 17"/>
          <p:cNvCxnSpPr>
            <a:cxnSpLocks noChangeShapeType="1"/>
            <a:stCxn id="38" idx="3"/>
            <a:endCxn id="35" idx="0"/>
          </p:cNvCxnSpPr>
          <p:nvPr>
            <p:custDataLst>
              <p:tags r:id="rId37"/>
            </p:custDataLst>
          </p:nvPr>
        </p:nvCxnSpPr>
        <p:spPr bwMode="auto">
          <a:xfrm flipH="1">
            <a:off x="7658100" y="2909888"/>
            <a:ext cx="398463" cy="525462"/>
          </a:xfrm>
          <a:prstGeom prst="straightConnector1">
            <a:avLst/>
          </a:prstGeom>
          <a:noFill/>
          <a:ln w="9525">
            <a:solidFill>
              <a:schemeClr val="tx1"/>
            </a:solidFill>
            <a:round/>
            <a:headEnd/>
            <a:tailEnd type="triangle" w="med" len="med"/>
          </a:ln>
          <a:effectLst/>
        </p:spPr>
      </p:cxnSp>
      <p:cxnSp>
        <p:nvCxnSpPr>
          <p:cNvPr id="44" name="AutoShape 18"/>
          <p:cNvCxnSpPr>
            <a:cxnSpLocks noChangeShapeType="1"/>
            <a:stCxn id="38" idx="5"/>
            <a:endCxn id="34" idx="0"/>
          </p:cNvCxnSpPr>
          <p:nvPr>
            <p:custDataLst>
              <p:tags r:id="rId38"/>
            </p:custDataLst>
          </p:nvPr>
        </p:nvCxnSpPr>
        <p:spPr bwMode="auto">
          <a:xfrm>
            <a:off x="8326438" y="2909888"/>
            <a:ext cx="398462" cy="525462"/>
          </a:xfrm>
          <a:prstGeom prst="straightConnector1">
            <a:avLst/>
          </a:prstGeom>
          <a:noFill/>
          <a:ln w="9525">
            <a:solidFill>
              <a:schemeClr val="tx1"/>
            </a:solidFill>
            <a:round/>
            <a:headEnd/>
            <a:tailEnd type="triangle" w="med" len="med"/>
          </a:ln>
          <a:effectLst/>
        </p:spPr>
      </p:cxnSp>
      <p:cxnSp>
        <p:nvCxnSpPr>
          <p:cNvPr id="45" name="AutoShape 19"/>
          <p:cNvCxnSpPr>
            <a:cxnSpLocks noChangeShapeType="1"/>
            <a:stCxn id="35" idx="3"/>
            <a:endCxn id="30" idx="0"/>
          </p:cNvCxnSpPr>
          <p:nvPr>
            <p:custDataLst>
              <p:tags r:id="rId39"/>
            </p:custDataLst>
          </p:nvPr>
        </p:nvCxnSpPr>
        <p:spPr bwMode="auto">
          <a:xfrm flipH="1">
            <a:off x="7391400" y="3798888"/>
            <a:ext cx="131763" cy="525462"/>
          </a:xfrm>
          <a:prstGeom prst="straightConnector1">
            <a:avLst/>
          </a:prstGeom>
          <a:noFill/>
          <a:ln w="9525">
            <a:solidFill>
              <a:schemeClr val="tx1"/>
            </a:solidFill>
            <a:round/>
            <a:headEnd/>
            <a:tailEnd type="triangle" w="med" len="med"/>
          </a:ln>
          <a:effectLst/>
        </p:spPr>
      </p:cxnSp>
      <p:cxnSp>
        <p:nvCxnSpPr>
          <p:cNvPr id="46" name="AutoShape 20"/>
          <p:cNvCxnSpPr>
            <a:cxnSpLocks noChangeShapeType="1"/>
            <a:stCxn id="39" idx="3"/>
            <a:endCxn id="37" idx="0"/>
          </p:cNvCxnSpPr>
          <p:nvPr>
            <p:custDataLst>
              <p:tags r:id="rId40"/>
            </p:custDataLst>
          </p:nvPr>
        </p:nvCxnSpPr>
        <p:spPr bwMode="auto">
          <a:xfrm flipH="1">
            <a:off x="5524500" y="2909888"/>
            <a:ext cx="398463" cy="525462"/>
          </a:xfrm>
          <a:prstGeom prst="straightConnector1">
            <a:avLst/>
          </a:prstGeom>
          <a:noFill/>
          <a:ln w="9525">
            <a:solidFill>
              <a:schemeClr val="tx1"/>
            </a:solidFill>
            <a:round/>
            <a:headEnd/>
            <a:tailEnd type="triangle" w="med" len="med"/>
          </a:ln>
          <a:effectLst/>
        </p:spPr>
      </p:cxnSp>
      <p:cxnSp>
        <p:nvCxnSpPr>
          <p:cNvPr id="47" name="AutoShape 21"/>
          <p:cNvCxnSpPr>
            <a:cxnSpLocks noChangeShapeType="1"/>
            <a:stCxn id="39" idx="5"/>
            <a:endCxn id="36" idx="0"/>
          </p:cNvCxnSpPr>
          <p:nvPr>
            <p:custDataLst>
              <p:tags r:id="rId41"/>
            </p:custDataLst>
          </p:nvPr>
        </p:nvCxnSpPr>
        <p:spPr bwMode="auto">
          <a:xfrm>
            <a:off x="6192838" y="2909888"/>
            <a:ext cx="398462" cy="525462"/>
          </a:xfrm>
          <a:prstGeom prst="straightConnector1">
            <a:avLst/>
          </a:prstGeom>
          <a:noFill/>
          <a:ln w="9525">
            <a:solidFill>
              <a:schemeClr val="tx1"/>
            </a:solidFill>
            <a:round/>
            <a:headEnd/>
            <a:tailEnd type="triangle" w="med" len="med"/>
          </a:ln>
          <a:effectLst/>
        </p:spPr>
      </p:cxnSp>
      <p:cxnSp>
        <p:nvCxnSpPr>
          <p:cNvPr id="48" name="AutoShape 22"/>
          <p:cNvCxnSpPr>
            <a:cxnSpLocks noChangeShapeType="1"/>
            <a:stCxn id="37" idx="3"/>
          </p:cNvCxnSpPr>
          <p:nvPr>
            <p:custDataLst>
              <p:tags r:id="rId42"/>
            </p:custDataLst>
          </p:nvPr>
        </p:nvCxnSpPr>
        <p:spPr bwMode="auto">
          <a:xfrm flipH="1">
            <a:off x="5257800" y="3798888"/>
            <a:ext cx="131763" cy="525462"/>
          </a:xfrm>
          <a:prstGeom prst="straightConnector1">
            <a:avLst/>
          </a:prstGeom>
          <a:noFill/>
          <a:ln w="9525">
            <a:solidFill>
              <a:schemeClr val="tx1"/>
            </a:solidFill>
            <a:round/>
            <a:headEnd/>
            <a:tailEnd type="triangle" w="med" len="med"/>
          </a:ln>
          <a:effectLst/>
        </p:spPr>
      </p:cxnSp>
      <p:cxnSp>
        <p:nvCxnSpPr>
          <p:cNvPr id="49" name="AutoShape 23"/>
          <p:cNvCxnSpPr>
            <a:cxnSpLocks noChangeShapeType="1"/>
            <a:stCxn id="37" idx="5"/>
            <a:endCxn id="33" idx="0"/>
          </p:cNvCxnSpPr>
          <p:nvPr>
            <p:custDataLst>
              <p:tags r:id="rId43"/>
            </p:custDataLst>
          </p:nvPr>
        </p:nvCxnSpPr>
        <p:spPr bwMode="auto">
          <a:xfrm>
            <a:off x="5659438" y="3798888"/>
            <a:ext cx="131762" cy="525462"/>
          </a:xfrm>
          <a:prstGeom prst="straightConnector1">
            <a:avLst/>
          </a:prstGeom>
          <a:noFill/>
          <a:ln w="9525">
            <a:solidFill>
              <a:schemeClr val="tx1"/>
            </a:solidFill>
            <a:round/>
            <a:headEnd/>
            <a:tailEnd type="triangle" w="med" len="med"/>
          </a:ln>
          <a:effectLst/>
        </p:spPr>
      </p:cxnSp>
      <p:cxnSp>
        <p:nvCxnSpPr>
          <p:cNvPr id="50" name="AutoShape 24"/>
          <p:cNvCxnSpPr>
            <a:cxnSpLocks noChangeShapeType="1"/>
            <a:stCxn id="36" idx="3"/>
            <a:endCxn id="32" idx="0"/>
          </p:cNvCxnSpPr>
          <p:nvPr>
            <p:custDataLst>
              <p:tags r:id="rId44"/>
            </p:custDataLst>
          </p:nvPr>
        </p:nvCxnSpPr>
        <p:spPr bwMode="auto">
          <a:xfrm flipH="1">
            <a:off x="6324600" y="3798888"/>
            <a:ext cx="131763" cy="525462"/>
          </a:xfrm>
          <a:prstGeom prst="straightConnector1">
            <a:avLst/>
          </a:prstGeom>
          <a:noFill/>
          <a:ln w="9525">
            <a:solidFill>
              <a:schemeClr val="tx1"/>
            </a:solidFill>
            <a:round/>
            <a:headEnd/>
            <a:tailEnd type="triangle" w="med" len="med"/>
          </a:ln>
          <a:effectLst/>
        </p:spPr>
      </p:cxnSp>
      <p:cxnSp>
        <p:nvCxnSpPr>
          <p:cNvPr id="51" name="AutoShape 25"/>
          <p:cNvCxnSpPr>
            <a:cxnSpLocks noChangeShapeType="1"/>
            <a:stCxn id="36" idx="5"/>
            <a:endCxn id="31" idx="0"/>
          </p:cNvCxnSpPr>
          <p:nvPr>
            <p:custDataLst>
              <p:tags r:id="rId45"/>
            </p:custDataLst>
          </p:nvPr>
        </p:nvCxnSpPr>
        <p:spPr bwMode="auto">
          <a:xfrm>
            <a:off x="6726238" y="3798888"/>
            <a:ext cx="131762" cy="525462"/>
          </a:xfrm>
          <a:prstGeom prst="straightConnector1">
            <a:avLst/>
          </a:prstGeom>
          <a:noFill/>
          <a:ln w="9525">
            <a:solidFill>
              <a:schemeClr val="tx1"/>
            </a:solidFill>
            <a:round/>
            <a:headEnd/>
            <a:tailEnd type="triangle" w="med" len="med"/>
          </a:ln>
          <a:effectLst/>
        </p:spPr>
      </p:cxnSp>
      <p:sp>
        <p:nvSpPr>
          <p:cNvPr id="52" name="Oval 7"/>
          <p:cNvSpPr>
            <a:spLocks noChangeAspect="1" noChangeArrowheads="1"/>
          </p:cNvSpPr>
          <p:nvPr>
            <p:custDataLst>
              <p:tags r:id="rId46"/>
            </p:custDataLst>
          </p:nvPr>
        </p:nvSpPr>
        <p:spPr bwMode="auto">
          <a:xfrm>
            <a:off x="50292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
        <p:nvSpPr>
          <p:cNvPr id="53" name="Right Arrow 52"/>
          <p:cNvSpPr/>
          <p:nvPr/>
        </p:nvSpPr>
        <p:spPr bwMode="auto">
          <a:xfrm>
            <a:off x="4191000" y="1371600"/>
            <a:ext cx="1447800" cy="838200"/>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rPr>
              <a:t>Step 1</a:t>
            </a:r>
          </a:p>
        </p:txBody>
      </p:sp>
      <p:sp>
        <p:nvSpPr>
          <p:cNvPr id="54" name="Content Placeholder 2"/>
          <p:cNvSpPr>
            <a:spLocks noGrp="1"/>
          </p:cNvSpPr>
          <p:nvPr>
            <p:ph idx="1"/>
          </p:nvPr>
        </p:nvSpPr>
        <p:spPr>
          <a:xfrm>
            <a:off x="1828800" y="5486400"/>
            <a:ext cx="6324600" cy="685800"/>
          </a:xfrm>
        </p:spPr>
        <p:txBody>
          <a:bodyPr/>
          <a:lstStyle/>
          <a:p>
            <a:r>
              <a:rPr lang="en-US" dirty="0" smtClean="0"/>
              <a:t>Happens to already be less than children (</a:t>
            </a:r>
            <a:r>
              <a:rPr lang="en-US" dirty="0" err="1" smtClean="0"/>
              <a:t>er</a:t>
            </a:r>
            <a:r>
              <a:rPr lang="en-US" dirty="0" smtClean="0"/>
              <a:t>, child)</a:t>
            </a:r>
          </a:p>
          <a:p>
            <a:endParaRPr lang="en-US" dirty="0"/>
          </a:p>
        </p:txBody>
      </p:sp>
    </p:spTree>
    <p:extLst>
      <p:ext uri="{BB962C8B-B14F-4D97-AF65-F5344CB8AC3E}">
        <p14:creationId xmlns:p14="http://schemas.microsoft.com/office/powerpoint/2010/main" val="23237116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a:t>
            </a:r>
            <a:endParaRPr lang="en-US" dirty="0"/>
          </a:p>
        </p:txBody>
      </p:sp>
      <p:sp>
        <p:nvSpPr>
          <p:cNvPr id="3" name="Content Placeholder 2"/>
          <p:cNvSpPr>
            <a:spLocks noGrp="1"/>
          </p:cNvSpPr>
          <p:nvPr>
            <p:ph idx="1"/>
          </p:nvPr>
        </p:nvSpPr>
        <p:spPr/>
        <p:txBody>
          <a:bodyPr/>
          <a:lstStyle/>
          <a:p>
            <a:r>
              <a:rPr lang="en-US" dirty="0" smtClean="0"/>
              <a:t>On Wednesday, in class</a:t>
            </a:r>
          </a:p>
          <a:p>
            <a:r>
              <a:rPr lang="en-US" dirty="0" smtClean="0"/>
              <a:t>Closed book</a:t>
            </a:r>
          </a:p>
          <a:p>
            <a:r>
              <a:rPr lang="en-US" dirty="0"/>
              <a:t>C</a:t>
            </a:r>
            <a:r>
              <a:rPr lang="en-US" dirty="0" smtClean="0"/>
              <a:t>losed note</a:t>
            </a:r>
          </a:p>
          <a:p>
            <a:r>
              <a:rPr lang="en-US" dirty="0" smtClean="0"/>
              <a:t>Closed electronic devices</a:t>
            </a:r>
          </a:p>
          <a:p>
            <a:r>
              <a:rPr lang="en-US" dirty="0" smtClean="0"/>
              <a:t>Closed classmate</a:t>
            </a:r>
          </a:p>
          <a:p>
            <a:r>
              <a:rPr lang="en-US" dirty="0" smtClean="0"/>
              <a:t>Covers everything up through priority queues and binary heaps</a:t>
            </a:r>
          </a:p>
          <a:p>
            <a:pPr lvl="1"/>
            <a:r>
              <a:rPr lang="en-US" dirty="0" smtClean="0"/>
              <a:t>does not include AVL tree delete</a:t>
            </a:r>
          </a:p>
          <a:p>
            <a:pPr lvl="1"/>
            <a:r>
              <a:rPr lang="en-US" dirty="0" smtClean="0"/>
              <a:t>does not include proof AVL tree has logarithmic height</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2521541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dirty="0" smtClean="0"/>
              <a:t>Example</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30" name="Oval 3"/>
          <p:cNvSpPr>
            <a:spLocks noChangeAspect="1" noChangeArrowheads="1"/>
          </p:cNvSpPr>
          <p:nvPr>
            <p:custDataLst>
              <p:tags r:id="rId1"/>
            </p:custDataLst>
          </p:nvPr>
        </p:nvSpPr>
        <p:spPr bwMode="auto">
          <a:xfrm>
            <a:off x="28575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31" name="Oval 4"/>
          <p:cNvSpPr>
            <a:spLocks noChangeAspect="1" noChangeArrowheads="1"/>
          </p:cNvSpPr>
          <p:nvPr>
            <p:custDataLst>
              <p:tags r:id="rId2"/>
            </p:custDataLst>
          </p:nvPr>
        </p:nvSpPr>
        <p:spPr bwMode="auto">
          <a:xfrm>
            <a:off x="23241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32" name="Oval 5"/>
          <p:cNvSpPr>
            <a:spLocks noChangeAspect="1" noChangeArrowheads="1"/>
          </p:cNvSpPr>
          <p:nvPr>
            <p:custDataLst>
              <p:tags r:id="rId3"/>
            </p:custDataLst>
          </p:nvPr>
        </p:nvSpPr>
        <p:spPr bwMode="auto">
          <a:xfrm>
            <a:off x="17907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1</a:t>
            </a:r>
          </a:p>
        </p:txBody>
      </p:sp>
      <p:sp>
        <p:nvSpPr>
          <p:cNvPr id="33" name="Oval 6"/>
          <p:cNvSpPr>
            <a:spLocks noChangeAspect="1" noChangeArrowheads="1"/>
          </p:cNvSpPr>
          <p:nvPr>
            <p:custDataLst>
              <p:tags r:id="rId4"/>
            </p:custDataLst>
          </p:nvPr>
        </p:nvSpPr>
        <p:spPr bwMode="auto">
          <a:xfrm>
            <a:off x="1257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34" name="Oval 8"/>
          <p:cNvSpPr>
            <a:spLocks noChangeAspect="1" noChangeArrowheads="1"/>
          </p:cNvSpPr>
          <p:nvPr>
            <p:custDataLst>
              <p:tags r:id="rId5"/>
            </p:custDataLst>
          </p:nvPr>
        </p:nvSpPr>
        <p:spPr bwMode="auto">
          <a:xfrm>
            <a:off x="41910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35" name="Oval 9"/>
          <p:cNvSpPr>
            <a:spLocks noChangeAspect="1" noChangeArrowheads="1"/>
          </p:cNvSpPr>
          <p:nvPr>
            <p:custDataLst>
              <p:tags r:id="rId6"/>
            </p:custDataLst>
          </p:nvPr>
        </p:nvSpPr>
        <p:spPr bwMode="auto">
          <a:xfrm>
            <a:off x="3124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a:t>2</a:t>
            </a:r>
          </a:p>
        </p:txBody>
      </p:sp>
      <p:sp>
        <p:nvSpPr>
          <p:cNvPr id="36" name="Oval 10"/>
          <p:cNvSpPr>
            <a:spLocks noChangeAspect="1" noChangeArrowheads="1"/>
          </p:cNvSpPr>
          <p:nvPr>
            <p:custDataLst>
              <p:tags r:id="rId7"/>
            </p:custDataLst>
          </p:nvPr>
        </p:nvSpPr>
        <p:spPr bwMode="auto">
          <a:xfrm>
            <a:off x="2057400" y="3454400"/>
            <a:ext cx="381000" cy="381000"/>
          </a:xfrm>
          <a:prstGeom prst="ellipse">
            <a:avLst/>
          </a:prstGeom>
          <a:noFill/>
          <a:ln w="38100">
            <a:solidFill>
              <a:srgbClr val="119F33"/>
            </a:solidFill>
            <a:round/>
            <a:headEnd/>
            <a:tailEnd/>
          </a:ln>
          <a:effectLst/>
        </p:spPr>
        <p:txBody>
          <a:bodyPr wrap="none" anchor="ctr"/>
          <a:lstStyle/>
          <a:p>
            <a:pPr algn="ctr" eaLnBrk="0" hangingPunct="0"/>
            <a:r>
              <a:rPr lang="en-US" dirty="0">
                <a:solidFill>
                  <a:srgbClr val="7030A0"/>
                </a:solidFill>
              </a:rPr>
              <a:t>10</a:t>
            </a:r>
          </a:p>
        </p:txBody>
      </p:sp>
      <p:sp>
        <p:nvSpPr>
          <p:cNvPr id="37" name="Oval 11"/>
          <p:cNvSpPr>
            <a:spLocks noChangeAspect="1" noChangeArrowheads="1"/>
          </p:cNvSpPr>
          <p:nvPr>
            <p:custDataLst>
              <p:tags r:id="rId8"/>
            </p:custDataLst>
          </p:nvPr>
        </p:nvSpPr>
        <p:spPr bwMode="auto">
          <a:xfrm>
            <a:off x="990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38" name="Oval 12"/>
          <p:cNvSpPr>
            <a:spLocks noChangeAspect="1" noChangeArrowheads="1"/>
          </p:cNvSpPr>
          <p:nvPr>
            <p:custDataLst>
              <p:tags r:id="rId9"/>
            </p:custDataLst>
          </p:nvPr>
        </p:nvSpPr>
        <p:spPr bwMode="auto">
          <a:xfrm>
            <a:off x="36576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11</a:t>
            </a:r>
          </a:p>
        </p:txBody>
      </p:sp>
      <p:sp>
        <p:nvSpPr>
          <p:cNvPr id="39" name="Oval 13"/>
          <p:cNvSpPr>
            <a:spLocks noChangeAspect="1" noChangeArrowheads="1"/>
          </p:cNvSpPr>
          <p:nvPr>
            <p:custDataLst>
              <p:tags r:id="rId10"/>
            </p:custDataLst>
          </p:nvPr>
        </p:nvSpPr>
        <p:spPr bwMode="auto">
          <a:xfrm>
            <a:off x="15240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5</a:t>
            </a:r>
          </a:p>
        </p:txBody>
      </p:sp>
      <p:sp>
        <p:nvSpPr>
          <p:cNvPr id="40" name="Oval 14"/>
          <p:cNvSpPr>
            <a:spLocks noChangeAspect="1" noChangeArrowheads="1"/>
          </p:cNvSpPr>
          <p:nvPr>
            <p:custDataLst>
              <p:tags r:id="rId11"/>
            </p:custDataLst>
          </p:nvPr>
        </p:nvSpPr>
        <p:spPr bwMode="auto">
          <a:xfrm>
            <a:off x="25908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41" name="AutoShape 15"/>
          <p:cNvCxnSpPr>
            <a:cxnSpLocks noChangeShapeType="1"/>
            <a:stCxn id="40" idx="3"/>
            <a:endCxn id="39" idx="0"/>
          </p:cNvCxnSpPr>
          <p:nvPr>
            <p:custDataLst>
              <p:tags r:id="rId12"/>
            </p:custDataLst>
          </p:nvPr>
        </p:nvCxnSpPr>
        <p:spPr bwMode="auto">
          <a:xfrm flipH="1">
            <a:off x="1714500" y="2020888"/>
            <a:ext cx="931863" cy="525462"/>
          </a:xfrm>
          <a:prstGeom prst="straightConnector1">
            <a:avLst/>
          </a:prstGeom>
          <a:noFill/>
          <a:ln w="9525">
            <a:solidFill>
              <a:schemeClr val="tx1"/>
            </a:solidFill>
            <a:round/>
            <a:headEnd/>
            <a:tailEnd type="triangle" w="med" len="med"/>
          </a:ln>
          <a:effectLst/>
        </p:spPr>
      </p:cxnSp>
      <p:cxnSp>
        <p:nvCxnSpPr>
          <p:cNvPr id="42" name="AutoShape 16"/>
          <p:cNvCxnSpPr>
            <a:cxnSpLocks noChangeShapeType="1"/>
            <a:stCxn id="40" idx="5"/>
            <a:endCxn id="38" idx="0"/>
          </p:cNvCxnSpPr>
          <p:nvPr>
            <p:custDataLst>
              <p:tags r:id="rId13"/>
            </p:custDataLst>
          </p:nvPr>
        </p:nvCxnSpPr>
        <p:spPr bwMode="auto">
          <a:xfrm>
            <a:off x="2916238" y="2020888"/>
            <a:ext cx="931862" cy="525462"/>
          </a:xfrm>
          <a:prstGeom prst="straightConnector1">
            <a:avLst/>
          </a:prstGeom>
          <a:noFill/>
          <a:ln w="9525">
            <a:solidFill>
              <a:schemeClr val="tx1"/>
            </a:solidFill>
            <a:round/>
            <a:headEnd/>
            <a:tailEnd type="triangle" w="med" len="med"/>
          </a:ln>
          <a:effectLst/>
        </p:spPr>
      </p:cxnSp>
      <p:cxnSp>
        <p:nvCxnSpPr>
          <p:cNvPr id="43" name="AutoShape 17"/>
          <p:cNvCxnSpPr>
            <a:cxnSpLocks noChangeShapeType="1"/>
            <a:stCxn id="38" idx="3"/>
            <a:endCxn id="35" idx="0"/>
          </p:cNvCxnSpPr>
          <p:nvPr>
            <p:custDataLst>
              <p:tags r:id="rId14"/>
            </p:custDataLst>
          </p:nvPr>
        </p:nvCxnSpPr>
        <p:spPr bwMode="auto">
          <a:xfrm flipH="1">
            <a:off x="3314700" y="2909888"/>
            <a:ext cx="398463" cy="525462"/>
          </a:xfrm>
          <a:prstGeom prst="straightConnector1">
            <a:avLst/>
          </a:prstGeom>
          <a:noFill/>
          <a:ln w="9525">
            <a:solidFill>
              <a:schemeClr val="tx1"/>
            </a:solidFill>
            <a:round/>
            <a:headEnd/>
            <a:tailEnd type="triangle" w="med" len="med"/>
          </a:ln>
          <a:effectLst/>
        </p:spPr>
      </p:cxnSp>
      <p:cxnSp>
        <p:nvCxnSpPr>
          <p:cNvPr id="44" name="AutoShape 18"/>
          <p:cNvCxnSpPr>
            <a:cxnSpLocks noChangeShapeType="1"/>
            <a:stCxn id="38" idx="5"/>
            <a:endCxn id="34" idx="0"/>
          </p:cNvCxnSpPr>
          <p:nvPr>
            <p:custDataLst>
              <p:tags r:id="rId15"/>
            </p:custDataLst>
          </p:nvPr>
        </p:nvCxnSpPr>
        <p:spPr bwMode="auto">
          <a:xfrm>
            <a:off x="3983038" y="2909888"/>
            <a:ext cx="398462" cy="525462"/>
          </a:xfrm>
          <a:prstGeom prst="straightConnector1">
            <a:avLst/>
          </a:prstGeom>
          <a:noFill/>
          <a:ln w="9525">
            <a:solidFill>
              <a:schemeClr val="tx1"/>
            </a:solidFill>
            <a:round/>
            <a:headEnd/>
            <a:tailEnd type="triangle" w="med" len="med"/>
          </a:ln>
          <a:effectLst/>
        </p:spPr>
      </p:cxnSp>
      <p:cxnSp>
        <p:nvCxnSpPr>
          <p:cNvPr id="45" name="AutoShape 19"/>
          <p:cNvCxnSpPr>
            <a:cxnSpLocks noChangeShapeType="1"/>
            <a:stCxn id="35" idx="3"/>
            <a:endCxn id="30" idx="0"/>
          </p:cNvCxnSpPr>
          <p:nvPr>
            <p:custDataLst>
              <p:tags r:id="rId16"/>
            </p:custDataLst>
          </p:nvPr>
        </p:nvCxnSpPr>
        <p:spPr bwMode="auto">
          <a:xfrm flipH="1">
            <a:off x="3048000" y="3798888"/>
            <a:ext cx="131763" cy="525462"/>
          </a:xfrm>
          <a:prstGeom prst="straightConnector1">
            <a:avLst/>
          </a:prstGeom>
          <a:noFill/>
          <a:ln w="9525">
            <a:solidFill>
              <a:schemeClr val="tx1"/>
            </a:solidFill>
            <a:round/>
            <a:headEnd/>
            <a:tailEnd type="triangle" w="med" len="med"/>
          </a:ln>
          <a:effectLst/>
        </p:spPr>
      </p:cxnSp>
      <p:cxnSp>
        <p:nvCxnSpPr>
          <p:cNvPr id="46" name="AutoShape 20"/>
          <p:cNvCxnSpPr>
            <a:cxnSpLocks noChangeShapeType="1"/>
            <a:stCxn id="39" idx="3"/>
            <a:endCxn id="37" idx="0"/>
          </p:cNvCxnSpPr>
          <p:nvPr>
            <p:custDataLst>
              <p:tags r:id="rId17"/>
            </p:custDataLst>
          </p:nvPr>
        </p:nvCxnSpPr>
        <p:spPr bwMode="auto">
          <a:xfrm flipH="1">
            <a:off x="1181100" y="2909888"/>
            <a:ext cx="398463" cy="525462"/>
          </a:xfrm>
          <a:prstGeom prst="straightConnector1">
            <a:avLst/>
          </a:prstGeom>
          <a:noFill/>
          <a:ln w="9525">
            <a:solidFill>
              <a:schemeClr val="tx1"/>
            </a:solidFill>
            <a:round/>
            <a:headEnd/>
            <a:tailEnd type="triangle" w="med" len="med"/>
          </a:ln>
          <a:effectLst/>
        </p:spPr>
      </p:cxnSp>
      <p:cxnSp>
        <p:nvCxnSpPr>
          <p:cNvPr id="47" name="AutoShape 21"/>
          <p:cNvCxnSpPr>
            <a:cxnSpLocks noChangeShapeType="1"/>
            <a:stCxn id="39" idx="5"/>
            <a:endCxn id="36" idx="0"/>
          </p:cNvCxnSpPr>
          <p:nvPr>
            <p:custDataLst>
              <p:tags r:id="rId18"/>
            </p:custDataLst>
          </p:nvPr>
        </p:nvCxnSpPr>
        <p:spPr bwMode="auto">
          <a:xfrm>
            <a:off x="1849438" y="2909888"/>
            <a:ext cx="398462" cy="525462"/>
          </a:xfrm>
          <a:prstGeom prst="straightConnector1">
            <a:avLst/>
          </a:prstGeom>
          <a:noFill/>
          <a:ln w="9525">
            <a:solidFill>
              <a:schemeClr val="tx1"/>
            </a:solidFill>
            <a:round/>
            <a:headEnd/>
            <a:tailEnd type="triangle" w="med" len="med"/>
          </a:ln>
          <a:effectLst/>
        </p:spPr>
      </p:cxnSp>
      <p:cxnSp>
        <p:nvCxnSpPr>
          <p:cNvPr id="48" name="AutoShape 22"/>
          <p:cNvCxnSpPr>
            <a:cxnSpLocks noChangeShapeType="1"/>
            <a:stCxn id="37" idx="3"/>
          </p:cNvCxnSpPr>
          <p:nvPr>
            <p:custDataLst>
              <p:tags r:id="rId19"/>
            </p:custDataLst>
          </p:nvPr>
        </p:nvCxnSpPr>
        <p:spPr bwMode="auto">
          <a:xfrm flipH="1">
            <a:off x="914400" y="3798888"/>
            <a:ext cx="131763" cy="525462"/>
          </a:xfrm>
          <a:prstGeom prst="straightConnector1">
            <a:avLst/>
          </a:prstGeom>
          <a:noFill/>
          <a:ln w="9525">
            <a:solidFill>
              <a:schemeClr val="tx1"/>
            </a:solidFill>
            <a:round/>
            <a:headEnd/>
            <a:tailEnd type="triangle" w="med" len="med"/>
          </a:ln>
          <a:effectLst/>
        </p:spPr>
      </p:cxnSp>
      <p:cxnSp>
        <p:nvCxnSpPr>
          <p:cNvPr id="49" name="AutoShape 23"/>
          <p:cNvCxnSpPr>
            <a:cxnSpLocks noChangeShapeType="1"/>
            <a:stCxn id="37" idx="5"/>
            <a:endCxn id="33" idx="0"/>
          </p:cNvCxnSpPr>
          <p:nvPr>
            <p:custDataLst>
              <p:tags r:id="rId20"/>
            </p:custDataLst>
          </p:nvPr>
        </p:nvCxnSpPr>
        <p:spPr bwMode="auto">
          <a:xfrm>
            <a:off x="1316038" y="3798888"/>
            <a:ext cx="131762" cy="525462"/>
          </a:xfrm>
          <a:prstGeom prst="straightConnector1">
            <a:avLst/>
          </a:prstGeom>
          <a:noFill/>
          <a:ln w="9525">
            <a:solidFill>
              <a:schemeClr val="tx1"/>
            </a:solidFill>
            <a:round/>
            <a:headEnd/>
            <a:tailEnd type="triangle" w="med" len="med"/>
          </a:ln>
          <a:effectLst/>
        </p:spPr>
      </p:cxnSp>
      <p:cxnSp>
        <p:nvCxnSpPr>
          <p:cNvPr id="50" name="AutoShape 24"/>
          <p:cNvCxnSpPr>
            <a:cxnSpLocks noChangeShapeType="1"/>
            <a:stCxn id="36" idx="3"/>
            <a:endCxn id="32" idx="0"/>
          </p:cNvCxnSpPr>
          <p:nvPr>
            <p:custDataLst>
              <p:tags r:id="rId21"/>
            </p:custDataLst>
          </p:nvPr>
        </p:nvCxnSpPr>
        <p:spPr bwMode="auto">
          <a:xfrm flipH="1">
            <a:off x="1981200" y="3798888"/>
            <a:ext cx="131763" cy="525462"/>
          </a:xfrm>
          <a:prstGeom prst="straightConnector1">
            <a:avLst/>
          </a:prstGeom>
          <a:noFill/>
          <a:ln w="9525">
            <a:solidFill>
              <a:schemeClr val="tx1"/>
            </a:solidFill>
            <a:round/>
            <a:headEnd/>
            <a:tailEnd type="triangle" w="med" len="med"/>
          </a:ln>
          <a:effectLst/>
        </p:spPr>
      </p:cxnSp>
      <p:cxnSp>
        <p:nvCxnSpPr>
          <p:cNvPr id="51" name="AutoShape 25"/>
          <p:cNvCxnSpPr>
            <a:cxnSpLocks noChangeShapeType="1"/>
            <a:stCxn id="36" idx="5"/>
            <a:endCxn id="31" idx="0"/>
          </p:cNvCxnSpPr>
          <p:nvPr>
            <p:custDataLst>
              <p:tags r:id="rId22"/>
            </p:custDataLst>
          </p:nvPr>
        </p:nvCxnSpPr>
        <p:spPr bwMode="auto">
          <a:xfrm>
            <a:off x="2382838" y="3798888"/>
            <a:ext cx="131762" cy="525462"/>
          </a:xfrm>
          <a:prstGeom prst="straightConnector1">
            <a:avLst/>
          </a:prstGeom>
          <a:noFill/>
          <a:ln w="9525">
            <a:solidFill>
              <a:schemeClr val="tx1"/>
            </a:solidFill>
            <a:round/>
            <a:headEnd/>
            <a:tailEnd type="triangle" w="med" len="med"/>
          </a:ln>
          <a:effectLst/>
        </p:spPr>
      </p:cxnSp>
      <p:sp>
        <p:nvSpPr>
          <p:cNvPr id="52" name="Oval 7"/>
          <p:cNvSpPr>
            <a:spLocks noChangeAspect="1" noChangeArrowheads="1"/>
          </p:cNvSpPr>
          <p:nvPr>
            <p:custDataLst>
              <p:tags r:id="rId23"/>
            </p:custDataLst>
          </p:nvPr>
        </p:nvSpPr>
        <p:spPr bwMode="auto">
          <a:xfrm>
            <a:off x="6858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
        <p:nvSpPr>
          <p:cNvPr id="53" name="Right Arrow 52"/>
          <p:cNvSpPr/>
          <p:nvPr/>
        </p:nvSpPr>
        <p:spPr bwMode="auto">
          <a:xfrm>
            <a:off x="4191000" y="1371600"/>
            <a:ext cx="1447800" cy="838200"/>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rPr>
              <a:t>Step 2</a:t>
            </a:r>
          </a:p>
        </p:txBody>
      </p:sp>
      <p:sp>
        <p:nvSpPr>
          <p:cNvPr id="54" name="Content Placeholder 2"/>
          <p:cNvSpPr>
            <a:spLocks noGrp="1"/>
          </p:cNvSpPr>
          <p:nvPr>
            <p:ph idx="1"/>
          </p:nvPr>
        </p:nvSpPr>
        <p:spPr>
          <a:xfrm>
            <a:off x="1828800" y="5486400"/>
            <a:ext cx="6324600" cy="685800"/>
          </a:xfrm>
        </p:spPr>
        <p:txBody>
          <a:bodyPr/>
          <a:lstStyle/>
          <a:p>
            <a:r>
              <a:rPr lang="en-US" dirty="0" smtClean="0"/>
              <a:t>Percolate down (notice that moves 1 up)</a:t>
            </a:r>
          </a:p>
          <a:p>
            <a:endParaRPr lang="en-US" dirty="0"/>
          </a:p>
        </p:txBody>
      </p:sp>
      <p:sp>
        <p:nvSpPr>
          <p:cNvPr id="55" name="Oval 3"/>
          <p:cNvSpPr>
            <a:spLocks noChangeAspect="1" noChangeArrowheads="1"/>
          </p:cNvSpPr>
          <p:nvPr>
            <p:custDataLst>
              <p:tags r:id="rId24"/>
            </p:custDataLst>
          </p:nvPr>
        </p:nvSpPr>
        <p:spPr bwMode="auto">
          <a:xfrm>
            <a:off x="71247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56" name="Oval 4"/>
          <p:cNvSpPr>
            <a:spLocks noChangeAspect="1" noChangeArrowheads="1"/>
          </p:cNvSpPr>
          <p:nvPr>
            <p:custDataLst>
              <p:tags r:id="rId25"/>
            </p:custDataLst>
          </p:nvPr>
        </p:nvSpPr>
        <p:spPr bwMode="auto">
          <a:xfrm>
            <a:off x="6591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57" name="Oval 5"/>
          <p:cNvSpPr>
            <a:spLocks noChangeAspect="1" noChangeArrowheads="1"/>
          </p:cNvSpPr>
          <p:nvPr>
            <p:custDataLst>
              <p:tags r:id="rId26"/>
            </p:custDataLst>
          </p:nvPr>
        </p:nvSpPr>
        <p:spPr bwMode="auto">
          <a:xfrm>
            <a:off x="60579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58" name="Oval 6"/>
          <p:cNvSpPr>
            <a:spLocks noChangeAspect="1" noChangeArrowheads="1"/>
          </p:cNvSpPr>
          <p:nvPr>
            <p:custDataLst>
              <p:tags r:id="rId27"/>
            </p:custDataLst>
          </p:nvPr>
        </p:nvSpPr>
        <p:spPr bwMode="auto">
          <a:xfrm>
            <a:off x="55245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59" name="Oval 8"/>
          <p:cNvSpPr>
            <a:spLocks noChangeAspect="1" noChangeArrowheads="1"/>
          </p:cNvSpPr>
          <p:nvPr>
            <p:custDataLst>
              <p:tags r:id="rId28"/>
            </p:custDataLst>
          </p:nvPr>
        </p:nvSpPr>
        <p:spPr bwMode="auto">
          <a:xfrm>
            <a:off x="8458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60" name="Oval 9"/>
          <p:cNvSpPr>
            <a:spLocks noChangeAspect="1" noChangeArrowheads="1"/>
          </p:cNvSpPr>
          <p:nvPr>
            <p:custDataLst>
              <p:tags r:id="rId29"/>
            </p:custDataLst>
          </p:nvPr>
        </p:nvSpPr>
        <p:spPr bwMode="auto">
          <a:xfrm>
            <a:off x="7391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a:t>2</a:t>
            </a:r>
          </a:p>
        </p:txBody>
      </p:sp>
      <p:sp>
        <p:nvSpPr>
          <p:cNvPr id="61" name="Oval 10"/>
          <p:cNvSpPr>
            <a:spLocks noChangeAspect="1" noChangeArrowheads="1"/>
          </p:cNvSpPr>
          <p:nvPr>
            <p:custDataLst>
              <p:tags r:id="rId30"/>
            </p:custDataLst>
          </p:nvPr>
        </p:nvSpPr>
        <p:spPr bwMode="auto">
          <a:xfrm>
            <a:off x="6324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62" name="Oval 11"/>
          <p:cNvSpPr>
            <a:spLocks noChangeAspect="1" noChangeArrowheads="1"/>
          </p:cNvSpPr>
          <p:nvPr>
            <p:custDataLst>
              <p:tags r:id="rId31"/>
            </p:custDataLst>
          </p:nvPr>
        </p:nvSpPr>
        <p:spPr bwMode="auto">
          <a:xfrm>
            <a:off x="52578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63" name="Oval 12"/>
          <p:cNvSpPr>
            <a:spLocks noChangeAspect="1" noChangeArrowheads="1"/>
          </p:cNvSpPr>
          <p:nvPr>
            <p:custDataLst>
              <p:tags r:id="rId32"/>
            </p:custDataLst>
          </p:nvPr>
        </p:nvSpPr>
        <p:spPr bwMode="auto">
          <a:xfrm>
            <a:off x="79248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11</a:t>
            </a:r>
          </a:p>
        </p:txBody>
      </p:sp>
      <p:sp>
        <p:nvSpPr>
          <p:cNvPr id="64" name="Oval 13"/>
          <p:cNvSpPr>
            <a:spLocks noChangeAspect="1" noChangeArrowheads="1"/>
          </p:cNvSpPr>
          <p:nvPr>
            <p:custDataLst>
              <p:tags r:id="rId33"/>
            </p:custDataLst>
          </p:nvPr>
        </p:nvSpPr>
        <p:spPr bwMode="auto">
          <a:xfrm>
            <a:off x="57912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65" name="Oval 14"/>
          <p:cNvSpPr>
            <a:spLocks noChangeAspect="1" noChangeArrowheads="1"/>
          </p:cNvSpPr>
          <p:nvPr>
            <p:custDataLst>
              <p:tags r:id="rId34"/>
            </p:custDataLst>
          </p:nvPr>
        </p:nvSpPr>
        <p:spPr bwMode="auto">
          <a:xfrm>
            <a:off x="68580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66" name="AutoShape 15"/>
          <p:cNvCxnSpPr>
            <a:cxnSpLocks noChangeShapeType="1"/>
            <a:stCxn id="65" idx="3"/>
            <a:endCxn id="64" idx="0"/>
          </p:cNvCxnSpPr>
          <p:nvPr>
            <p:custDataLst>
              <p:tags r:id="rId35"/>
            </p:custDataLst>
          </p:nvPr>
        </p:nvCxnSpPr>
        <p:spPr bwMode="auto">
          <a:xfrm flipH="1">
            <a:off x="5981700" y="2020888"/>
            <a:ext cx="931863" cy="525462"/>
          </a:xfrm>
          <a:prstGeom prst="straightConnector1">
            <a:avLst/>
          </a:prstGeom>
          <a:noFill/>
          <a:ln w="9525">
            <a:solidFill>
              <a:schemeClr val="tx1"/>
            </a:solidFill>
            <a:round/>
            <a:headEnd/>
            <a:tailEnd type="triangle" w="med" len="med"/>
          </a:ln>
          <a:effectLst/>
        </p:spPr>
      </p:cxnSp>
      <p:cxnSp>
        <p:nvCxnSpPr>
          <p:cNvPr id="67" name="AutoShape 16"/>
          <p:cNvCxnSpPr>
            <a:cxnSpLocks noChangeShapeType="1"/>
            <a:stCxn id="65" idx="5"/>
            <a:endCxn id="63" idx="0"/>
          </p:cNvCxnSpPr>
          <p:nvPr>
            <p:custDataLst>
              <p:tags r:id="rId36"/>
            </p:custDataLst>
          </p:nvPr>
        </p:nvCxnSpPr>
        <p:spPr bwMode="auto">
          <a:xfrm>
            <a:off x="7183438" y="2020888"/>
            <a:ext cx="931862" cy="525462"/>
          </a:xfrm>
          <a:prstGeom prst="straightConnector1">
            <a:avLst/>
          </a:prstGeom>
          <a:noFill/>
          <a:ln w="9525">
            <a:solidFill>
              <a:schemeClr val="tx1"/>
            </a:solidFill>
            <a:round/>
            <a:headEnd/>
            <a:tailEnd type="triangle" w="med" len="med"/>
          </a:ln>
          <a:effectLst/>
        </p:spPr>
      </p:cxnSp>
      <p:cxnSp>
        <p:nvCxnSpPr>
          <p:cNvPr id="68" name="AutoShape 17"/>
          <p:cNvCxnSpPr>
            <a:cxnSpLocks noChangeShapeType="1"/>
            <a:stCxn id="63" idx="3"/>
            <a:endCxn id="60" idx="0"/>
          </p:cNvCxnSpPr>
          <p:nvPr>
            <p:custDataLst>
              <p:tags r:id="rId37"/>
            </p:custDataLst>
          </p:nvPr>
        </p:nvCxnSpPr>
        <p:spPr bwMode="auto">
          <a:xfrm flipH="1">
            <a:off x="7581900" y="2909888"/>
            <a:ext cx="398463" cy="525462"/>
          </a:xfrm>
          <a:prstGeom prst="straightConnector1">
            <a:avLst/>
          </a:prstGeom>
          <a:noFill/>
          <a:ln w="9525">
            <a:solidFill>
              <a:schemeClr val="tx1"/>
            </a:solidFill>
            <a:round/>
            <a:headEnd/>
            <a:tailEnd type="triangle" w="med" len="med"/>
          </a:ln>
          <a:effectLst/>
        </p:spPr>
      </p:cxnSp>
      <p:cxnSp>
        <p:nvCxnSpPr>
          <p:cNvPr id="69" name="AutoShape 18"/>
          <p:cNvCxnSpPr>
            <a:cxnSpLocks noChangeShapeType="1"/>
            <a:stCxn id="63" idx="5"/>
            <a:endCxn id="59" idx="0"/>
          </p:cNvCxnSpPr>
          <p:nvPr>
            <p:custDataLst>
              <p:tags r:id="rId38"/>
            </p:custDataLst>
          </p:nvPr>
        </p:nvCxnSpPr>
        <p:spPr bwMode="auto">
          <a:xfrm>
            <a:off x="8250238" y="2909888"/>
            <a:ext cx="398462" cy="525462"/>
          </a:xfrm>
          <a:prstGeom prst="straightConnector1">
            <a:avLst/>
          </a:prstGeom>
          <a:noFill/>
          <a:ln w="9525">
            <a:solidFill>
              <a:schemeClr val="tx1"/>
            </a:solidFill>
            <a:round/>
            <a:headEnd/>
            <a:tailEnd type="triangle" w="med" len="med"/>
          </a:ln>
          <a:effectLst/>
        </p:spPr>
      </p:cxnSp>
      <p:cxnSp>
        <p:nvCxnSpPr>
          <p:cNvPr id="70" name="AutoShape 19"/>
          <p:cNvCxnSpPr>
            <a:cxnSpLocks noChangeShapeType="1"/>
            <a:stCxn id="60" idx="3"/>
            <a:endCxn id="55" idx="0"/>
          </p:cNvCxnSpPr>
          <p:nvPr>
            <p:custDataLst>
              <p:tags r:id="rId39"/>
            </p:custDataLst>
          </p:nvPr>
        </p:nvCxnSpPr>
        <p:spPr bwMode="auto">
          <a:xfrm flipH="1">
            <a:off x="7315200" y="3798888"/>
            <a:ext cx="131763" cy="525462"/>
          </a:xfrm>
          <a:prstGeom prst="straightConnector1">
            <a:avLst/>
          </a:prstGeom>
          <a:noFill/>
          <a:ln w="9525">
            <a:solidFill>
              <a:schemeClr val="tx1"/>
            </a:solidFill>
            <a:round/>
            <a:headEnd/>
            <a:tailEnd type="triangle" w="med" len="med"/>
          </a:ln>
          <a:effectLst/>
        </p:spPr>
      </p:cxnSp>
      <p:cxnSp>
        <p:nvCxnSpPr>
          <p:cNvPr id="71" name="AutoShape 20"/>
          <p:cNvCxnSpPr>
            <a:cxnSpLocks noChangeShapeType="1"/>
            <a:stCxn id="64" idx="3"/>
            <a:endCxn id="62" idx="0"/>
          </p:cNvCxnSpPr>
          <p:nvPr>
            <p:custDataLst>
              <p:tags r:id="rId40"/>
            </p:custDataLst>
          </p:nvPr>
        </p:nvCxnSpPr>
        <p:spPr bwMode="auto">
          <a:xfrm flipH="1">
            <a:off x="5448300" y="2909888"/>
            <a:ext cx="398463" cy="525462"/>
          </a:xfrm>
          <a:prstGeom prst="straightConnector1">
            <a:avLst/>
          </a:prstGeom>
          <a:noFill/>
          <a:ln w="9525">
            <a:solidFill>
              <a:schemeClr val="tx1"/>
            </a:solidFill>
            <a:round/>
            <a:headEnd/>
            <a:tailEnd type="triangle" w="med" len="med"/>
          </a:ln>
          <a:effectLst/>
        </p:spPr>
      </p:cxnSp>
      <p:cxnSp>
        <p:nvCxnSpPr>
          <p:cNvPr id="72" name="AutoShape 21"/>
          <p:cNvCxnSpPr>
            <a:cxnSpLocks noChangeShapeType="1"/>
            <a:stCxn id="64" idx="5"/>
            <a:endCxn id="61" idx="0"/>
          </p:cNvCxnSpPr>
          <p:nvPr>
            <p:custDataLst>
              <p:tags r:id="rId41"/>
            </p:custDataLst>
          </p:nvPr>
        </p:nvCxnSpPr>
        <p:spPr bwMode="auto">
          <a:xfrm>
            <a:off x="6116638" y="2909888"/>
            <a:ext cx="398462" cy="525462"/>
          </a:xfrm>
          <a:prstGeom prst="straightConnector1">
            <a:avLst/>
          </a:prstGeom>
          <a:noFill/>
          <a:ln w="9525">
            <a:solidFill>
              <a:schemeClr val="tx1"/>
            </a:solidFill>
            <a:round/>
            <a:headEnd/>
            <a:tailEnd type="triangle" w="med" len="med"/>
          </a:ln>
          <a:effectLst/>
        </p:spPr>
      </p:cxnSp>
      <p:cxnSp>
        <p:nvCxnSpPr>
          <p:cNvPr id="73" name="AutoShape 22"/>
          <p:cNvCxnSpPr>
            <a:cxnSpLocks noChangeShapeType="1"/>
            <a:stCxn id="62" idx="3"/>
          </p:cNvCxnSpPr>
          <p:nvPr>
            <p:custDataLst>
              <p:tags r:id="rId42"/>
            </p:custDataLst>
          </p:nvPr>
        </p:nvCxnSpPr>
        <p:spPr bwMode="auto">
          <a:xfrm flipH="1">
            <a:off x="5181600" y="3798888"/>
            <a:ext cx="131763" cy="525462"/>
          </a:xfrm>
          <a:prstGeom prst="straightConnector1">
            <a:avLst/>
          </a:prstGeom>
          <a:noFill/>
          <a:ln w="9525">
            <a:solidFill>
              <a:schemeClr val="tx1"/>
            </a:solidFill>
            <a:round/>
            <a:headEnd/>
            <a:tailEnd type="triangle" w="med" len="med"/>
          </a:ln>
          <a:effectLst/>
        </p:spPr>
      </p:cxnSp>
      <p:cxnSp>
        <p:nvCxnSpPr>
          <p:cNvPr id="74" name="AutoShape 23"/>
          <p:cNvCxnSpPr>
            <a:cxnSpLocks noChangeShapeType="1"/>
            <a:stCxn id="62" idx="5"/>
            <a:endCxn id="58" idx="0"/>
          </p:cNvCxnSpPr>
          <p:nvPr>
            <p:custDataLst>
              <p:tags r:id="rId43"/>
            </p:custDataLst>
          </p:nvPr>
        </p:nvCxnSpPr>
        <p:spPr bwMode="auto">
          <a:xfrm>
            <a:off x="5583238" y="3798888"/>
            <a:ext cx="131762" cy="525462"/>
          </a:xfrm>
          <a:prstGeom prst="straightConnector1">
            <a:avLst/>
          </a:prstGeom>
          <a:noFill/>
          <a:ln w="9525">
            <a:solidFill>
              <a:schemeClr val="tx1"/>
            </a:solidFill>
            <a:round/>
            <a:headEnd/>
            <a:tailEnd type="triangle" w="med" len="med"/>
          </a:ln>
          <a:effectLst/>
        </p:spPr>
      </p:cxnSp>
      <p:cxnSp>
        <p:nvCxnSpPr>
          <p:cNvPr id="75" name="AutoShape 24"/>
          <p:cNvCxnSpPr>
            <a:cxnSpLocks noChangeShapeType="1"/>
            <a:stCxn id="61" idx="3"/>
            <a:endCxn id="57" idx="0"/>
          </p:cNvCxnSpPr>
          <p:nvPr>
            <p:custDataLst>
              <p:tags r:id="rId44"/>
            </p:custDataLst>
          </p:nvPr>
        </p:nvCxnSpPr>
        <p:spPr bwMode="auto">
          <a:xfrm flipH="1">
            <a:off x="6248400" y="3798888"/>
            <a:ext cx="131763" cy="525462"/>
          </a:xfrm>
          <a:prstGeom prst="straightConnector1">
            <a:avLst/>
          </a:prstGeom>
          <a:noFill/>
          <a:ln w="9525">
            <a:solidFill>
              <a:schemeClr val="tx1"/>
            </a:solidFill>
            <a:round/>
            <a:headEnd/>
            <a:tailEnd type="triangle" w="med" len="med"/>
          </a:ln>
          <a:effectLst/>
        </p:spPr>
      </p:cxnSp>
      <p:cxnSp>
        <p:nvCxnSpPr>
          <p:cNvPr id="76" name="AutoShape 25"/>
          <p:cNvCxnSpPr>
            <a:cxnSpLocks noChangeShapeType="1"/>
            <a:stCxn id="61" idx="5"/>
            <a:endCxn id="56" idx="0"/>
          </p:cNvCxnSpPr>
          <p:nvPr>
            <p:custDataLst>
              <p:tags r:id="rId45"/>
            </p:custDataLst>
          </p:nvPr>
        </p:nvCxnSpPr>
        <p:spPr bwMode="auto">
          <a:xfrm>
            <a:off x="6650038" y="3798888"/>
            <a:ext cx="131762" cy="525462"/>
          </a:xfrm>
          <a:prstGeom prst="straightConnector1">
            <a:avLst/>
          </a:prstGeom>
          <a:noFill/>
          <a:ln w="9525">
            <a:solidFill>
              <a:schemeClr val="tx1"/>
            </a:solidFill>
            <a:round/>
            <a:headEnd/>
            <a:tailEnd type="triangle" w="med" len="med"/>
          </a:ln>
          <a:effectLst/>
        </p:spPr>
      </p:cxnSp>
      <p:sp>
        <p:nvSpPr>
          <p:cNvPr id="77" name="Oval 7"/>
          <p:cNvSpPr>
            <a:spLocks noChangeAspect="1" noChangeArrowheads="1"/>
          </p:cNvSpPr>
          <p:nvPr>
            <p:custDataLst>
              <p:tags r:id="rId46"/>
            </p:custDataLst>
          </p:nvPr>
        </p:nvSpPr>
        <p:spPr bwMode="auto">
          <a:xfrm>
            <a:off x="49530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Tree>
    <p:extLst>
      <p:ext uri="{BB962C8B-B14F-4D97-AF65-F5344CB8AC3E}">
        <p14:creationId xmlns:p14="http://schemas.microsoft.com/office/powerpoint/2010/main" val="16891293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dirty="0" smtClean="0"/>
              <a:t>Example</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53" name="Right Arrow 52"/>
          <p:cNvSpPr/>
          <p:nvPr/>
        </p:nvSpPr>
        <p:spPr bwMode="auto">
          <a:xfrm>
            <a:off x="4191000" y="1371600"/>
            <a:ext cx="1447800" cy="838200"/>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rPr>
              <a:t>Step 3</a:t>
            </a:r>
          </a:p>
        </p:txBody>
      </p:sp>
      <p:sp>
        <p:nvSpPr>
          <p:cNvPr id="54" name="Content Placeholder 2"/>
          <p:cNvSpPr>
            <a:spLocks noGrp="1"/>
          </p:cNvSpPr>
          <p:nvPr>
            <p:ph idx="1"/>
          </p:nvPr>
        </p:nvSpPr>
        <p:spPr>
          <a:xfrm>
            <a:off x="1828800" y="5486400"/>
            <a:ext cx="6324600" cy="685800"/>
          </a:xfrm>
        </p:spPr>
        <p:txBody>
          <a:bodyPr/>
          <a:lstStyle/>
          <a:p>
            <a:r>
              <a:rPr lang="en-US" dirty="0" smtClean="0"/>
              <a:t>Another nothing-to-do step</a:t>
            </a:r>
          </a:p>
          <a:p>
            <a:endParaRPr lang="en-US" dirty="0"/>
          </a:p>
        </p:txBody>
      </p:sp>
      <p:sp>
        <p:nvSpPr>
          <p:cNvPr id="55" name="Oval 3"/>
          <p:cNvSpPr>
            <a:spLocks noChangeAspect="1" noChangeArrowheads="1"/>
          </p:cNvSpPr>
          <p:nvPr>
            <p:custDataLst>
              <p:tags r:id="rId1"/>
            </p:custDataLst>
          </p:nvPr>
        </p:nvSpPr>
        <p:spPr bwMode="auto">
          <a:xfrm>
            <a:off x="28575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56" name="Oval 4"/>
          <p:cNvSpPr>
            <a:spLocks noChangeAspect="1" noChangeArrowheads="1"/>
          </p:cNvSpPr>
          <p:nvPr>
            <p:custDataLst>
              <p:tags r:id="rId2"/>
            </p:custDataLst>
          </p:nvPr>
        </p:nvSpPr>
        <p:spPr bwMode="auto">
          <a:xfrm>
            <a:off x="23241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57" name="Oval 5"/>
          <p:cNvSpPr>
            <a:spLocks noChangeAspect="1" noChangeArrowheads="1"/>
          </p:cNvSpPr>
          <p:nvPr>
            <p:custDataLst>
              <p:tags r:id="rId3"/>
            </p:custDataLst>
          </p:nvPr>
        </p:nvSpPr>
        <p:spPr bwMode="auto">
          <a:xfrm>
            <a:off x="17907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58" name="Oval 6"/>
          <p:cNvSpPr>
            <a:spLocks noChangeAspect="1" noChangeArrowheads="1"/>
          </p:cNvSpPr>
          <p:nvPr>
            <p:custDataLst>
              <p:tags r:id="rId4"/>
            </p:custDataLst>
          </p:nvPr>
        </p:nvSpPr>
        <p:spPr bwMode="auto">
          <a:xfrm>
            <a:off x="1257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59" name="Oval 8"/>
          <p:cNvSpPr>
            <a:spLocks noChangeAspect="1" noChangeArrowheads="1"/>
          </p:cNvSpPr>
          <p:nvPr>
            <p:custDataLst>
              <p:tags r:id="rId5"/>
            </p:custDataLst>
          </p:nvPr>
        </p:nvSpPr>
        <p:spPr bwMode="auto">
          <a:xfrm>
            <a:off x="41910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60" name="Oval 9"/>
          <p:cNvSpPr>
            <a:spLocks noChangeAspect="1" noChangeArrowheads="1"/>
          </p:cNvSpPr>
          <p:nvPr>
            <p:custDataLst>
              <p:tags r:id="rId6"/>
            </p:custDataLst>
          </p:nvPr>
        </p:nvSpPr>
        <p:spPr bwMode="auto">
          <a:xfrm>
            <a:off x="3124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a:t>2</a:t>
            </a:r>
          </a:p>
        </p:txBody>
      </p:sp>
      <p:sp>
        <p:nvSpPr>
          <p:cNvPr id="61" name="Oval 10"/>
          <p:cNvSpPr>
            <a:spLocks noChangeAspect="1" noChangeArrowheads="1"/>
          </p:cNvSpPr>
          <p:nvPr>
            <p:custDataLst>
              <p:tags r:id="rId7"/>
            </p:custDataLst>
          </p:nvPr>
        </p:nvSpPr>
        <p:spPr bwMode="auto">
          <a:xfrm>
            <a:off x="2057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62" name="Oval 11"/>
          <p:cNvSpPr>
            <a:spLocks noChangeAspect="1" noChangeArrowheads="1"/>
          </p:cNvSpPr>
          <p:nvPr>
            <p:custDataLst>
              <p:tags r:id="rId8"/>
            </p:custDataLst>
          </p:nvPr>
        </p:nvSpPr>
        <p:spPr bwMode="auto">
          <a:xfrm>
            <a:off x="990600" y="3454400"/>
            <a:ext cx="381000" cy="381000"/>
          </a:xfrm>
          <a:prstGeom prst="ellipse">
            <a:avLst/>
          </a:prstGeom>
          <a:noFill/>
          <a:ln w="38100">
            <a:solidFill>
              <a:srgbClr val="119F33"/>
            </a:solidFill>
            <a:round/>
            <a:headEnd/>
            <a:tailEnd/>
          </a:ln>
          <a:effectLst/>
        </p:spPr>
        <p:txBody>
          <a:bodyPr wrap="none" anchor="ctr"/>
          <a:lstStyle/>
          <a:p>
            <a:pPr algn="ctr" eaLnBrk="0" hangingPunct="0"/>
            <a:r>
              <a:rPr lang="en-US" dirty="0">
                <a:solidFill>
                  <a:srgbClr val="7030A0"/>
                </a:solidFill>
              </a:rPr>
              <a:t>3</a:t>
            </a:r>
          </a:p>
        </p:txBody>
      </p:sp>
      <p:sp>
        <p:nvSpPr>
          <p:cNvPr id="63" name="Oval 12"/>
          <p:cNvSpPr>
            <a:spLocks noChangeAspect="1" noChangeArrowheads="1"/>
          </p:cNvSpPr>
          <p:nvPr>
            <p:custDataLst>
              <p:tags r:id="rId9"/>
            </p:custDataLst>
          </p:nvPr>
        </p:nvSpPr>
        <p:spPr bwMode="auto">
          <a:xfrm>
            <a:off x="36576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11</a:t>
            </a:r>
          </a:p>
        </p:txBody>
      </p:sp>
      <p:sp>
        <p:nvSpPr>
          <p:cNvPr id="64" name="Oval 13"/>
          <p:cNvSpPr>
            <a:spLocks noChangeAspect="1" noChangeArrowheads="1"/>
          </p:cNvSpPr>
          <p:nvPr>
            <p:custDataLst>
              <p:tags r:id="rId10"/>
            </p:custDataLst>
          </p:nvPr>
        </p:nvSpPr>
        <p:spPr bwMode="auto">
          <a:xfrm>
            <a:off x="15240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65" name="Oval 14"/>
          <p:cNvSpPr>
            <a:spLocks noChangeAspect="1" noChangeArrowheads="1"/>
          </p:cNvSpPr>
          <p:nvPr>
            <p:custDataLst>
              <p:tags r:id="rId11"/>
            </p:custDataLst>
          </p:nvPr>
        </p:nvSpPr>
        <p:spPr bwMode="auto">
          <a:xfrm>
            <a:off x="25908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66" name="AutoShape 15"/>
          <p:cNvCxnSpPr>
            <a:cxnSpLocks noChangeShapeType="1"/>
            <a:stCxn id="65" idx="3"/>
            <a:endCxn id="64" idx="0"/>
          </p:cNvCxnSpPr>
          <p:nvPr>
            <p:custDataLst>
              <p:tags r:id="rId12"/>
            </p:custDataLst>
          </p:nvPr>
        </p:nvCxnSpPr>
        <p:spPr bwMode="auto">
          <a:xfrm flipH="1">
            <a:off x="1714500" y="2020888"/>
            <a:ext cx="931863" cy="525462"/>
          </a:xfrm>
          <a:prstGeom prst="straightConnector1">
            <a:avLst/>
          </a:prstGeom>
          <a:noFill/>
          <a:ln w="9525">
            <a:solidFill>
              <a:schemeClr val="tx1"/>
            </a:solidFill>
            <a:round/>
            <a:headEnd/>
            <a:tailEnd type="triangle" w="med" len="med"/>
          </a:ln>
          <a:effectLst/>
        </p:spPr>
      </p:cxnSp>
      <p:cxnSp>
        <p:nvCxnSpPr>
          <p:cNvPr id="67" name="AutoShape 16"/>
          <p:cNvCxnSpPr>
            <a:cxnSpLocks noChangeShapeType="1"/>
            <a:stCxn id="65" idx="5"/>
            <a:endCxn id="63" idx="0"/>
          </p:cNvCxnSpPr>
          <p:nvPr>
            <p:custDataLst>
              <p:tags r:id="rId13"/>
            </p:custDataLst>
          </p:nvPr>
        </p:nvCxnSpPr>
        <p:spPr bwMode="auto">
          <a:xfrm>
            <a:off x="2916238" y="2020888"/>
            <a:ext cx="931862" cy="525462"/>
          </a:xfrm>
          <a:prstGeom prst="straightConnector1">
            <a:avLst/>
          </a:prstGeom>
          <a:noFill/>
          <a:ln w="9525">
            <a:solidFill>
              <a:schemeClr val="tx1"/>
            </a:solidFill>
            <a:round/>
            <a:headEnd/>
            <a:tailEnd type="triangle" w="med" len="med"/>
          </a:ln>
          <a:effectLst/>
        </p:spPr>
      </p:cxnSp>
      <p:cxnSp>
        <p:nvCxnSpPr>
          <p:cNvPr id="68" name="AutoShape 17"/>
          <p:cNvCxnSpPr>
            <a:cxnSpLocks noChangeShapeType="1"/>
            <a:stCxn id="63" idx="3"/>
            <a:endCxn id="60" idx="0"/>
          </p:cNvCxnSpPr>
          <p:nvPr>
            <p:custDataLst>
              <p:tags r:id="rId14"/>
            </p:custDataLst>
          </p:nvPr>
        </p:nvCxnSpPr>
        <p:spPr bwMode="auto">
          <a:xfrm flipH="1">
            <a:off x="3314700" y="2909888"/>
            <a:ext cx="398463" cy="525462"/>
          </a:xfrm>
          <a:prstGeom prst="straightConnector1">
            <a:avLst/>
          </a:prstGeom>
          <a:noFill/>
          <a:ln w="9525">
            <a:solidFill>
              <a:schemeClr val="tx1"/>
            </a:solidFill>
            <a:round/>
            <a:headEnd/>
            <a:tailEnd type="triangle" w="med" len="med"/>
          </a:ln>
          <a:effectLst/>
        </p:spPr>
      </p:cxnSp>
      <p:cxnSp>
        <p:nvCxnSpPr>
          <p:cNvPr id="69" name="AutoShape 18"/>
          <p:cNvCxnSpPr>
            <a:cxnSpLocks noChangeShapeType="1"/>
            <a:stCxn id="63" idx="5"/>
            <a:endCxn id="59" idx="0"/>
          </p:cNvCxnSpPr>
          <p:nvPr>
            <p:custDataLst>
              <p:tags r:id="rId15"/>
            </p:custDataLst>
          </p:nvPr>
        </p:nvCxnSpPr>
        <p:spPr bwMode="auto">
          <a:xfrm>
            <a:off x="3983038" y="2909888"/>
            <a:ext cx="398462" cy="525462"/>
          </a:xfrm>
          <a:prstGeom prst="straightConnector1">
            <a:avLst/>
          </a:prstGeom>
          <a:noFill/>
          <a:ln w="9525">
            <a:solidFill>
              <a:schemeClr val="tx1"/>
            </a:solidFill>
            <a:round/>
            <a:headEnd/>
            <a:tailEnd type="triangle" w="med" len="med"/>
          </a:ln>
          <a:effectLst/>
        </p:spPr>
      </p:cxnSp>
      <p:cxnSp>
        <p:nvCxnSpPr>
          <p:cNvPr id="70" name="AutoShape 19"/>
          <p:cNvCxnSpPr>
            <a:cxnSpLocks noChangeShapeType="1"/>
            <a:stCxn id="60" idx="3"/>
            <a:endCxn id="55" idx="0"/>
          </p:cNvCxnSpPr>
          <p:nvPr>
            <p:custDataLst>
              <p:tags r:id="rId16"/>
            </p:custDataLst>
          </p:nvPr>
        </p:nvCxnSpPr>
        <p:spPr bwMode="auto">
          <a:xfrm flipH="1">
            <a:off x="3048000" y="3798888"/>
            <a:ext cx="131763" cy="525462"/>
          </a:xfrm>
          <a:prstGeom prst="straightConnector1">
            <a:avLst/>
          </a:prstGeom>
          <a:noFill/>
          <a:ln w="9525">
            <a:solidFill>
              <a:schemeClr val="tx1"/>
            </a:solidFill>
            <a:round/>
            <a:headEnd/>
            <a:tailEnd type="triangle" w="med" len="med"/>
          </a:ln>
          <a:effectLst/>
        </p:spPr>
      </p:cxnSp>
      <p:cxnSp>
        <p:nvCxnSpPr>
          <p:cNvPr id="71" name="AutoShape 20"/>
          <p:cNvCxnSpPr>
            <a:cxnSpLocks noChangeShapeType="1"/>
            <a:stCxn id="64" idx="3"/>
            <a:endCxn id="62" idx="0"/>
          </p:cNvCxnSpPr>
          <p:nvPr>
            <p:custDataLst>
              <p:tags r:id="rId17"/>
            </p:custDataLst>
          </p:nvPr>
        </p:nvCxnSpPr>
        <p:spPr bwMode="auto">
          <a:xfrm flipH="1">
            <a:off x="1181100" y="2909888"/>
            <a:ext cx="398463" cy="525462"/>
          </a:xfrm>
          <a:prstGeom prst="straightConnector1">
            <a:avLst/>
          </a:prstGeom>
          <a:noFill/>
          <a:ln w="9525">
            <a:solidFill>
              <a:schemeClr val="tx1"/>
            </a:solidFill>
            <a:round/>
            <a:headEnd/>
            <a:tailEnd type="triangle" w="med" len="med"/>
          </a:ln>
          <a:effectLst/>
        </p:spPr>
      </p:cxnSp>
      <p:cxnSp>
        <p:nvCxnSpPr>
          <p:cNvPr id="72" name="AutoShape 21"/>
          <p:cNvCxnSpPr>
            <a:cxnSpLocks noChangeShapeType="1"/>
            <a:stCxn id="64" idx="5"/>
            <a:endCxn id="61" idx="0"/>
          </p:cNvCxnSpPr>
          <p:nvPr>
            <p:custDataLst>
              <p:tags r:id="rId18"/>
            </p:custDataLst>
          </p:nvPr>
        </p:nvCxnSpPr>
        <p:spPr bwMode="auto">
          <a:xfrm>
            <a:off x="1849438" y="2909888"/>
            <a:ext cx="398462" cy="525462"/>
          </a:xfrm>
          <a:prstGeom prst="straightConnector1">
            <a:avLst/>
          </a:prstGeom>
          <a:noFill/>
          <a:ln w="9525">
            <a:solidFill>
              <a:schemeClr val="tx1"/>
            </a:solidFill>
            <a:round/>
            <a:headEnd/>
            <a:tailEnd type="triangle" w="med" len="med"/>
          </a:ln>
          <a:effectLst/>
        </p:spPr>
      </p:cxnSp>
      <p:cxnSp>
        <p:nvCxnSpPr>
          <p:cNvPr id="73" name="AutoShape 22"/>
          <p:cNvCxnSpPr>
            <a:cxnSpLocks noChangeShapeType="1"/>
            <a:stCxn id="62" idx="3"/>
          </p:cNvCxnSpPr>
          <p:nvPr>
            <p:custDataLst>
              <p:tags r:id="rId19"/>
            </p:custDataLst>
          </p:nvPr>
        </p:nvCxnSpPr>
        <p:spPr bwMode="auto">
          <a:xfrm flipH="1">
            <a:off x="914400" y="3798888"/>
            <a:ext cx="131763" cy="525462"/>
          </a:xfrm>
          <a:prstGeom prst="straightConnector1">
            <a:avLst/>
          </a:prstGeom>
          <a:noFill/>
          <a:ln w="9525">
            <a:solidFill>
              <a:schemeClr val="tx1"/>
            </a:solidFill>
            <a:round/>
            <a:headEnd/>
            <a:tailEnd type="triangle" w="med" len="med"/>
          </a:ln>
          <a:effectLst/>
        </p:spPr>
      </p:cxnSp>
      <p:cxnSp>
        <p:nvCxnSpPr>
          <p:cNvPr id="74" name="AutoShape 23"/>
          <p:cNvCxnSpPr>
            <a:cxnSpLocks noChangeShapeType="1"/>
            <a:stCxn id="62" idx="5"/>
            <a:endCxn id="58" idx="0"/>
          </p:cNvCxnSpPr>
          <p:nvPr>
            <p:custDataLst>
              <p:tags r:id="rId20"/>
            </p:custDataLst>
          </p:nvPr>
        </p:nvCxnSpPr>
        <p:spPr bwMode="auto">
          <a:xfrm>
            <a:off x="1316038" y="3798888"/>
            <a:ext cx="131762" cy="525462"/>
          </a:xfrm>
          <a:prstGeom prst="straightConnector1">
            <a:avLst/>
          </a:prstGeom>
          <a:noFill/>
          <a:ln w="9525">
            <a:solidFill>
              <a:schemeClr val="tx1"/>
            </a:solidFill>
            <a:round/>
            <a:headEnd/>
            <a:tailEnd type="triangle" w="med" len="med"/>
          </a:ln>
          <a:effectLst/>
        </p:spPr>
      </p:cxnSp>
      <p:cxnSp>
        <p:nvCxnSpPr>
          <p:cNvPr id="75" name="AutoShape 24"/>
          <p:cNvCxnSpPr>
            <a:cxnSpLocks noChangeShapeType="1"/>
            <a:stCxn id="61" idx="3"/>
            <a:endCxn id="57" idx="0"/>
          </p:cNvCxnSpPr>
          <p:nvPr>
            <p:custDataLst>
              <p:tags r:id="rId21"/>
            </p:custDataLst>
          </p:nvPr>
        </p:nvCxnSpPr>
        <p:spPr bwMode="auto">
          <a:xfrm flipH="1">
            <a:off x="1981200" y="3798888"/>
            <a:ext cx="131763" cy="525462"/>
          </a:xfrm>
          <a:prstGeom prst="straightConnector1">
            <a:avLst/>
          </a:prstGeom>
          <a:noFill/>
          <a:ln w="9525">
            <a:solidFill>
              <a:schemeClr val="tx1"/>
            </a:solidFill>
            <a:round/>
            <a:headEnd/>
            <a:tailEnd type="triangle" w="med" len="med"/>
          </a:ln>
          <a:effectLst/>
        </p:spPr>
      </p:cxnSp>
      <p:cxnSp>
        <p:nvCxnSpPr>
          <p:cNvPr id="76" name="AutoShape 25"/>
          <p:cNvCxnSpPr>
            <a:cxnSpLocks noChangeShapeType="1"/>
            <a:stCxn id="61" idx="5"/>
            <a:endCxn id="56" idx="0"/>
          </p:cNvCxnSpPr>
          <p:nvPr>
            <p:custDataLst>
              <p:tags r:id="rId22"/>
            </p:custDataLst>
          </p:nvPr>
        </p:nvCxnSpPr>
        <p:spPr bwMode="auto">
          <a:xfrm>
            <a:off x="2382838" y="3798888"/>
            <a:ext cx="131762" cy="525462"/>
          </a:xfrm>
          <a:prstGeom prst="straightConnector1">
            <a:avLst/>
          </a:prstGeom>
          <a:noFill/>
          <a:ln w="9525">
            <a:solidFill>
              <a:schemeClr val="tx1"/>
            </a:solidFill>
            <a:round/>
            <a:headEnd/>
            <a:tailEnd type="triangle" w="med" len="med"/>
          </a:ln>
          <a:effectLst/>
        </p:spPr>
      </p:cxnSp>
      <p:sp>
        <p:nvSpPr>
          <p:cNvPr id="77" name="Oval 7"/>
          <p:cNvSpPr>
            <a:spLocks noChangeAspect="1" noChangeArrowheads="1"/>
          </p:cNvSpPr>
          <p:nvPr>
            <p:custDataLst>
              <p:tags r:id="rId23"/>
            </p:custDataLst>
          </p:nvPr>
        </p:nvSpPr>
        <p:spPr bwMode="auto">
          <a:xfrm>
            <a:off x="6858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
        <p:nvSpPr>
          <p:cNvPr id="78" name="Oval 3"/>
          <p:cNvSpPr>
            <a:spLocks noChangeAspect="1" noChangeArrowheads="1"/>
          </p:cNvSpPr>
          <p:nvPr>
            <p:custDataLst>
              <p:tags r:id="rId24"/>
            </p:custDataLst>
          </p:nvPr>
        </p:nvSpPr>
        <p:spPr bwMode="auto">
          <a:xfrm>
            <a:off x="71247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79" name="Oval 4"/>
          <p:cNvSpPr>
            <a:spLocks noChangeAspect="1" noChangeArrowheads="1"/>
          </p:cNvSpPr>
          <p:nvPr>
            <p:custDataLst>
              <p:tags r:id="rId25"/>
            </p:custDataLst>
          </p:nvPr>
        </p:nvSpPr>
        <p:spPr bwMode="auto">
          <a:xfrm>
            <a:off x="6591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80" name="Oval 5"/>
          <p:cNvSpPr>
            <a:spLocks noChangeAspect="1" noChangeArrowheads="1"/>
          </p:cNvSpPr>
          <p:nvPr>
            <p:custDataLst>
              <p:tags r:id="rId26"/>
            </p:custDataLst>
          </p:nvPr>
        </p:nvSpPr>
        <p:spPr bwMode="auto">
          <a:xfrm>
            <a:off x="60579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81" name="Oval 6"/>
          <p:cNvSpPr>
            <a:spLocks noChangeAspect="1" noChangeArrowheads="1"/>
          </p:cNvSpPr>
          <p:nvPr>
            <p:custDataLst>
              <p:tags r:id="rId27"/>
            </p:custDataLst>
          </p:nvPr>
        </p:nvSpPr>
        <p:spPr bwMode="auto">
          <a:xfrm>
            <a:off x="55245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82" name="Oval 8"/>
          <p:cNvSpPr>
            <a:spLocks noChangeAspect="1" noChangeArrowheads="1"/>
          </p:cNvSpPr>
          <p:nvPr>
            <p:custDataLst>
              <p:tags r:id="rId28"/>
            </p:custDataLst>
          </p:nvPr>
        </p:nvSpPr>
        <p:spPr bwMode="auto">
          <a:xfrm>
            <a:off x="8458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83" name="Oval 9"/>
          <p:cNvSpPr>
            <a:spLocks noChangeAspect="1" noChangeArrowheads="1"/>
          </p:cNvSpPr>
          <p:nvPr>
            <p:custDataLst>
              <p:tags r:id="rId29"/>
            </p:custDataLst>
          </p:nvPr>
        </p:nvSpPr>
        <p:spPr bwMode="auto">
          <a:xfrm>
            <a:off x="7391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a:t>2</a:t>
            </a:r>
          </a:p>
        </p:txBody>
      </p:sp>
      <p:sp>
        <p:nvSpPr>
          <p:cNvPr id="84" name="Oval 10"/>
          <p:cNvSpPr>
            <a:spLocks noChangeAspect="1" noChangeArrowheads="1"/>
          </p:cNvSpPr>
          <p:nvPr>
            <p:custDataLst>
              <p:tags r:id="rId30"/>
            </p:custDataLst>
          </p:nvPr>
        </p:nvSpPr>
        <p:spPr bwMode="auto">
          <a:xfrm>
            <a:off x="6324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85" name="Oval 11"/>
          <p:cNvSpPr>
            <a:spLocks noChangeAspect="1" noChangeArrowheads="1"/>
          </p:cNvSpPr>
          <p:nvPr>
            <p:custDataLst>
              <p:tags r:id="rId31"/>
            </p:custDataLst>
          </p:nvPr>
        </p:nvSpPr>
        <p:spPr bwMode="auto">
          <a:xfrm>
            <a:off x="52578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86" name="Oval 12"/>
          <p:cNvSpPr>
            <a:spLocks noChangeAspect="1" noChangeArrowheads="1"/>
          </p:cNvSpPr>
          <p:nvPr>
            <p:custDataLst>
              <p:tags r:id="rId32"/>
            </p:custDataLst>
          </p:nvPr>
        </p:nvSpPr>
        <p:spPr bwMode="auto">
          <a:xfrm>
            <a:off x="79248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11</a:t>
            </a:r>
          </a:p>
        </p:txBody>
      </p:sp>
      <p:sp>
        <p:nvSpPr>
          <p:cNvPr id="87" name="Oval 13"/>
          <p:cNvSpPr>
            <a:spLocks noChangeAspect="1" noChangeArrowheads="1"/>
          </p:cNvSpPr>
          <p:nvPr>
            <p:custDataLst>
              <p:tags r:id="rId33"/>
            </p:custDataLst>
          </p:nvPr>
        </p:nvSpPr>
        <p:spPr bwMode="auto">
          <a:xfrm>
            <a:off x="57912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88" name="Oval 14"/>
          <p:cNvSpPr>
            <a:spLocks noChangeAspect="1" noChangeArrowheads="1"/>
          </p:cNvSpPr>
          <p:nvPr>
            <p:custDataLst>
              <p:tags r:id="rId34"/>
            </p:custDataLst>
          </p:nvPr>
        </p:nvSpPr>
        <p:spPr bwMode="auto">
          <a:xfrm>
            <a:off x="68580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89" name="AutoShape 15"/>
          <p:cNvCxnSpPr>
            <a:cxnSpLocks noChangeShapeType="1"/>
            <a:stCxn id="88" idx="3"/>
            <a:endCxn id="87" idx="0"/>
          </p:cNvCxnSpPr>
          <p:nvPr>
            <p:custDataLst>
              <p:tags r:id="rId35"/>
            </p:custDataLst>
          </p:nvPr>
        </p:nvCxnSpPr>
        <p:spPr bwMode="auto">
          <a:xfrm flipH="1">
            <a:off x="5981700" y="2020888"/>
            <a:ext cx="931863" cy="525462"/>
          </a:xfrm>
          <a:prstGeom prst="straightConnector1">
            <a:avLst/>
          </a:prstGeom>
          <a:noFill/>
          <a:ln w="9525">
            <a:solidFill>
              <a:schemeClr val="tx1"/>
            </a:solidFill>
            <a:round/>
            <a:headEnd/>
            <a:tailEnd type="triangle" w="med" len="med"/>
          </a:ln>
          <a:effectLst/>
        </p:spPr>
      </p:cxnSp>
      <p:cxnSp>
        <p:nvCxnSpPr>
          <p:cNvPr id="90" name="AutoShape 16"/>
          <p:cNvCxnSpPr>
            <a:cxnSpLocks noChangeShapeType="1"/>
            <a:stCxn id="88" idx="5"/>
            <a:endCxn id="86" idx="0"/>
          </p:cNvCxnSpPr>
          <p:nvPr>
            <p:custDataLst>
              <p:tags r:id="rId36"/>
            </p:custDataLst>
          </p:nvPr>
        </p:nvCxnSpPr>
        <p:spPr bwMode="auto">
          <a:xfrm>
            <a:off x="7183438" y="2020888"/>
            <a:ext cx="931862" cy="525462"/>
          </a:xfrm>
          <a:prstGeom prst="straightConnector1">
            <a:avLst/>
          </a:prstGeom>
          <a:noFill/>
          <a:ln w="9525">
            <a:solidFill>
              <a:schemeClr val="tx1"/>
            </a:solidFill>
            <a:round/>
            <a:headEnd/>
            <a:tailEnd type="triangle" w="med" len="med"/>
          </a:ln>
          <a:effectLst/>
        </p:spPr>
      </p:cxnSp>
      <p:cxnSp>
        <p:nvCxnSpPr>
          <p:cNvPr id="91" name="AutoShape 17"/>
          <p:cNvCxnSpPr>
            <a:cxnSpLocks noChangeShapeType="1"/>
            <a:stCxn id="86" idx="3"/>
            <a:endCxn id="83" idx="0"/>
          </p:cNvCxnSpPr>
          <p:nvPr>
            <p:custDataLst>
              <p:tags r:id="rId37"/>
            </p:custDataLst>
          </p:nvPr>
        </p:nvCxnSpPr>
        <p:spPr bwMode="auto">
          <a:xfrm flipH="1">
            <a:off x="7581900" y="2909888"/>
            <a:ext cx="398463" cy="525462"/>
          </a:xfrm>
          <a:prstGeom prst="straightConnector1">
            <a:avLst/>
          </a:prstGeom>
          <a:noFill/>
          <a:ln w="9525">
            <a:solidFill>
              <a:schemeClr val="tx1"/>
            </a:solidFill>
            <a:round/>
            <a:headEnd/>
            <a:tailEnd type="triangle" w="med" len="med"/>
          </a:ln>
          <a:effectLst/>
        </p:spPr>
      </p:cxnSp>
      <p:cxnSp>
        <p:nvCxnSpPr>
          <p:cNvPr id="92" name="AutoShape 18"/>
          <p:cNvCxnSpPr>
            <a:cxnSpLocks noChangeShapeType="1"/>
            <a:stCxn id="86" idx="5"/>
            <a:endCxn id="82" idx="0"/>
          </p:cNvCxnSpPr>
          <p:nvPr>
            <p:custDataLst>
              <p:tags r:id="rId38"/>
            </p:custDataLst>
          </p:nvPr>
        </p:nvCxnSpPr>
        <p:spPr bwMode="auto">
          <a:xfrm>
            <a:off x="8250238" y="2909888"/>
            <a:ext cx="398462" cy="525462"/>
          </a:xfrm>
          <a:prstGeom prst="straightConnector1">
            <a:avLst/>
          </a:prstGeom>
          <a:noFill/>
          <a:ln w="9525">
            <a:solidFill>
              <a:schemeClr val="tx1"/>
            </a:solidFill>
            <a:round/>
            <a:headEnd/>
            <a:tailEnd type="triangle" w="med" len="med"/>
          </a:ln>
          <a:effectLst/>
        </p:spPr>
      </p:cxnSp>
      <p:cxnSp>
        <p:nvCxnSpPr>
          <p:cNvPr id="93" name="AutoShape 19"/>
          <p:cNvCxnSpPr>
            <a:cxnSpLocks noChangeShapeType="1"/>
            <a:stCxn id="83" idx="3"/>
            <a:endCxn id="78" idx="0"/>
          </p:cNvCxnSpPr>
          <p:nvPr>
            <p:custDataLst>
              <p:tags r:id="rId39"/>
            </p:custDataLst>
          </p:nvPr>
        </p:nvCxnSpPr>
        <p:spPr bwMode="auto">
          <a:xfrm flipH="1">
            <a:off x="7315200" y="3798888"/>
            <a:ext cx="131763" cy="525462"/>
          </a:xfrm>
          <a:prstGeom prst="straightConnector1">
            <a:avLst/>
          </a:prstGeom>
          <a:noFill/>
          <a:ln w="9525">
            <a:solidFill>
              <a:schemeClr val="tx1"/>
            </a:solidFill>
            <a:round/>
            <a:headEnd/>
            <a:tailEnd type="triangle" w="med" len="med"/>
          </a:ln>
          <a:effectLst/>
        </p:spPr>
      </p:cxnSp>
      <p:cxnSp>
        <p:nvCxnSpPr>
          <p:cNvPr id="94" name="AutoShape 20"/>
          <p:cNvCxnSpPr>
            <a:cxnSpLocks noChangeShapeType="1"/>
            <a:stCxn id="87" idx="3"/>
            <a:endCxn id="85" idx="0"/>
          </p:cNvCxnSpPr>
          <p:nvPr>
            <p:custDataLst>
              <p:tags r:id="rId40"/>
            </p:custDataLst>
          </p:nvPr>
        </p:nvCxnSpPr>
        <p:spPr bwMode="auto">
          <a:xfrm flipH="1">
            <a:off x="5448300" y="2909888"/>
            <a:ext cx="398463" cy="525462"/>
          </a:xfrm>
          <a:prstGeom prst="straightConnector1">
            <a:avLst/>
          </a:prstGeom>
          <a:noFill/>
          <a:ln w="9525">
            <a:solidFill>
              <a:schemeClr val="tx1"/>
            </a:solidFill>
            <a:round/>
            <a:headEnd/>
            <a:tailEnd type="triangle" w="med" len="med"/>
          </a:ln>
          <a:effectLst/>
        </p:spPr>
      </p:cxnSp>
      <p:cxnSp>
        <p:nvCxnSpPr>
          <p:cNvPr id="95" name="AutoShape 21"/>
          <p:cNvCxnSpPr>
            <a:cxnSpLocks noChangeShapeType="1"/>
            <a:stCxn id="87" idx="5"/>
            <a:endCxn id="84" idx="0"/>
          </p:cNvCxnSpPr>
          <p:nvPr>
            <p:custDataLst>
              <p:tags r:id="rId41"/>
            </p:custDataLst>
          </p:nvPr>
        </p:nvCxnSpPr>
        <p:spPr bwMode="auto">
          <a:xfrm>
            <a:off x="6116638" y="2909888"/>
            <a:ext cx="398462" cy="525462"/>
          </a:xfrm>
          <a:prstGeom prst="straightConnector1">
            <a:avLst/>
          </a:prstGeom>
          <a:noFill/>
          <a:ln w="9525">
            <a:solidFill>
              <a:schemeClr val="tx1"/>
            </a:solidFill>
            <a:round/>
            <a:headEnd/>
            <a:tailEnd type="triangle" w="med" len="med"/>
          </a:ln>
          <a:effectLst/>
        </p:spPr>
      </p:cxnSp>
      <p:cxnSp>
        <p:nvCxnSpPr>
          <p:cNvPr id="96" name="AutoShape 22"/>
          <p:cNvCxnSpPr>
            <a:cxnSpLocks noChangeShapeType="1"/>
            <a:stCxn id="85" idx="3"/>
          </p:cNvCxnSpPr>
          <p:nvPr>
            <p:custDataLst>
              <p:tags r:id="rId42"/>
            </p:custDataLst>
          </p:nvPr>
        </p:nvCxnSpPr>
        <p:spPr bwMode="auto">
          <a:xfrm flipH="1">
            <a:off x="5181600" y="3798888"/>
            <a:ext cx="131763" cy="525462"/>
          </a:xfrm>
          <a:prstGeom prst="straightConnector1">
            <a:avLst/>
          </a:prstGeom>
          <a:noFill/>
          <a:ln w="9525">
            <a:solidFill>
              <a:schemeClr val="tx1"/>
            </a:solidFill>
            <a:round/>
            <a:headEnd/>
            <a:tailEnd type="triangle" w="med" len="med"/>
          </a:ln>
          <a:effectLst/>
        </p:spPr>
      </p:cxnSp>
      <p:cxnSp>
        <p:nvCxnSpPr>
          <p:cNvPr id="97" name="AutoShape 23"/>
          <p:cNvCxnSpPr>
            <a:cxnSpLocks noChangeShapeType="1"/>
            <a:stCxn id="85" idx="5"/>
            <a:endCxn id="81" idx="0"/>
          </p:cNvCxnSpPr>
          <p:nvPr>
            <p:custDataLst>
              <p:tags r:id="rId43"/>
            </p:custDataLst>
          </p:nvPr>
        </p:nvCxnSpPr>
        <p:spPr bwMode="auto">
          <a:xfrm>
            <a:off x="5583238" y="3798888"/>
            <a:ext cx="131762" cy="525462"/>
          </a:xfrm>
          <a:prstGeom prst="straightConnector1">
            <a:avLst/>
          </a:prstGeom>
          <a:noFill/>
          <a:ln w="9525">
            <a:solidFill>
              <a:schemeClr val="tx1"/>
            </a:solidFill>
            <a:round/>
            <a:headEnd/>
            <a:tailEnd type="triangle" w="med" len="med"/>
          </a:ln>
          <a:effectLst/>
        </p:spPr>
      </p:cxnSp>
      <p:cxnSp>
        <p:nvCxnSpPr>
          <p:cNvPr id="98" name="AutoShape 24"/>
          <p:cNvCxnSpPr>
            <a:cxnSpLocks noChangeShapeType="1"/>
            <a:stCxn id="84" idx="3"/>
            <a:endCxn id="80" idx="0"/>
          </p:cNvCxnSpPr>
          <p:nvPr>
            <p:custDataLst>
              <p:tags r:id="rId44"/>
            </p:custDataLst>
          </p:nvPr>
        </p:nvCxnSpPr>
        <p:spPr bwMode="auto">
          <a:xfrm flipH="1">
            <a:off x="6248400" y="3798888"/>
            <a:ext cx="131763" cy="525462"/>
          </a:xfrm>
          <a:prstGeom prst="straightConnector1">
            <a:avLst/>
          </a:prstGeom>
          <a:noFill/>
          <a:ln w="9525">
            <a:solidFill>
              <a:schemeClr val="tx1"/>
            </a:solidFill>
            <a:round/>
            <a:headEnd/>
            <a:tailEnd type="triangle" w="med" len="med"/>
          </a:ln>
          <a:effectLst/>
        </p:spPr>
      </p:cxnSp>
      <p:cxnSp>
        <p:nvCxnSpPr>
          <p:cNvPr id="99" name="AutoShape 25"/>
          <p:cNvCxnSpPr>
            <a:cxnSpLocks noChangeShapeType="1"/>
            <a:stCxn id="84" idx="5"/>
            <a:endCxn id="79" idx="0"/>
          </p:cNvCxnSpPr>
          <p:nvPr>
            <p:custDataLst>
              <p:tags r:id="rId45"/>
            </p:custDataLst>
          </p:nvPr>
        </p:nvCxnSpPr>
        <p:spPr bwMode="auto">
          <a:xfrm>
            <a:off x="6650038" y="3798888"/>
            <a:ext cx="131762" cy="525462"/>
          </a:xfrm>
          <a:prstGeom prst="straightConnector1">
            <a:avLst/>
          </a:prstGeom>
          <a:noFill/>
          <a:ln w="9525">
            <a:solidFill>
              <a:schemeClr val="tx1"/>
            </a:solidFill>
            <a:round/>
            <a:headEnd/>
            <a:tailEnd type="triangle" w="med" len="med"/>
          </a:ln>
          <a:effectLst/>
        </p:spPr>
      </p:cxnSp>
      <p:sp>
        <p:nvSpPr>
          <p:cNvPr id="100" name="Oval 7"/>
          <p:cNvSpPr>
            <a:spLocks noChangeAspect="1" noChangeArrowheads="1"/>
          </p:cNvSpPr>
          <p:nvPr>
            <p:custDataLst>
              <p:tags r:id="rId46"/>
            </p:custDataLst>
          </p:nvPr>
        </p:nvSpPr>
        <p:spPr bwMode="auto">
          <a:xfrm>
            <a:off x="49530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Tree>
    <p:extLst>
      <p:ext uri="{BB962C8B-B14F-4D97-AF65-F5344CB8AC3E}">
        <p14:creationId xmlns:p14="http://schemas.microsoft.com/office/powerpoint/2010/main" val="3062039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dirty="0" smtClean="0"/>
              <a:t>Example</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53" name="Right Arrow 52"/>
          <p:cNvSpPr/>
          <p:nvPr/>
        </p:nvSpPr>
        <p:spPr bwMode="auto">
          <a:xfrm>
            <a:off x="4191000" y="1371600"/>
            <a:ext cx="1447800" cy="838200"/>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rPr>
              <a:t>Step 4</a:t>
            </a:r>
          </a:p>
        </p:txBody>
      </p:sp>
      <p:sp>
        <p:nvSpPr>
          <p:cNvPr id="54" name="Content Placeholder 2"/>
          <p:cNvSpPr>
            <a:spLocks noGrp="1"/>
          </p:cNvSpPr>
          <p:nvPr>
            <p:ph idx="1"/>
          </p:nvPr>
        </p:nvSpPr>
        <p:spPr>
          <a:xfrm>
            <a:off x="1828800" y="5486400"/>
            <a:ext cx="6324600" cy="685800"/>
          </a:xfrm>
        </p:spPr>
        <p:txBody>
          <a:bodyPr/>
          <a:lstStyle/>
          <a:p>
            <a:r>
              <a:rPr lang="en-US" dirty="0" smtClean="0"/>
              <a:t>Percolate down as necessary (steps 4a and 4b)</a:t>
            </a:r>
          </a:p>
          <a:p>
            <a:endParaRPr lang="en-US" dirty="0"/>
          </a:p>
        </p:txBody>
      </p:sp>
      <p:sp>
        <p:nvSpPr>
          <p:cNvPr id="78" name="Oval 3"/>
          <p:cNvSpPr>
            <a:spLocks noChangeAspect="1" noChangeArrowheads="1"/>
          </p:cNvSpPr>
          <p:nvPr>
            <p:custDataLst>
              <p:tags r:id="rId1"/>
            </p:custDataLst>
          </p:nvPr>
        </p:nvSpPr>
        <p:spPr bwMode="auto">
          <a:xfrm>
            <a:off x="71247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dirty="0" smtClean="0"/>
              <a:t>11</a:t>
            </a:r>
            <a:endParaRPr lang="en-US" dirty="0"/>
          </a:p>
        </p:txBody>
      </p:sp>
      <p:sp>
        <p:nvSpPr>
          <p:cNvPr id="79" name="Oval 4"/>
          <p:cNvSpPr>
            <a:spLocks noChangeAspect="1" noChangeArrowheads="1"/>
          </p:cNvSpPr>
          <p:nvPr>
            <p:custDataLst>
              <p:tags r:id="rId2"/>
            </p:custDataLst>
          </p:nvPr>
        </p:nvSpPr>
        <p:spPr bwMode="auto">
          <a:xfrm>
            <a:off x="6591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80" name="Oval 5"/>
          <p:cNvSpPr>
            <a:spLocks noChangeAspect="1" noChangeArrowheads="1"/>
          </p:cNvSpPr>
          <p:nvPr>
            <p:custDataLst>
              <p:tags r:id="rId3"/>
            </p:custDataLst>
          </p:nvPr>
        </p:nvSpPr>
        <p:spPr bwMode="auto">
          <a:xfrm>
            <a:off x="60579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81" name="Oval 6"/>
          <p:cNvSpPr>
            <a:spLocks noChangeAspect="1" noChangeArrowheads="1"/>
          </p:cNvSpPr>
          <p:nvPr>
            <p:custDataLst>
              <p:tags r:id="rId4"/>
            </p:custDataLst>
          </p:nvPr>
        </p:nvSpPr>
        <p:spPr bwMode="auto">
          <a:xfrm>
            <a:off x="55245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82" name="Oval 8"/>
          <p:cNvSpPr>
            <a:spLocks noChangeAspect="1" noChangeArrowheads="1"/>
          </p:cNvSpPr>
          <p:nvPr>
            <p:custDataLst>
              <p:tags r:id="rId5"/>
            </p:custDataLst>
          </p:nvPr>
        </p:nvSpPr>
        <p:spPr bwMode="auto">
          <a:xfrm>
            <a:off x="8458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83" name="Oval 9"/>
          <p:cNvSpPr>
            <a:spLocks noChangeAspect="1" noChangeArrowheads="1"/>
          </p:cNvSpPr>
          <p:nvPr>
            <p:custDataLst>
              <p:tags r:id="rId6"/>
            </p:custDataLst>
          </p:nvPr>
        </p:nvSpPr>
        <p:spPr bwMode="auto">
          <a:xfrm>
            <a:off x="7391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6</a:t>
            </a:r>
            <a:endParaRPr lang="en-US" dirty="0"/>
          </a:p>
        </p:txBody>
      </p:sp>
      <p:sp>
        <p:nvSpPr>
          <p:cNvPr id="84" name="Oval 10"/>
          <p:cNvSpPr>
            <a:spLocks noChangeAspect="1" noChangeArrowheads="1"/>
          </p:cNvSpPr>
          <p:nvPr>
            <p:custDataLst>
              <p:tags r:id="rId7"/>
            </p:custDataLst>
          </p:nvPr>
        </p:nvSpPr>
        <p:spPr bwMode="auto">
          <a:xfrm>
            <a:off x="6324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85" name="Oval 11"/>
          <p:cNvSpPr>
            <a:spLocks noChangeAspect="1" noChangeArrowheads="1"/>
          </p:cNvSpPr>
          <p:nvPr>
            <p:custDataLst>
              <p:tags r:id="rId8"/>
            </p:custDataLst>
          </p:nvPr>
        </p:nvSpPr>
        <p:spPr bwMode="auto">
          <a:xfrm>
            <a:off x="52578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86" name="Oval 12"/>
          <p:cNvSpPr>
            <a:spLocks noChangeAspect="1" noChangeArrowheads="1"/>
          </p:cNvSpPr>
          <p:nvPr>
            <p:custDataLst>
              <p:tags r:id="rId9"/>
            </p:custDataLst>
          </p:nvPr>
        </p:nvSpPr>
        <p:spPr bwMode="auto">
          <a:xfrm>
            <a:off x="79248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2</a:t>
            </a:r>
            <a:endParaRPr lang="en-US" dirty="0"/>
          </a:p>
        </p:txBody>
      </p:sp>
      <p:sp>
        <p:nvSpPr>
          <p:cNvPr id="87" name="Oval 13"/>
          <p:cNvSpPr>
            <a:spLocks noChangeAspect="1" noChangeArrowheads="1"/>
          </p:cNvSpPr>
          <p:nvPr>
            <p:custDataLst>
              <p:tags r:id="rId10"/>
            </p:custDataLst>
          </p:nvPr>
        </p:nvSpPr>
        <p:spPr bwMode="auto">
          <a:xfrm>
            <a:off x="57912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88" name="Oval 14"/>
          <p:cNvSpPr>
            <a:spLocks noChangeAspect="1" noChangeArrowheads="1"/>
          </p:cNvSpPr>
          <p:nvPr>
            <p:custDataLst>
              <p:tags r:id="rId11"/>
            </p:custDataLst>
          </p:nvPr>
        </p:nvSpPr>
        <p:spPr bwMode="auto">
          <a:xfrm>
            <a:off x="68580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89" name="AutoShape 15"/>
          <p:cNvCxnSpPr>
            <a:cxnSpLocks noChangeShapeType="1"/>
            <a:stCxn id="88" idx="3"/>
            <a:endCxn id="87" idx="0"/>
          </p:cNvCxnSpPr>
          <p:nvPr>
            <p:custDataLst>
              <p:tags r:id="rId12"/>
            </p:custDataLst>
          </p:nvPr>
        </p:nvCxnSpPr>
        <p:spPr bwMode="auto">
          <a:xfrm flipH="1">
            <a:off x="5981700" y="2020888"/>
            <a:ext cx="931863" cy="525462"/>
          </a:xfrm>
          <a:prstGeom prst="straightConnector1">
            <a:avLst/>
          </a:prstGeom>
          <a:noFill/>
          <a:ln w="9525">
            <a:solidFill>
              <a:schemeClr val="tx1"/>
            </a:solidFill>
            <a:round/>
            <a:headEnd/>
            <a:tailEnd type="triangle" w="med" len="med"/>
          </a:ln>
          <a:effectLst/>
        </p:spPr>
      </p:cxnSp>
      <p:cxnSp>
        <p:nvCxnSpPr>
          <p:cNvPr id="90" name="AutoShape 16"/>
          <p:cNvCxnSpPr>
            <a:cxnSpLocks noChangeShapeType="1"/>
            <a:stCxn id="88" idx="5"/>
            <a:endCxn id="86" idx="0"/>
          </p:cNvCxnSpPr>
          <p:nvPr>
            <p:custDataLst>
              <p:tags r:id="rId13"/>
            </p:custDataLst>
          </p:nvPr>
        </p:nvCxnSpPr>
        <p:spPr bwMode="auto">
          <a:xfrm>
            <a:off x="7183438" y="2020888"/>
            <a:ext cx="931862" cy="525462"/>
          </a:xfrm>
          <a:prstGeom prst="straightConnector1">
            <a:avLst/>
          </a:prstGeom>
          <a:noFill/>
          <a:ln w="9525">
            <a:solidFill>
              <a:schemeClr val="tx1"/>
            </a:solidFill>
            <a:round/>
            <a:headEnd/>
            <a:tailEnd type="triangle" w="med" len="med"/>
          </a:ln>
          <a:effectLst/>
        </p:spPr>
      </p:cxnSp>
      <p:cxnSp>
        <p:nvCxnSpPr>
          <p:cNvPr id="91" name="AutoShape 17"/>
          <p:cNvCxnSpPr>
            <a:cxnSpLocks noChangeShapeType="1"/>
            <a:stCxn id="86" idx="3"/>
            <a:endCxn id="83" idx="0"/>
          </p:cNvCxnSpPr>
          <p:nvPr>
            <p:custDataLst>
              <p:tags r:id="rId14"/>
            </p:custDataLst>
          </p:nvPr>
        </p:nvCxnSpPr>
        <p:spPr bwMode="auto">
          <a:xfrm flipH="1">
            <a:off x="7581900" y="2909888"/>
            <a:ext cx="398463" cy="525462"/>
          </a:xfrm>
          <a:prstGeom prst="straightConnector1">
            <a:avLst/>
          </a:prstGeom>
          <a:noFill/>
          <a:ln w="9525">
            <a:solidFill>
              <a:schemeClr val="tx1"/>
            </a:solidFill>
            <a:round/>
            <a:headEnd/>
            <a:tailEnd type="triangle" w="med" len="med"/>
          </a:ln>
          <a:effectLst/>
        </p:spPr>
      </p:cxnSp>
      <p:cxnSp>
        <p:nvCxnSpPr>
          <p:cNvPr id="92" name="AutoShape 18"/>
          <p:cNvCxnSpPr>
            <a:cxnSpLocks noChangeShapeType="1"/>
            <a:stCxn id="86" idx="5"/>
            <a:endCxn id="82" idx="0"/>
          </p:cNvCxnSpPr>
          <p:nvPr>
            <p:custDataLst>
              <p:tags r:id="rId15"/>
            </p:custDataLst>
          </p:nvPr>
        </p:nvCxnSpPr>
        <p:spPr bwMode="auto">
          <a:xfrm>
            <a:off x="8250238" y="2909888"/>
            <a:ext cx="398462" cy="525462"/>
          </a:xfrm>
          <a:prstGeom prst="straightConnector1">
            <a:avLst/>
          </a:prstGeom>
          <a:noFill/>
          <a:ln w="9525">
            <a:solidFill>
              <a:schemeClr val="tx1"/>
            </a:solidFill>
            <a:round/>
            <a:headEnd/>
            <a:tailEnd type="triangle" w="med" len="med"/>
          </a:ln>
          <a:effectLst/>
        </p:spPr>
      </p:cxnSp>
      <p:cxnSp>
        <p:nvCxnSpPr>
          <p:cNvPr id="93" name="AutoShape 19"/>
          <p:cNvCxnSpPr>
            <a:cxnSpLocks noChangeShapeType="1"/>
            <a:stCxn id="83" idx="3"/>
            <a:endCxn id="78" idx="0"/>
          </p:cNvCxnSpPr>
          <p:nvPr>
            <p:custDataLst>
              <p:tags r:id="rId16"/>
            </p:custDataLst>
          </p:nvPr>
        </p:nvCxnSpPr>
        <p:spPr bwMode="auto">
          <a:xfrm flipH="1">
            <a:off x="7315200" y="3798888"/>
            <a:ext cx="131763" cy="525462"/>
          </a:xfrm>
          <a:prstGeom prst="straightConnector1">
            <a:avLst/>
          </a:prstGeom>
          <a:noFill/>
          <a:ln w="9525">
            <a:solidFill>
              <a:schemeClr val="tx1"/>
            </a:solidFill>
            <a:round/>
            <a:headEnd/>
            <a:tailEnd type="triangle" w="med" len="med"/>
          </a:ln>
          <a:effectLst/>
        </p:spPr>
      </p:cxnSp>
      <p:cxnSp>
        <p:nvCxnSpPr>
          <p:cNvPr id="94" name="AutoShape 20"/>
          <p:cNvCxnSpPr>
            <a:cxnSpLocks noChangeShapeType="1"/>
            <a:stCxn id="87" idx="3"/>
            <a:endCxn id="85" idx="0"/>
          </p:cNvCxnSpPr>
          <p:nvPr>
            <p:custDataLst>
              <p:tags r:id="rId17"/>
            </p:custDataLst>
          </p:nvPr>
        </p:nvCxnSpPr>
        <p:spPr bwMode="auto">
          <a:xfrm flipH="1">
            <a:off x="5448300" y="2909888"/>
            <a:ext cx="398463" cy="525462"/>
          </a:xfrm>
          <a:prstGeom prst="straightConnector1">
            <a:avLst/>
          </a:prstGeom>
          <a:noFill/>
          <a:ln w="9525">
            <a:solidFill>
              <a:schemeClr val="tx1"/>
            </a:solidFill>
            <a:round/>
            <a:headEnd/>
            <a:tailEnd type="triangle" w="med" len="med"/>
          </a:ln>
          <a:effectLst/>
        </p:spPr>
      </p:cxnSp>
      <p:cxnSp>
        <p:nvCxnSpPr>
          <p:cNvPr id="95" name="AutoShape 21"/>
          <p:cNvCxnSpPr>
            <a:cxnSpLocks noChangeShapeType="1"/>
            <a:stCxn id="87" idx="5"/>
            <a:endCxn id="84" idx="0"/>
          </p:cNvCxnSpPr>
          <p:nvPr>
            <p:custDataLst>
              <p:tags r:id="rId18"/>
            </p:custDataLst>
          </p:nvPr>
        </p:nvCxnSpPr>
        <p:spPr bwMode="auto">
          <a:xfrm>
            <a:off x="6116638" y="2909888"/>
            <a:ext cx="398462" cy="525462"/>
          </a:xfrm>
          <a:prstGeom prst="straightConnector1">
            <a:avLst/>
          </a:prstGeom>
          <a:noFill/>
          <a:ln w="9525">
            <a:solidFill>
              <a:schemeClr val="tx1"/>
            </a:solidFill>
            <a:round/>
            <a:headEnd/>
            <a:tailEnd type="triangle" w="med" len="med"/>
          </a:ln>
          <a:effectLst/>
        </p:spPr>
      </p:cxnSp>
      <p:cxnSp>
        <p:nvCxnSpPr>
          <p:cNvPr id="96" name="AutoShape 22"/>
          <p:cNvCxnSpPr>
            <a:cxnSpLocks noChangeShapeType="1"/>
            <a:stCxn id="85" idx="3"/>
          </p:cNvCxnSpPr>
          <p:nvPr>
            <p:custDataLst>
              <p:tags r:id="rId19"/>
            </p:custDataLst>
          </p:nvPr>
        </p:nvCxnSpPr>
        <p:spPr bwMode="auto">
          <a:xfrm flipH="1">
            <a:off x="5181600" y="3798888"/>
            <a:ext cx="131763" cy="525462"/>
          </a:xfrm>
          <a:prstGeom prst="straightConnector1">
            <a:avLst/>
          </a:prstGeom>
          <a:noFill/>
          <a:ln w="9525">
            <a:solidFill>
              <a:schemeClr val="tx1"/>
            </a:solidFill>
            <a:round/>
            <a:headEnd/>
            <a:tailEnd type="triangle" w="med" len="med"/>
          </a:ln>
          <a:effectLst/>
        </p:spPr>
      </p:cxnSp>
      <p:cxnSp>
        <p:nvCxnSpPr>
          <p:cNvPr id="97" name="AutoShape 23"/>
          <p:cNvCxnSpPr>
            <a:cxnSpLocks noChangeShapeType="1"/>
            <a:stCxn id="85" idx="5"/>
            <a:endCxn id="81" idx="0"/>
          </p:cNvCxnSpPr>
          <p:nvPr>
            <p:custDataLst>
              <p:tags r:id="rId20"/>
            </p:custDataLst>
          </p:nvPr>
        </p:nvCxnSpPr>
        <p:spPr bwMode="auto">
          <a:xfrm>
            <a:off x="5583238" y="3798888"/>
            <a:ext cx="131762" cy="525462"/>
          </a:xfrm>
          <a:prstGeom prst="straightConnector1">
            <a:avLst/>
          </a:prstGeom>
          <a:noFill/>
          <a:ln w="9525">
            <a:solidFill>
              <a:schemeClr val="tx1"/>
            </a:solidFill>
            <a:round/>
            <a:headEnd/>
            <a:tailEnd type="triangle" w="med" len="med"/>
          </a:ln>
          <a:effectLst/>
        </p:spPr>
      </p:cxnSp>
      <p:cxnSp>
        <p:nvCxnSpPr>
          <p:cNvPr id="98" name="AutoShape 24"/>
          <p:cNvCxnSpPr>
            <a:cxnSpLocks noChangeShapeType="1"/>
            <a:stCxn id="84" idx="3"/>
            <a:endCxn id="80" idx="0"/>
          </p:cNvCxnSpPr>
          <p:nvPr>
            <p:custDataLst>
              <p:tags r:id="rId21"/>
            </p:custDataLst>
          </p:nvPr>
        </p:nvCxnSpPr>
        <p:spPr bwMode="auto">
          <a:xfrm flipH="1">
            <a:off x="6248400" y="3798888"/>
            <a:ext cx="131763" cy="525462"/>
          </a:xfrm>
          <a:prstGeom prst="straightConnector1">
            <a:avLst/>
          </a:prstGeom>
          <a:noFill/>
          <a:ln w="9525">
            <a:solidFill>
              <a:schemeClr val="tx1"/>
            </a:solidFill>
            <a:round/>
            <a:headEnd/>
            <a:tailEnd type="triangle" w="med" len="med"/>
          </a:ln>
          <a:effectLst/>
        </p:spPr>
      </p:cxnSp>
      <p:cxnSp>
        <p:nvCxnSpPr>
          <p:cNvPr id="99" name="AutoShape 25"/>
          <p:cNvCxnSpPr>
            <a:cxnSpLocks noChangeShapeType="1"/>
            <a:stCxn id="84" idx="5"/>
            <a:endCxn id="79" idx="0"/>
          </p:cNvCxnSpPr>
          <p:nvPr>
            <p:custDataLst>
              <p:tags r:id="rId22"/>
            </p:custDataLst>
          </p:nvPr>
        </p:nvCxnSpPr>
        <p:spPr bwMode="auto">
          <a:xfrm>
            <a:off x="6650038" y="3798888"/>
            <a:ext cx="131762" cy="525462"/>
          </a:xfrm>
          <a:prstGeom prst="straightConnector1">
            <a:avLst/>
          </a:prstGeom>
          <a:noFill/>
          <a:ln w="9525">
            <a:solidFill>
              <a:schemeClr val="tx1"/>
            </a:solidFill>
            <a:round/>
            <a:headEnd/>
            <a:tailEnd type="triangle" w="med" len="med"/>
          </a:ln>
          <a:effectLst/>
        </p:spPr>
      </p:cxnSp>
      <p:sp>
        <p:nvSpPr>
          <p:cNvPr id="100" name="Oval 7"/>
          <p:cNvSpPr>
            <a:spLocks noChangeAspect="1" noChangeArrowheads="1"/>
          </p:cNvSpPr>
          <p:nvPr>
            <p:custDataLst>
              <p:tags r:id="rId23"/>
            </p:custDataLst>
          </p:nvPr>
        </p:nvSpPr>
        <p:spPr bwMode="auto">
          <a:xfrm>
            <a:off x="49530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
        <p:nvSpPr>
          <p:cNvPr id="102" name="Oval 3"/>
          <p:cNvSpPr>
            <a:spLocks noChangeAspect="1" noChangeArrowheads="1"/>
          </p:cNvSpPr>
          <p:nvPr>
            <p:custDataLst>
              <p:tags r:id="rId24"/>
            </p:custDataLst>
          </p:nvPr>
        </p:nvSpPr>
        <p:spPr bwMode="auto">
          <a:xfrm>
            <a:off x="28575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103" name="Oval 4"/>
          <p:cNvSpPr>
            <a:spLocks noChangeAspect="1" noChangeArrowheads="1"/>
          </p:cNvSpPr>
          <p:nvPr>
            <p:custDataLst>
              <p:tags r:id="rId25"/>
            </p:custDataLst>
          </p:nvPr>
        </p:nvSpPr>
        <p:spPr bwMode="auto">
          <a:xfrm>
            <a:off x="23241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104" name="Oval 5"/>
          <p:cNvSpPr>
            <a:spLocks noChangeAspect="1" noChangeArrowheads="1"/>
          </p:cNvSpPr>
          <p:nvPr>
            <p:custDataLst>
              <p:tags r:id="rId26"/>
            </p:custDataLst>
          </p:nvPr>
        </p:nvSpPr>
        <p:spPr bwMode="auto">
          <a:xfrm>
            <a:off x="17907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105" name="Oval 6"/>
          <p:cNvSpPr>
            <a:spLocks noChangeAspect="1" noChangeArrowheads="1"/>
          </p:cNvSpPr>
          <p:nvPr>
            <p:custDataLst>
              <p:tags r:id="rId27"/>
            </p:custDataLst>
          </p:nvPr>
        </p:nvSpPr>
        <p:spPr bwMode="auto">
          <a:xfrm>
            <a:off x="1257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106" name="Oval 8"/>
          <p:cNvSpPr>
            <a:spLocks noChangeAspect="1" noChangeArrowheads="1"/>
          </p:cNvSpPr>
          <p:nvPr>
            <p:custDataLst>
              <p:tags r:id="rId28"/>
            </p:custDataLst>
          </p:nvPr>
        </p:nvSpPr>
        <p:spPr bwMode="auto">
          <a:xfrm>
            <a:off x="41910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107" name="Oval 9"/>
          <p:cNvSpPr>
            <a:spLocks noChangeAspect="1" noChangeArrowheads="1"/>
          </p:cNvSpPr>
          <p:nvPr>
            <p:custDataLst>
              <p:tags r:id="rId29"/>
            </p:custDataLst>
          </p:nvPr>
        </p:nvSpPr>
        <p:spPr bwMode="auto">
          <a:xfrm>
            <a:off x="3124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a:t>2</a:t>
            </a:r>
          </a:p>
        </p:txBody>
      </p:sp>
      <p:sp>
        <p:nvSpPr>
          <p:cNvPr id="108" name="Oval 10"/>
          <p:cNvSpPr>
            <a:spLocks noChangeAspect="1" noChangeArrowheads="1"/>
          </p:cNvSpPr>
          <p:nvPr>
            <p:custDataLst>
              <p:tags r:id="rId30"/>
            </p:custDataLst>
          </p:nvPr>
        </p:nvSpPr>
        <p:spPr bwMode="auto">
          <a:xfrm>
            <a:off x="2057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109" name="Oval 11"/>
          <p:cNvSpPr>
            <a:spLocks noChangeAspect="1" noChangeArrowheads="1"/>
          </p:cNvSpPr>
          <p:nvPr>
            <p:custDataLst>
              <p:tags r:id="rId31"/>
            </p:custDataLst>
          </p:nvPr>
        </p:nvSpPr>
        <p:spPr bwMode="auto">
          <a:xfrm>
            <a:off x="990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110" name="Oval 12"/>
          <p:cNvSpPr>
            <a:spLocks noChangeAspect="1" noChangeArrowheads="1"/>
          </p:cNvSpPr>
          <p:nvPr>
            <p:custDataLst>
              <p:tags r:id="rId32"/>
            </p:custDataLst>
          </p:nvPr>
        </p:nvSpPr>
        <p:spPr bwMode="auto">
          <a:xfrm>
            <a:off x="3657600" y="2565400"/>
            <a:ext cx="381000" cy="381000"/>
          </a:xfrm>
          <a:prstGeom prst="ellipse">
            <a:avLst/>
          </a:prstGeom>
          <a:noFill/>
          <a:ln w="38100">
            <a:solidFill>
              <a:srgbClr val="119F33"/>
            </a:solidFill>
            <a:round/>
            <a:headEnd/>
            <a:tailEnd/>
          </a:ln>
          <a:effectLst/>
        </p:spPr>
        <p:txBody>
          <a:bodyPr wrap="none" anchor="ctr"/>
          <a:lstStyle/>
          <a:p>
            <a:pPr algn="ctr" eaLnBrk="0" hangingPunct="0"/>
            <a:r>
              <a:rPr lang="en-US" dirty="0">
                <a:solidFill>
                  <a:srgbClr val="7030A0"/>
                </a:solidFill>
              </a:rPr>
              <a:t>11</a:t>
            </a:r>
          </a:p>
        </p:txBody>
      </p:sp>
      <p:sp>
        <p:nvSpPr>
          <p:cNvPr id="111" name="Oval 13"/>
          <p:cNvSpPr>
            <a:spLocks noChangeAspect="1" noChangeArrowheads="1"/>
          </p:cNvSpPr>
          <p:nvPr>
            <p:custDataLst>
              <p:tags r:id="rId33"/>
            </p:custDataLst>
          </p:nvPr>
        </p:nvSpPr>
        <p:spPr bwMode="auto">
          <a:xfrm>
            <a:off x="15240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112" name="Oval 14"/>
          <p:cNvSpPr>
            <a:spLocks noChangeAspect="1" noChangeArrowheads="1"/>
          </p:cNvSpPr>
          <p:nvPr>
            <p:custDataLst>
              <p:tags r:id="rId34"/>
            </p:custDataLst>
          </p:nvPr>
        </p:nvSpPr>
        <p:spPr bwMode="auto">
          <a:xfrm>
            <a:off x="25908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113" name="AutoShape 15"/>
          <p:cNvCxnSpPr>
            <a:cxnSpLocks noChangeShapeType="1"/>
            <a:stCxn id="112" idx="3"/>
            <a:endCxn id="111" idx="0"/>
          </p:cNvCxnSpPr>
          <p:nvPr>
            <p:custDataLst>
              <p:tags r:id="rId35"/>
            </p:custDataLst>
          </p:nvPr>
        </p:nvCxnSpPr>
        <p:spPr bwMode="auto">
          <a:xfrm flipH="1">
            <a:off x="1714500" y="2020888"/>
            <a:ext cx="931863" cy="525462"/>
          </a:xfrm>
          <a:prstGeom prst="straightConnector1">
            <a:avLst/>
          </a:prstGeom>
          <a:noFill/>
          <a:ln w="9525">
            <a:solidFill>
              <a:schemeClr val="tx1"/>
            </a:solidFill>
            <a:round/>
            <a:headEnd/>
            <a:tailEnd type="triangle" w="med" len="med"/>
          </a:ln>
          <a:effectLst/>
        </p:spPr>
      </p:cxnSp>
      <p:cxnSp>
        <p:nvCxnSpPr>
          <p:cNvPr id="114" name="AutoShape 16"/>
          <p:cNvCxnSpPr>
            <a:cxnSpLocks noChangeShapeType="1"/>
            <a:stCxn id="112" idx="5"/>
            <a:endCxn id="110" idx="0"/>
          </p:cNvCxnSpPr>
          <p:nvPr>
            <p:custDataLst>
              <p:tags r:id="rId36"/>
            </p:custDataLst>
          </p:nvPr>
        </p:nvCxnSpPr>
        <p:spPr bwMode="auto">
          <a:xfrm>
            <a:off x="2916238" y="2020888"/>
            <a:ext cx="931862" cy="525462"/>
          </a:xfrm>
          <a:prstGeom prst="straightConnector1">
            <a:avLst/>
          </a:prstGeom>
          <a:noFill/>
          <a:ln w="9525">
            <a:solidFill>
              <a:schemeClr val="tx1"/>
            </a:solidFill>
            <a:round/>
            <a:headEnd/>
            <a:tailEnd type="triangle" w="med" len="med"/>
          </a:ln>
          <a:effectLst/>
        </p:spPr>
      </p:cxnSp>
      <p:cxnSp>
        <p:nvCxnSpPr>
          <p:cNvPr id="115" name="AutoShape 17"/>
          <p:cNvCxnSpPr>
            <a:cxnSpLocks noChangeShapeType="1"/>
            <a:stCxn id="110" idx="3"/>
            <a:endCxn id="107" idx="0"/>
          </p:cNvCxnSpPr>
          <p:nvPr>
            <p:custDataLst>
              <p:tags r:id="rId37"/>
            </p:custDataLst>
          </p:nvPr>
        </p:nvCxnSpPr>
        <p:spPr bwMode="auto">
          <a:xfrm flipH="1">
            <a:off x="3314700" y="2909888"/>
            <a:ext cx="398463" cy="525462"/>
          </a:xfrm>
          <a:prstGeom prst="straightConnector1">
            <a:avLst/>
          </a:prstGeom>
          <a:noFill/>
          <a:ln w="9525">
            <a:solidFill>
              <a:schemeClr val="tx1"/>
            </a:solidFill>
            <a:round/>
            <a:headEnd/>
            <a:tailEnd type="triangle" w="med" len="med"/>
          </a:ln>
          <a:effectLst/>
        </p:spPr>
      </p:cxnSp>
      <p:cxnSp>
        <p:nvCxnSpPr>
          <p:cNvPr id="116" name="AutoShape 18"/>
          <p:cNvCxnSpPr>
            <a:cxnSpLocks noChangeShapeType="1"/>
            <a:stCxn id="110" idx="5"/>
            <a:endCxn id="106" idx="0"/>
          </p:cNvCxnSpPr>
          <p:nvPr>
            <p:custDataLst>
              <p:tags r:id="rId38"/>
            </p:custDataLst>
          </p:nvPr>
        </p:nvCxnSpPr>
        <p:spPr bwMode="auto">
          <a:xfrm>
            <a:off x="3983038" y="2909888"/>
            <a:ext cx="398462" cy="525462"/>
          </a:xfrm>
          <a:prstGeom prst="straightConnector1">
            <a:avLst/>
          </a:prstGeom>
          <a:noFill/>
          <a:ln w="9525">
            <a:solidFill>
              <a:schemeClr val="tx1"/>
            </a:solidFill>
            <a:round/>
            <a:headEnd/>
            <a:tailEnd type="triangle" w="med" len="med"/>
          </a:ln>
          <a:effectLst/>
        </p:spPr>
      </p:cxnSp>
      <p:cxnSp>
        <p:nvCxnSpPr>
          <p:cNvPr id="117" name="AutoShape 19"/>
          <p:cNvCxnSpPr>
            <a:cxnSpLocks noChangeShapeType="1"/>
            <a:stCxn id="107" idx="3"/>
            <a:endCxn id="102" idx="0"/>
          </p:cNvCxnSpPr>
          <p:nvPr>
            <p:custDataLst>
              <p:tags r:id="rId39"/>
            </p:custDataLst>
          </p:nvPr>
        </p:nvCxnSpPr>
        <p:spPr bwMode="auto">
          <a:xfrm flipH="1">
            <a:off x="3048000" y="3798888"/>
            <a:ext cx="131763" cy="525462"/>
          </a:xfrm>
          <a:prstGeom prst="straightConnector1">
            <a:avLst/>
          </a:prstGeom>
          <a:noFill/>
          <a:ln w="9525">
            <a:solidFill>
              <a:schemeClr val="tx1"/>
            </a:solidFill>
            <a:round/>
            <a:headEnd/>
            <a:tailEnd type="triangle" w="med" len="med"/>
          </a:ln>
          <a:effectLst/>
        </p:spPr>
      </p:cxnSp>
      <p:cxnSp>
        <p:nvCxnSpPr>
          <p:cNvPr id="118" name="AutoShape 20"/>
          <p:cNvCxnSpPr>
            <a:cxnSpLocks noChangeShapeType="1"/>
            <a:stCxn id="111" idx="3"/>
            <a:endCxn id="109" idx="0"/>
          </p:cNvCxnSpPr>
          <p:nvPr>
            <p:custDataLst>
              <p:tags r:id="rId40"/>
            </p:custDataLst>
          </p:nvPr>
        </p:nvCxnSpPr>
        <p:spPr bwMode="auto">
          <a:xfrm flipH="1">
            <a:off x="1181100" y="2909888"/>
            <a:ext cx="398463" cy="525462"/>
          </a:xfrm>
          <a:prstGeom prst="straightConnector1">
            <a:avLst/>
          </a:prstGeom>
          <a:noFill/>
          <a:ln w="9525">
            <a:solidFill>
              <a:schemeClr val="tx1"/>
            </a:solidFill>
            <a:round/>
            <a:headEnd/>
            <a:tailEnd type="triangle" w="med" len="med"/>
          </a:ln>
          <a:effectLst/>
        </p:spPr>
      </p:cxnSp>
      <p:cxnSp>
        <p:nvCxnSpPr>
          <p:cNvPr id="119" name="AutoShape 21"/>
          <p:cNvCxnSpPr>
            <a:cxnSpLocks noChangeShapeType="1"/>
            <a:stCxn id="111" idx="5"/>
            <a:endCxn id="108" idx="0"/>
          </p:cNvCxnSpPr>
          <p:nvPr>
            <p:custDataLst>
              <p:tags r:id="rId41"/>
            </p:custDataLst>
          </p:nvPr>
        </p:nvCxnSpPr>
        <p:spPr bwMode="auto">
          <a:xfrm>
            <a:off x="1849438" y="2909888"/>
            <a:ext cx="398462" cy="525462"/>
          </a:xfrm>
          <a:prstGeom prst="straightConnector1">
            <a:avLst/>
          </a:prstGeom>
          <a:noFill/>
          <a:ln w="9525">
            <a:solidFill>
              <a:schemeClr val="tx1"/>
            </a:solidFill>
            <a:round/>
            <a:headEnd/>
            <a:tailEnd type="triangle" w="med" len="med"/>
          </a:ln>
          <a:effectLst/>
        </p:spPr>
      </p:cxnSp>
      <p:cxnSp>
        <p:nvCxnSpPr>
          <p:cNvPr id="120" name="AutoShape 22"/>
          <p:cNvCxnSpPr>
            <a:cxnSpLocks noChangeShapeType="1"/>
            <a:stCxn id="109" idx="3"/>
          </p:cNvCxnSpPr>
          <p:nvPr>
            <p:custDataLst>
              <p:tags r:id="rId42"/>
            </p:custDataLst>
          </p:nvPr>
        </p:nvCxnSpPr>
        <p:spPr bwMode="auto">
          <a:xfrm flipH="1">
            <a:off x="914400" y="3798888"/>
            <a:ext cx="131763" cy="525462"/>
          </a:xfrm>
          <a:prstGeom prst="straightConnector1">
            <a:avLst/>
          </a:prstGeom>
          <a:noFill/>
          <a:ln w="9525">
            <a:solidFill>
              <a:schemeClr val="tx1"/>
            </a:solidFill>
            <a:round/>
            <a:headEnd/>
            <a:tailEnd type="triangle" w="med" len="med"/>
          </a:ln>
          <a:effectLst/>
        </p:spPr>
      </p:cxnSp>
      <p:cxnSp>
        <p:nvCxnSpPr>
          <p:cNvPr id="121" name="AutoShape 23"/>
          <p:cNvCxnSpPr>
            <a:cxnSpLocks noChangeShapeType="1"/>
            <a:stCxn id="109" idx="5"/>
            <a:endCxn id="105" idx="0"/>
          </p:cNvCxnSpPr>
          <p:nvPr>
            <p:custDataLst>
              <p:tags r:id="rId43"/>
            </p:custDataLst>
          </p:nvPr>
        </p:nvCxnSpPr>
        <p:spPr bwMode="auto">
          <a:xfrm>
            <a:off x="1316038" y="3798888"/>
            <a:ext cx="131762" cy="525462"/>
          </a:xfrm>
          <a:prstGeom prst="straightConnector1">
            <a:avLst/>
          </a:prstGeom>
          <a:noFill/>
          <a:ln w="9525">
            <a:solidFill>
              <a:schemeClr val="tx1"/>
            </a:solidFill>
            <a:round/>
            <a:headEnd/>
            <a:tailEnd type="triangle" w="med" len="med"/>
          </a:ln>
          <a:effectLst/>
        </p:spPr>
      </p:cxnSp>
      <p:cxnSp>
        <p:nvCxnSpPr>
          <p:cNvPr id="122" name="AutoShape 24"/>
          <p:cNvCxnSpPr>
            <a:cxnSpLocks noChangeShapeType="1"/>
            <a:stCxn id="108" idx="3"/>
            <a:endCxn id="104" idx="0"/>
          </p:cNvCxnSpPr>
          <p:nvPr>
            <p:custDataLst>
              <p:tags r:id="rId44"/>
            </p:custDataLst>
          </p:nvPr>
        </p:nvCxnSpPr>
        <p:spPr bwMode="auto">
          <a:xfrm flipH="1">
            <a:off x="1981200" y="3798888"/>
            <a:ext cx="131763" cy="525462"/>
          </a:xfrm>
          <a:prstGeom prst="straightConnector1">
            <a:avLst/>
          </a:prstGeom>
          <a:noFill/>
          <a:ln w="9525">
            <a:solidFill>
              <a:schemeClr val="tx1"/>
            </a:solidFill>
            <a:round/>
            <a:headEnd/>
            <a:tailEnd type="triangle" w="med" len="med"/>
          </a:ln>
          <a:effectLst/>
        </p:spPr>
      </p:cxnSp>
      <p:cxnSp>
        <p:nvCxnSpPr>
          <p:cNvPr id="123" name="AutoShape 25"/>
          <p:cNvCxnSpPr>
            <a:cxnSpLocks noChangeShapeType="1"/>
            <a:stCxn id="108" idx="5"/>
            <a:endCxn id="103" idx="0"/>
          </p:cNvCxnSpPr>
          <p:nvPr>
            <p:custDataLst>
              <p:tags r:id="rId45"/>
            </p:custDataLst>
          </p:nvPr>
        </p:nvCxnSpPr>
        <p:spPr bwMode="auto">
          <a:xfrm>
            <a:off x="2382838" y="3798888"/>
            <a:ext cx="131762" cy="525462"/>
          </a:xfrm>
          <a:prstGeom prst="straightConnector1">
            <a:avLst/>
          </a:prstGeom>
          <a:noFill/>
          <a:ln w="9525">
            <a:solidFill>
              <a:schemeClr val="tx1"/>
            </a:solidFill>
            <a:round/>
            <a:headEnd/>
            <a:tailEnd type="triangle" w="med" len="med"/>
          </a:ln>
          <a:effectLst/>
        </p:spPr>
      </p:cxnSp>
      <p:sp>
        <p:nvSpPr>
          <p:cNvPr id="124" name="Oval 7"/>
          <p:cNvSpPr>
            <a:spLocks noChangeAspect="1" noChangeArrowheads="1"/>
          </p:cNvSpPr>
          <p:nvPr>
            <p:custDataLst>
              <p:tags r:id="rId46"/>
            </p:custDataLst>
          </p:nvPr>
        </p:nvSpPr>
        <p:spPr bwMode="auto">
          <a:xfrm>
            <a:off x="6858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Tree>
    <p:extLst>
      <p:ext uri="{BB962C8B-B14F-4D97-AF65-F5344CB8AC3E}">
        <p14:creationId xmlns:p14="http://schemas.microsoft.com/office/powerpoint/2010/main" val="15791677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dirty="0" smtClean="0"/>
              <a:t>Example</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53" name="Right Arrow 52"/>
          <p:cNvSpPr/>
          <p:nvPr/>
        </p:nvSpPr>
        <p:spPr bwMode="auto">
          <a:xfrm>
            <a:off x="4191000" y="1371600"/>
            <a:ext cx="1447800" cy="838200"/>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rPr>
              <a:t>Step 5</a:t>
            </a:r>
          </a:p>
        </p:txBody>
      </p:sp>
      <p:sp>
        <p:nvSpPr>
          <p:cNvPr id="78" name="Oval 3"/>
          <p:cNvSpPr>
            <a:spLocks noChangeAspect="1" noChangeArrowheads="1"/>
          </p:cNvSpPr>
          <p:nvPr>
            <p:custDataLst>
              <p:tags r:id="rId1"/>
            </p:custDataLst>
          </p:nvPr>
        </p:nvSpPr>
        <p:spPr bwMode="auto">
          <a:xfrm>
            <a:off x="71247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dirty="0" smtClean="0"/>
              <a:t>11</a:t>
            </a:r>
            <a:endParaRPr lang="en-US" dirty="0"/>
          </a:p>
        </p:txBody>
      </p:sp>
      <p:sp>
        <p:nvSpPr>
          <p:cNvPr id="79" name="Oval 4"/>
          <p:cNvSpPr>
            <a:spLocks noChangeAspect="1" noChangeArrowheads="1"/>
          </p:cNvSpPr>
          <p:nvPr>
            <p:custDataLst>
              <p:tags r:id="rId2"/>
            </p:custDataLst>
          </p:nvPr>
        </p:nvSpPr>
        <p:spPr bwMode="auto">
          <a:xfrm>
            <a:off x="6591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80" name="Oval 5"/>
          <p:cNvSpPr>
            <a:spLocks noChangeAspect="1" noChangeArrowheads="1"/>
          </p:cNvSpPr>
          <p:nvPr>
            <p:custDataLst>
              <p:tags r:id="rId3"/>
            </p:custDataLst>
          </p:nvPr>
        </p:nvSpPr>
        <p:spPr bwMode="auto">
          <a:xfrm>
            <a:off x="60579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81" name="Oval 6"/>
          <p:cNvSpPr>
            <a:spLocks noChangeAspect="1" noChangeArrowheads="1"/>
          </p:cNvSpPr>
          <p:nvPr>
            <p:custDataLst>
              <p:tags r:id="rId4"/>
            </p:custDataLst>
          </p:nvPr>
        </p:nvSpPr>
        <p:spPr bwMode="auto">
          <a:xfrm>
            <a:off x="55245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82" name="Oval 8"/>
          <p:cNvSpPr>
            <a:spLocks noChangeAspect="1" noChangeArrowheads="1"/>
          </p:cNvSpPr>
          <p:nvPr>
            <p:custDataLst>
              <p:tags r:id="rId5"/>
            </p:custDataLst>
          </p:nvPr>
        </p:nvSpPr>
        <p:spPr bwMode="auto">
          <a:xfrm>
            <a:off x="8458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83" name="Oval 9"/>
          <p:cNvSpPr>
            <a:spLocks noChangeAspect="1" noChangeArrowheads="1"/>
          </p:cNvSpPr>
          <p:nvPr>
            <p:custDataLst>
              <p:tags r:id="rId6"/>
            </p:custDataLst>
          </p:nvPr>
        </p:nvSpPr>
        <p:spPr bwMode="auto">
          <a:xfrm>
            <a:off x="7391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6</a:t>
            </a:r>
            <a:endParaRPr lang="en-US" dirty="0"/>
          </a:p>
        </p:txBody>
      </p:sp>
      <p:sp>
        <p:nvSpPr>
          <p:cNvPr id="84" name="Oval 10"/>
          <p:cNvSpPr>
            <a:spLocks noChangeAspect="1" noChangeArrowheads="1"/>
          </p:cNvSpPr>
          <p:nvPr>
            <p:custDataLst>
              <p:tags r:id="rId7"/>
            </p:custDataLst>
          </p:nvPr>
        </p:nvSpPr>
        <p:spPr bwMode="auto">
          <a:xfrm>
            <a:off x="6324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5</a:t>
            </a:r>
            <a:endParaRPr lang="en-US" dirty="0"/>
          </a:p>
        </p:txBody>
      </p:sp>
      <p:sp>
        <p:nvSpPr>
          <p:cNvPr id="85" name="Oval 11"/>
          <p:cNvSpPr>
            <a:spLocks noChangeAspect="1" noChangeArrowheads="1"/>
          </p:cNvSpPr>
          <p:nvPr>
            <p:custDataLst>
              <p:tags r:id="rId8"/>
            </p:custDataLst>
          </p:nvPr>
        </p:nvSpPr>
        <p:spPr bwMode="auto">
          <a:xfrm>
            <a:off x="52578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86" name="Oval 12"/>
          <p:cNvSpPr>
            <a:spLocks noChangeAspect="1" noChangeArrowheads="1"/>
          </p:cNvSpPr>
          <p:nvPr>
            <p:custDataLst>
              <p:tags r:id="rId9"/>
            </p:custDataLst>
          </p:nvPr>
        </p:nvSpPr>
        <p:spPr bwMode="auto">
          <a:xfrm>
            <a:off x="79248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2</a:t>
            </a:r>
            <a:endParaRPr lang="en-US" dirty="0"/>
          </a:p>
        </p:txBody>
      </p:sp>
      <p:sp>
        <p:nvSpPr>
          <p:cNvPr id="87" name="Oval 13"/>
          <p:cNvSpPr>
            <a:spLocks noChangeAspect="1" noChangeArrowheads="1"/>
          </p:cNvSpPr>
          <p:nvPr>
            <p:custDataLst>
              <p:tags r:id="rId10"/>
            </p:custDataLst>
          </p:nvPr>
        </p:nvSpPr>
        <p:spPr bwMode="auto">
          <a:xfrm>
            <a:off x="57912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88" name="Oval 14"/>
          <p:cNvSpPr>
            <a:spLocks noChangeAspect="1" noChangeArrowheads="1"/>
          </p:cNvSpPr>
          <p:nvPr>
            <p:custDataLst>
              <p:tags r:id="rId11"/>
            </p:custDataLst>
          </p:nvPr>
        </p:nvSpPr>
        <p:spPr bwMode="auto">
          <a:xfrm>
            <a:off x="68580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89" name="AutoShape 15"/>
          <p:cNvCxnSpPr>
            <a:cxnSpLocks noChangeShapeType="1"/>
            <a:stCxn id="88" idx="3"/>
            <a:endCxn id="87" idx="0"/>
          </p:cNvCxnSpPr>
          <p:nvPr>
            <p:custDataLst>
              <p:tags r:id="rId12"/>
            </p:custDataLst>
          </p:nvPr>
        </p:nvCxnSpPr>
        <p:spPr bwMode="auto">
          <a:xfrm flipH="1">
            <a:off x="5981700" y="2020888"/>
            <a:ext cx="931863" cy="525462"/>
          </a:xfrm>
          <a:prstGeom prst="straightConnector1">
            <a:avLst/>
          </a:prstGeom>
          <a:noFill/>
          <a:ln w="9525">
            <a:solidFill>
              <a:schemeClr val="tx1"/>
            </a:solidFill>
            <a:round/>
            <a:headEnd/>
            <a:tailEnd type="triangle" w="med" len="med"/>
          </a:ln>
          <a:effectLst/>
        </p:spPr>
      </p:cxnSp>
      <p:cxnSp>
        <p:nvCxnSpPr>
          <p:cNvPr id="90" name="AutoShape 16"/>
          <p:cNvCxnSpPr>
            <a:cxnSpLocks noChangeShapeType="1"/>
            <a:stCxn id="88" idx="5"/>
            <a:endCxn id="86" idx="0"/>
          </p:cNvCxnSpPr>
          <p:nvPr>
            <p:custDataLst>
              <p:tags r:id="rId13"/>
            </p:custDataLst>
          </p:nvPr>
        </p:nvCxnSpPr>
        <p:spPr bwMode="auto">
          <a:xfrm>
            <a:off x="7183438" y="2020888"/>
            <a:ext cx="931862" cy="525462"/>
          </a:xfrm>
          <a:prstGeom prst="straightConnector1">
            <a:avLst/>
          </a:prstGeom>
          <a:noFill/>
          <a:ln w="9525">
            <a:solidFill>
              <a:schemeClr val="tx1"/>
            </a:solidFill>
            <a:round/>
            <a:headEnd/>
            <a:tailEnd type="triangle" w="med" len="med"/>
          </a:ln>
          <a:effectLst/>
        </p:spPr>
      </p:cxnSp>
      <p:cxnSp>
        <p:nvCxnSpPr>
          <p:cNvPr id="91" name="AutoShape 17"/>
          <p:cNvCxnSpPr>
            <a:cxnSpLocks noChangeShapeType="1"/>
            <a:stCxn id="86" idx="3"/>
            <a:endCxn id="83" idx="0"/>
          </p:cNvCxnSpPr>
          <p:nvPr>
            <p:custDataLst>
              <p:tags r:id="rId14"/>
            </p:custDataLst>
          </p:nvPr>
        </p:nvCxnSpPr>
        <p:spPr bwMode="auto">
          <a:xfrm flipH="1">
            <a:off x="7581900" y="2909888"/>
            <a:ext cx="398463" cy="525462"/>
          </a:xfrm>
          <a:prstGeom prst="straightConnector1">
            <a:avLst/>
          </a:prstGeom>
          <a:noFill/>
          <a:ln w="9525">
            <a:solidFill>
              <a:schemeClr val="tx1"/>
            </a:solidFill>
            <a:round/>
            <a:headEnd/>
            <a:tailEnd type="triangle" w="med" len="med"/>
          </a:ln>
          <a:effectLst/>
        </p:spPr>
      </p:cxnSp>
      <p:cxnSp>
        <p:nvCxnSpPr>
          <p:cNvPr id="92" name="AutoShape 18"/>
          <p:cNvCxnSpPr>
            <a:cxnSpLocks noChangeShapeType="1"/>
            <a:stCxn id="86" idx="5"/>
            <a:endCxn id="82" idx="0"/>
          </p:cNvCxnSpPr>
          <p:nvPr>
            <p:custDataLst>
              <p:tags r:id="rId15"/>
            </p:custDataLst>
          </p:nvPr>
        </p:nvCxnSpPr>
        <p:spPr bwMode="auto">
          <a:xfrm>
            <a:off x="8250238" y="2909888"/>
            <a:ext cx="398462" cy="525462"/>
          </a:xfrm>
          <a:prstGeom prst="straightConnector1">
            <a:avLst/>
          </a:prstGeom>
          <a:noFill/>
          <a:ln w="9525">
            <a:solidFill>
              <a:schemeClr val="tx1"/>
            </a:solidFill>
            <a:round/>
            <a:headEnd/>
            <a:tailEnd type="triangle" w="med" len="med"/>
          </a:ln>
          <a:effectLst/>
        </p:spPr>
      </p:cxnSp>
      <p:cxnSp>
        <p:nvCxnSpPr>
          <p:cNvPr id="93" name="AutoShape 19"/>
          <p:cNvCxnSpPr>
            <a:cxnSpLocks noChangeShapeType="1"/>
            <a:stCxn id="83" idx="3"/>
            <a:endCxn id="78" idx="0"/>
          </p:cNvCxnSpPr>
          <p:nvPr>
            <p:custDataLst>
              <p:tags r:id="rId16"/>
            </p:custDataLst>
          </p:nvPr>
        </p:nvCxnSpPr>
        <p:spPr bwMode="auto">
          <a:xfrm flipH="1">
            <a:off x="7315200" y="3798888"/>
            <a:ext cx="131763" cy="525462"/>
          </a:xfrm>
          <a:prstGeom prst="straightConnector1">
            <a:avLst/>
          </a:prstGeom>
          <a:noFill/>
          <a:ln w="9525">
            <a:solidFill>
              <a:schemeClr val="tx1"/>
            </a:solidFill>
            <a:round/>
            <a:headEnd/>
            <a:tailEnd type="triangle" w="med" len="med"/>
          </a:ln>
          <a:effectLst/>
        </p:spPr>
      </p:cxnSp>
      <p:cxnSp>
        <p:nvCxnSpPr>
          <p:cNvPr id="94" name="AutoShape 20"/>
          <p:cNvCxnSpPr>
            <a:cxnSpLocks noChangeShapeType="1"/>
            <a:stCxn id="87" idx="3"/>
            <a:endCxn id="85" idx="0"/>
          </p:cNvCxnSpPr>
          <p:nvPr>
            <p:custDataLst>
              <p:tags r:id="rId17"/>
            </p:custDataLst>
          </p:nvPr>
        </p:nvCxnSpPr>
        <p:spPr bwMode="auto">
          <a:xfrm flipH="1">
            <a:off x="5448300" y="2909888"/>
            <a:ext cx="398463" cy="525462"/>
          </a:xfrm>
          <a:prstGeom prst="straightConnector1">
            <a:avLst/>
          </a:prstGeom>
          <a:noFill/>
          <a:ln w="9525">
            <a:solidFill>
              <a:schemeClr val="tx1"/>
            </a:solidFill>
            <a:round/>
            <a:headEnd/>
            <a:tailEnd type="triangle" w="med" len="med"/>
          </a:ln>
          <a:effectLst/>
        </p:spPr>
      </p:cxnSp>
      <p:cxnSp>
        <p:nvCxnSpPr>
          <p:cNvPr id="95" name="AutoShape 21"/>
          <p:cNvCxnSpPr>
            <a:cxnSpLocks noChangeShapeType="1"/>
            <a:stCxn id="87" idx="5"/>
            <a:endCxn id="84" idx="0"/>
          </p:cNvCxnSpPr>
          <p:nvPr>
            <p:custDataLst>
              <p:tags r:id="rId18"/>
            </p:custDataLst>
          </p:nvPr>
        </p:nvCxnSpPr>
        <p:spPr bwMode="auto">
          <a:xfrm>
            <a:off x="6116638" y="2909888"/>
            <a:ext cx="398462" cy="525462"/>
          </a:xfrm>
          <a:prstGeom prst="straightConnector1">
            <a:avLst/>
          </a:prstGeom>
          <a:noFill/>
          <a:ln w="9525">
            <a:solidFill>
              <a:schemeClr val="tx1"/>
            </a:solidFill>
            <a:round/>
            <a:headEnd/>
            <a:tailEnd type="triangle" w="med" len="med"/>
          </a:ln>
          <a:effectLst/>
        </p:spPr>
      </p:cxnSp>
      <p:cxnSp>
        <p:nvCxnSpPr>
          <p:cNvPr id="96" name="AutoShape 22"/>
          <p:cNvCxnSpPr>
            <a:cxnSpLocks noChangeShapeType="1"/>
            <a:stCxn id="85" idx="3"/>
          </p:cNvCxnSpPr>
          <p:nvPr>
            <p:custDataLst>
              <p:tags r:id="rId19"/>
            </p:custDataLst>
          </p:nvPr>
        </p:nvCxnSpPr>
        <p:spPr bwMode="auto">
          <a:xfrm flipH="1">
            <a:off x="5181600" y="3798888"/>
            <a:ext cx="131763" cy="525462"/>
          </a:xfrm>
          <a:prstGeom prst="straightConnector1">
            <a:avLst/>
          </a:prstGeom>
          <a:noFill/>
          <a:ln w="9525">
            <a:solidFill>
              <a:schemeClr val="tx1"/>
            </a:solidFill>
            <a:round/>
            <a:headEnd/>
            <a:tailEnd type="triangle" w="med" len="med"/>
          </a:ln>
          <a:effectLst/>
        </p:spPr>
      </p:cxnSp>
      <p:cxnSp>
        <p:nvCxnSpPr>
          <p:cNvPr id="97" name="AutoShape 23"/>
          <p:cNvCxnSpPr>
            <a:cxnSpLocks noChangeShapeType="1"/>
            <a:stCxn id="85" idx="5"/>
            <a:endCxn id="81" idx="0"/>
          </p:cNvCxnSpPr>
          <p:nvPr>
            <p:custDataLst>
              <p:tags r:id="rId20"/>
            </p:custDataLst>
          </p:nvPr>
        </p:nvCxnSpPr>
        <p:spPr bwMode="auto">
          <a:xfrm>
            <a:off x="5583238" y="3798888"/>
            <a:ext cx="131762" cy="525462"/>
          </a:xfrm>
          <a:prstGeom prst="straightConnector1">
            <a:avLst/>
          </a:prstGeom>
          <a:noFill/>
          <a:ln w="9525">
            <a:solidFill>
              <a:schemeClr val="tx1"/>
            </a:solidFill>
            <a:round/>
            <a:headEnd/>
            <a:tailEnd type="triangle" w="med" len="med"/>
          </a:ln>
          <a:effectLst/>
        </p:spPr>
      </p:cxnSp>
      <p:cxnSp>
        <p:nvCxnSpPr>
          <p:cNvPr id="98" name="AutoShape 24"/>
          <p:cNvCxnSpPr>
            <a:cxnSpLocks noChangeShapeType="1"/>
            <a:stCxn id="84" idx="3"/>
            <a:endCxn id="80" idx="0"/>
          </p:cNvCxnSpPr>
          <p:nvPr>
            <p:custDataLst>
              <p:tags r:id="rId21"/>
            </p:custDataLst>
          </p:nvPr>
        </p:nvCxnSpPr>
        <p:spPr bwMode="auto">
          <a:xfrm flipH="1">
            <a:off x="6248400" y="3798888"/>
            <a:ext cx="131763" cy="525462"/>
          </a:xfrm>
          <a:prstGeom prst="straightConnector1">
            <a:avLst/>
          </a:prstGeom>
          <a:noFill/>
          <a:ln w="9525">
            <a:solidFill>
              <a:schemeClr val="tx1"/>
            </a:solidFill>
            <a:round/>
            <a:headEnd/>
            <a:tailEnd type="triangle" w="med" len="med"/>
          </a:ln>
          <a:effectLst/>
        </p:spPr>
      </p:cxnSp>
      <p:cxnSp>
        <p:nvCxnSpPr>
          <p:cNvPr id="99" name="AutoShape 25"/>
          <p:cNvCxnSpPr>
            <a:cxnSpLocks noChangeShapeType="1"/>
            <a:stCxn id="84" idx="5"/>
            <a:endCxn id="79" idx="0"/>
          </p:cNvCxnSpPr>
          <p:nvPr>
            <p:custDataLst>
              <p:tags r:id="rId22"/>
            </p:custDataLst>
          </p:nvPr>
        </p:nvCxnSpPr>
        <p:spPr bwMode="auto">
          <a:xfrm>
            <a:off x="6650038" y="3798888"/>
            <a:ext cx="131762" cy="525462"/>
          </a:xfrm>
          <a:prstGeom prst="straightConnector1">
            <a:avLst/>
          </a:prstGeom>
          <a:noFill/>
          <a:ln w="9525">
            <a:solidFill>
              <a:schemeClr val="tx1"/>
            </a:solidFill>
            <a:round/>
            <a:headEnd/>
            <a:tailEnd type="triangle" w="med" len="med"/>
          </a:ln>
          <a:effectLst/>
        </p:spPr>
      </p:cxnSp>
      <p:sp>
        <p:nvSpPr>
          <p:cNvPr id="100" name="Oval 7"/>
          <p:cNvSpPr>
            <a:spLocks noChangeAspect="1" noChangeArrowheads="1"/>
          </p:cNvSpPr>
          <p:nvPr>
            <p:custDataLst>
              <p:tags r:id="rId23"/>
            </p:custDataLst>
          </p:nvPr>
        </p:nvSpPr>
        <p:spPr bwMode="auto">
          <a:xfrm>
            <a:off x="49530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
        <p:nvSpPr>
          <p:cNvPr id="56" name="Oval 3"/>
          <p:cNvSpPr>
            <a:spLocks noChangeAspect="1" noChangeArrowheads="1"/>
          </p:cNvSpPr>
          <p:nvPr>
            <p:custDataLst>
              <p:tags r:id="rId24"/>
            </p:custDataLst>
          </p:nvPr>
        </p:nvSpPr>
        <p:spPr bwMode="auto">
          <a:xfrm>
            <a:off x="28575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dirty="0" smtClean="0"/>
              <a:t>11</a:t>
            </a:r>
            <a:endParaRPr lang="en-US" dirty="0"/>
          </a:p>
        </p:txBody>
      </p:sp>
      <p:sp>
        <p:nvSpPr>
          <p:cNvPr id="57" name="Oval 4"/>
          <p:cNvSpPr>
            <a:spLocks noChangeAspect="1" noChangeArrowheads="1"/>
          </p:cNvSpPr>
          <p:nvPr>
            <p:custDataLst>
              <p:tags r:id="rId25"/>
            </p:custDataLst>
          </p:nvPr>
        </p:nvSpPr>
        <p:spPr bwMode="auto">
          <a:xfrm>
            <a:off x="23241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58" name="Oval 5"/>
          <p:cNvSpPr>
            <a:spLocks noChangeAspect="1" noChangeArrowheads="1"/>
          </p:cNvSpPr>
          <p:nvPr>
            <p:custDataLst>
              <p:tags r:id="rId26"/>
            </p:custDataLst>
          </p:nvPr>
        </p:nvSpPr>
        <p:spPr bwMode="auto">
          <a:xfrm>
            <a:off x="17907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59" name="Oval 6"/>
          <p:cNvSpPr>
            <a:spLocks noChangeAspect="1" noChangeArrowheads="1"/>
          </p:cNvSpPr>
          <p:nvPr>
            <p:custDataLst>
              <p:tags r:id="rId27"/>
            </p:custDataLst>
          </p:nvPr>
        </p:nvSpPr>
        <p:spPr bwMode="auto">
          <a:xfrm>
            <a:off x="1257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60" name="Oval 8"/>
          <p:cNvSpPr>
            <a:spLocks noChangeAspect="1" noChangeArrowheads="1"/>
          </p:cNvSpPr>
          <p:nvPr>
            <p:custDataLst>
              <p:tags r:id="rId28"/>
            </p:custDataLst>
          </p:nvPr>
        </p:nvSpPr>
        <p:spPr bwMode="auto">
          <a:xfrm>
            <a:off x="41910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61" name="Oval 9"/>
          <p:cNvSpPr>
            <a:spLocks noChangeAspect="1" noChangeArrowheads="1"/>
          </p:cNvSpPr>
          <p:nvPr>
            <p:custDataLst>
              <p:tags r:id="rId29"/>
            </p:custDataLst>
          </p:nvPr>
        </p:nvSpPr>
        <p:spPr bwMode="auto">
          <a:xfrm>
            <a:off x="3124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6</a:t>
            </a:r>
            <a:endParaRPr lang="en-US" dirty="0"/>
          </a:p>
        </p:txBody>
      </p:sp>
      <p:sp>
        <p:nvSpPr>
          <p:cNvPr id="62" name="Oval 10"/>
          <p:cNvSpPr>
            <a:spLocks noChangeAspect="1" noChangeArrowheads="1"/>
          </p:cNvSpPr>
          <p:nvPr>
            <p:custDataLst>
              <p:tags r:id="rId30"/>
            </p:custDataLst>
          </p:nvPr>
        </p:nvSpPr>
        <p:spPr bwMode="auto">
          <a:xfrm>
            <a:off x="2057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63" name="Oval 11"/>
          <p:cNvSpPr>
            <a:spLocks noChangeAspect="1" noChangeArrowheads="1"/>
          </p:cNvSpPr>
          <p:nvPr>
            <p:custDataLst>
              <p:tags r:id="rId31"/>
            </p:custDataLst>
          </p:nvPr>
        </p:nvSpPr>
        <p:spPr bwMode="auto">
          <a:xfrm>
            <a:off x="990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64" name="Oval 12"/>
          <p:cNvSpPr>
            <a:spLocks noChangeAspect="1" noChangeArrowheads="1"/>
          </p:cNvSpPr>
          <p:nvPr>
            <p:custDataLst>
              <p:tags r:id="rId32"/>
            </p:custDataLst>
          </p:nvPr>
        </p:nvSpPr>
        <p:spPr bwMode="auto">
          <a:xfrm>
            <a:off x="36576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2</a:t>
            </a:r>
            <a:endParaRPr lang="en-US" dirty="0"/>
          </a:p>
        </p:txBody>
      </p:sp>
      <p:sp>
        <p:nvSpPr>
          <p:cNvPr id="65" name="Oval 13"/>
          <p:cNvSpPr>
            <a:spLocks noChangeAspect="1" noChangeArrowheads="1"/>
          </p:cNvSpPr>
          <p:nvPr>
            <p:custDataLst>
              <p:tags r:id="rId33"/>
            </p:custDataLst>
          </p:nvPr>
        </p:nvSpPr>
        <p:spPr bwMode="auto">
          <a:xfrm>
            <a:off x="1524000" y="2565400"/>
            <a:ext cx="381000" cy="381000"/>
          </a:xfrm>
          <a:prstGeom prst="ellipse">
            <a:avLst/>
          </a:prstGeom>
          <a:noFill/>
          <a:ln w="38100">
            <a:solidFill>
              <a:srgbClr val="119F33"/>
            </a:solidFill>
            <a:round/>
            <a:headEnd/>
            <a:tailEnd/>
          </a:ln>
          <a:effectLst/>
        </p:spPr>
        <p:txBody>
          <a:bodyPr wrap="none" anchor="ctr"/>
          <a:lstStyle/>
          <a:p>
            <a:pPr algn="ctr" eaLnBrk="0" hangingPunct="0"/>
            <a:r>
              <a:rPr lang="en-US" dirty="0">
                <a:solidFill>
                  <a:srgbClr val="7030A0"/>
                </a:solidFill>
              </a:rPr>
              <a:t>5</a:t>
            </a:r>
          </a:p>
        </p:txBody>
      </p:sp>
      <p:sp>
        <p:nvSpPr>
          <p:cNvPr id="66" name="Oval 14"/>
          <p:cNvSpPr>
            <a:spLocks noChangeAspect="1" noChangeArrowheads="1"/>
          </p:cNvSpPr>
          <p:nvPr>
            <p:custDataLst>
              <p:tags r:id="rId34"/>
            </p:custDataLst>
          </p:nvPr>
        </p:nvSpPr>
        <p:spPr bwMode="auto">
          <a:xfrm>
            <a:off x="25908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67" name="AutoShape 15"/>
          <p:cNvCxnSpPr>
            <a:cxnSpLocks noChangeShapeType="1"/>
            <a:stCxn id="66" idx="3"/>
            <a:endCxn id="65" idx="0"/>
          </p:cNvCxnSpPr>
          <p:nvPr>
            <p:custDataLst>
              <p:tags r:id="rId35"/>
            </p:custDataLst>
          </p:nvPr>
        </p:nvCxnSpPr>
        <p:spPr bwMode="auto">
          <a:xfrm flipH="1">
            <a:off x="1714500" y="2020888"/>
            <a:ext cx="931863" cy="525462"/>
          </a:xfrm>
          <a:prstGeom prst="straightConnector1">
            <a:avLst/>
          </a:prstGeom>
          <a:noFill/>
          <a:ln w="9525">
            <a:solidFill>
              <a:schemeClr val="tx1"/>
            </a:solidFill>
            <a:round/>
            <a:headEnd/>
            <a:tailEnd type="triangle" w="med" len="med"/>
          </a:ln>
          <a:effectLst/>
        </p:spPr>
      </p:cxnSp>
      <p:cxnSp>
        <p:nvCxnSpPr>
          <p:cNvPr id="68" name="AutoShape 16"/>
          <p:cNvCxnSpPr>
            <a:cxnSpLocks noChangeShapeType="1"/>
            <a:stCxn id="66" idx="5"/>
            <a:endCxn id="64" idx="0"/>
          </p:cNvCxnSpPr>
          <p:nvPr>
            <p:custDataLst>
              <p:tags r:id="rId36"/>
            </p:custDataLst>
          </p:nvPr>
        </p:nvCxnSpPr>
        <p:spPr bwMode="auto">
          <a:xfrm>
            <a:off x="2916238" y="2020888"/>
            <a:ext cx="931862" cy="525462"/>
          </a:xfrm>
          <a:prstGeom prst="straightConnector1">
            <a:avLst/>
          </a:prstGeom>
          <a:noFill/>
          <a:ln w="9525">
            <a:solidFill>
              <a:schemeClr val="tx1"/>
            </a:solidFill>
            <a:round/>
            <a:headEnd/>
            <a:tailEnd type="triangle" w="med" len="med"/>
          </a:ln>
          <a:effectLst/>
        </p:spPr>
      </p:cxnSp>
      <p:cxnSp>
        <p:nvCxnSpPr>
          <p:cNvPr id="69" name="AutoShape 17"/>
          <p:cNvCxnSpPr>
            <a:cxnSpLocks noChangeShapeType="1"/>
            <a:stCxn id="64" idx="3"/>
            <a:endCxn id="61" idx="0"/>
          </p:cNvCxnSpPr>
          <p:nvPr>
            <p:custDataLst>
              <p:tags r:id="rId37"/>
            </p:custDataLst>
          </p:nvPr>
        </p:nvCxnSpPr>
        <p:spPr bwMode="auto">
          <a:xfrm flipH="1">
            <a:off x="3314700" y="2909888"/>
            <a:ext cx="398463" cy="525462"/>
          </a:xfrm>
          <a:prstGeom prst="straightConnector1">
            <a:avLst/>
          </a:prstGeom>
          <a:noFill/>
          <a:ln w="9525">
            <a:solidFill>
              <a:schemeClr val="tx1"/>
            </a:solidFill>
            <a:round/>
            <a:headEnd/>
            <a:tailEnd type="triangle" w="med" len="med"/>
          </a:ln>
          <a:effectLst/>
        </p:spPr>
      </p:cxnSp>
      <p:cxnSp>
        <p:nvCxnSpPr>
          <p:cNvPr id="70" name="AutoShape 18"/>
          <p:cNvCxnSpPr>
            <a:cxnSpLocks noChangeShapeType="1"/>
            <a:stCxn id="64" idx="5"/>
            <a:endCxn id="60" idx="0"/>
          </p:cNvCxnSpPr>
          <p:nvPr>
            <p:custDataLst>
              <p:tags r:id="rId38"/>
            </p:custDataLst>
          </p:nvPr>
        </p:nvCxnSpPr>
        <p:spPr bwMode="auto">
          <a:xfrm>
            <a:off x="3983038" y="2909888"/>
            <a:ext cx="398462" cy="525462"/>
          </a:xfrm>
          <a:prstGeom prst="straightConnector1">
            <a:avLst/>
          </a:prstGeom>
          <a:noFill/>
          <a:ln w="9525">
            <a:solidFill>
              <a:schemeClr val="tx1"/>
            </a:solidFill>
            <a:round/>
            <a:headEnd/>
            <a:tailEnd type="triangle" w="med" len="med"/>
          </a:ln>
          <a:effectLst/>
        </p:spPr>
      </p:cxnSp>
      <p:cxnSp>
        <p:nvCxnSpPr>
          <p:cNvPr id="71" name="AutoShape 19"/>
          <p:cNvCxnSpPr>
            <a:cxnSpLocks noChangeShapeType="1"/>
            <a:stCxn id="61" idx="3"/>
            <a:endCxn id="56" idx="0"/>
          </p:cNvCxnSpPr>
          <p:nvPr>
            <p:custDataLst>
              <p:tags r:id="rId39"/>
            </p:custDataLst>
          </p:nvPr>
        </p:nvCxnSpPr>
        <p:spPr bwMode="auto">
          <a:xfrm flipH="1">
            <a:off x="3048000" y="3798888"/>
            <a:ext cx="131763" cy="525462"/>
          </a:xfrm>
          <a:prstGeom prst="straightConnector1">
            <a:avLst/>
          </a:prstGeom>
          <a:noFill/>
          <a:ln w="9525">
            <a:solidFill>
              <a:schemeClr val="tx1"/>
            </a:solidFill>
            <a:round/>
            <a:headEnd/>
            <a:tailEnd type="triangle" w="med" len="med"/>
          </a:ln>
          <a:effectLst/>
        </p:spPr>
      </p:cxnSp>
      <p:cxnSp>
        <p:nvCxnSpPr>
          <p:cNvPr id="72" name="AutoShape 20"/>
          <p:cNvCxnSpPr>
            <a:cxnSpLocks noChangeShapeType="1"/>
            <a:stCxn id="65" idx="3"/>
            <a:endCxn id="63" idx="0"/>
          </p:cNvCxnSpPr>
          <p:nvPr>
            <p:custDataLst>
              <p:tags r:id="rId40"/>
            </p:custDataLst>
          </p:nvPr>
        </p:nvCxnSpPr>
        <p:spPr bwMode="auto">
          <a:xfrm flipH="1">
            <a:off x="1181100" y="2909888"/>
            <a:ext cx="398463" cy="525462"/>
          </a:xfrm>
          <a:prstGeom prst="straightConnector1">
            <a:avLst/>
          </a:prstGeom>
          <a:noFill/>
          <a:ln w="9525">
            <a:solidFill>
              <a:schemeClr val="tx1"/>
            </a:solidFill>
            <a:round/>
            <a:headEnd/>
            <a:tailEnd type="triangle" w="med" len="med"/>
          </a:ln>
          <a:effectLst/>
        </p:spPr>
      </p:cxnSp>
      <p:cxnSp>
        <p:nvCxnSpPr>
          <p:cNvPr id="73" name="AutoShape 21"/>
          <p:cNvCxnSpPr>
            <a:cxnSpLocks noChangeShapeType="1"/>
            <a:stCxn id="65" idx="5"/>
            <a:endCxn id="62" idx="0"/>
          </p:cNvCxnSpPr>
          <p:nvPr>
            <p:custDataLst>
              <p:tags r:id="rId41"/>
            </p:custDataLst>
          </p:nvPr>
        </p:nvCxnSpPr>
        <p:spPr bwMode="auto">
          <a:xfrm>
            <a:off x="1849438" y="2909888"/>
            <a:ext cx="398462" cy="525462"/>
          </a:xfrm>
          <a:prstGeom prst="straightConnector1">
            <a:avLst/>
          </a:prstGeom>
          <a:noFill/>
          <a:ln w="9525">
            <a:solidFill>
              <a:schemeClr val="tx1"/>
            </a:solidFill>
            <a:round/>
            <a:headEnd/>
            <a:tailEnd type="triangle" w="med" len="med"/>
          </a:ln>
          <a:effectLst/>
        </p:spPr>
      </p:cxnSp>
      <p:cxnSp>
        <p:nvCxnSpPr>
          <p:cNvPr id="74" name="AutoShape 22"/>
          <p:cNvCxnSpPr>
            <a:cxnSpLocks noChangeShapeType="1"/>
            <a:stCxn id="63" idx="3"/>
          </p:cNvCxnSpPr>
          <p:nvPr>
            <p:custDataLst>
              <p:tags r:id="rId42"/>
            </p:custDataLst>
          </p:nvPr>
        </p:nvCxnSpPr>
        <p:spPr bwMode="auto">
          <a:xfrm flipH="1">
            <a:off x="914400" y="3798888"/>
            <a:ext cx="131763" cy="525462"/>
          </a:xfrm>
          <a:prstGeom prst="straightConnector1">
            <a:avLst/>
          </a:prstGeom>
          <a:noFill/>
          <a:ln w="9525">
            <a:solidFill>
              <a:schemeClr val="tx1"/>
            </a:solidFill>
            <a:round/>
            <a:headEnd/>
            <a:tailEnd type="triangle" w="med" len="med"/>
          </a:ln>
          <a:effectLst/>
        </p:spPr>
      </p:cxnSp>
      <p:cxnSp>
        <p:nvCxnSpPr>
          <p:cNvPr id="75" name="AutoShape 23"/>
          <p:cNvCxnSpPr>
            <a:cxnSpLocks noChangeShapeType="1"/>
            <a:stCxn id="63" idx="5"/>
            <a:endCxn id="59" idx="0"/>
          </p:cNvCxnSpPr>
          <p:nvPr>
            <p:custDataLst>
              <p:tags r:id="rId43"/>
            </p:custDataLst>
          </p:nvPr>
        </p:nvCxnSpPr>
        <p:spPr bwMode="auto">
          <a:xfrm>
            <a:off x="1316038" y="3798888"/>
            <a:ext cx="131762" cy="525462"/>
          </a:xfrm>
          <a:prstGeom prst="straightConnector1">
            <a:avLst/>
          </a:prstGeom>
          <a:noFill/>
          <a:ln w="9525">
            <a:solidFill>
              <a:schemeClr val="tx1"/>
            </a:solidFill>
            <a:round/>
            <a:headEnd/>
            <a:tailEnd type="triangle" w="med" len="med"/>
          </a:ln>
          <a:effectLst/>
        </p:spPr>
      </p:cxnSp>
      <p:cxnSp>
        <p:nvCxnSpPr>
          <p:cNvPr id="76" name="AutoShape 24"/>
          <p:cNvCxnSpPr>
            <a:cxnSpLocks noChangeShapeType="1"/>
            <a:stCxn id="62" idx="3"/>
            <a:endCxn id="58" idx="0"/>
          </p:cNvCxnSpPr>
          <p:nvPr>
            <p:custDataLst>
              <p:tags r:id="rId44"/>
            </p:custDataLst>
          </p:nvPr>
        </p:nvCxnSpPr>
        <p:spPr bwMode="auto">
          <a:xfrm flipH="1">
            <a:off x="1981200" y="3798888"/>
            <a:ext cx="131763" cy="525462"/>
          </a:xfrm>
          <a:prstGeom prst="straightConnector1">
            <a:avLst/>
          </a:prstGeom>
          <a:noFill/>
          <a:ln w="9525">
            <a:solidFill>
              <a:schemeClr val="tx1"/>
            </a:solidFill>
            <a:round/>
            <a:headEnd/>
            <a:tailEnd type="triangle" w="med" len="med"/>
          </a:ln>
          <a:effectLst/>
        </p:spPr>
      </p:cxnSp>
      <p:cxnSp>
        <p:nvCxnSpPr>
          <p:cNvPr id="77" name="AutoShape 25"/>
          <p:cNvCxnSpPr>
            <a:cxnSpLocks noChangeShapeType="1"/>
            <a:stCxn id="62" idx="5"/>
            <a:endCxn id="57" idx="0"/>
          </p:cNvCxnSpPr>
          <p:nvPr>
            <p:custDataLst>
              <p:tags r:id="rId45"/>
            </p:custDataLst>
          </p:nvPr>
        </p:nvCxnSpPr>
        <p:spPr bwMode="auto">
          <a:xfrm>
            <a:off x="2382838" y="3798888"/>
            <a:ext cx="131762" cy="525462"/>
          </a:xfrm>
          <a:prstGeom prst="straightConnector1">
            <a:avLst/>
          </a:prstGeom>
          <a:noFill/>
          <a:ln w="9525">
            <a:solidFill>
              <a:schemeClr val="tx1"/>
            </a:solidFill>
            <a:round/>
            <a:headEnd/>
            <a:tailEnd type="triangle" w="med" len="med"/>
          </a:ln>
          <a:effectLst/>
        </p:spPr>
      </p:cxnSp>
      <p:sp>
        <p:nvSpPr>
          <p:cNvPr id="101" name="Oval 7"/>
          <p:cNvSpPr>
            <a:spLocks noChangeAspect="1" noChangeArrowheads="1"/>
          </p:cNvSpPr>
          <p:nvPr>
            <p:custDataLst>
              <p:tags r:id="rId46"/>
            </p:custDataLst>
          </p:nvPr>
        </p:nvSpPr>
        <p:spPr bwMode="auto">
          <a:xfrm>
            <a:off x="6858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Tree>
    <p:extLst>
      <p:ext uri="{BB962C8B-B14F-4D97-AF65-F5344CB8AC3E}">
        <p14:creationId xmlns:p14="http://schemas.microsoft.com/office/powerpoint/2010/main" val="114479871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dirty="0" smtClean="0"/>
              <a:t>Example</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53" name="Right Arrow 52"/>
          <p:cNvSpPr/>
          <p:nvPr/>
        </p:nvSpPr>
        <p:spPr bwMode="auto">
          <a:xfrm>
            <a:off x="4191000" y="1371600"/>
            <a:ext cx="1447800" cy="838200"/>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rPr>
              <a:t>Step 6</a:t>
            </a:r>
          </a:p>
        </p:txBody>
      </p:sp>
      <p:sp>
        <p:nvSpPr>
          <p:cNvPr id="78" name="Oval 3"/>
          <p:cNvSpPr>
            <a:spLocks noChangeAspect="1" noChangeArrowheads="1"/>
          </p:cNvSpPr>
          <p:nvPr>
            <p:custDataLst>
              <p:tags r:id="rId1"/>
            </p:custDataLst>
          </p:nvPr>
        </p:nvSpPr>
        <p:spPr bwMode="auto">
          <a:xfrm>
            <a:off x="71247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dirty="0" smtClean="0"/>
              <a:t>11</a:t>
            </a:r>
            <a:endParaRPr lang="en-US" dirty="0"/>
          </a:p>
        </p:txBody>
      </p:sp>
      <p:sp>
        <p:nvSpPr>
          <p:cNvPr id="79" name="Oval 4"/>
          <p:cNvSpPr>
            <a:spLocks noChangeAspect="1" noChangeArrowheads="1"/>
          </p:cNvSpPr>
          <p:nvPr>
            <p:custDataLst>
              <p:tags r:id="rId2"/>
            </p:custDataLst>
          </p:nvPr>
        </p:nvSpPr>
        <p:spPr bwMode="auto">
          <a:xfrm>
            <a:off x="6591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80" name="Oval 5"/>
          <p:cNvSpPr>
            <a:spLocks noChangeAspect="1" noChangeArrowheads="1"/>
          </p:cNvSpPr>
          <p:nvPr>
            <p:custDataLst>
              <p:tags r:id="rId3"/>
            </p:custDataLst>
          </p:nvPr>
        </p:nvSpPr>
        <p:spPr bwMode="auto">
          <a:xfrm>
            <a:off x="60579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81" name="Oval 6"/>
          <p:cNvSpPr>
            <a:spLocks noChangeAspect="1" noChangeArrowheads="1"/>
          </p:cNvSpPr>
          <p:nvPr>
            <p:custDataLst>
              <p:tags r:id="rId4"/>
            </p:custDataLst>
          </p:nvPr>
        </p:nvSpPr>
        <p:spPr bwMode="auto">
          <a:xfrm>
            <a:off x="55245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82" name="Oval 8"/>
          <p:cNvSpPr>
            <a:spLocks noChangeAspect="1" noChangeArrowheads="1"/>
          </p:cNvSpPr>
          <p:nvPr>
            <p:custDataLst>
              <p:tags r:id="rId5"/>
            </p:custDataLst>
          </p:nvPr>
        </p:nvSpPr>
        <p:spPr bwMode="auto">
          <a:xfrm>
            <a:off x="8458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83" name="Oval 9"/>
          <p:cNvSpPr>
            <a:spLocks noChangeAspect="1" noChangeArrowheads="1"/>
          </p:cNvSpPr>
          <p:nvPr>
            <p:custDataLst>
              <p:tags r:id="rId6"/>
            </p:custDataLst>
          </p:nvPr>
        </p:nvSpPr>
        <p:spPr bwMode="auto">
          <a:xfrm>
            <a:off x="7391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6</a:t>
            </a:r>
            <a:endParaRPr lang="en-US" dirty="0"/>
          </a:p>
        </p:txBody>
      </p:sp>
      <p:sp>
        <p:nvSpPr>
          <p:cNvPr id="84" name="Oval 10"/>
          <p:cNvSpPr>
            <a:spLocks noChangeAspect="1" noChangeArrowheads="1"/>
          </p:cNvSpPr>
          <p:nvPr>
            <p:custDataLst>
              <p:tags r:id="rId7"/>
            </p:custDataLst>
          </p:nvPr>
        </p:nvSpPr>
        <p:spPr bwMode="auto">
          <a:xfrm>
            <a:off x="6324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5</a:t>
            </a:r>
            <a:endParaRPr lang="en-US" dirty="0"/>
          </a:p>
        </p:txBody>
      </p:sp>
      <p:sp>
        <p:nvSpPr>
          <p:cNvPr id="85" name="Oval 11"/>
          <p:cNvSpPr>
            <a:spLocks noChangeAspect="1" noChangeArrowheads="1"/>
          </p:cNvSpPr>
          <p:nvPr>
            <p:custDataLst>
              <p:tags r:id="rId8"/>
            </p:custDataLst>
          </p:nvPr>
        </p:nvSpPr>
        <p:spPr bwMode="auto">
          <a:xfrm>
            <a:off x="52578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4</a:t>
            </a:r>
            <a:endParaRPr lang="en-US" dirty="0"/>
          </a:p>
        </p:txBody>
      </p:sp>
      <p:sp>
        <p:nvSpPr>
          <p:cNvPr id="86" name="Oval 12"/>
          <p:cNvSpPr>
            <a:spLocks noChangeAspect="1" noChangeArrowheads="1"/>
          </p:cNvSpPr>
          <p:nvPr>
            <p:custDataLst>
              <p:tags r:id="rId9"/>
            </p:custDataLst>
          </p:nvPr>
        </p:nvSpPr>
        <p:spPr bwMode="auto">
          <a:xfrm>
            <a:off x="79248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2</a:t>
            </a:r>
            <a:endParaRPr lang="en-US" dirty="0"/>
          </a:p>
        </p:txBody>
      </p:sp>
      <p:sp>
        <p:nvSpPr>
          <p:cNvPr id="87" name="Oval 13"/>
          <p:cNvSpPr>
            <a:spLocks noChangeAspect="1" noChangeArrowheads="1"/>
          </p:cNvSpPr>
          <p:nvPr>
            <p:custDataLst>
              <p:tags r:id="rId10"/>
            </p:custDataLst>
          </p:nvPr>
        </p:nvSpPr>
        <p:spPr bwMode="auto">
          <a:xfrm>
            <a:off x="57912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3</a:t>
            </a:r>
            <a:endParaRPr lang="en-US" dirty="0"/>
          </a:p>
        </p:txBody>
      </p:sp>
      <p:sp>
        <p:nvSpPr>
          <p:cNvPr id="88" name="Oval 14"/>
          <p:cNvSpPr>
            <a:spLocks noChangeAspect="1" noChangeArrowheads="1"/>
          </p:cNvSpPr>
          <p:nvPr>
            <p:custDataLst>
              <p:tags r:id="rId11"/>
            </p:custDataLst>
          </p:nvPr>
        </p:nvSpPr>
        <p:spPr bwMode="auto">
          <a:xfrm>
            <a:off x="6858000" y="1676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cxnSp>
        <p:nvCxnSpPr>
          <p:cNvPr id="89" name="AutoShape 15"/>
          <p:cNvCxnSpPr>
            <a:cxnSpLocks noChangeShapeType="1"/>
            <a:stCxn id="88" idx="3"/>
            <a:endCxn id="87" idx="0"/>
          </p:cNvCxnSpPr>
          <p:nvPr>
            <p:custDataLst>
              <p:tags r:id="rId12"/>
            </p:custDataLst>
          </p:nvPr>
        </p:nvCxnSpPr>
        <p:spPr bwMode="auto">
          <a:xfrm flipH="1">
            <a:off x="5981700" y="2020888"/>
            <a:ext cx="931863" cy="525462"/>
          </a:xfrm>
          <a:prstGeom prst="straightConnector1">
            <a:avLst/>
          </a:prstGeom>
          <a:noFill/>
          <a:ln w="9525">
            <a:solidFill>
              <a:schemeClr val="tx1"/>
            </a:solidFill>
            <a:round/>
            <a:headEnd/>
            <a:tailEnd type="triangle" w="med" len="med"/>
          </a:ln>
          <a:effectLst/>
        </p:spPr>
      </p:cxnSp>
      <p:cxnSp>
        <p:nvCxnSpPr>
          <p:cNvPr id="90" name="AutoShape 16"/>
          <p:cNvCxnSpPr>
            <a:cxnSpLocks noChangeShapeType="1"/>
            <a:stCxn id="88" idx="5"/>
            <a:endCxn id="86" idx="0"/>
          </p:cNvCxnSpPr>
          <p:nvPr>
            <p:custDataLst>
              <p:tags r:id="rId13"/>
            </p:custDataLst>
          </p:nvPr>
        </p:nvCxnSpPr>
        <p:spPr bwMode="auto">
          <a:xfrm>
            <a:off x="7183438" y="2020888"/>
            <a:ext cx="931862" cy="525462"/>
          </a:xfrm>
          <a:prstGeom prst="straightConnector1">
            <a:avLst/>
          </a:prstGeom>
          <a:noFill/>
          <a:ln w="9525">
            <a:solidFill>
              <a:schemeClr val="tx1"/>
            </a:solidFill>
            <a:round/>
            <a:headEnd/>
            <a:tailEnd type="triangle" w="med" len="med"/>
          </a:ln>
          <a:effectLst/>
        </p:spPr>
      </p:cxnSp>
      <p:cxnSp>
        <p:nvCxnSpPr>
          <p:cNvPr id="91" name="AutoShape 17"/>
          <p:cNvCxnSpPr>
            <a:cxnSpLocks noChangeShapeType="1"/>
            <a:stCxn id="86" idx="3"/>
            <a:endCxn id="83" idx="0"/>
          </p:cNvCxnSpPr>
          <p:nvPr>
            <p:custDataLst>
              <p:tags r:id="rId14"/>
            </p:custDataLst>
          </p:nvPr>
        </p:nvCxnSpPr>
        <p:spPr bwMode="auto">
          <a:xfrm flipH="1">
            <a:off x="7581900" y="2909888"/>
            <a:ext cx="398463" cy="525462"/>
          </a:xfrm>
          <a:prstGeom prst="straightConnector1">
            <a:avLst/>
          </a:prstGeom>
          <a:noFill/>
          <a:ln w="9525">
            <a:solidFill>
              <a:schemeClr val="tx1"/>
            </a:solidFill>
            <a:round/>
            <a:headEnd/>
            <a:tailEnd type="triangle" w="med" len="med"/>
          </a:ln>
          <a:effectLst/>
        </p:spPr>
      </p:cxnSp>
      <p:cxnSp>
        <p:nvCxnSpPr>
          <p:cNvPr id="92" name="AutoShape 18"/>
          <p:cNvCxnSpPr>
            <a:cxnSpLocks noChangeShapeType="1"/>
            <a:stCxn id="86" idx="5"/>
            <a:endCxn id="82" idx="0"/>
          </p:cNvCxnSpPr>
          <p:nvPr>
            <p:custDataLst>
              <p:tags r:id="rId15"/>
            </p:custDataLst>
          </p:nvPr>
        </p:nvCxnSpPr>
        <p:spPr bwMode="auto">
          <a:xfrm>
            <a:off x="8250238" y="2909888"/>
            <a:ext cx="398462" cy="525462"/>
          </a:xfrm>
          <a:prstGeom prst="straightConnector1">
            <a:avLst/>
          </a:prstGeom>
          <a:noFill/>
          <a:ln w="9525">
            <a:solidFill>
              <a:schemeClr val="tx1"/>
            </a:solidFill>
            <a:round/>
            <a:headEnd/>
            <a:tailEnd type="triangle" w="med" len="med"/>
          </a:ln>
          <a:effectLst/>
        </p:spPr>
      </p:cxnSp>
      <p:cxnSp>
        <p:nvCxnSpPr>
          <p:cNvPr id="93" name="AutoShape 19"/>
          <p:cNvCxnSpPr>
            <a:cxnSpLocks noChangeShapeType="1"/>
            <a:stCxn id="83" idx="3"/>
            <a:endCxn id="78" idx="0"/>
          </p:cNvCxnSpPr>
          <p:nvPr>
            <p:custDataLst>
              <p:tags r:id="rId16"/>
            </p:custDataLst>
          </p:nvPr>
        </p:nvCxnSpPr>
        <p:spPr bwMode="auto">
          <a:xfrm flipH="1">
            <a:off x="7315200" y="3798888"/>
            <a:ext cx="131763" cy="525462"/>
          </a:xfrm>
          <a:prstGeom prst="straightConnector1">
            <a:avLst/>
          </a:prstGeom>
          <a:noFill/>
          <a:ln w="9525">
            <a:solidFill>
              <a:schemeClr val="tx1"/>
            </a:solidFill>
            <a:round/>
            <a:headEnd/>
            <a:tailEnd type="triangle" w="med" len="med"/>
          </a:ln>
          <a:effectLst/>
        </p:spPr>
      </p:cxnSp>
      <p:cxnSp>
        <p:nvCxnSpPr>
          <p:cNvPr id="94" name="AutoShape 20"/>
          <p:cNvCxnSpPr>
            <a:cxnSpLocks noChangeShapeType="1"/>
            <a:stCxn id="87" idx="3"/>
            <a:endCxn id="85" idx="0"/>
          </p:cNvCxnSpPr>
          <p:nvPr>
            <p:custDataLst>
              <p:tags r:id="rId17"/>
            </p:custDataLst>
          </p:nvPr>
        </p:nvCxnSpPr>
        <p:spPr bwMode="auto">
          <a:xfrm flipH="1">
            <a:off x="5448300" y="2909888"/>
            <a:ext cx="398463" cy="525462"/>
          </a:xfrm>
          <a:prstGeom prst="straightConnector1">
            <a:avLst/>
          </a:prstGeom>
          <a:noFill/>
          <a:ln w="9525">
            <a:solidFill>
              <a:schemeClr val="tx1"/>
            </a:solidFill>
            <a:round/>
            <a:headEnd/>
            <a:tailEnd type="triangle" w="med" len="med"/>
          </a:ln>
          <a:effectLst/>
        </p:spPr>
      </p:cxnSp>
      <p:cxnSp>
        <p:nvCxnSpPr>
          <p:cNvPr id="95" name="AutoShape 21"/>
          <p:cNvCxnSpPr>
            <a:cxnSpLocks noChangeShapeType="1"/>
            <a:stCxn id="87" idx="5"/>
            <a:endCxn id="84" idx="0"/>
          </p:cNvCxnSpPr>
          <p:nvPr>
            <p:custDataLst>
              <p:tags r:id="rId18"/>
            </p:custDataLst>
          </p:nvPr>
        </p:nvCxnSpPr>
        <p:spPr bwMode="auto">
          <a:xfrm>
            <a:off x="6116638" y="2909888"/>
            <a:ext cx="398462" cy="525462"/>
          </a:xfrm>
          <a:prstGeom prst="straightConnector1">
            <a:avLst/>
          </a:prstGeom>
          <a:noFill/>
          <a:ln w="9525">
            <a:solidFill>
              <a:schemeClr val="tx1"/>
            </a:solidFill>
            <a:round/>
            <a:headEnd/>
            <a:tailEnd type="triangle" w="med" len="med"/>
          </a:ln>
          <a:effectLst/>
        </p:spPr>
      </p:cxnSp>
      <p:cxnSp>
        <p:nvCxnSpPr>
          <p:cNvPr id="96" name="AutoShape 22"/>
          <p:cNvCxnSpPr>
            <a:cxnSpLocks noChangeShapeType="1"/>
            <a:stCxn id="85" idx="3"/>
          </p:cNvCxnSpPr>
          <p:nvPr>
            <p:custDataLst>
              <p:tags r:id="rId19"/>
            </p:custDataLst>
          </p:nvPr>
        </p:nvCxnSpPr>
        <p:spPr bwMode="auto">
          <a:xfrm flipH="1">
            <a:off x="5181600" y="3798888"/>
            <a:ext cx="131763" cy="525462"/>
          </a:xfrm>
          <a:prstGeom prst="straightConnector1">
            <a:avLst/>
          </a:prstGeom>
          <a:noFill/>
          <a:ln w="9525">
            <a:solidFill>
              <a:schemeClr val="tx1"/>
            </a:solidFill>
            <a:round/>
            <a:headEnd/>
            <a:tailEnd type="triangle" w="med" len="med"/>
          </a:ln>
          <a:effectLst/>
        </p:spPr>
      </p:cxnSp>
      <p:cxnSp>
        <p:nvCxnSpPr>
          <p:cNvPr id="97" name="AutoShape 23"/>
          <p:cNvCxnSpPr>
            <a:cxnSpLocks noChangeShapeType="1"/>
            <a:stCxn id="85" idx="5"/>
            <a:endCxn id="81" idx="0"/>
          </p:cNvCxnSpPr>
          <p:nvPr>
            <p:custDataLst>
              <p:tags r:id="rId20"/>
            </p:custDataLst>
          </p:nvPr>
        </p:nvCxnSpPr>
        <p:spPr bwMode="auto">
          <a:xfrm>
            <a:off x="5583238" y="3798888"/>
            <a:ext cx="131762" cy="525462"/>
          </a:xfrm>
          <a:prstGeom prst="straightConnector1">
            <a:avLst/>
          </a:prstGeom>
          <a:noFill/>
          <a:ln w="9525">
            <a:solidFill>
              <a:schemeClr val="tx1"/>
            </a:solidFill>
            <a:round/>
            <a:headEnd/>
            <a:tailEnd type="triangle" w="med" len="med"/>
          </a:ln>
          <a:effectLst/>
        </p:spPr>
      </p:cxnSp>
      <p:cxnSp>
        <p:nvCxnSpPr>
          <p:cNvPr id="98" name="AutoShape 24"/>
          <p:cNvCxnSpPr>
            <a:cxnSpLocks noChangeShapeType="1"/>
            <a:stCxn id="84" idx="3"/>
            <a:endCxn id="80" idx="0"/>
          </p:cNvCxnSpPr>
          <p:nvPr>
            <p:custDataLst>
              <p:tags r:id="rId21"/>
            </p:custDataLst>
          </p:nvPr>
        </p:nvCxnSpPr>
        <p:spPr bwMode="auto">
          <a:xfrm flipH="1">
            <a:off x="6248400" y="3798888"/>
            <a:ext cx="131763" cy="525462"/>
          </a:xfrm>
          <a:prstGeom prst="straightConnector1">
            <a:avLst/>
          </a:prstGeom>
          <a:noFill/>
          <a:ln w="9525">
            <a:solidFill>
              <a:schemeClr val="tx1"/>
            </a:solidFill>
            <a:round/>
            <a:headEnd/>
            <a:tailEnd type="triangle" w="med" len="med"/>
          </a:ln>
          <a:effectLst/>
        </p:spPr>
      </p:cxnSp>
      <p:cxnSp>
        <p:nvCxnSpPr>
          <p:cNvPr id="99" name="AutoShape 25"/>
          <p:cNvCxnSpPr>
            <a:cxnSpLocks noChangeShapeType="1"/>
            <a:stCxn id="84" idx="5"/>
            <a:endCxn id="79" idx="0"/>
          </p:cNvCxnSpPr>
          <p:nvPr>
            <p:custDataLst>
              <p:tags r:id="rId22"/>
            </p:custDataLst>
          </p:nvPr>
        </p:nvCxnSpPr>
        <p:spPr bwMode="auto">
          <a:xfrm>
            <a:off x="6650038" y="3798888"/>
            <a:ext cx="131762" cy="525462"/>
          </a:xfrm>
          <a:prstGeom prst="straightConnector1">
            <a:avLst/>
          </a:prstGeom>
          <a:noFill/>
          <a:ln w="9525">
            <a:solidFill>
              <a:schemeClr val="tx1"/>
            </a:solidFill>
            <a:round/>
            <a:headEnd/>
            <a:tailEnd type="triangle" w="med" len="med"/>
          </a:ln>
          <a:effectLst/>
        </p:spPr>
      </p:cxnSp>
      <p:sp>
        <p:nvSpPr>
          <p:cNvPr id="100" name="Oval 7"/>
          <p:cNvSpPr>
            <a:spLocks noChangeAspect="1" noChangeArrowheads="1"/>
          </p:cNvSpPr>
          <p:nvPr>
            <p:custDataLst>
              <p:tags r:id="rId23"/>
            </p:custDataLst>
          </p:nvPr>
        </p:nvSpPr>
        <p:spPr bwMode="auto">
          <a:xfrm>
            <a:off x="49530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12</a:t>
            </a:r>
            <a:endParaRPr lang="en-US" dirty="0"/>
          </a:p>
        </p:txBody>
      </p:sp>
      <p:sp>
        <p:nvSpPr>
          <p:cNvPr id="54" name="Oval 3"/>
          <p:cNvSpPr>
            <a:spLocks noChangeAspect="1" noChangeArrowheads="1"/>
          </p:cNvSpPr>
          <p:nvPr>
            <p:custDataLst>
              <p:tags r:id="rId24"/>
            </p:custDataLst>
          </p:nvPr>
        </p:nvSpPr>
        <p:spPr bwMode="auto">
          <a:xfrm>
            <a:off x="28575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dirty="0" smtClean="0"/>
              <a:t>11</a:t>
            </a:r>
            <a:endParaRPr lang="en-US" dirty="0"/>
          </a:p>
        </p:txBody>
      </p:sp>
      <p:sp>
        <p:nvSpPr>
          <p:cNvPr id="55" name="Oval 4"/>
          <p:cNvSpPr>
            <a:spLocks noChangeAspect="1" noChangeArrowheads="1"/>
          </p:cNvSpPr>
          <p:nvPr>
            <p:custDataLst>
              <p:tags r:id="rId25"/>
            </p:custDataLst>
          </p:nvPr>
        </p:nvSpPr>
        <p:spPr bwMode="auto">
          <a:xfrm>
            <a:off x="23241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102" name="Oval 5"/>
          <p:cNvSpPr>
            <a:spLocks noChangeAspect="1" noChangeArrowheads="1"/>
          </p:cNvSpPr>
          <p:nvPr>
            <p:custDataLst>
              <p:tags r:id="rId26"/>
            </p:custDataLst>
          </p:nvPr>
        </p:nvSpPr>
        <p:spPr bwMode="auto">
          <a:xfrm>
            <a:off x="17907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103" name="Oval 6"/>
          <p:cNvSpPr>
            <a:spLocks noChangeAspect="1" noChangeArrowheads="1"/>
          </p:cNvSpPr>
          <p:nvPr>
            <p:custDataLst>
              <p:tags r:id="rId27"/>
            </p:custDataLst>
          </p:nvPr>
        </p:nvSpPr>
        <p:spPr bwMode="auto">
          <a:xfrm>
            <a:off x="1257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104" name="Oval 8"/>
          <p:cNvSpPr>
            <a:spLocks noChangeAspect="1" noChangeArrowheads="1"/>
          </p:cNvSpPr>
          <p:nvPr>
            <p:custDataLst>
              <p:tags r:id="rId28"/>
            </p:custDataLst>
          </p:nvPr>
        </p:nvSpPr>
        <p:spPr bwMode="auto">
          <a:xfrm>
            <a:off x="41910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105" name="Oval 9"/>
          <p:cNvSpPr>
            <a:spLocks noChangeAspect="1" noChangeArrowheads="1"/>
          </p:cNvSpPr>
          <p:nvPr>
            <p:custDataLst>
              <p:tags r:id="rId29"/>
            </p:custDataLst>
          </p:nvPr>
        </p:nvSpPr>
        <p:spPr bwMode="auto">
          <a:xfrm>
            <a:off x="3124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6</a:t>
            </a:r>
            <a:endParaRPr lang="en-US" dirty="0"/>
          </a:p>
        </p:txBody>
      </p:sp>
      <p:sp>
        <p:nvSpPr>
          <p:cNvPr id="106" name="Oval 10"/>
          <p:cNvSpPr>
            <a:spLocks noChangeAspect="1" noChangeArrowheads="1"/>
          </p:cNvSpPr>
          <p:nvPr>
            <p:custDataLst>
              <p:tags r:id="rId30"/>
            </p:custDataLst>
          </p:nvPr>
        </p:nvSpPr>
        <p:spPr bwMode="auto">
          <a:xfrm>
            <a:off x="2057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5</a:t>
            </a:r>
            <a:endParaRPr lang="en-US" dirty="0"/>
          </a:p>
        </p:txBody>
      </p:sp>
      <p:sp>
        <p:nvSpPr>
          <p:cNvPr id="107" name="Oval 11"/>
          <p:cNvSpPr>
            <a:spLocks noChangeAspect="1" noChangeArrowheads="1"/>
          </p:cNvSpPr>
          <p:nvPr>
            <p:custDataLst>
              <p:tags r:id="rId31"/>
            </p:custDataLst>
          </p:nvPr>
        </p:nvSpPr>
        <p:spPr bwMode="auto">
          <a:xfrm>
            <a:off x="990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108" name="Oval 12"/>
          <p:cNvSpPr>
            <a:spLocks noChangeAspect="1" noChangeArrowheads="1"/>
          </p:cNvSpPr>
          <p:nvPr>
            <p:custDataLst>
              <p:tags r:id="rId32"/>
            </p:custDataLst>
          </p:nvPr>
        </p:nvSpPr>
        <p:spPr bwMode="auto">
          <a:xfrm>
            <a:off x="36576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2</a:t>
            </a:r>
            <a:endParaRPr lang="en-US" dirty="0"/>
          </a:p>
        </p:txBody>
      </p:sp>
      <p:sp>
        <p:nvSpPr>
          <p:cNvPr id="109" name="Oval 13"/>
          <p:cNvSpPr>
            <a:spLocks noChangeAspect="1" noChangeArrowheads="1"/>
          </p:cNvSpPr>
          <p:nvPr>
            <p:custDataLst>
              <p:tags r:id="rId33"/>
            </p:custDataLst>
          </p:nvPr>
        </p:nvSpPr>
        <p:spPr bwMode="auto">
          <a:xfrm>
            <a:off x="15240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110" name="Oval 14"/>
          <p:cNvSpPr>
            <a:spLocks noChangeAspect="1" noChangeArrowheads="1"/>
          </p:cNvSpPr>
          <p:nvPr>
            <p:custDataLst>
              <p:tags r:id="rId34"/>
            </p:custDataLst>
          </p:nvPr>
        </p:nvSpPr>
        <p:spPr bwMode="auto">
          <a:xfrm>
            <a:off x="2590800" y="1676400"/>
            <a:ext cx="381000" cy="381000"/>
          </a:xfrm>
          <a:prstGeom prst="ellipse">
            <a:avLst/>
          </a:prstGeom>
          <a:noFill/>
          <a:ln w="38100">
            <a:solidFill>
              <a:srgbClr val="119F33"/>
            </a:solidFill>
            <a:round/>
            <a:headEnd/>
            <a:tailEnd/>
          </a:ln>
          <a:effectLst/>
        </p:spPr>
        <p:txBody>
          <a:bodyPr wrap="none" anchor="ctr"/>
          <a:lstStyle/>
          <a:p>
            <a:pPr algn="ctr" eaLnBrk="0" hangingPunct="0"/>
            <a:r>
              <a:rPr lang="en-US" dirty="0">
                <a:solidFill>
                  <a:srgbClr val="7030A0"/>
                </a:solidFill>
              </a:rPr>
              <a:t>12</a:t>
            </a:r>
          </a:p>
        </p:txBody>
      </p:sp>
      <p:cxnSp>
        <p:nvCxnSpPr>
          <p:cNvPr id="111" name="AutoShape 15"/>
          <p:cNvCxnSpPr>
            <a:cxnSpLocks noChangeShapeType="1"/>
            <a:stCxn id="110" idx="3"/>
            <a:endCxn id="109" idx="0"/>
          </p:cNvCxnSpPr>
          <p:nvPr>
            <p:custDataLst>
              <p:tags r:id="rId35"/>
            </p:custDataLst>
          </p:nvPr>
        </p:nvCxnSpPr>
        <p:spPr bwMode="auto">
          <a:xfrm flipH="1">
            <a:off x="1714500" y="2020888"/>
            <a:ext cx="931863" cy="525462"/>
          </a:xfrm>
          <a:prstGeom prst="straightConnector1">
            <a:avLst/>
          </a:prstGeom>
          <a:noFill/>
          <a:ln w="9525">
            <a:solidFill>
              <a:schemeClr val="tx1"/>
            </a:solidFill>
            <a:round/>
            <a:headEnd/>
            <a:tailEnd type="triangle" w="med" len="med"/>
          </a:ln>
          <a:effectLst/>
        </p:spPr>
      </p:cxnSp>
      <p:cxnSp>
        <p:nvCxnSpPr>
          <p:cNvPr id="112" name="AutoShape 16"/>
          <p:cNvCxnSpPr>
            <a:cxnSpLocks noChangeShapeType="1"/>
            <a:stCxn id="110" idx="5"/>
            <a:endCxn id="108" idx="0"/>
          </p:cNvCxnSpPr>
          <p:nvPr>
            <p:custDataLst>
              <p:tags r:id="rId36"/>
            </p:custDataLst>
          </p:nvPr>
        </p:nvCxnSpPr>
        <p:spPr bwMode="auto">
          <a:xfrm>
            <a:off x="2916238" y="2020888"/>
            <a:ext cx="931862" cy="525462"/>
          </a:xfrm>
          <a:prstGeom prst="straightConnector1">
            <a:avLst/>
          </a:prstGeom>
          <a:noFill/>
          <a:ln w="9525">
            <a:solidFill>
              <a:schemeClr val="tx1"/>
            </a:solidFill>
            <a:round/>
            <a:headEnd/>
            <a:tailEnd type="triangle" w="med" len="med"/>
          </a:ln>
          <a:effectLst/>
        </p:spPr>
      </p:cxnSp>
      <p:cxnSp>
        <p:nvCxnSpPr>
          <p:cNvPr id="113" name="AutoShape 17"/>
          <p:cNvCxnSpPr>
            <a:cxnSpLocks noChangeShapeType="1"/>
            <a:stCxn id="108" idx="3"/>
            <a:endCxn id="105" idx="0"/>
          </p:cNvCxnSpPr>
          <p:nvPr>
            <p:custDataLst>
              <p:tags r:id="rId37"/>
            </p:custDataLst>
          </p:nvPr>
        </p:nvCxnSpPr>
        <p:spPr bwMode="auto">
          <a:xfrm flipH="1">
            <a:off x="3314700" y="2909888"/>
            <a:ext cx="398463" cy="525462"/>
          </a:xfrm>
          <a:prstGeom prst="straightConnector1">
            <a:avLst/>
          </a:prstGeom>
          <a:noFill/>
          <a:ln w="9525">
            <a:solidFill>
              <a:schemeClr val="tx1"/>
            </a:solidFill>
            <a:round/>
            <a:headEnd/>
            <a:tailEnd type="triangle" w="med" len="med"/>
          </a:ln>
          <a:effectLst/>
        </p:spPr>
      </p:cxnSp>
      <p:cxnSp>
        <p:nvCxnSpPr>
          <p:cNvPr id="114" name="AutoShape 18"/>
          <p:cNvCxnSpPr>
            <a:cxnSpLocks noChangeShapeType="1"/>
            <a:stCxn id="108" idx="5"/>
            <a:endCxn id="104" idx="0"/>
          </p:cNvCxnSpPr>
          <p:nvPr>
            <p:custDataLst>
              <p:tags r:id="rId38"/>
            </p:custDataLst>
          </p:nvPr>
        </p:nvCxnSpPr>
        <p:spPr bwMode="auto">
          <a:xfrm>
            <a:off x="3983038" y="2909888"/>
            <a:ext cx="398462" cy="525462"/>
          </a:xfrm>
          <a:prstGeom prst="straightConnector1">
            <a:avLst/>
          </a:prstGeom>
          <a:noFill/>
          <a:ln w="9525">
            <a:solidFill>
              <a:schemeClr val="tx1"/>
            </a:solidFill>
            <a:round/>
            <a:headEnd/>
            <a:tailEnd type="triangle" w="med" len="med"/>
          </a:ln>
          <a:effectLst/>
        </p:spPr>
      </p:cxnSp>
      <p:cxnSp>
        <p:nvCxnSpPr>
          <p:cNvPr id="115" name="AutoShape 19"/>
          <p:cNvCxnSpPr>
            <a:cxnSpLocks noChangeShapeType="1"/>
            <a:stCxn id="105" idx="3"/>
            <a:endCxn id="54" idx="0"/>
          </p:cNvCxnSpPr>
          <p:nvPr>
            <p:custDataLst>
              <p:tags r:id="rId39"/>
            </p:custDataLst>
          </p:nvPr>
        </p:nvCxnSpPr>
        <p:spPr bwMode="auto">
          <a:xfrm flipH="1">
            <a:off x="3048000" y="3798888"/>
            <a:ext cx="131763" cy="525462"/>
          </a:xfrm>
          <a:prstGeom prst="straightConnector1">
            <a:avLst/>
          </a:prstGeom>
          <a:noFill/>
          <a:ln w="9525">
            <a:solidFill>
              <a:schemeClr val="tx1"/>
            </a:solidFill>
            <a:round/>
            <a:headEnd/>
            <a:tailEnd type="triangle" w="med" len="med"/>
          </a:ln>
          <a:effectLst/>
        </p:spPr>
      </p:cxnSp>
      <p:cxnSp>
        <p:nvCxnSpPr>
          <p:cNvPr id="116" name="AutoShape 20"/>
          <p:cNvCxnSpPr>
            <a:cxnSpLocks noChangeShapeType="1"/>
            <a:stCxn id="109" idx="3"/>
            <a:endCxn id="107" idx="0"/>
          </p:cNvCxnSpPr>
          <p:nvPr>
            <p:custDataLst>
              <p:tags r:id="rId40"/>
            </p:custDataLst>
          </p:nvPr>
        </p:nvCxnSpPr>
        <p:spPr bwMode="auto">
          <a:xfrm flipH="1">
            <a:off x="1181100" y="2909888"/>
            <a:ext cx="398463" cy="525462"/>
          </a:xfrm>
          <a:prstGeom prst="straightConnector1">
            <a:avLst/>
          </a:prstGeom>
          <a:noFill/>
          <a:ln w="9525">
            <a:solidFill>
              <a:schemeClr val="tx1"/>
            </a:solidFill>
            <a:round/>
            <a:headEnd/>
            <a:tailEnd type="triangle" w="med" len="med"/>
          </a:ln>
          <a:effectLst/>
        </p:spPr>
      </p:cxnSp>
      <p:cxnSp>
        <p:nvCxnSpPr>
          <p:cNvPr id="117" name="AutoShape 21"/>
          <p:cNvCxnSpPr>
            <a:cxnSpLocks noChangeShapeType="1"/>
            <a:stCxn id="109" idx="5"/>
            <a:endCxn id="106" idx="0"/>
          </p:cNvCxnSpPr>
          <p:nvPr>
            <p:custDataLst>
              <p:tags r:id="rId41"/>
            </p:custDataLst>
          </p:nvPr>
        </p:nvCxnSpPr>
        <p:spPr bwMode="auto">
          <a:xfrm>
            <a:off x="1849438" y="2909888"/>
            <a:ext cx="398462" cy="525462"/>
          </a:xfrm>
          <a:prstGeom prst="straightConnector1">
            <a:avLst/>
          </a:prstGeom>
          <a:noFill/>
          <a:ln w="9525">
            <a:solidFill>
              <a:schemeClr val="tx1"/>
            </a:solidFill>
            <a:round/>
            <a:headEnd/>
            <a:tailEnd type="triangle" w="med" len="med"/>
          </a:ln>
          <a:effectLst/>
        </p:spPr>
      </p:cxnSp>
      <p:cxnSp>
        <p:nvCxnSpPr>
          <p:cNvPr id="118" name="AutoShape 22"/>
          <p:cNvCxnSpPr>
            <a:cxnSpLocks noChangeShapeType="1"/>
            <a:stCxn id="107" idx="3"/>
          </p:cNvCxnSpPr>
          <p:nvPr>
            <p:custDataLst>
              <p:tags r:id="rId42"/>
            </p:custDataLst>
          </p:nvPr>
        </p:nvCxnSpPr>
        <p:spPr bwMode="auto">
          <a:xfrm flipH="1">
            <a:off x="914400" y="3798888"/>
            <a:ext cx="131763" cy="525462"/>
          </a:xfrm>
          <a:prstGeom prst="straightConnector1">
            <a:avLst/>
          </a:prstGeom>
          <a:noFill/>
          <a:ln w="9525">
            <a:solidFill>
              <a:schemeClr val="tx1"/>
            </a:solidFill>
            <a:round/>
            <a:headEnd/>
            <a:tailEnd type="triangle" w="med" len="med"/>
          </a:ln>
          <a:effectLst/>
        </p:spPr>
      </p:cxnSp>
      <p:cxnSp>
        <p:nvCxnSpPr>
          <p:cNvPr id="119" name="AutoShape 23"/>
          <p:cNvCxnSpPr>
            <a:cxnSpLocks noChangeShapeType="1"/>
            <a:stCxn id="107" idx="5"/>
            <a:endCxn id="103" idx="0"/>
          </p:cNvCxnSpPr>
          <p:nvPr>
            <p:custDataLst>
              <p:tags r:id="rId43"/>
            </p:custDataLst>
          </p:nvPr>
        </p:nvCxnSpPr>
        <p:spPr bwMode="auto">
          <a:xfrm>
            <a:off x="1316038" y="3798888"/>
            <a:ext cx="131762" cy="525462"/>
          </a:xfrm>
          <a:prstGeom prst="straightConnector1">
            <a:avLst/>
          </a:prstGeom>
          <a:noFill/>
          <a:ln w="9525">
            <a:solidFill>
              <a:schemeClr val="tx1"/>
            </a:solidFill>
            <a:round/>
            <a:headEnd/>
            <a:tailEnd type="triangle" w="med" len="med"/>
          </a:ln>
          <a:effectLst/>
        </p:spPr>
      </p:cxnSp>
      <p:cxnSp>
        <p:nvCxnSpPr>
          <p:cNvPr id="120" name="AutoShape 24"/>
          <p:cNvCxnSpPr>
            <a:cxnSpLocks noChangeShapeType="1"/>
            <a:stCxn id="106" idx="3"/>
            <a:endCxn id="102" idx="0"/>
          </p:cNvCxnSpPr>
          <p:nvPr>
            <p:custDataLst>
              <p:tags r:id="rId44"/>
            </p:custDataLst>
          </p:nvPr>
        </p:nvCxnSpPr>
        <p:spPr bwMode="auto">
          <a:xfrm flipH="1">
            <a:off x="1981200" y="3798888"/>
            <a:ext cx="131763" cy="525462"/>
          </a:xfrm>
          <a:prstGeom prst="straightConnector1">
            <a:avLst/>
          </a:prstGeom>
          <a:noFill/>
          <a:ln w="9525">
            <a:solidFill>
              <a:schemeClr val="tx1"/>
            </a:solidFill>
            <a:round/>
            <a:headEnd/>
            <a:tailEnd type="triangle" w="med" len="med"/>
          </a:ln>
          <a:effectLst/>
        </p:spPr>
      </p:cxnSp>
      <p:cxnSp>
        <p:nvCxnSpPr>
          <p:cNvPr id="121" name="AutoShape 25"/>
          <p:cNvCxnSpPr>
            <a:cxnSpLocks noChangeShapeType="1"/>
            <a:stCxn id="106" idx="5"/>
            <a:endCxn id="55" idx="0"/>
          </p:cNvCxnSpPr>
          <p:nvPr>
            <p:custDataLst>
              <p:tags r:id="rId45"/>
            </p:custDataLst>
          </p:nvPr>
        </p:nvCxnSpPr>
        <p:spPr bwMode="auto">
          <a:xfrm>
            <a:off x="2382838" y="3798888"/>
            <a:ext cx="131762" cy="525462"/>
          </a:xfrm>
          <a:prstGeom prst="straightConnector1">
            <a:avLst/>
          </a:prstGeom>
          <a:noFill/>
          <a:ln w="9525">
            <a:solidFill>
              <a:schemeClr val="tx1"/>
            </a:solidFill>
            <a:round/>
            <a:headEnd/>
            <a:tailEnd type="triangle" w="med" len="med"/>
          </a:ln>
          <a:effectLst/>
        </p:spPr>
      </p:cxnSp>
      <p:sp>
        <p:nvSpPr>
          <p:cNvPr id="122" name="Oval 7"/>
          <p:cNvSpPr>
            <a:spLocks noChangeAspect="1" noChangeArrowheads="1"/>
          </p:cNvSpPr>
          <p:nvPr>
            <p:custDataLst>
              <p:tags r:id="rId46"/>
            </p:custDataLst>
          </p:nvPr>
        </p:nvSpPr>
        <p:spPr bwMode="auto">
          <a:xfrm>
            <a:off x="6858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Tree>
    <p:extLst>
      <p:ext uri="{BB962C8B-B14F-4D97-AF65-F5344CB8AC3E}">
        <p14:creationId xmlns:p14="http://schemas.microsoft.com/office/powerpoint/2010/main" val="16781646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is it right?</a:t>
            </a:r>
            <a:endParaRPr lang="en-US" dirty="0"/>
          </a:p>
        </p:txBody>
      </p:sp>
      <p:sp>
        <p:nvSpPr>
          <p:cNvPr id="3" name="Content Placeholder 2"/>
          <p:cNvSpPr>
            <a:spLocks noGrp="1"/>
          </p:cNvSpPr>
          <p:nvPr>
            <p:ph idx="1"/>
          </p:nvPr>
        </p:nvSpPr>
        <p:spPr>
          <a:xfrm>
            <a:off x="685800" y="1600200"/>
            <a:ext cx="7772400" cy="1219200"/>
          </a:xfrm>
        </p:spPr>
        <p:txBody>
          <a:bodyPr/>
          <a:lstStyle/>
          <a:p>
            <a:r>
              <a:rPr lang="en-US" dirty="0" smtClean="0"/>
              <a:t>“Seems to work”</a:t>
            </a:r>
          </a:p>
          <a:p>
            <a:pPr lvl="1"/>
            <a:r>
              <a:rPr lang="en-US" dirty="0" smtClean="0"/>
              <a:t>Let’s </a:t>
            </a:r>
            <a:r>
              <a:rPr lang="en-US" i="1" dirty="0" smtClean="0"/>
              <a:t>prove</a:t>
            </a:r>
            <a:r>
              <a:rPr lang="en-US" dirty="0" smtClean="0"/>
              <a:t> it restores the heap property (correctness)</a:t>
            </a:r>
          </a:p>
          <a:p>
            <a:pPr lvl="1"/>
            <a:r>
              <a:rPr lang="en-US" dirty="0" smtClean="0"/>
              <a:t>Then let’s </a:t>
            </a:r>
            <a:r>
              <a:rPr lang="en-US" i="1" dirty="0" smtClean="0"/>
              <a:t>prove</a:t>
            </a:r>
            <a:r>
              <a:rPr lang="en-US" dirty="0" smtClean="0"/>
              <a:t> its running time (efficiency)</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3"/>
          <p:cNvSpPr txBox="1">
            <a:spLocks noChangeArrowheads="1"/>
          </p:cNvSpPr>
          <p:nvPr>
            <p:custDataLst>
              <p:tags r:id="rId1"/>
            </p:custDataLst>
          </p:nvPr>
        </p:nvSpPr>
        <p:spPr bwMode="auto">
          <a:xfrm>
            <a:off x="1828800" y="3048000"/>
            <a:ext cx="5105400" cy="22860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void </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buildHeap</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for</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i</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size/2;</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noProof="0" dirty="0" err="1" smtClean="0">
                <a:latin typeface="Courier New" pitchFamily="49" charset="0"/>
              </a:rPr>
              <a:t>i</a:t>
            </a:r>
            <a:r>
              <a:rPr lang="en-US" sz="2000" kern="0" noProof="0" dirty="0" smtClean="0">
                <a:latin typeface="Courier New" pitchFamily="49" charset="0"/>
              </a:rPr>
              <a:t>&gt;0; </a:t>
            </a:r>
            <a:r>
              <a:rPr lang="en-US" sz="2000" kern="0" noProof="0" dirty="0" err="1" smtClean="0">
                <a:latin typeface="Courier New" pitchFamily="49" charset="0"/>
              </a:rPr>
              <a:t>i</a:t>
            </a:r>
            <a:r>
              <a:rPr lang="en-US" sz="2000" kern="0" noProof="0" dirty="0" smtClean="0">
                <a:latin typeface="Courier New" pitchFamily="49" charset="0"/>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solidFill>
                  <a:srgbClr val="119F33"/>
                </a:solidFill>
                <a:latin typeface="Courier New" pitchFamily="49" charset="0"/>
              </a:rPr>
              <a:t>val</a:t>
            </a:r>
            <a:r>
              <a:rPr lang="en-US" sz="2000" kern="0" dirty="0" smtClean="0">
                <a:latin typeface="Courier New" pitchFamily="49" charset="0"/>
              </a:rPr>
              <a:t>  = </a:t>
            </a:r>
            <a:r>
              <a:rPr lang="en-US" sz="2000" kern="0" dirty="0" err="1" smtClean="0">
                <a:latin typeface="Courier New" pitchFamily="49" charset="0"/>
              </a:rPr>
              <a:t>arr</a:t>
            </a:r>
            <a:r>
              <a:rPr lang="en-US" sz="2000" kern="0" dirty="0" smtClean="0">
                <a:latin typeface="Courier New" pitchFamily="49" charset="0"/>
              </a:rPr>
              <a:t>[</a:t>
            </a:r>
            <a:r>
              <a:rPr lang="en-US" sz="2000" kern="0" dirty="0" err="1" smtClean="0">
                <a:latin typeface="Courier New" pitchFamily="49" charset="0"/>
              </a:rPr>
              <a:t>i</a:t>
            </a:r>
            <a:r>
              <a:rPr lang="en-US" sz="2000" kern="0" dirty="0" smtClean="0">
                <a:latin typeface="Courier New" pitchFamily="49" charset="0"/>
              </a:rPr>
              <a:t>];</a:t>
            </a:r>
            <a:endParaRPr lang="en-US" sz="2000" kern="0" noProof="0" dirty="0" smtClean="0">
              <a:latin typeface="Courier New" pitchFamily="49" charset="0"/>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dirty="0" smtClean="0">
                <a:ln>
                  <a:noFill/>
                </a:ln>
                <a:solidFill>
                  <a:srgbClr val="119F33"/>
                </a:solidFill>
                <a:effectLst/>
                <a:uLnTx/>
                <a:uFillTx/>
                <a:latin typeface="Courier New" pitchFamily="49" charset="0"/>
                <a:ea typeface="+mn-ea"/>
                <a:cs typeface="+mn-cs"/>
              </a:rPr>
              <a:t>hole</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percolateDown</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i,val</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latin typeface="Courier New" pitchFamily="49" charset="0"/>
              </a:rPr>
              <a:t>arr</a:t>
            </a:r>
            <a:r>
              <a:rPr lang="en-US" sz="2000" kern="0" dirty="0" smtClean="0">
                <a:latin typeface="Courier New" pitchFamily="49" charset="0"/>
              </a:rPr>
              <a:t>[hole] = </a:t>
            </a:r>
            <a:r>
              <a:rPr lang="en-US" sz="2000" kern="0" dirty="0" err="1" smtClean="0">
                <a:latin typeface="Courier New" pitchFamily="49" charset="0"/>
              </a:rPr>
              <a:t>val</a:t>
            </a:r>
            <a:r>
              <a:rPr lang="en-US" sz="2000" kern="0" dirty="0" smtClean="0">
                <a:latin typeface="Courier New" pitchFamily="49" charset="0"/>
              </a:rPr>
              <a:t>;</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baseline="0" noProof="0" dirty="0">
              <a:ln>
                <a:noFill/>
              </a:ln>
              <a:solidFill>
                <a:schemeClr val="tx1"/>
              </a:solidFill>
              <a:effectLst/>
              <a:uLnTx/>
              <a:uFillTx/>
              <a:latin typeface="Courier New" pitchFamily="49" charset="0"/>
              <a:ea typeface="+mn-ea"/>
              <a:cs typeface="+mn-cs"/>
            </a:endParaRPr>
          </a:p>
        </p:txBody>
      </p:sp>
    </p:spTree>
    <p:extLst>
      <p:ext uri="{BB962C8B-B14F-4D97-AF65-F5344CB8AC3E}">
        <p14:creationId xmlns:p14="http://schemas.microsoft.com/office/powerpoint/2010/main" val="21847200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Correctness</a:t>
            </a:r>
            <a:endParaRPr lang="en-US" dirty="0"/>
          </a:p>
        </p:txBody>
      </p:sp>
      <p:sp>
        <p:nvSpPr>
          <p:cNvPr id="3" name="Content Placeholder 2"/>
          <p:cNvSpPr>
            <a:spLocks noGrp="1"/>
          </p:cNvSpPr>
          <p:nvPr>
            <p:ph idx="1"/>
          </p:nvPr>
        </p:nvSpPr>
        <p:spPr>
          <a:xfrm>
            <a:off x="838200" y="3733800"/>
            <a:ext cx="7620000" cy="2590800"/>
          </a:xfrm>
        </p:spPr>
        <p:txBody>
          <a:bodyPr/>
          <a:lstStyle/>
          <a:p>
            <a:pPr>
              <a:buNone/>
            </a:pPr>
            <a:r>
              <a:rPr lang="en-US" i="1" dirty="0" smtClean="0">
                <a:solidFill>
                  <a:schemeClr val="accent2"/>
                </a:solidFill>
              </a:rPr>
              <a:t>Loop Invariant:</a:t>
            </a:r>
            <a:r>
              <a:rPr lang="en-US" dirty="0" smtClean="0"/>
              <a:t> For all </a:t>
            </a:r>
            <a:r>
              <a:rPr lang="en-US" b="1" dirty="0" smtClean="0">
                <a:latin typeface="Courier New" pitchFamily="49" charset="0"/>
                <a:cs typeface="Courier New" pitchFamily="49" charset="0"/>
              </a:rPr>
              <a:t>j</a:t>
            </a:r>
            <a:r>
              <a:rPr lang="en-US" dirty="0" smtClean="0"/>
              <a:t>&gt;</a:t>
            </a:r>
            <a:r>
              <a:rPr lang="en-US" b="1" dirty="0" err="1" smtClean="0">
                <a:latin typeface="Courier New" pitchFamily="49" charset="0"/>
                <a:cs typeface="Courier New" pitchFamily="49" charset="0"/>
              </a:rPr>
              <a:t>i</a:t>
            </a:r>
            <a:r>
              <a:rPr lang="en-US" dirty="0" smtClean="0"/>
              <a:t>, </a:t>
            </a:r>
            <a:r>
              <a:rPr lang="en-US" b="1" dirty="0" err="1" smtClean="0">
                <a:latin typeface="Courier New" pitchFamily="49" charset="0"/>
                <a:cs typeface="Courier New" pitchFamily="49" charset="0"/>
              </a:rPr>
              <a:t>arr</a:t>
            </a:r>
            <a:r>
              <a:rPr lang="en-US" b="1" dirty="0" smtClean="0">
                <a:latin typeface="Courier New" pitchFamily="49" charset="0"/>
                <a:cs typeface="Courier New" pitchFamily="49" charset="0"/>
              </a:rPr>
              <a:t>[j]</a:t>
            </a:r>
            <a:r>
              <a:rPr lang="en-US" dirty="0" smtClean="0"/>
              <a:t> is less than its children</a:t>
            </a:r>
          </a:p>
          <a:p>
            <a:r>
              <a:rPr lang="en-US" dirty="0" smtClean="0"/>
              <a:t>True initially: If </a:t>
            </a:r>
            <a:r>
              <a:rPr lang="en-US" b="1" dirty="0" smtClean="0">
                <a:latin typeface="Courier New" pitchFamily="49" charset="0"/>
                <a:cs typeface="Courier New" pitchFamily="49" charset="0"/>
              </a:rPr>
              <a:t>j &gt; size/2</a:t>
            </a:r>
            <a:r>
              <a:rPr lang="en-US" dirty="0" smtClean="0"/>
              <a:t>, then </a:t>
            </a:r>
            <a:r>
              <a:rPr lang="en-US" b="1" dirty="0" smtClean="0">
                <a:latin typeface="Courier New" pitchFamily="49" charset="0"/>
                <a:cs typeface="Courier New" pitchFamily="49" charset="0"/>
              </a:rPr>
              <a:t>j</a:t>
            </a:r>
            <a:r>
              <a:rPr lang="en-US" dirty="0" smtClean="0"/>
              <a:t> is  a leaf</a:t>
            </a:r>
          </a:p>
          <a:p>
            <a:pPr lvl="1"/>
            <a:r>
              <a:rPr lang="en-US" dirty="0" smtClean="0"/>
              <a:t>Otherwise its left child would be at position &gt; </a:t>
            </a:r>
            <a:r>
              <a:rPr lang="en-US" b="1" dirty="0" smtClean="0">
                <a:latin typeface="Courier New" pitchFamily="49" charset="0"/>
                <a:cs typeface="Courier New" pitchFamily="49" charset="0"/>
              </a:rPr>
              <a:t>size</a:t>
            </a:r>
          </a:p>
          <a:p>
            <a:r>
              <a:rPr lang="en-US" dirty="0" smtClean="0"/>
              <a:t>True after one more iteration: loop body and </a:t>
            </a:r>
            <a:r>
              <a:rPr lang="en-US" b="1" dirty="0" err="1" smtClean="0">
                <a:latin typeface="Courier New" pitchFamily="49" charset="0"/>
                <a:cs typeface="Courier New" pitchFamily="49" charset="0"/>
              </a:rPr>
              <a:t>percolateDown</a:t>
            </a:r>
            <a:r>
              <a:rPr lang="en-US" dirty="0" smtClean="0"/>
              <a:t> make </a:t>
            </a:r>
            <a:r>
              <a:rPr lang="en-US" b="1" dirty="0" err="1" smtClean="0">
                <a:latin typeface="Courier New" pitchFamily="49" charset="0"/>
                <a:cs typeface="Courier New" pitchFamily="49" charset="0"/>
              </a:rPr>
              <a:t>arr</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a:t>
            </a:r>
            <a:r>
              <a:rPr lang="en-US" dirty="0" smtClean="0"/>
              <a:t> less than children without breaking the property for any descendants</a:t>
            </a:r>
          </a:p>
          <a:p>
            <a:pPr>
              <a:buNone/>
            </a:pPr>
            <a:r>
              <a:rPr lang="en-US" dirty="0" smtClean="0">
                <a:solidFill>
                  <a:schemeClr val="accent2"/>
                </a:solidFill>
              </a:rPr>
              <a:t>So after the loop finishes, all nodes are less than their children</a:t>
            </a:r>
            <a:endParaRPr lang="en-US" dirty="0">
              <a:solidFill>
                <a:schemeClr val="accent2"/>
              </a:solidFill>
            </a:endParaRPr>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3"/>
          <p:cNvSpPr txBox="1">
            <a:spLocks noChangeArrowheads="1"/>
          </p:cNvSpPr>
          <p:nvPr>
            <p:custDataLst>
              <p:tags r:id="rId1"/>
            </p:custDataLst>
          </p:nvPr>
        </p:nvSpPr>
        <p:spPr bwMode="auto">
          <a:xfrm>
            <a:off x="1828800" y="1447800"/>
            <a:ext cx="5105400" cy="21336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void </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buildHeap</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for</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i</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size/2;</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noProof="0" dirty="0" err="1" smtClean="0">
                <a:latin typeface="Courier New" pitchFamily="49" charset="0"/>
              </a:rPr>
              <a:t>i</a:t>
            </a:r>
            <a:r>
              <a:rPr lang="en-US" sz="2000" kern="0" noProof="0" dirty="0" smtClean="0">
                <a:latin typeface="Courier New" pitchFamily="49" charset="0"/>
              </a:rPr>
              <a:t>&gt;0; </a:t>
            </a:r>
            <a:r>
              <a:rPr lang="en-US" sz="2000" kern="0" noProof="0" dirty="0" err="1" smtClean="0">
                <a:latin typeface="Courier New" pitchFamily="49" charset="0"/>
              </a:rPr>
              <a:t>i</a:t>
            </a:r>
            <a:r>
              <a:rPr lang="en-US" sz="2000" kern="0" noProof="0" dirty="0" smtClean="0">
                <a:latin typeface="Courier New" pitchFamily="49" charset="0"/>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solidFill>
                  <a:srgbClr val="119F33"/>
                </a:solidFill>
                <a:latin typeface="Courier New" pitchFamily="49" charset="0"/>
              </a:rPr>
              <a:t>val</a:t>
            </a:r>
            <a:r>
              <a:rPr lang="en-US" sz="2000" kern="0" dirty="0" smtClean="0">
                <a:latin typeface="Courier New" pitchFamily="49" charset="0"/>
              </a:rPr>
              <a:t>  = </a:t>
            </a:r>
            <a:r>
              <a:rPr lang="en-US" sz="2000" kern="0" dirty="0" err="1" smtClean="0">
                <a:latin typeface="Courier New" pitchFamily="49" charset="0"/>
              </a:rPr>
              <a:t>arr</a:t>
            </a:r>
            <a:r>
              <a:rPr lang="en-US" sz="2000" kern="0" dirty="0" smtClean="0">
                <a:latin typeface="Courier New" pitchFamily="49" charset="0"/>
              </a:rPr>
              <a:t>[</a:t>
            </a:r>
            <a:r>
              <a:rPr lang="en-US" sz="2000" kern="0" dirty="0" err="1" smtClean="0">
                <a:latin typeface="Courier New" pitchFamily="49" charset="0"/>
              </a:rPr>
              <a:t>i</a:t>
            </a:r>
            <a:r>
              <a:rPr lang="en-US" sz="2000" kern="0" dirty="0" smtClean="0">
                <a:latin typeface="Courier New" pitchFamily="49" charset="0"/>
              </a:rPr>
              <a:t>];</a:t>
            </a:r>
            <a:endParaRPr lang="en-US" sz="2000" kern="0" noProof="0" dirty="0" smtClean="0">
              <a:latin typeface="Courier New" pitchFamily="49" charset="0"/>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dirty="0" smtClean="0">
                <a:ln>
                  <a:noFill/>
                </a:ln>
                <a:solidFill>
                  <a:srgbClr val="119F33"/>
                </a:solidFill>
                <a:effectLst/>
                <a:uLnTx/>
                <a:uFillTx/>
                <a:latin typeface="Courier New" pitchFamily="49" charset="0"/>
                <a:ea typeface="+mn-ea"/>
                <a:cs typeface="+mn-cs"/>
              </a:rPr>
              <a:t>hole</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percolateDown</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i,val</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latin typeface="Courier New" pitchFamily="49" charset="0"/>
              </a:rPr>
              <a:t>arr</a:t>
            </a:r>
            <a:r>
              <a:rPr lang="en-US" sz="2000" kern="0" dirty="0" smtClean="0">
                <a:latin typeface="Courier New" pitchFamily="49" charset="0"/>
              </a:rPr>
              <a:t>[hole] = </a:t>
            </a:r>
            <a:r>
              <a:rPr lang="en-US" sz="2000" kern="0" dirty="0" err="1" smtClean="0">
                <a:latin typeface="Courier New" pitchFamily="49" charset="0"/>
              </a:rPr>
              <a:t>val</a:t>
            </a:r>
            <a:r>
              <a:rPr lang="en-US" sz="2000" kern="0" dirty="0" smtClean="0">
                <a:latin typeface="Courier New" pitchFamily="49" charset="0"/>
              </a:rPr>
              <a:t>;</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baseline="0" noProof="0" dirty="0">
              <a:ln>
                <a:noFill/>
              </a:ln>
              <a:solidFill>
                <a:schemeClr val="tx1"/>
              </a:solidFill>
              <a:effectLst/>
              <a:uLnTx/>
              <a:uFillTx/>
              <a:latin typeface="Courier New" pitchFamily="49" charset="0"/>
              <a:ea typeface="+mn-ea"/>
              <a:cs typeface="+mn-cs"/>
            </a:endParaRPr>
          </a:p>
        </p:txBody>
      </p:sp>
    </p:spTree>
    <p:extLst>
      <p:ext uri="{BB962C8B-B14F-4D97-AF65-F5344CB8AC3E}">
        <p14:creationId xmlns:p14="http://schemas.microsoft.com/office/powerpoint/2010/main" val="397650351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a:t>
            </a:r>
            <a:endParaRPr lang="en-US" dirty="0"/>
          </a:p>
        </p:txBody>
      </p:sp>
      <p:sp>
        <p:nvSpPr>
          <p:cNvPr id="3" name="Content Placeholder 2"/>
          <p:cNvSpPr>
            <a:spLocks noGrp="1"/>
          </p:cNvSpPr>
          <p:nvPr>
            <p:ph idx="1"/>
          </p:nvPr>
        </p:nvSpPr>
        <p:spPr>
          <a:xfrm>
            <a:off x="838200" y="3733800"/>
            <a:ext cx="7620000" cy="2590800"/>
          </a:xfrm>
        </p:spPr>
        <p:txBody>
          <a:bodyPr/>
          <a:lstStyle/>
          <a:p>
            <a:pPr>
              <a:buNone/>
            </a:pPr>
            <a:r>
              <a:rPr lang="en-US" dirty="0" smtClean="0"/>
              <a:t>Easy argument:  </a:t>
            </a:r>
            <a:r>
              <a:rPr lang="en-US" b="1" dirty="0" err="1" smtClean="0">
                <a:latin typeface="Courier New" pitchFamily="49" charset="0"/>
                <a:cs typeface="Courier New" pitchFamily="49" charset="0"/>
              </a:rPr>
              <a:t>buildHeap</a:t>
            </a:r>
            <a:r>
              <a:rPr lang="en-US" dirty="0" smtClean="0"/>
              <a:t> is </a:t>
            </a:r>
            <a:r>
              <a:rPr lang="en-US" i="1" dirty="0" smtClean="0"/>
              <a:t>O</a:t>
            </a:r>
            <a:r>
              <a:rPr lang="en-US" dirty="0" smtClean="0"/>
              <a:t>(</a:t>
            </a:r>
            <a:r>
              <a:rPr lang="en-US" i="1" dirty="0" smtClean="0"/>
              <a:t>n</a:t>
            </a:r>
            <a:r>
              <a:rPr lang="en-US" dirty="0" smtClean="0"/>
              <a:t> </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where </a:t>
            </a:r>
            <a:r>
              <a:rPr lang="en-US" i="1" dirty="0" smtClean="0"/>
              <a:t>n</a:t>
            </a:r>
            <a:r>
              <a:rPr lang="en-US" dirty="0" smtClean="0"/>
              <a:t> is </a:t>
            </a:r>
            <a:r>
              <a:rPr lang="en-US" b="1" dirty="0" smtClean="0">
                <a:latin typeface="Courier New" pitchFamily="49" charset="0"/>
                <a:cs typeface="Courier New" pitchFamily="49" charset="0"/>
              </a:rPr>
              <a:t>size</a:t>
            </a:r>
          </a:p>
          <a:p>
            <a:r>
              <a:rPr lang="en-US" b="1" dirty="0" smtClean="0">
                <a:latin typeface="Courier New" pitchFamily="49" charset="0"/>
                <a:cs typeface="Courier New" pitchFamily="49" charset="0"/>
              </a:rPr>
              <a:t>size/2 </a:t>
            </a:r>
            <a:r>
              <a:rPr lang="en-US" dirty="0" smtClean="0">
                <a:cs typeface="Courier New" pitchFamily="49" charset="0"/>
              </a:rPr>
              <a:t>loop iterations</a:t>
            </a:r>
          </a:p>
          <a:p>
            <a:r>
              <a:rPr lang="en-US" dirty="0" smtClean="0">
                <a:cs typeface="Courier New" pitchFamily="49" charset="0"/>
              </a:rPr>
              <a:t>Each iteration does one </a:t>
            </a:r>
            <a:r>
              <a:rPr lang="en-US" b="1" dirty="0" err="1" smtClean="0">
                <a:latin typeface="Courier New" pitchFamily="49" charset="0"/>
                <a:cs typeface="Courier New" pitchFamily="49" charset="0"/>
              </a:rPr>
              <a:t>percolateDown</a:t>
            </a:r>
            <a:r>
              <a:rPr lang="en-US" dirty="0" smtClean="0">
                <a:cs typeface="Courier New" pitchFamily="49" charset="0"/>
              </a:rPr>
              <a:t>, each is </a:t>
            </a:r>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a:t>
            </a:r>
          </a:p>
          <a:p>
            <a:endParaRPr lang="en-US" dirty="0" smtClean="0">
              <a:cs typeface="Courier New" pitchFamily="49" charset="0"/>
            </a:endParaRPr>
          </a:p>
          <a:p>
            <a:pPr>
              <a:buNone/>
            </a:pPr>
            <a:r>
              <a:rPr lang="en-US" dirty="0" smtClean="0">
                <a:cs typeface="Courier New" pitchFamily="49" charset="0"/>
              </a:rPr>
              <a:t>This is correct, but there is a more precise (“tighter”) analysis of the algorithm…</a:t>
            </a:r>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3"/>
          <p:cNvSpPr txBox="1">
            <a:spLocks noChangeArrowheads="1"/>
          </p:cNvSpPr>
          <p:nvPr>
            <p:custDataLst>
              <p:tags r:id="rId1"/>
            </p:custDataLst>
          </p:nvPr>
        </p:nvSpPr>
        <p:spPr bwMode="auto">
          <a:xfrm>
            <a:off x="1828800" y="1447800"/>
            <a:ext cx="5105400" cy="21336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void </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buildHeap</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for</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i</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size/2;</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noProof="0" dirty="0" err="1" smtClean="0">
                <a:latin typeface="Courier New" pitchFamily="49" charset="0"/>
              </a:rPr>
              <a:t>i</a:t>
            </a:r>
            <a:r>
              <a:rPr lang="en-US" sz="2000" kern="0" noProof="0" dirty="0" smtClean="0">
                <a:latin typeface="Courier New" pitchFamily="49" charset="0"/>
              </a:rPr>
              <a:t>&gt;0; </a:t>
            </a:r>
            <a:r>
              <a:rPr lang="en-US" sz="2000" kern="0" noProof="0" dirty="0" err="1" smtClean="0">
                <a:latin typeface="Courier New" pitchFamily="49" charset="0"/>
              </a:rPr>
              <a:t>i</a:t>
            </a:r>
            <a:r>
              <a:rPr lang="en-US" sz="2000" kern="0" noProof="0" dirty="0" smtClean="0">
                <a:latin typeface="Courier New" pitchFamily="49" charset="0"/>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solidFill>
                  <a:srgbClr val="119F33"/>
                </a:solidFill>
                <a:latin typeface="Courier New" pitchFamily="49" charset="0"/>
              </a:rPr>
              <a:t>val</a:t>
            </a:r>
            <a:r>
              <a:rPr lang="en-US" sz="2000" kern="0" dirty="0" smtClean="0">
                <a:latin typeface="Courier New" pitchFamily="49" charset="0"/>
              </a:rPr>
              <a:t>  = </a:t>
            </a:r>
            <a:r>
              <a:rPr lang="en-US" sz="2000" kern="0" dirty="0" err="1" smtClean="0">
                <a:latin typeface="Courier New" pitchFamily="49" charset="0"/>
              </a:rPr>
              <a:t>arr</a:t>
            </a:r>
            <a:r>
              <a:rPr lang="en-US" sz="2000" kern="0" dirty="0" smtClean="0">
                <a:latin typeface="Courier New" pitchFamily="49" charset="0"/>
              </a:rPr>
              <a:t>[</a:t>
            </a:r>
            <a:r>
              <a:rPr lang="en-US" sz="2000" kern="0" dirty="0" err="1" smtClean="0">
                <a:latin typeface="Courier New" pitchFamily="49" charset="0"/>
              </a:rPr>
              <a:t>i</a:t>
            </a:r>
            <a:r>
              <a:rPr lang="en-US" sz="2000" kern="0" dirty="0" smtClean="0">
                <a:latin typeface="Courier New" pitchFamily="49" charset="0"/>
              </a:rPr>
              <a:t>];</a:t>
            </a:r>
            <a:endParaRPr lang="en-US" sz="2000" kern="0" noProof="0" dirty="0" smtClean="0">
              <a:latin typeface="Courier New" pitchFamily="49" charset="0"/>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dirty="0" smtClean="0">
                <a:ln>
                  <a:noFill/>
                </a:ln>
                <a:solidFill>
                  <a:srgbClr val="119F33"/>
                </a:solidFill>
                <a:effectLst/>
                <a:uLnTx/>
                <a:uFillTx/>
                <a:latin typeface="Courier New" pitchFamily="49" charset="0"/>
                <a:ea typeface="+mn-ea"/>
                <a:cs typeface="+mn-cs"/>
              </a:rPr>
              <a:t>hole</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percolateDown</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i,val</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latin typeface="Courier New" pitchFamily="49" charset="0"/>
              </a:rPr>
              <a:t>arr</a:t>
            </a:r>
            <a:r>
              <a:rPr lang="en-US" sz="2000" kern="0" dirty="0" smtClean="0">
                <a:latin typeface="Courier New" pitchFamily="49" charset="0"/>
              </a:rPr>
              <a:t>[hole] = </a:t>
            </a:r>
            <a:r>
              <a:rPr lang="en-US" sz="2000" kern="0" dirty="0" err="1" smtClean="0">
                <a:latin typeface="Courier New" pitchFamily="49" charset="0"/>
              </a:rPr>
              <a:t>val</a:t>
            </a:r>
            <a:r>
              <a:rPr lang="en-US" sz="2000" kern="0" dirty="0" smtClean="0">
                <a:latin typeface="Courier New" pitchFamily="49" charset="0"/>
              </a:rPr>
              <a:t>;</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baseline="0" noProof="0" dirty="0">
              <a:ln>
                <a:noFill/>
              </a:ln>
              <a:solidFill>
                <a:schemeClr val="tx1"/>
              </a:solidFill>
              <a:effectLst/>
              <a:uLnTx/>
              <a:uFillTx/>
              <a:latin typeface="Courier New" pitchFamily="49" charset="0"/>
              <a:ea typeface="+mn-ea"/>
              <a:cs typeface="+mn-cs"/>
            </a:endParaRPr>
          </a:p>
        </p:txBody>
      </p:sp>
    </p:spTree>
    <p:extLst>
      <p:ext uri="{BB962C8B-B14F-4D97-AF65-F5344CB8AC3E}">
        <p14:creationId xmlns:p14="http://schemas.microsoft.com/office/powerpoint/2010/main" val="87501319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a:t>
            </a:r>
            <a:endParaRPr lang="en-US" dirty="0"/>
          </a:p>
        </p:txBody>
      </p:sp>
      <p:sp>
        <p:nvSpPr>
          <p:cNvPr id="3" name="Content Placeholder 2"/>
          <p:cNvSpPr>
            <a:spLocks noGrp="1"/>
          </p:cNvSpPr>
          <p:nvPr>
            <p:ph idx="1"/>
          </p:nvPr>
        </p:nvSpPr>
        <p:spPr>
          <a:xfrm>
            <a:off x="838200" y="3352800"/>
            <a:ext cx="8001000" cy="2971800"/>
          </a:xfrm>
        </p:spPr>
        <p:txBody>
          <a:bodyPr/>
          <a:lstStyle/>
          <a:p>
            <a:pPr>
              <a:buNone/>
            </a:pPr>
            <a:r>
              <a:rPr lang="en-US" dirty="0" smtClean="0"/>
              <a:t>Better argument:  </a:t>
            </a:r>
            <a:r>
              <a:rPr lang="en-US" b="1" dirty="0" err="1" smtClean="0">
                <a:latin typeface="Courier New" pitchFamily="49" charset="0"/>
                <a:cs typeface="Courier New" pitchFamily="49" charset="0"/>
              </a:rPr>
              <a:t>buildHeap</a:t>
            </a:r>
            <a:r>
              <a:rPr lang="en-US" dirty="0" smtClean="0"/>
              <a:t> is </a:t>
            </a:r>
            <a:r>
              <a:rPr lang="en-US" i="1" dirty="0" smtClean="0"/>
              <a:t>O</a:t>
            </a:r>
            <a:r>
              <a:rPr lang="en-US" dirty="0" smtClean="0"/>
              <a:t>(</a:t>
            </a:r>
            <a:r>
              <a:rPr lang="en-US" i="1" dirty="0" smtClean="0"/>
              <a:t>n</a:t>
            </a:r>
            <a:r>
              <a:rPr lang="en-US" dirty="0" smtClean="0"/>
              <a:t>) where </a:t>
            </a:r>
            <a:r>
              <a:rPr lang="en-US" i="1" dirty="0" smtClean="0"/>
              <a:t>n</a:t>
            </a:r>
            <a:r>
              <a:rPr lang="en-US" dirty="0" smtClean="0"/>
              <a:t> is </a:t>
            </a:r>
            <a:r>
              <a:rPr lang="en-US" b="1" dirty="0" smtClean="0">
                <a:latin typeface="Courier New" pitchFamily="49" charset="0"/>
                <a:cs typeface="Courier New" pitchFamily="49" charset="0"/>
              </a:rPr>
              <a:t>size</a:t>
            </a:r>
          </a:p>
          <a:p>
            <a:r>
              <a:rPr lang="en-US" b="1" dirty="0" smtClean="0">
                <a:latin typeface="Courier New" pitchFamily="49" charset="0"/>
                <a:cs typeface="Courier New" pitchFamily="49" charset="0"/>
              </a:rPr>
              <a:t>size/2 </a:t>
            </a:r>
            <a:r>
              <a:rPr lang="en-US" dirty="0" smtClean="0">
                <a:cs typeface="Courier New" pitchFamily="49" charset="0"/>
              </a:rPr>
              <a:t>total loop iterations: </a:t>
            </a:r>
            <a:r>
              <a:rPr lang="en-US" i="1" dirty="0" smtClean="0">
                <a:cs typeface="Courier New" pitchFamily="49" charset="0"/>
              </a:rPr>
              <a:t>O</a:t>
            </a:r>
            <a:r>
              <a:rPr lang="en-US" dirty="0" smtClean="0">
                <a:cs typeface="Courier New" pitchFamily="49" charset="0"/>
              </a:rPr>
              <a:t>(</a:t>
            </a:r>
            <a:r>
              <a:rPr lang="en-US" i="1" dirty="0" smtClean="0">
                <a:cs typeface="Courier New" pitchFamily="49" charset="0"/>
              </a:rPr>
              <a:t>n</a:t>
            </a:r>
            <a:r>
              <a:rPr lang="en-US" dirty="0" smtClean="0">
                <a:cs typeface="Courier New" pitchFamily="49" charset="0"/>
              </a:rPr>
              <a:t>)</a:t>
            </a:r>
          </a:p>
          <a:p>
            <a:r>
              <a:rPr lang="en-US" dirty="0" smtClean="0">
                <a:cs typeface="Courier New" pitchFamily="49" charset="0"/>
              </a:rPr>
              <a:t>1/2 the loop iterations percolate at most 1 step</a:t>
            </a:r>
          </a:p>
          <a:p>
            <a:r>
              <a:rPr lang="en-US" dirty="0" smtClean="0">
                <a:cs typeface="Courier New" pitchFamily="49" charset="0"/>
              </a:rPr>
              <a:t>1/4 the loop iterations percolate at most 2 steps</a:t>
            </a:r>
          </a:p>
          <a:p>
            <a:r>
              <a:rPr lang="en-US" dirty="0" smtClean="0">
                <a:cs typeface="Courier New" pitchFamily="49" charset="0"/>
              </a:rPr>
              <a:t>1/8 the loop iterations percolate at most 3 steps</a:t>
            </a:r>
            <a:endParaRPr lang="en-US" dirty="0" smtClean="0"/>
          </a:p>
          <a:p>
            <a:r>
              <a:rPr lang="en-US" dirty="0" smtClean="0">
                <a:cs typeface="Courier New" pitchFamily="49" charset="0"/>
              </a:rPr>
              <a:t>…</a:t>
            </a:r>
          </a:p>
          <a:p>
            <a:r>
              <a:rPr lang="en-US" dirty="0" smtClean="0">
                <a:cs typeface="Courier New" pitchFamily="49" charset="0"/>
              </a:rPr>
              <a:t>((1/2) + (2/4) + (3/8) + (4/16) + (5/32) + …) &lt; 2  (page 4 of Weiss)</a:t>
            </a:r>
          </a:p>
          <a:p>
            <a:pPr lvl="1"/>
            <a:r>
              <a:rPr lang="en-US" dirty="0" smtClean="0">
                <a:cs typeface="Courier New" pitchFamily="49" charset="0"/>
              </a:rPr>
              <a:t>So at most </a:t>
            </a:r>
            <a:r>
              <a:rPr lang="en-US" b="1" dirty="0" smtClean="0">
                <a:latin typeface="Courier New" pitchFamily="49" charset="0"/>
                <a:cs typeface="Courier New" pitchFamily="49" charset="0"/>
              </a:rPr>
              <a:t>2(size/2)</a:t>
            </a:r>
            <a:r>
              <a:rPr lang="en-US" dirty="0" smtClean="0">
                <a:cs typeface="Courier New" pitchFamily="49" charset="0"/>
              </a:rPr>
              <a:t> </a:t>
            </a:r>
            <a:r>
              <a:rPr lang="en-US" i="1" dirty="0" smtClean="0">
                <a:cs typeface="Courier New" pitchFamily="49" charset="0"/>
              </a:rPr>
              <a:t>total</a:t>
            </a:r>
            <a:r>
              <a:rPr lang="en-US" dirty="0" smtClean="0">
                <a:cs typeface="Courier New" pitchFamily="49" charset="0"/>
              </a:rPr>
              <a:t> percolate steps: </a:t>
            </a:r>
            <a:r>
              <a:rPr lang="en-US" i="1" dirty="0" smtClean="0">
                <a:cs typeface="Courier New" pitchFamily="49" charset="0"/>
              </a:rPr>
              <a:t>O</a:t>
            </a:r>
            <a:r>
              <a:rPr lang="en-US" dirty="0" smtClean="0">
                <a:cs typeface="Courier New" pitchFamily="49" charset="0"/>
              </a:rPr>
              <a:t>(</a:t>
            </a:r>
            <a:r>
              <a:rPr lang="en-US" i="1" dirty="0" smtClean="0">
                <a:cs typeface="Courier New" pitchFamily="49" charset="0"/>
              </a:rPr>
              <a:t>n</a:t>
            </a:r>
            <a:r>
              <a:rPr lang="en-US" dirty="0" smtClean="0">
                <a:cs typeface="Courier New" pitchFamily="49" charset="0"/>
              </a:rPr>
              <a:t>) </a:t>
            </a:r>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3"/>
          <p:cNvSpPr txBox="1">
            <a:spLocks noChangeArrowheads="1"/>
          </p:cNvSpPr>
          <p:nvPr>
            <p:custDataLst>
              <p:tags r:id="rId1"/>
            </p:custDataLst>
          </p:nvPr>
        </p:nvSpPr>
        <p:spPr bwMode="auto">
          <a:xfrm>
            <a:off x="1828800" y="1143000"/>
            <a:ext cx="5105400" cy="21336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void </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buildHeap</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for</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i</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size/2;</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noProof="0" dirty="0" err="1" smtClean="0">
                <a:latin typeface="Courier New" pitchFamily="49" charset="0"/>
              </a:rPr>
              <a:t>i</a:t>
            </a:r>
            <a:r>
              <a:rPr lang="en-US" sz="2000" kern="0" noProof="0" dirty="0" smtClean="0">
                <a:latin typeface="Courier New" pitchFamily="49" charset="0"/>
              </a:rPr>
              <a:t>&gt;0; </a:t>
            </a:r>
            <a:r>
              <a:rPr lang="en-US" sz="2000" kern="0" noProof="0" dirty="0" err="1" smtClean="0">
                <a:latin typeface="Courier New" pitchFamily="49" charset="0"/>
              </a:rPr>
              <a:t>i</a:t>
            </a:r>
            <a:r>
              <a:rPr lang="en-US" sz="2000" kern="0" noProof="0" dirty="0" smtClean="0">
                <a:latin typeface="Courier New" pitchFamily="49" charset="0"/>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solidFill>
                  <a:srgbClr val="119F33"/>
                </a:solidFill>
                <a:latin typeface="Courier New" pitchFamily="49" charset="0"/>
              </a:rPr>
              <a:t>val</a:t>
            </a:r>
            <a:r>
              <a:rPr lang="en-US" sz="2000" kern="0" dirty="0" smtClean="0">
                <a:latin typeface="Courier New" pitchFamily="49" charset="0"/>
              </a:rPr>
              <a:t>  = </a:t>
            </a:r>
            <a:r>
              <a:rPr lang="en-US" sz="2000" kern="0" dirty="0" err="1" smtClean="0">
                <a:latin typeface="Courier New" pitchFamily="49" charset="0"/>
              </a:rPr>
              <a:t>arr</a:t>
            </a:r>
            <a:r>
              <a:rPr lang="en-US" sz="2000" kern="0" dirty="0" smtClean="0">
                <a:latin typeface="Courier New" pitchFamily="49" charset="0"/>
              </a:rPr>
              <a:t>[</a:t>
            </a:r>
            <a:r>
              <a:rPr lang="en-US" sz="2000" kern="0" dirty="0" err="1" smtClean="0">
                <a:latin typeface="Courier New" pitchFamily="49" charset="0"/>
              </a:rPr>
              <a:t>i</a:t>
            </a:r>
            <a:r>
              <a:rPr lang="en-US" sz="2000" kern="0" dirty="0" smtClean="0">
                <a:latin typeface="Courier New" pitchFamily="49" charset="0"/>
              </a:rPr>
              <a:t>];</a:t>
            </a:r>
            <a:endParaRPr lang="en-US" sz="2000" kern="0" noProof="0" dirty="0" smtClean="0">
              <a:latin typeface="Courier New" pitchFamily="49" charset="0"/>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dirty="0" smtClean="0">
                <a:ln>
                  <a:noFill/>
                </a:ln>
                <a:solidFill>
                  <a:srgbClr val="119F33"/>
                </a:solidFill>
                <a:effectLst/>
                <a:uLnTx/>
                <a:uFillTx/>
                <a:latin typeface="Courier New" pitchFamily="49" charset="0"/>
                <a:ea typeface="+mn-ea"/>
                <a:cs typeface="+mn-cs"/>
              </a:rPr>
              <a:t>hole</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percolateDown</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i,val</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latin typeface="Courier New" pitchFamily="49" charset="0"/>
              </a:rPr>
              <a:t>arr</a:t>
            </a:r>
            <a:r>
              <a:rPr lang="en-US" sz="2000" kern="0" dirty="0" smtClean="0">
                <a:latin typeface="Courier New" pitchFamily="49" charset="0"/>
              </a:rPr>
              <a:t>[hole] = </a:t>
            </a:r>
            <a:r>
              <a:rPr lang="en-US" sz="2000" kern="0" dirty="0" err="1" smtClean="0">
                <a:latin typeface="Courier New" pitchFamily="49" charset="0"/>
              </a:rPr>
              <a:t>val</a:t>
            </a:r>
            <a:r>
              <a:rPr lang="en-US" sz="2000" kern="0" dirty="0" smtClean="0">
                <a:latin typeface="Courier New" pitchFamily="49" charset="0"/>
              </a:rPr>
              <a:t>;</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baseline="0" noProof="0" dirty="0">
              <a:ln>
                <a:noFill/>
              </a:ln>
              <a:solidFill>
                <a:schemeClr val="tx1"/>
              </a:solidFill>
              <a:effectLst/>
              <a:uLnTx/>
              <a:uFillTx/>
              <a:latin typeface="Courier New" pitchFamily="49" charset="0"/>
              <a:ea typeface="+mn-ea"/>
              <a:cs typeface="+mn-cs"/>
            </a:endParaRPr>
          </a:p>
        </p:txBody>
      </p:sp>
    </p:spTree>
    <p:extLst>
      <p:ext uri="{BB962C8B-B14F-4D97-AF65-F5344CB8AC3E}">
        <p14:creationId xmlns:p14="http://schemas.microsoft.com/office/powerpoint/2010/main" val="240977370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from </a:t>
            </a:r>
            <a:r>
              <a:rPr lang="en-US" b="1" i="0" dirty="0" err="1" smtClean="0">
                <a:latin typeface="Courier New" pitchFamily="49" charset="0"/>
                <a:cs typeface="Courier New" pitchFamily="49" charset="0"/>
              </a:rPr>
              <a:t>buildHeap</a:t>
            </a:r>
            <a:endParaRPr lang="en-US" b="1" i="0" dirty="0">
              <a:latin typeface="Courier New" pitchFamily="49" charset="0"/>
              <a:cs typeface="Courier New" pitchFamily="49" charset="0"/>
            </a:endParaRPr>
          </a:p>
        </p:txBody>
      </p:sp>
      <p:sp>
        <p:nvSpPr>
          <p:cNvPr id="3" name="Content Placeholder 2"/>
          <p:cNvSpPr>
            <a:spLocks noGrp="1"/>
          </p:cNvSpPr>
          <p:nvPr>
            <p:ph idx="1"/>
          </p:nvPr>
        </p:nvSpPr>
        <p:spPr>
          <a:xfrm>
            <a:off x="685800" y="1600200"/>
            <a:ext cx="7924800" cy="4495800"/>
          </a:xfrm>
        </p:spPr>
        <p:txBody>
          <a:bodyPr/>
          <a:lstStyle/>
          <a:p>
            <a:r>
              <a:rPr lang="en-US" dirty="0" smtClean="0"/>
              <a:t>Without </a:t>
            </a:r>
            <a:r>
              <a:rPr lang="en-US" b="1" dirty="0" err="1" smtClean="0">
                <a:latin typeface="Courier New" pitchFamily="49" charset="0"/>
                <a:cs typeface="Courier New" pitchFamily="49" charset="0"/>
              </a:rPr>
              <a:t>buildHeap</a:t>
            </a:r>
            <a:r>
              <a:rPr lang="en-US" dirty="0" smtClean="0"/>
              <a:t>, our ADT already let clients implement their own in</a:t>
            </a:r>
            <a:r>
              <a:rPr lang="en-US" i="1" dirty="0" smtClean="0">
                <a:sym typeface="Symbol"/>
              </a:rPr>
              <a:t></a:t>
            </a:r>
            <a:r>
              <a:rPr lang="en-US" dirty="0" smtClean="0">
                <a:sym typeface="Symbol" pitchFamily="18" charset="2"/>
              </a:rPr>
              <a:t> </a:t>
            </a:r>
            <a:r>
              <a:rPr lang="en-US" i="1" dirty="0" smtClean="0">
                <a:sym typeface="Symbol" pitchFamily="18" charset="2"/>
              </a:rPr>
              <a:t>O</a:t>
            </a:r>
            <a:r>
              <a:rPr lang="en-US" dirty="0" smtClean="0"/>
              <a:t>(</a:t>
            </a:r>
            <a:r>
              <a:rPr lang="en-US" i="1" dirty="0" smtClean="0"/>
              <a:t>n</a:t>
            </a:r>
            <a:r>
              <a:rPr lang="en-US" dirty="0" smtClean="0"/>
              <a:t> </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worst case</a:t>
            </a:r>
          </a:p>
          <a:p>
            <a:pPr lvl="1"/>
            <a:r>
              <a:rPr lang="en-US" dirty="0" smtClean="0"/>
              <a:t>Worst case is inserting lower priority values later</a:t>
            </a:r>
          </a:p>
          <a:p>
            <a:pPr lvl="1"/>
            <a:endParaRPr lang="en-US" sz="1000" dirty="0" smtClean="0"/>
          </a:p>
          <a:p>
            <a:r>
              <a:rPr lang="en-US" dirty="0" smtClean="0"/>
              <a:t>By providing a specialized operation internal to the data structure (with access to the internal data), we can do </a:t>
            </a:r>
            <a:r>
              <a:rPr lang="en-US" i="1" dirty="0" smtClean="0"/>
              <a:t>O</a:t>
            </a:r>
            <a:r>
              <a:rPr lang="en-US" dirty="0" smtClean="0"/>
              <a:t>(</a:t>
            </a:r>
            <a:r>
              <a:rPr lang="en-US" i="1" dirty="0" smtClean="0"/>
              <a:t>n</a:t>
            </a:r>
            <a:r>
              <a:rPr lang="en-US" dirty="0" smtClean="0"/>
              <a:t>) worst case</a:t>
            </a:r>
          </a:p>
          <a:p>
            <a:pPr lvl="1"/>
            <a:r>
              <a:rPr lang="en-US" dirty="0" smtClean="0"/>
              <a:t>Intuition: Most data is near a leaf, so better to percolate down</a:t>
            </a:r>
          </a:p>
          <a:p>
            <a:endParaRPr lang="en-US" sz="1000" dirty="0" smtClean="0"/>
          </a:p>
          <a:p>
            <a:r>
              <a:rPr lang="en-US" dirty="0" smtClean="0"/>
              <a:t>Can analyze this algorithm for:</a:t>
            </a:r>
          </a:p>
          <a:p>
            <a:pPr lvl="1"/>
            <a:r>
              <a:rPr lang="en-US" dirty="0" smtClean="0"/>
              <a:t>Correctness: </a:t>
            </a:r>
          </a:p>
          <a:p>
            <a:pPr lvl="2"/>
            <a:r>
              <a:rPr lang="en-US" dirty="0" smtClean="0"/>
              <a:t>Non-trivial inductive proof using loop invariant</a:t>
            </a:r>
          </a:p>
          <a:p>
            <a:pPr lvl="1"/>
            <a:r>
              <a:rPr lang="en-US" dirty="0" smtClean="0"/>
              <a:t>Efficiency:</a:t>
            </a:r>
          </a:p>
          <a:p>
            <a:pPr lvl="2"/>
            <a:r>
              <a:rPr lang="en-US" dirty="0" smtClean="0"/>
              <a:t>First analysis easily proved it was O(</a:t>
            </a:r>
            <a:r>
              <a:rPr lang="en-US" i="1" dirty="0" smtClean="0"/>
              <a:t>n</a:t>
            </a:r>
            <a:r>
              <a:rPr lang="en-US" dirty="0" smtClean="0"/>
              <a:t> </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a:t>
            </a:r>
          </a:p>
          <a:p>
            <a:pPr lvl="2"/>
            <a:r>
              <a:rPr lang="en-US" dirty="0" smtClean="0"/>
              <a:t>Tighter analysis shows same algorithm is </a:t>
            </a:r>
            <a:r>
              <a:rPr lang="en-US" i="1" dirty="0" smtClean="0"/>
              <a:t>O</a:t>
            </a:r>
            <a:r>
              <a:rPr lang="en-US" dirty="0" smtClean="0"/>
              <a:t>(</a:t>
            </a:r>
            <a:r>
              <a:rPr lang="en-US" i="1" dirty="0" smtClean="0"/>
              <a:t>n</a:t>
            </a:r>
            <a:r>
              <a:rPr lang="en-US" dirty="0" smtClean="0"/>
              <a:t>)</a:t>
            </a:r>
          </a:p>
          <a:p>
            <a:pPr lvl="2"/>
            <a:endParaRPr lang="en-US" dirty="0" smtClean="0"/>
          </a:p>
          <a:p>
            <a:pPr lvl="2"/>
            <a:endParaRPr lang="en-US" dirty="0" smtClean="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29</a:t>
            </a:fld>
            <a:endParaRPr lang="en-US" dirty="0"/>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49628768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685800" y="3276600"/>
            <a:ext cx="7848600" cy="2971800"/>
          </a:xfrm>
        </p:spPr>
        <p:txBody>
          <a:bodyPr/>
          <a:lstStyle/>
          <a:p>
            <a:r>
              <a:rPr lang="en-US" dirty="0" smtClean="0"/>
              <a:t>Priority Queue ADT: </a:t>
            </a:r>
            <a:r>
              <a:rPr lang="en-US" b="1" dirty="0" smtClean="0">
                <a:latin typeface="Courier New" pitchFamily="49" charset="0"/>
                <a:cs typeface="Courier New" pitchFamily="49" charset="0"/>
              </a:rPr>
              <a:t>insert</a:t>
            </a:r>
            <a:r>
              <a:rPr lang="en-US" dirty="0" smtClean="0"/>
              <a:t> comparable object, </a:t>
            </a:r>
            <a:r>
              <a:rPr lang="en-US" b="1" dirty="0" err="1" smtClean="0">
                <a:latin typeface="Courier New" pitchFamily="49" charset="0"/>
                <a:cs typeface="Courier New" pitchFamily="49" charset="0"/>
              </a:rPr>
              <a:t>deleteMin</a:t>
            </a:r>
            <a:endParaRPr lang="en-US" b="1" dirty="0" smtClean="0">
              <a:latin typeface="Courier New" pitchFamily="49" charset="0"/>
              <a:cs typeface="Courier New" pitchFamily="49" charset="0"/>
            </a:endParaRPr>
          </a:p>
          <a:p>
            <a:r>
              <a:rPr lang="en-US" dirty="0" smtClean="0"/>
              <a:t>Binary heap data structure: Complete binary tree where each node has priority value greater than its parent</a:t>
            </a:r>
          </a:p>
          <a:p>
            <a:r>
              <a:rPr lang="en-US" i="1" dirty="0" smtClean="0"/>
              <a:t>O</a:t>
            </a:r>
            <a:r>
              <a:rPr lang="en-US" dirty="0" smtClean="0"/>
              <a:t>(height-of-tree)=</a:t>
            </a:r>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a:t>
            </a:r>
            <a:r>
              <a:rPr lang="en-US" b="1" dirty="0" smtClean="0">
                <a:latin typeface="Courier New" pitchFamily="49" charset="0"/>
                <a:cs typeface="Courier New" pitchFamily="49" charset="0"/>
              </a:rPr>
              <a:t>insert</a:t>
            </a:r>
            <a:r>
              <a:rPr lang="en-US" dirty="0" smtClean="0"/>
              <a:t> and </a:t>
            </a:r>
            <a:r>
              <a:rPr lang="en-US" b="1" dirty="0" err="1" smtClean="0">
                <a:latin typeface="Courier New" pitchFamily="49" charset="0"/>
                <a:cs typeface="Courier New" pitchFamily="49" charset="0"/>
              </a:rPr>
              <a:t>deleteMin</a:t>
            </a:r>
            <a:r>
              <a:rPr lang="en-US" dirty="0" smtClean="0"/>
              <a:t> operations</a:t>
            </a:r>
          </a:p>
          <a:p>
            <a:pPr lvl="1"/>
            <a:r>
              <a:rPr lang="en-US" b="1" dirty="0" smtClean="0">
                <a:latin typeface="Courier New" pitchFamily="49" charset="0"/>
                <a:cs typeface="Courier New" pitchFamily="49" charset="0"/>
              </a:rPr>
              <a:t>insert</a:t>
            </a:r>
            <a:r>
              <a:rPr lang="en-US" dirty="0" smtClean="0"/>
              <a:t>:        put at new last position in tree and percolate-up</a:t>
            </a:r>
          </a:p>
          <a:p>
            <a:pPr lvl="1"/>
            <a:r>
              <a:rPr lang="en-US" b="1" dirty="0" err="1" smtClean="0">
                <a:latin typeface="Courier New" pitchFamily="49" charset="0"/>
                <a:cs typeface="Courier New" pitchFamily="49" charset="0"/>
              </a:rPr>
              <a:t>deleteMin</a:t>
            </a:r>
            <a:r>
              <a:rPr lang="en-US" dirty="0" smtClean="0"/>
              <a:t>: </a:t>
            </a:r>
            <a:r>
              <a:rPr lang="en-US" sz="1000" dirty="0" smtClean="0"/>
              <a:t> </a:t>
            </a:r>
            <a:r>
              <a:rPr lang="en-US" dirty="0" smtClean="0"/>
              <a:t>remove root, put last element at root and  		                   </a:t>
            </a:r>
            <a:r>
              <a:rPr lang="en-US" sz="1000" dirty="0" smtClean="0"/>
              <a:t> </a:t>
            </a:r>
            <a:r>
              <a:rPr lang="en-US" dirty="0" smtClean="0"/>
              <a:t>percolate-down</a:t>
            </a:r>
          </a:p>
          <a:p>
            <a:r>
              <a:rPr lang="en-US" dirty="0" smtClean="0"/>
              <a:t>But: tracking the “last position” is painful and we can do better</a:t>
            </a:r>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7" name="Group 6"/>
          <p:cNvGrpSpPr/>
          <p:nvPr/>
        </p:nvGrpSpPr>
        <p:grpSpPr>
          <a:xfrm>
            <a:off x="914400" y="1447800"/>
            <a:ext cx="3810000" cy="1295400"/>
            <a:chOff x="3810000" y="2735262"/>
            <a:chExt cx="4876800" cy="1760538"/>
          </a:xfrm>
        </p:grpSpPr>
        <p:sp>
          <p:nvSpPr>
            <p:cNvPr id="8" name="Line 71"/>
            <p:cNvSpPr>
              <a:spLocks noChangeShapeType="1"/>
            </p:cNvSpPr>
            <p:nvPr>
              <p:custDataLst>
                <p:tags r:id="rId18"/>
              </p:custDataLst>
            </p:nvPr>
          </p:nvSpPr>
          <p:spPr bwMode="auto">
            <a:xfrm flipV="1">
              <a:off x="3810000" y="3878262"/>
              <a:ext cx="838200" cy="0"/>
            </a:xfrm>
            <a:prstGeom prst="line">
              <a:avLst/>
            </a:prstGeom>
            <a:noFill/>
            <a:ln w="34925">
              <a:solidFill>
                <a:schemeClr val="accent2"/>
              </a:solidFill>
              <a:round/>
              <a:headEnd/>
              <a:tailEnd type="triangle" w="med" len="med"/>
            </a:ln>
            <a:effectLst/>
          </p:spPr>
          <p:txBody>
            <a:bodyPr wrap="none" anchor="ctr"/>
            <a:lstStyle/>
            <a:p>
              <a:endParaRPr lang="en-US"/>
            </a:p>
          </p:txBody>
        </p:sp>
        <p:sp>
          <p:nvSpPr>
            <p:cNvPr id="9" name="Text Box 72"/>
            <p:cNvSpPr txBox="1">
              <a:spLocks noChangeArrowheads="1"/>
            </p:cNvSpPr>
            <p:nvPr>
              <p:custDataLst>
                <p:tags r:id="rId19"/>
              </p:custDataLst>
            </p:nvPr>
          </p:nvSpPr>
          <p:spPr bwMode="auto">
            <a:xfrm>
              <a:off x="3810000" y="3497262"/>
              <a:ext cx="798578" cy="418290"/>
            </a:xfrm>
            <a:prstGeom prst="rect">
              <a:avLst/>
            </a:prstGeom>
            <a:noFill/>
            <a:ln w="9525">
              <a:noFill/>
              <a:miter lim="800000"/>
              <a:headEnd/>
              <a:tailEnd/>
            </a:ln>
            <a:effectLst/>
          </p:spPr>
          <p:txBody>
            <a:bodyPr wrap="none">
              <a:spAutoFit/>
            </a:bodyPr>
            <a:lstStyle/>
            <a:p>
              <a:pPr eaLnBrk="0" hangingPunct="0"/>
              <a:r>
                <a:rPr lang="en-US" sz="1400" b="1" dirty="0">
                  <a:solidFill>
                    <a:schemeClr val="accent2"/>
                  </a:solidFill>
                </a:rPr>
                <a:t>insert</a:t>
              </a:r>
            </a:p>
          </p:txBody>
        </p:sp>
        <p:sp>
          <p:nvSpPr>
            <p:cNvPr id="10" name="Line 73"/>
            <p:cNvSpPr>
              <a:spLocks noChangeShapeType="1"/>
            </p:cNvSpPr>
            <p:nvPr>
              <p:custDataLst>
                <p:tags r:id="rId20"/>
              </p:custDataLst>
            </p:nvPr>
          </p:nvSpPr>
          <p:spPr bwMode="auto">
            <a:xfrm flipV="1">
              <a:off x="7467600" y="3878262"/>
              <a:ext cx="1219200" cy="19050"/>
            </a:xfrm>
            <a:prstGeom prst="line">
              <a:avLst/>
            </a:prstGeom>
            <a:noFill/>
            <a:ln w="34925">
              <a:solidFill>
                <a:schemeClr val="accent2"/>
              </a:solidFill>
              <a:round/>
              <a:headEnd/>
              <a:tailEnd type="triangle" w="med" len="med"/>
            </a:ln>
            <a:effectLst/>
          </p:spPr>
          <p:txBody>
            <a:bodyPr wrap="none" anchor="ctr"/>
            <a:lstStyle/>
            <a:p>
              <a:endParaRPr lang="en-US"/>
            </a:p>
          </p:txBody>
        </p:sp>
        <p:sp>
          <p:nvSpPr>
            <p:cNvPr id="11" name="Text Box 74"/>
            <p:cNvSpPr txBox="1">
              <a:spLocks noChangeArrowheads="1"/>
            </p:cNvSpPr>
            <p:nvPr>
              <p:custDataLst>
                <p:tags r:id="rId21"/>
              </p:custDataLst>
            </p:nvPr>
          </p:nvSpPr>
          <p:spPr bwMode="auto">
            <a:xfrm>
              <a:off x="7391400" y="3573462"/>
              <a:ext cx="1219206" cy="418290"/>
            </a:xfrm>
            <a:prstGeom prst="rect">
              <a:avLst/>
            </a:prstGeom>
            <a:noFill/>
            <a:ln w="9525">
              <a:noFill/>
              <a:miter lim="800000"/>
              <a:headEnd/>
              <a:tailEnd/>
            </a:ln>
            <a:effectLst/>
          </p:spPr>
          <p:txBody>
            <a:bodyPr wrap="none">
              <a:spAutoFit/>
            </a:bodyPr>
            <a:lstStyle/>
            <a:p>
              <a:pPr eaLnBrk="0" hangingPunct="0"/>
              <a:r>
                <a:rPr lang="en-US" sz="1400" b="1" dirty="0" err="1">
                  <a:solidFill>
                    <a:schemeClr val="accent2"/>
                  </a:solidFill>
                </a:rPr>
                <a:t>deleteMin</a:t>
              </a:r>
              <a:endParaRPr lang="en-US" sz="1400" b="1" dirty="0">
                <a:solidFill>
                  <a:schemeClr val="accent2"/>
                </a:solidFill>
              </a:endParaRPr>
            </a:p>
          </p:txBody>
        </p:sp>
        <p:sp>
          <p:nvSpPr>
            <p:cNvPr id="12" name="Freeform 80"/>
            <p:cNvSpPr>
              <a:spLocks/>
            </p:cNvSpPr>
            <p:nvPr>
              <p:custDataLst>
                <p:tags r:id="rId22"/>
              </p:custDataLst>
            </p:nvPr>
          </p:nvSpPr>
          <p:spPr bwMode="auto">
            <a:xfrm>
              <a:off x="4679950" y="2735262"/>
              <a:ext cx="3135313" cy="1760538"/>
            </a:xfrm>
            <a:custGeom>
              <a:avLst/>
              <a:gdLst/>
              <a:ahLst/>
              <a:cxnLst>
                <a:cxn ang="0">
                  <a:pos x="381" y="157"/>
                </a:cxn>
                <a:cxn ang="0">
                  <a:pos x="306" y="135"/>
                </a:cxn>
                <a:cxn ang="0">
                  <a:pos x="187" y="150"/>
                </a:cxn>
                <a:cxn ang="0">
                  <a:pos x="52" y="374"/>
                </a:cxn>
                <a:cxn ang="0">
                  <a:pos x="97" y="599"/>
                </a:cxn>
                <a:cxn ang="0">
                  <a:pos x="52" y="816"/>
                </a:cxn>
                <a:cxn ang="0">
                  <a:pos x="22" y="861"/>
                </a:cxn>
                <a:cxn ang="0">
                  <a:pos x="0" y="935"/>
                </a:cxn>
                <a:cxn ang="0">
                  <a:pos x="30" y="1048"/>
                </a:cxn>
                <a:cxn ang="0">
                  <a:pos x="52" y="1369"/>
                </a:cxn>
                <a:cxn ang="0">
                  <a:pos x="232" y="1474"/>
                </a:cxn>
                <a:cxn ang="0">
                  <a:pos x="404" y="1452"/>
                </a:cxn>
                <a:cxn ang="0">
                  <a:pos x="516" y="1339"/>
                </a:cxn>
                <a:cxn ang="0">
                  <a:pos x="673" y="1220"/>
                </a:cxn>
                <a:cxn ang="0">
                  <a:pos x="778" y="1242"/>
                </a:cxn>
                <a:cxn ang="0">
                  <a:pos x="838" y="1302"/>
                </a:cxn>
                <a:cxn ang="0">
                  <a:pos x="890" y="1347"/>
                </a:cxn>
                <a:cxn ang="0">
                  <a:pos x="920" y="1392"/>
                </a:cxn>
                <a:cxn ang="0">
                  <a:pos x="1040" y="1474"/>
                </a:cxn>
                <a:cxn ang="0">
                  <a:pos x="1159" y="1452"/>
                </a:cxn>
                <a:cxn ang="0">
                  <a:pos x="1219" y="1407"/>
                </a:cxn>
                <a:cxn ang="0">
                  <a:pos x="1271" y="1294"/>
                </a:cxn>
                <a:cxn ang="0">
                  <a:pos x="1242" y="1160"/>
                </a:cxn>
                <a:cxn ang="0">
                  <a:pos x="1152" y="988"/>
                </a:cxn>
                <a:cxn ang="0">
                  <a:pos x="1167" y="718"/>
                </a:cxn>
                <a:cxn ang="0">
                  <a:pos x="1242" y="644"/>
                </a:cxn>
                <a:cxn ang="0">
                  <a:pos x="1346" y="599"/>
                </a:cxn>
                <a:cxn ang="0">
                  <a:pos x="1481" y="427"/>
                </a:cxn>
                <a:cxn ang="0">
                  <a:pos x="1294" y="202"/>
                </a:cxn>
                <a:cxn ang="0">
                  <a:pos x="1219" y="210"/>
                </a:cxn>
                <a:cxn ang="0">
                  <a:pos x="1114" y="300"/>
                </a:cxn>
                <a:cxn ang="0">
                  <a:pos x="1062" y="389"/>
                </a:cxn>
                <a:cxn ang="0">
                  <a:pos x="957" y="449"/>
                </a:cxn>
                <a:cxn ang="0">
                  <a:pos x="793" y="240"/>
                </a:cxn>
                <a:cxn ang="0">
                  <a:pos x="763" y="120"/>
                </a:cxn>
                <a:cxn ang="0">
                  <a:pos x="695" y="45"/>
                </a:cxn>
                <a:cxn ang="0">
                  <a:pos x="673" y="23"/>
                </a:cxn>
                <a:cxn ang="0">
                  <a:pos x="606" y="0"/>
                </a:cxn>
                <a:cxn ang="0">
                  <a:pos x="456" y="75"/>
                </a:cxn>
                <a:cxn ang="0">
                  <a:pos x="426" y="120"/>
                </a:cxn>
                <a:cxn ang="0">
                  <a:pos x="381" y="157"/>
                </a:cxn>
              </a:cxnLst>
              <a:rect l="0" t="0" r="r" b="b"/>
              <a:pathLst>
                <a:path w="1481" h="1479">
                  <a:moveTo>
                    <a:pt x="381" y="157"/>
                  </a:moveTo>
                  <a:cubicBezTo>
                    <a:pt x="355" y="151"/>
                    <a:pt x="331" y="143"/>
                    <a:pt x="306" y="135"/>
                  </a:cubicBezTo>
                  <a:cubicBezTo>
                    <a:pt x="300" y="135"/>
                    <a:pt x="213" y="137"/>
                    <a:pt x="187" y="150"/>
                  </a:cubicBezTo>
                  <a:cubicBezTo>
                    <a:pt x="107" y="190"/>
                    <a:pt x="73" y="294"/>
                    <a:pt x="52" y="374"/>
                  </a:cubicBezTo>
                  <a:cubicBezTo>
                    <a:pt x="57" y="445"/>
                    <a:pt x="56" y="536"/>
                    <a:pt x="97" y="599"/>
                  </a:cubicBezTo>
                  <a:cubicBezTo>
                    <a:pt x="124" y="684"/>
                    <a:pt x="114" y="754"/>
                    <a:pt x="52" y="816"/>
                  </a:cubicBezTo>
                  <a:cubicBezTo>
                    <a:pt x="30" y="885"/>
                    <a:pt x="67" y="780"/>
                    <a:pt x="22" y="861"/>
                  </a:cubicBezTo>
                  <a:cubicBezTo>
                    <a:pt x="13" y="877"/>
                    <a:pt x="5" y="915"/>
                    <a:pt x="0" y="935"/>
                  </a:cubicBezTo>
                  <a:cubicBezTo>
                    <a:pt x="5" y="981"/>
                    <a:pt x="5" y="1010"/>
                    <a:pt x="30" y="1048"/>
                  </a:cubicBezTo>
                  <a:cubicBezTo>
                    <a:pt x="77" y="1190"/>
                    <a:pt x="27" y="1023"/>
                    <a:pt x="52" y="1369"/>
                  </a:cubicBezTo>
                  <a:cubicBezTo>
                    <a:pt x="57" y="1432"/>
                    <a:pt x="182" y="1465"/>
                    <a:pt x="232" y="1474"/>
                  </a:cubicBezTo>
                  <a:cubicBezTo>
                    <a:pt x="329" y="1469"/>
                    <a:pt x="337" y="1472"/>
                    <a:pt x="404" y="1452"/>
                  </a:cubicBezTo>
                  <a:cubicBezTo>
                    <a:pt x="509" y="1366"/>
                    <a:pt x="446" y="1409"/>
                    <a:pt x="516" y="1339"/>
                  </a:cubicBezTo>
                  <a:cubicBezTo>
                    <a:pt x="539" y="1268"/>
                    <a:pt x="606" y="1233"/>
                    <a:pt x="673" y="1220"/>
                  </a:cubicBezTo>
                  <a:cubicBezTo>
                    <a:pt x="711" y="1225"/>
                    <a:pt x="741" y="1233"/>
                    <a:pt x="778" y="1242"/>
                  </a:cubicBezTo>
                  <a:cubicBezTo>
                    <a:pt x="804" y="1260"/>
                    <a:pt x="817" y="1281"/>
                    <a:pt x="838" y="1302"/>
                  </a:cubicBezTo>
                  <a:cubicBezTo>
                    <a:pt x="872" y="1336"/>
                    <a:pt x="861" y="1310"/>
                    <a:pt x="890" y="1347"/>
                  </a:cubicBezTo>
                  <a:cubicBezTo>
                    <a:pt x="901" y="1361"/>
                    <a:pt x="906" y="1381"/>
                    <a:pt x="920" y="1392"/>
                  </a:cubicBezTo>
                  <a:cubicBezTo>
                    <a:pt x="960" y="1422"/>
                    <a:pt x="996" y="1452"/>
                    <a:pt x="1040" y="1474"/>
                  </a:cubicBezTo>
                  <a:cubicBezTo>
                    <a:pt x="1097" y="1469"/>
                    <a:pt x="1118" y="1479"/>
                    <a:pt x="1159" y="1452"/>
                  </a:cubicBezTo>
                  <a:cubicBezTo>
                    <a:pt x="1180" y="1438"/>
                    <a:pt x="1219" y="1407"/>
                    <a:pt x="1219" y="1407"/>
                  </a:cubicBezTo>
                  <a:cubicBezTo>
                    <a:pt x="1243" y="1371"/>
                    <a:pt x="1255" y="1334"/>
                    <a:pt x="1271" y="1294"/>
                  </a:cubicBezTo>
                  <a:cubicBezTo>
                    <a:pt x="1266" y="1239"/>
                    <a:pt x="1270" y="1204"/>
                    <a:pt x="1242" y="1160"/>
                  </a:cubicBezTo>
                  <a:cubicBezTo>
                    <a:pt x="1225" y="1098"/>
                    <a:pt x="1181" y="1046"/>
                    <a:pt x="1152" y="988"/>
                  </a:cubicBezTo>
                  <a:cubicBezTo>
                    <a:pt x="1133" y="899"/>
                    <a:pt x="1116" y="797"/>
                    <a:pt x="1167" y="718"/>
                  </a:cubicBezTo>
                  <a:cubicBezTo>
                    <a:pt x="1179" y="679"/>
                    <a:pt x="1204" y="655"/>
                    <a:pt x="1242" y="644"/>
                  </a:cubicBezTo>
                  <a:cubicBezTo>
                    <a:pt x="1272" y="624"/>
                    <a:pt x="1311" y="607"/>
                    <a:pt x="1346" y="599"/>
                  </a:cubicBezTo>
                  <a:cubicBezTo>
                    <a:pt x="1411" y="557"/>
                    <a:pt x="1461" y="503"/>
                    <a:pt x="1481" y="427"/>
                  </a:cubicBezTo>
                  <a:cubicBezTo>
                    <a:pt x="1465" y="308"/>
                    <a:pt x="1416" y="228"/>
                    <a:pt x="1294" y="202"/>
                  </a:cubicBezTo>
                  <a:cubicBezTo>
                    <a:pt x="1269" y="205"/>
                    <a:pt x="1243" y="202"/>
                    <a:pt x="1219" y="210"/>
                  </a:cubicBezTo>
                  <a:cubicBezTo>
                    <a:pt x="1187" y="221"/>
                    <a:pt x="1135" y="279"/>
                    <a:pt x="1114" y="300"/>
                  </a:cubicBezTo>
                  <a:cubicBezTo>
                    <a:pt x="1092" y="322"/>
                    <a:pt x="1080" y="364"/>
                    <a:pt x="1062" y="389"/>
                  </a:cubicBezTo>
                  <a:cubicBezTo>
                    <a:pt x="1035" y="428"/>
                    <a:pt x="1000" y="441"/>
                    <a:pt x="957" y="449"/>
                  </a:cubicBezTo>
                  <a:cubicBezTo>
                    <a:pt x="845" y="428"/>
                    <a:pt x="813" y="342"/>
                    <a:pt x="793" y="240"/>
                  </a:cubicBezTo>
                  <a:cubicBezTo>
                    <a:pt x="790" y="225"/>
                    <a:pt x="782" y="144"/>
                    <a:pt x="763" y="120"/>
                  </a:cubicBezTo>
                  <a:cubicBezTo>
                    <a:pt x="743" y="93"/>
                    <a:pt x="716" y="71"/>
                    <a:pt x="695" y="45"/>
                  </a:cubicBezTo>
                  <a:cubicBezTo>
                    <a:pt x="688" y="37"/>
                    <a:pt x="682" y="29"/>
                    <a:pt x="673" y="23"/>
                  </a:cubicBezTo>
                  <a:cubicBezTo>
                    <a:pt x="656" y="11"/>
                    <a:pt x="626" y="7"/>
                    <a:pt x="606" y="0"/>
                  </a:cubicBezTo>
                  <a:cubicBezTo>
                    <a:pt x="526" y="12"/>
                    <a:pt x="516" y="15"/>
                    <a:pt x="456" y="75"/>
                  </a:cubicBezTo>
                  <a:cubicBezTo>
                    <a:pt x="443" y="88"/>
                    <a:pt x="426" y="120"/>
                    <a:pt x="426" y="120"/>
                  </a:cubicBezTo>
                  <a:cubicBezTo>
                    <a:pt x="418" y="145"/>
                    <a:pt x="409" y="157"/>
                    <a:pt x="381" y="157"/>
                  </a:cubicBezTo>
                  <a:close/>
                </a:path>
              </a:pathLst>
            </a:custGeom>
            <a:noFill/>
            <a:ln w="25400">
              <a:solidFill>
                <a:srgbClr val="008000"/>
              </a:solidFill>
              <a:round/>
              <a:headEnd/>
              <a:tailEnd/>
            </a:ln>
            <a:effectLst/>
          </p:spPr>
          <p:txBody>
            <a:bodyPr/>
            <a:lstStyle/>
            <a:p>
              <a:endParaRPr lang="en-US"/>
            </a:p>
          </p:txBody>
        </p:sp>
        <p:sp>
          <p:nvSpPr>
            <p:cNvPr id="13" name="Text Box 81"/>
            <p:cNvSpPr txBox="1">
              <a:spLocks noChangeArrowheads="1"/>
            </p:cNvSpPr>
            <p:nvPr>
              <p:custDataLst>
                <p:tags r:id="rId23"/>
              </p:custDataLst>
            </p:nvPr>
          </p:nvSpPr>
          <p:spPr bwMode="auto">
            <a:xfrm>
              <a:off x="4953000" y="2943761"/>
              <a:ext cx="2286000" cy="1323439"/>
            </a:xfrm>
            <a:prstGeom prst="rect">
              <a:avLst/>
            </a:prstGeom>
            <a:noFill/>
            <a:ln w="9525">
              <a:noFill/>
              <a:miter lim="800000"/>
              <a:headEnd/>
              <a:tailEnd/>
            </a:ln>
            <a:effectLst/>
          </p:spPr>
          <p:txBody>
            <a:bodyPr wrap="square">
              <a:spAutoFit/>
            </a:bodyPr>
            <a:lstStyle/>
            <a:p>
              <a:pPr marL="457200" indent="-457200"/>
              <a:r>
                <a:rPr lang="en-US" sz="1400" dirty="0">
                  <a:solidFill>
                    <a:srgbClr val="119F33"/>
                  </a:solidFill>
                </a:rPr>
                <a:t> </a:t>
              </a:r>
              <a:r>
                <a:rPr lang="en-US" sz="1400" dirty="0" smtClean="0">
                  <a:solidFill>
                    <a:srgbClr val="119F33"/>
                  </a:solidFill>
                </a:rPr>
                <a:t>       6        2</a:t>
              </a:r>
              <a:endParaRPr lang="en-US" sz="1400" dirty="0">
                <a:solidFill>
                  <a:srgbClr val="119F33"/>
                </a:solidFill>
              </a:endParaRPr>
            </a:p>
            <a:p>
              <a:pPr marL="457200" indent="-457200"/>
              <a:r>
                <a:rPr lang="en-US" sz="1400" dirty="0">
                  <a:solidFill>
                    <a:srgbClr val="119F33"/>
                  </a:solidFill>
                </a:rPr>
                <a:t>  15  </a:t>
              </a:r>
              <a:r>
                <a:rPr lang="en-US" sz="1400" dirty="0" smtClean="0">
                  <a:solidFill>
                    <a:srgbClr val="119F33"/>
                  </a:solidFill>
                </a:rPr>
                <a:t>      23</a:t>
              </a:r>
              <a:endParaRPr lang="en-US" sz="1400" dirty="0">
                <a:solidFill>
                  <a:srgbClr val="119F33"/>
                </a:solidFill>
              </a:endParaRPr>
            </a:p>
            <a:p>
              <a:pPr marL="457200" indent="-457200"/>
              <a:r>
                <a:rPr lang="en-US" sz="1400" dirty="0" smtClean="0">
                  <a:solidFill>
                    <a:srgbClr val="119F33"/>
                  </a:solidFill>
                </a:rPr>
                <a:t>          12   </a:t>
              </a:r>
              <a:r>
                <a:rPr lang="en-US" sz="1400" dirty="0">
                  <a:solidFill>
                    <a:srgbClr val="119F33"/>
                  </a:solidFill>
                </a:rPr>
                <a:t>18</a:t>
              </a:r>
            </a:p>
            <a:p>
              <a:pPr marL="457200" indent="-457200"/>
              <a:r>
                <a:rPr lang="en-US" sz="1400" dirty="0">
                  <a:solidFill>
                    <a:srgbClr val="119F33"/>
                  </a:solidFill>
                </a:rPr>
                <a:t>45   3    7</a:t>
              </a:r>
            </a:p>
          </p:txBody>
        </p:sp>
      </p:grpSp>
      <p:grpSp>
        <p:nvGrpSpPr>
          <p:cNvPr id="14" name="Group 13"/>
          <p:cNvGrpSpPr/>
          <p:nvPr/>
        </p:nvGrpSpPr>
        <p:grpSpPr>
          <a:xfrm>
            <a:off x="5486400" y="1524000"/>
            <a:ext cx="2418347" cy="1295400"/>
            <a:chOff x="4374444" y="2930525"/>
            <a:chExt cx="3403598" cy="1946275"/>
          </a:xfrm>
        </p:grpSpPr>
        <p:sp>
          <p:nvSpPr>
            <p:cNvPr id="15" name="Oval 13"/>
            <p:cNvSpPr>
              <a:spLocks noChangeAspect="1" noChangeArrowheads="1"/>
            </p:cNvSpPr>
            <p:nvPr>
              <p:custDataLst>
                <p:tags r:id="rId1"/>
              </p:custDataLst>
            </p:nvPr>
          </p:nvSpPr>
          <p:spPr bwMode="auto">
            <a:xfrm>
              <a:off x="7270043" y="4016375"/>
              <a:ext cx="507999" cy="285750"/>
            </a:xfrm>
            <a:prstGeom prst="ellipse">
              <a:avLst/>
            </a:prstGeom>
            <a:noFill/>
            <a:ln w="38100">
              <a:solidFill>
                <a:srgbClr val="008000"/>
              </a:solidFill>
              <a:round/>
              <a:headEnd/>
              <a:tailEnd/>
            </a:ln>
            <a:effectLst/>
          </p:spPr>
          <p:txBody>
            <a:bodyPr wrap="none" anchor="ctr"/>
            <a:lstStyle/>
            <a:p>
              <a:pPr algn="ctr" eaLnBrk="0" hangingPunct="0"/>
              <a:r>
                <a:rPr lang="en-US" sz="1400" dirty="0"/>
                <a:t>99</a:t>
              </a:r>
            </a:p>
          </p:txBody>
        </p:sp>
        <p:sp>
          <p:nvSpPr>
            <p:cNvPr id="16" name="Oval 14"/>
            <p:cNvSpPr>
              <a:spLocks noChangeAspect="1" noChangeArrowheads="1"/>
            </p:cNvSpPr>
            <p:nvPr>
              <p:custDataLst>
                <p:tags r:id="rId2"/>
              </p:custDataLst>
            </p:nvPr>
          </p:nvSpPr>
          <p:spPr bwMode="auto">
            <a:xfrm>
              <a:off x="5791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60</a:t>
              </a:r>
            </a:p>
          </p:txBody>
        </p:sp>
        <p:sp>
          <p:nvSpPr>
            <p:cNvPr id="17" name="Oval 15"/>
            <p:cNvSpPr>
              <a:spLocks noChangeAspect="1" noChangeArrowheads="1"/>
            </p:cNvSpPr>
            <p:nvPr>
              <p:custDataLst>
                <p:tags r:id="rId3"/>
              </p:custDataLst>
            </p:nvPr>
          </p:nvSpPr>
          <p:spPr bwMode="auto">
            <a:xfrm>
              <a:off x="4938888" y="4016375"/>
              <a:ext cx="507999" cy="285750"/>
            </a:xfrm>
            <a:prstGeom prst="ellipse">
              <a:avLst/>
            </a:prstGeom>
            <a:noFill/>
            <a:ln w="38100">
              <a:solidFill>
                <a:srgbClr val="008000"/>
              </a:solidFill>
              <a:round/>
              <a:headEnd/>
              <a:tailEnd/>
            </a:ln>
            <a:effectLst/>
          </p:spPr>
          <p:txBody>
            <a:bodyPr wrap="none" anchor="ctr"/>
            <a:lstStyle/>
            <a:p>
              <a:pPr algn="ctr" eaLnBrk="0" hangingPunct="0"/>
              <a:r>
                <a:rPr lang="en-US" sz="1400" dirty="0"/>
                <a:t>40</a:t>
              </a:r>
            </a:p>
          </p:txBody>
        </p:sp>
        <p:sp>
          <p:nvSpPr>
            <p:cNvPr id="18" name="Oval 16"/>
            <p:cNvSpPr>
              <a:spLocks noChangeAspect="1" noChangeArrowheads="1"/>
            </p:cNvSpPr>
            <p:nvPr>
              <p:custDataLst>
                <p:tags r:id="rId4"/>
              </p:custDataLst>
            </p:nvPr>
          </p:nvSpPr>
          <p:spPr bwMode="auto">
            <a:xfrm>
              <a:off x="6908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80</a:t>
              </a:r>
            </a:p>
          </p:txBody>
        </p:sp>
        <p:sp>
          <p:nvSpPr>
            <p:cNvPr id="19" name="Oval 17"/>
            <p:cNvSpPr>
              <a:spLocks noChangeAspect="1" noChangeArrowheads="1"/>
            </p:cNvSpPr>
            <p:nvPr>
              <p:custDataLst>
                <p:tags r:id="rId5"/>
              </p:custDataLst>
            </p:nvPr>
          </p:nvSpPr>
          <p:spPr bwMode="auto">
            <a:xfrm>
              <a:off x="5384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20</a:t>
              </a:r>
            </a:p>
          </p:txBody>
        </p:sp>
        <p:sp>
          <p:nvSpPr>
            <p:cNvPr id="20" name="Oval 18"/>
            <p:cNvSpPr>
              <a:spLocks noChangeAspect="1" noChangeArrowheads="1"/>
            </p:cNvSpPr>
            <p:nvPr>
              <p:custDataLst>
                <p:tags r:id="rId6"/>
              </p:custDataLst>
            </p:nvPr>
          </p:nvSpPr>
          <p:spPr bwMode="auto">
            <a:xfrm>
              <a:off x="6096000" y="29305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10</a:t>
              </a:r>
            </a:p>
          </p:txBody>
        </p:sp>
        <p:cxnSp>
          <p:nvCxnSpPr>
            <p:cNvPr id="21" name="AutoShape 19"/>
            <p:cNvCxnSpPr>
              <a:cxnSpLocks noChangeShapeType="1"/>
              <a:stCxn id="20" idx="3"/>
              <a:endCxn id="19" idx="0"/>
            </p:cNvCxnSpPr>
            <p:nvPr>
              <p:custDataLst>
                <p:tags r:id="rId7"/>
              </p:custDataLst>
            </p:nvPr>
          </p:nvCxnSpPr>
          <p:spPr bwMode="auto">
            <a:xfrm flipH="1">
              <a:off x="5638800" y="3194050"/>
              <a:ext cx="531813" cy="288925"/>
            </a:xfrm>
            <a:prstGeom prst="straightConnector1">
              <a:avLst/>
            </a:prstGeom>
            <a:noFill/>
            <a:ln w="9525">
              <a:solidFill>
                <a:srgbClr val="008000"/>
              </a:solidFill>
              <a:round/>
              <a:headEnd/>
              <a:tailEnd type="triangle" w="med" len="med"/>
            </a:ln>
            <a:effectLst/>
          </p:spPr>
        </p:cxnSp>
        <p:cxnSp>
          <p:nvCxnSpPr>
            <p:cNvPr id="22" name="AutoShape 20"/>
            <p:cNvCxnSpPr>
              <a:cxnSpLocks noChangeShapeType="1"/>
              <a:stCxn id="20" idx="5"/>
              <a:endCxn id="18" idx="0"/>
            </p:cNvCxnSpPr>
            <p:nvPr>
              <p:custDataLst>
                <p:tags r:id="rId8"/>
              </p:custDataLst>
            </p:nvPr>
          </p:nvCxnSpPr>
          <p:spPr bwMode="auto">
            <a:xfrm>
              <a:off x="6529388" y="3194050"/>
              <a:ext cx="633412" cy="288925"/>
            </a:xfrm>
            <a:prstGeom prst="straightConnector1">
              <a:avLst/>
            </a:prstGeom>
            <a:noFill/>
            <a:ln w="9525">
              <a:solidFill>
                <a:srgbClr val="008000"/>
              </a:solidFill>
              <a:round/>
              <a:headEnd/>
              <a:tailEnd type="triangle" w="med" len="med"/>
            </a:ln>
            <a:effectLst/>
          </p:spPr>
        </p:cxnSp>
        <p:cxnSp>
          <p:nvCxnSpPr>
            <p:cNvPr id="23" name="AutoShape 21"/>
            <p:cNvCxnSpPr>
              <a:cxnSpLocks noChangeShapeType="1"/>
              <a:stCxn id="18" idx="5"/>
              <a:endCxn id="15" idx="0"/>
            </p:cNvCxnSpPr>
            <p:nvPr>
              <p:custDataLst>
                <p:tags r:id="rId9"/>
              </p:custDataLst>
            </p:nvPr>
          </p:nvCxnSpPr>
          <p:spPr bwMode="auto">
            <a:xfrm rot="16200000" flipH="1">
              <a:off x="7297997" y="3790328"/>
              <a:ext cx="270449" cy="181641"/>
            </a:xfrm>
            <a:prstGeom prst="straightConnector1">
              <a:avLst/>
            </a:prstGeom>
            <a:noFill/>
            <a:ln w="9525">
              <a:solidFill>
                <a:srgbClr val="008000"/>
              </a:solidFill>
              <a:round/>
              <a:headEnd/>
              <a:tailEnd type="triangle" w="med" len="med"/>
            </a:ln>
            <a:effectLst/>
          </p:spPr>
        </p:cxnSp>
        <p:cxnSp>
          <p:nvCxnSpPr>
            <p:cNvPr id="24" name="AutoShape 22"/>
            <p:cNvCxnSpPr>
              <a:cxnSpLocks noChangeShapeType="1"/>
              <a:stCxn id="19" idx="3"/>
              <a:endCxn id="17" idx="0"/>
            </p:cNvCxnSpPr>
            <p:nvPr>
              <p:custDataLst>
                <p:tags r:id="rId10"/>
              </p:custDataLst>
            </p:nvPr>
          </p:nvCxnSpPr>
          <p:spPr bwMode="auto">
            <a:xfrm rot="5400000">
              <a:off x="5190818" y="3747998"/>
              <a:ext cx="270449" cy="266305"/>
            </a:xfrm>
            <a:prstGeom prst="straightConnector1">
              <a:avLst/>
            </a:prstGeom>
            <a:noFill/>
            <a:ln w="9525">
              <a:solidFill>
                <a:srgbClr val="008000"/>
              </a:solidFill>
              <a:round/>
              <a:headEnd/>
              <a:tailEnd type="triangle" w="med" len="med"/>
            </a:ln>
            <a:effectLst/>
          </p:spPr>
        </p:cxnSp>
        <p:cxnSp>
          <p:nvCxnSpPr>
            <p:cNvPr id="25" name="AutoShape 23"/>
            <p:cNvCxnSpPr>
              <a:cxnSpLocks noChangeShapeType="1"/>
              <a:stCxn id="19" idx="5"/>
              <a:endCxn id="16" idx="0"/>
            </p:cNvCxnSpPr>
            <p:nvPr>
              <p:custDataLst>
                <p:tags r:id="rId11"/>
              </p:custDataLst>
            </p:nvPr>
          </p:nvCxnSpPr>
          <p:spPr bwMode="auto">
            <a:xfrm>
              <a:off x="5818188" y="3765550"/>
              <a:ext cx="227012" cy="231775"/>
            </a:xfrm>
            <a:prstGeom prst="straightConnector1">
              <a:avLst/>
            </a:prstGeom>
            <a:noFill/>
            <a:ln w="9525">
              <a:solidFill>
                <a:srgbClr val="008000"/>
              </a:solidFill>
              <a:round/>
              <a:headEnd/>
              <a:tailEnd type="triangle" w="med" len="med"/>
            </a:ln>
            <a:effectLst/>
          </p:spPr>
        </p:cxnSp>
        <p:sp>
          <p:nvSpPr>
            <p:cNvPr id="26" name="Oval 24"/>
            <p:cNvSpPr>
              <a:spLocks noChangeAspect="1" noChangeArrowheads="1"/>
            </p:cNvSpPr>
            <p:nvPr>
              <p:custDataLst>
                <p:tags r:id="rId12"/>
              </p:custDataLst>
            </p:nvPr>
          </p:nvSpPr>
          <p:spPr bwMode="auto">
            <a:xfrm>
              <a:off x="4374444"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1400" dirty="0" smtClean="0"/>
                <a:t>700	</a:t>
              </a:r>
              <a:endParaRPr lang="en-US" sz="1400" dirty="0"/>
            </a:p>
          </p:txBody>
        </p:sp>
        <p:cxnSp>
          <p:nvCxnSpPr>
            <p:cNvPr id="27" name="AutoShape 25"/>
            <p:cNvCxnSpPr>
              <a:cxnSpLocks noChangeShapeType="1"/>
              <a:stCxn id="17" idx="3"/>
              <a:endCxn id="26" idx="0"/>
            </p:cNvCxnSpPr>
            <p:nvPr>
              <p:custDataLst>
                <p:tags r:id="rId13"/>
              </p:custDataLst>
            </p:nvPr>
          </p:nvCxnSpPr>
          <p:spPr bwMode="auto">
            <a:xfrm rot="5400000">
              <a:off x="4736441" y="4228481"/>
              <a:ext cx="245048" cy="308640"/>
            </a:xfrm>
            <a:prstGeom prst="straightConnector1">
              <a:avLst/>
            </a:prstGeom>
            <a:noFill/>
            <a:ln w="9525">
              <a:solidFill>
                <a:srgbClr val="008000"/>
              </a:solidFill>
              <a:round/>
              <a:headEnd/>
              <a:tailEnd type="triangle" w="med" len="med"/>
            </a:ln>
            <a:effectLst/>
          </p:spPr>
        </p:cxnSp>
        <p:sp>
          <p:nvSpPr>
            <p:cNvPr id="28" name="Oval 26"/>
            <p:cNvSpPr>
              <a:spLocks noChangeAspect="1" noChangeArrowheads="1"/>
            </p:cNvSpPr>
            <p:nvPr>
              <p:custDataLst>
                <p:tags r:id="rId14"/>
              </p:custDataLst>
            </p:nvPr>
          </p:nvSpPr>
          <p:spPr bwMode="auto">
            <a:xfrm>
              <a:off x="5215464"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1400" dirty="0" smtClean="0"/>
                <a:t>50</a:t>
              </a:r>
              <a:endParaRPr lang="en-US" sz="1400" dirty="0"/>
            </a:p>
          </p:txBody>
        </p:sp>
        <p:cxnSp>
          <p:nvCxnSpPr>
            <p:cNvPr id="29" name="AutoShape 27"/>
            <p:cNvCxnSpPr>
              <a:cxnSpLocks noChangeShapeType="1"/>
              <a:stCxn id="17" idx="5"/>
              <a:endCxn id="28" idx="0"/>
            </p:cNvCxnSpPr>
            <p:nvPr>
              <p:custDataLst>
                <p:tags r:id="rId15"/>
              </p:custDataLst>
            </p:nvPr>
          </p:nvCxnSpPr>
          <p:spPr bwMode="auto">
            <a:xfrm rot="16200000" flipH="1">
              <a:off x="5336554" y="4296214"/>
              <a:ext cx="245048" cy="173173"/>
            </a:xfrm>
            <a:prstGeom prst="straightConnector1">
              <a:avLst/>
            </a:prstGeom>
            <a:noFill/>
            <a:ln w="9525">
              <a:solidFill>
                <a:srgbClr val="008000"/>
              </a:solidFill>
              <a:round/>
              <a:headEnd/>
              <a:tailEnd type="triangle" w="med" len="med"/>
            </a:ln>
            <a:effectLst/>
          </p:spPr>
        </p:cxnSp>
        <p:sp>
          <p:nvSpPr>
            <p:cNvPr id="30" name="Oval 28"/>
            <p:cNvSpPr>
              <a:spLocks noChangeAspect="1" noChangeArrowheads="1"/>
            </p:cNvSpPr>
            <p:nvPr>
              <p:custDataLst>
                <p:tags r:id="rId16"/>
              </p:custDataLst>
            </p:nvPr>
          </p:nvSpPr>
          <p:spPr bwMode="auto">
            <a:xfrm>
              <a:off x="6519333" y="4016375"/>
              <a:ext cx="507999" cy="285750"/>
            </a:xfrm>
            <a:prstGeom prst="ellipse">
              <a:avLst/>
            </a:prstGeom>
            <a:noFill/>
            <a:ln w="38100">
              <a:solidFill>
                <a:srgbClr val="008000"/>
              </a:solidFill>
              <a:round/>
              <a:headEnd/>
              <a:tailEnd/>
            </a:ln>
            <a:effectLst/>
          </p:spPr>
          <p:txBody>
            <a:bodyPr wrap="none" anchor="ctr"/>
            <a:lstStyle/>
            <a:p>
              <a:pPr algn="ctr" eaLnBrk="0" hangingPunct="0"/>
              <a:r>
                <a:rPr lang="en-US" sz="1400" dirty="0"/>
                <a:t>85</a:t>
              </a:r>
            </a:p>
          </p:txBody>
        </p:sp>
        <p:cxnSp>
          <p:nvCxnSpPr>
            <p:cNvPr id="31" name="AutoShape 29"/>
            <p:cNvCxnSpPr>
              <a:cxnSpLocks noChangeShapeType="1"/>
              <a:stCxn id="18" idx="3"/>
              <a:endCxn id="30" idx="0"/>
            </p:cNvCxnSpPr>
            <p:nvPr>
              <p:custDataLst>
                <p:tags r:id="rId17"/>
              </p:custDataLst>
            </p:nvPr>
          </p:nvCxnSpPr>
          <p:spPr bwMode="auto">
            <a:xfrm rot="5400000">
              <a:off x="6743041" y="3776219"/>
              <a:ext cx="270449" cy="209861"/>
            </a:xfrm>
            <a:prstGeom prst="straightConnector1">
              <a:avLst/>
            </a:prstGeom>
            <a:noFill/>
            <a:ln w="9525">
              <a:solidFill>
                <a:srgbClr val="008000"/>
              </a:solidFill>
              <a:round/>
              <a:headEnd/>
              <a:tailEnd type="triangle" w="med" len="med"/>
            </a:ln>
            <a:effectLst/>
          </p:spPr>
        </p:cxnSp>
      </p:grpSp>
    </p:spTree>
    <p:extLst>
      <p:ext uri="{BB962C8B-B14F-4D97-AF65-F5344CB8AC3E}">
        <p14:creationId xmlns:p14="http://schemas.microsoft.com/office/powerpoint/2010/main" val="220710026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branching factors</a:t>
            </a:r>
            <a:endParaRPr lang="en-US" dirty="0"/>
          </a:p>
        </p:txBody>
      </p:sp>
      <p:sp>
        <p:nvSpPr>
          <p:cNvPr id="3" name="Content Placeholder 2"/>
          <p:cNvSpPr>
            <a:spLocks noGrp="1"/>
          </p:cNvSpPr>
          <p:nvPr>
            <p:ph idx="1"/>
          </p:nvPr>
        </p:nvSpPr>
        <p:spPr>
          <a:xfrm>
            <a:off x="685800" y="1371600"/>
            <a:ext cx="7924800" cy="4495800"/>
          </a:xfrm>
        </p:spPr>
        <p:txBody>
          <a:bodyPr/>
          <a:lstStyle/>
          <a:p>
            <a:r>
              <a:rPr lang="en-US" i="1" dirty="0" smtClean="0"/>
              <a:t>d</a:t>
            </a:r>
            <a:r>
              <a:rPr lang="en-US" dirty="0" smtClean="0"/>
              <a:t>-heaps: have </a:t>
            </a:r>
            <a:r>
              <a:rPr lang="en-US" i="1" dirty="0" smtClean="0"/>
              <a:t>d</a:t>
            </a:r>
            <a:r>
              <a:rPr lang="en-US" dirty="0" smtClean="0"/>
              <a:t> children instead of 2</a:t>
            </a:r>
          </a:p>
          <a:p>
            <a:pPr lvl="1"/>
            <a:r>
              <a:rPr lang="en-US" dirty="0" smtClean="0"/>
              <a:t>Makes heaps shallower, useful for heaps too big for memory (or cache)</a:t>
            </a:r>
          </a:p>
          <a:p>
            <a:pPr lvl="1"/>
            <a:endParaRPr lang="en-US" sz="1000" dirty="0" smtClean="0"/>
          </a:p>
          <a:p>
            <a:r>
              <a:rPr lang="en-US" dirty="0" smtClean="0"/>
              <a:t>Homework: Implement a </a:t>
            </a:r>
            <a:r>
              <a:rPr lang="en-US" dirty="0" smtClean="0">
                <a:solidFill>
                  <a:schemeClr val="accent2"/>
                </a:solidFill>
              </a:rPr>
              <a:t>3-heap</a:t>
            </a:r>
          </a:p>
          <a:p>
            <a:pPr lvl="1"/>
            <a:r>
              <a:rPr lang="en-US" dirty="0" smtClean="0"/>
              <a:t>Just have three children instead of 2</a:t>
            </a:r>
          </a:p>
          <a:p>
            <a:pPr lvl="1"/>
            <a:r>
              <a:rPr lang="en-US" dirty="0" smtClean="0"/>
              <a:t>Still use </a:t>
            </a:r>
            <a:r>
              <a:rPr lang="en-US" dirty="0" smtClean="0"/>
              <a:t>an array with all positions from 1…heap-size used</a:t>
            </a:r>
          </a:p>
          <a:p>
            <a:pPr marL="457200" lvl="1" indent="0">
              <a:buNone/>
            </a:pPr>
            <a:endParaRPr lang="en-US" dirty="0" smtClean="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67171127"/>
              </p:ext>
            </p:extLst>
          </p:nvPr>
        </p:nvGraphicFramePr>
        <p:xfrm>
          <a:off x="3276600" y="3733800"/>
          <a:ext cx="3048000" cy="2595880"/>
        </p:xfrm>
        <a:graphic>
          <a:graphicData uri="http://schemas.openxmlformats.org/drawingml/2006/table">
            <a:tbl>
              <a:tblPr firstRow="1" bandRow="1">
                <a:tableStyleId>{5C22544A-7EE6-4342-B048-85BDC9FD1C3A}</a:tableStyleId>
              </a:tblPr>
              <a:tblGrid>
                <a:gridCol w="1066800"/>
                <a:gridCol w="1981200"/>
              </a:tblGrid>
              <a:tr h="370840">
                <a:tc>
                  <a:txBody>
                    <a:bodyPr/>
                    <a:lstStyle/>
                    <a:p>
                      <a:pPr algn="ctr"/>
                      <a:r>
                        <a:rPr lang="en-US" dirty="0" smtClean="0"/>
                        <a:t> Index</a:t>
                      </a:r>
                      <a:endParaRPr lang="en-US" dirty="0"/>
                    </a:p>
                  </a:txBody>
                  <a:tcPr/>
                </a:tc>
                <a:tc>
                  <a:txBody>
                    <a:bodyPr/>
                    <a:lstStyle/>
                    <a:p>
                      <a:pPr algn="ctr"/>
                      <a:r>
                        <a:rPr lang="en-US" dirty="0" smtClean="0"/>
                        <a:t>Children Indices</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2,3,4</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5,6,7</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8,9,10</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11,12,13</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14,15,16</a:t>
                      </a:r>
                      <a:endParaRPr lang="en-US"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r>
            </a:tbl>
          </a:graphicData>
        </a:graphic>
      </p:graphicFrame>
    </p:spTree>
    <p:extLst>
      <p:ext uri="{BB962C8B-B14F-4D97-AF65-F5344CB8AC3E}">
        <p14:creationId xmlns:p14="http://schemas.microsoft.com/office/powerpoint/2010/main" val="283995901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are skipping</a:t>
            </a:r>
            <a:endParaRPr lang="en-US" dirty="0"/>
          </a:p>
        </p:txBody>
      </p:sp>
      <p:sp>
        <p:nvSpPr>
          <p:cNvPr id="3" name="Content Placeholder 2"/>
          <p:cNvSpPr>
            <a:spLocks noGrp="1"/>
          </p:cNvSpPr>
          <p:nvPr>
            <p:ph idx="1"/>
          </p:nvPr>
        </p:nvSpPr>
        <p:spPr/>
        <p:txBody>
          <a:bodyPr/>
          <a:lstStyle/>
          <a:p>
            <a:pPr marL="342900" lvl="1" indent="-342900">
              <a:buFontTx/>
              <a:buChar char="•"/>
            </a:pPr>
            <a:r>
              <a:rPr lang="en-US" b="1" dirty="0">
                <a:latin typeface="Courier New" pitchFamily="49" charset="0"/>
                <a:cs typeface="Courier New" pitchFamily="49" charset="0"/>
              </a:rPr>
              <a:t>merge: </a:t>
            </a:r>
            <a:r>
              <a:rPr lang="en-US" dirty="0">
                <a:cs typeface="Courier New" pitchFamily="49" charset="0"/>
              </a:rPr>
              <a:t>g</a:t>
            </a:r>
            <a:r>
              <a:rPr lang="en-US" dirty="0"/>
              <a:t>iven two priority queues, make one priority queue</a:t>
            </a:r>
          </a:p>
          <a:p>
            <a:pPr lvl="1"/>
            <a:r>
              <a:rPr lang="en-US" dirty="0"/>
              <a:t>How might you merge binary heaps:</a:t>
            </a:r>
          </a:p>
          <a:p>
            <a:pPr lvl="2"/>
            <a:r>
              <a:rPr lang="en-US" dirty="0"/>
              <a:t>If one heap is much smaller than the other?</a:t>
            </a:r>
          </a:p>
          <a:p>
            <a:pPr lvl="2"/>
            <a:r>
              <a:rPr lang="en-US" dirty="0"/>
              <a:t>If both are about the same size?</a:t>
            </a:r>
          </a:p>
          <a:p>
            <a:pPr lvl="1"/>
            <a:r>
              <a:rPr lang="en-US" dirty="0"/>
              <a:t>Different pointer-based data structures for priority queues support logarithmic time </a:t>
            </a:r>
            <a:r>
              <a:rPr lang="en-US" b="1" dirty="0">
                <a:latin typeface="Courier New" pitchFamily="49" charset="0"/>
                <a:cs typeface="Courier New" pitchFamily="49" charset="0"/>
              </a:rPr>
              <a:t>merge</a:t>
            </a:r>
            <a:r>
              <a:rPr lang="en-US" dirty="0"/>
              <a:t> operation (impossible with binary heaps)</a:t>
            </a:r>
          </a:p>
          <a:p>
            <a:pPr lvl="2"/>
            <a:r>
              <a:rPr lang="en-US" dirty="0"/>
              <a:t>Leftist heaps, skew heaps, binomial </a:t>
            </a:r>
            <a:r>
              <a:rPr lang="en-US" dirty="0" smtClean="0"/>
              <a:t>queues</a:t>
            </a:r>
          </a:p>
          <a:p>
            <a:pPr lvl="2"/>
            <a:r>
              <a:rPr lang="en-US" dirty="0" smtClean="0"/>
              <a:t>Worse constant factors</a:t>
            </a:r>
          </a:p>
          <a:p>
            <a:pPr lvl="2"/>
            <a:r>
              <a:rPr lang="en-US" dirty="0" smtClean="0"/>
              <a:t>Trade-offs!</a:t>
            </a:r>
            <a:endParaRPr lang="en-US" dirty="0"/>
          </a:p>
          <a:p>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10713446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t>
            </a:r>
            <a:endParaRPr lang="en-US" dirty="0"/>
          </a:p>
        </p:txBody>
      </p:sp>
      <p:sp>
        <p:nvSpPr>
          <p:cNvPr id="3" name="Content Placeholder 2"/>
          <p:cNvSpPr>
            <a:spLocks noGrp="1"/>
          </p:cNvSpPr>
          <p:nvPr>
            <p:ph idx="1"/>
          </p:nvPr>
        </p:nvSpPr>
        <p:spPr>
          <a:xfrm>
            <a:off x="685800" y="1600200"/>
            <a:ext cx="8077200" cy="4495800"/>
          </a:xfrm>
        </p:spPr>
        <p:txBody>
          <a:bodyPr/>
          <a:lstStyle/>
          <a:p>
            <a:r>
              <a:rPr lang="en-US" dirty="0" smtClean="0"/>
              <a:t>Recall our plain-old stack implemented as an array that doubles its size if it runs out of room</a:t>
            </a:r>
          </a:p>
          <a:p>
            <a:pPr lvl="1"/>
            <a:r>
              <a:rPr lang="en-US" dirty="0" smtClean="0"/>
              <a:t>How can we claim </a:t>
            </a:r>
            <a:r>
              <a:rPr lang="en-US" b="1" dirty="0" smtClean="0">
                <a:latin typeface="Courier New" pitchFamily="49" charset="0"/>
                <a:cs typeface="Courier New" pitchFamily="49" charset="0"/>
              </a:rPr>
              <a:t>push</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time if resizing is </a:t>
            </a:r>
            <a:r>
              <a:rPr lang="en-US" i="1" dirty="0" smtClean="0"/>
              <a:t>O</a:t>
            </a:r>
            <a:r>
              <a:rPr lang="en-US" dirty="0" smtClean="0"/>
              <a:t>(</a:t>
            </a:r>
            <a:r>
              <a:rPr lang="en-US" b="1" dirty="0" smtClean="0">
                <a:latin typeface="Courier New" pitchFamily="49" charset="0"/>
                <a:cs typeface="Courier New" pitchFamily="49" charset="0"/>
              </a:rPr>
              <a:t>n</a:t>
            </a:r>
            <a:r>
              <a:rPr lang="en-US" dirty="0" smtClean="0"/>
              <a:t>) time?</a:t>
            </a:r>
          </a:p>
          <a:p>
            <a:pPr lvl="1"/>
            <a:r>
              <a:rPr lang="en-US" dirty="0" smtClean="0"/>
              <a:t>We </a:t>
            </a:r>
            <a:r>
              <a:rPr lang="en-US" i="1" dirty="0" smtClean="0"/>
              <a:t>can’t</a:t>
            </a:r>
            <a:r>
              <a:rPr lang="en-US" dirty="0" smtClean="0"/>
              <a:t>, but we </a:t>
            </a:r>
            <a:r>
              <a:rPr lang="en-US" i="1" dirty="0" smtClean="0"/>
              <a:t>can</a:t>
            </a:r>
            <a:r>
              <a:rPr lang="en-US" dirty="0" smtClean="0"/>
              <a:t> claim it’s an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dirty="0" smtClean="0">
                <a:solidFill>
                  <a:schemeClr val="accent2"/>
                </a:solidFill>
              </a:rPr>
              <a:t>amortized operation</a:t>
            </a:r>
          </a:p>
          <a:p>
            <a:pPr lvl="1"/>
            <a:endParaRPr lang="en-US" sz="1000" dirty="0" smtClean="0"/>
          </a:p>
          <a:p>
            <a:r>
              <a:rPr lang="en-US" dirty="0" smtClean="0"/>
              <a:t>What does amortized mean</a:t>
            </a:r>
            <a:r>
              <a:rPr lang="en-US" dirty="0" smtClean="0"/>
              <a:t>?</a:t>
            </a:r>
            <a:endParaRPr lang="en-US" dirty="0" smtClean="0"/>
          </a:p>
          <a:p>
            <a:r>
              <a:rPr lang="en-US" dirty="0" smtClean="0"/>
              <a:t>When are amortized bounds good enough</a:t>
            </a:r>
            <a:r>
              <a:rPr lang="en-US" dirty="0" smtClean="0"/>
              <a:t>?</a:t>
            </a:r>
            <a:endParaRPr lang="en-US" dirty="0" smtClean="0"/>
          </a:p>
          <a:p>
            <a:r>
              <a:rPr lang="en-US" dirty="0" smtClean="0"/>
              <a:t>How can we prove an amortized bound?</a:t>
            </a:r>
          </a:p>
          <a:p>
            <a:endParaRPr lang="en-US" sz="1000" dirty="0" smtClean="0"/>
          </a:p>
          <a:p>
            <a:endParaRPr lang="en-US" sz="1000" dirty="0" smtClean="0"/>
          </a:p>
          <a:p>
            <a:pPr>
              <a:buNone/>
            </a:pPr>
            <a:r>
              <a:rPr lang="en-US" dirty="0" smtClean="0"/>
              <a:t>Will just do two simple examples </a:t>
            </a:r>
          </a:p>
          <a:p>
            <a:pPr lvl="1"/>
            <a:r>
              <a:rPr lang="en-US" dirty="0" smtClean="0"/>
              <a:t>Text has more sophisticated examples and proof techniques</a:t>
            </a:r>
          </a:p>
          <a:p>
            <a:pPr lvl="1"/>
            <a:r>
              <a:rPr lang="en-US" i="1" dirty="0" smtClean="0"/>
              <a:t>Idea</a:t>
            </a:r>
            <a:r>
              <a:rPr lang="en-US" dirty="0" smtClean="0"/>
              <a:t> of how amortized describes average cost is essential</a:t>
            </a:r>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92898593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Complexity</a:t>
            </a:r>
            <a:endParaRPr lang="en-US" dirty="0"/>
          </a:p>
        </p:txBody>
      </p:sp>
      <p:sp>
        <p:nvSpPr>
          <p:cNvPr id="3" name="Content Placeholder 2"/>
          <p:cNvSpPr>
            <a:spLocks noGrp="1"/>
          </p:cNvSpPr>
          <p:nvPr>
            <p:ph idx="1"/>
          </p:nvPr>
        </p:nvSpPr>
        <p:spPr>
          <a:xfrm>
            <a:off x="685800" y="1600200"/>
            <a:ext cx="8153400" cy="4495800"/>
          </a:xfrm>
        </p:spPr>
        <p:txBody>
          <a:bodyPr/>
          <a:lstStyle/>
          <a:p>
            <a:pPr algn="ctr">
              <a:buNone/>
            </a:pPr>
            <a:r>
              <a:rPr lang="en-US" dirty="0" smtClean="0">
                <a:solidFill>
                  <a:schemeClr val="accent2"/>
                </a:solidFill>
              </a:rPr>
              <a:t>If a sequence of </a:t>
            </a:r>
            <a:r>
              <a:rPr lang="en-US" b="1" dirty="0" smtClean="0">
                <a:solidFill>
                  <a:schemeClr val="accent2"/>
                </a:solidFill>
                <a:latin typeface="Courier New" pitchFamily="49" charset="0"/>
                <a:cs typeface="Courier New" pitchFamily="49" charset="0"/>
              </a:rPr>
              <a:t>M</a:t>
            </a:r>
            <a:r>
              <a:rPr lang="en-US" dirty="0" smtClean="0">
                <a:solidFill>
                  <a:schemeClr val="accent2"/>
                </a:solidFill>
              </a:rPr>
              <a:t> operations takes </a:t>
            </a:r>
            <a:r>
              <a:rPr lang="en-US" i="1" dirty="0" smtClean="0">
                <a:solidFill>
                  <a:schemeClr val="accent2"/>
                </a:solidFill>
              </a:rPr>
              <a:t>O</a:t>
            </a:r>
            <a:r>
              <a:rPr lang="en-US" dirty="0" smtClean="0">
                <a:solidFill>
                  <a:schemeClr val="accent2"/>
                </a:solidFill>
              </a:rPr>
              <a:t>(</a:t>
            </a:r>
            <a:r>
              <a:rPr lang="en-US" b="1" dirty="0" smtClean="0">
                <a:solidFill>
                  <a:schemeClr val="accent2"/>
                </a:solidFill>
                <a:latin typeface="Courier New" pitchFamily="49" charset="0"/>
                <a:cs typeface="Courier New" pitchFamily="49" charset="0"/>
              </a:rPr>
              <a:t>M</a:t>
            </a:r>
            <a:r>
              <a:rPr lang="en-US" sz="800" b="1" dirty="0" smtClean="0">
                <a:solidFill>
                  <a:schemeClr val="accent2"/>
                </a:solidFill>
                <a:latin typeface="Courier New" pitchFamily="49" charset="0"/>
                <a:cs typeface="Courier New" pitchFamily="49" charset="0"/>
              </a:rPr>
              <a:t>  </a:t>
            </a:r>
            <a:r>
              <a:rPr lang="en-US" b="1" dirty="0" smtClean="0">
                <a:solidFill>
                  <a:schemeClr val="accent2"/>
                </a:solidFill>
                <a:latin typeface="Courier New" pitchFamily="49" charset="0"/>
                <a:cs typeface="Courier New" pitchFamily="49" charset="0"/>
              </a:rPr>
              <a:t>f(n)</a:t>
            </a:r>
            <a:r>
              <a:rPr lang="en-US" dirty="0" smtClean="0">
                <a:solidFill>
                  <a:schemeClr val="accent2"/>
                </a:solidFill>
              </a:rPr>
              <a:t>) time, </a:t>
            </a:r>
          </a:p>
          <a:p>
            <a:pPr algn="ctr">
              <a:buNone/>
            </a:pPr>
            <a:r>
              <a:rPr lang="en-US" dirty="0" smtClean="0">
                <a:solidFill>
                  <a:schemeClr val="accent2"/>
                </a:solidFill>
              </a:rPr>
              <a:t>we say the amortized runtime is </a:t>
            </a:r>
            <a:r>
              <a:rPr lang="en-US" i="1" dirty="0" smtClean="0">
                <a:solidFill>
                  <a:schemeClr val="accent2"/>
                </a:solidFill>
              </a:rPr>
              <a:t>O</a:t>
            </a:r>
            <a:r>
              <a:rPr lang="en-US" dirty="0" smtClean="0">
                <a:solidFill>
                  <a:schemeClr val="accent2"/>
                </a:solidFill>
              </a:rPr>
              <a:t>(</a:t>
            </a:r>
            <a:r>
              <a:rPr lang="en-US" b="1" dirty="0" smtClean="0">
                <a:solidFill>
                  <a:schemeClr val="accent2"/>
                </a:solidFill>
                <a:latin typeface="Courier New" pitchFamily="49" charset="0"/>
                <a:cs typeface="Courier New" pitchFamily="49" charset="0"/>
              </a:rPr>
              <a:t>f(n)</a:t>
            </a:r>
            <a:r>
              <a:rPr lang="en-US" dirty="0" smtClean="0">
                <a:solidFill>
                  <a:schemeClr val="accent2"/>
                </a:solidFill>
              </a:rPr>
              <a:t>)</a:t>
            </a:r>
          </a:p>
          <a:p>
            <a:pPr algn="ctr">
              <a:buNone/>
            </a:pPr>
            <a:endParaRPr lang="en-US" sz="1000" dirty="0" smtClean="0"/>
          </a:p>
          <a:p>
            <a:pPr>
              <a:buNone/>
            </a:pPr>
            <a:r>
              <a:rPr lang="en-US" dirty="0"/>
              <a:t>Amortized bound: worst-case guarantee over sequences of operations</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dirty="0"/>
              <a:t>), then amortized </a:t>
            </a:r>
            <a:r>
              <a:rPr lang="en-US" i="1" dirty="0"/>
              <a:t>O</a:t>
            </a:r>
            <a:r>
              <a:rPr lang="en-US" dirty="0"/>
              <a:t>(</a:t>
            </a:r>
            <a:r>
              <a:rPr lang="en-US" b="1" dirty="0">
                <a:latin typeface="Courier New" pitchFamily="49" charset="0"/>
                <a:cs typeface="Courier New" pitchFamily="49" charset="0"/>
              </a:rPr>
              <a:t>1</a:t>
            </a:r>
            <a:r>
              <a:rPr lang="en-US" dirty="0"/>
              <a:t>)</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3</a:t>
            </a:r>
            <a:r>
              <a:rPr lang="en-US" dirty="0"/>
              <a:t>), then amortized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2</a:t>
            </a:r>
            <a:r>
              <a:rPr lang="en-US" dirty="0"/>
              <a:t>)</a:t>
            </a:r>
          </a:p>
          <a:p>
            <a:pPr marL="0" indent="0">
              <a:buNone/>
            </a:pPr>
            <a:endParaRPr lang="en-US" dirty="0" smtClean="0"/>
          </a:p>
          <a:p>
            <a:r>
              <a:rPr lang="en-US" dirty="0" smtClean="0"/>
              <a:t>The worst case time per operation can be larger than </a:t>
            </a:r>
            <a:r>
              <a:rPr lang="en-US" b="1" dirty="0" smtClean="0">
                <a:latin typeface="Courier New" pitchFamily="49" charset="0"/>
                <a:cs typeface="Courier New" pitchFamily="49" charset="0"/>
              </a:rPr>
              <a:t>f(n)</a:t>
            </a:r>
          </a:p>
          <a:p>
            <a:pPr lvl="1"/>
            <a:r>
              <a:rPr lang="en-US" dirty="0" smtClean="0"/>
              <a:t>As long as the worst case is </a:t>
            </a:r>
            <a:r>
              <a:rPr lang="en-US" i="1" dirty="0" smtClean="0"/>
              <a:t>always</a:t>
            </a:r>
            <a:r>
              <a:rPr lang="en-US" dirty="0" smtClean="0"/>
              <a:t> “rare enough” in </a:t>
            </a:r>
            <a:r>
              <a:rPr lang="en-US" i="1" dirty="0" smtClean="0"/>
              <a:t>any</a:t>
            </a:r>
            <a:r>
              <a:rPr lang="en-US" dirty="0" smtClean="0"/>
              <a:t> sequence of operations</a:t>
            </a:r>
            <a:endParaRPr lang="en-US" b="1" dirty="0" smtClean="0">
              <a:latin typeface="Courier New" pitchFamily="49" charset="0"/>
              <a:cs typeface="Courier New" pitchFamily="49" charset="0"/>
            </a:endParaRPr>
          </a:p>
          <a:p>
            <a:pPr lvl="1"/>
            <a:endParaRPr lang="en-US" sz="1000" dirty="0" smtClean="0"/>
          </a:p>
          <a:p>
            <a:endParaRPr lang="en-US" sz="1000" dirty="0" smtClean="0"/>
          </a:p>
          <a:p>
            <a:pPr>
              <a:buNone/>
            </a:pPr>
            <a:r>
              <a:rPr lang="en-US" dirty="0" smtClean="0"/>
              <a:t>Amortized guarantee ensures the average time per operation for any sequence is </a:t>
            </a:r>
            <a:r>
              <a:rPr lang="en-US" i="1" dirty="0" smtClean="0"/>
              <a:t>O</a:t>
            </a:r>
            <a:r>
              <a:rPr lang="en-US" dirty="0" smtClean="0"/>
              <a:t>(</a:t>
            </a:r>
            <a:r>
              <a:rPr lang="en-US" b="1" dirty="0" smtClean="0">
                <a:latin typeface="Courier New" pitchFamily="49" charset="0"/>
                <a:cs typeface="Courier New" pitchFamily="49" charset="0"/>
              </a:rPr>
              <a:t>f(n)</a:t>
            </a:r>
            <a:r>
              <a:rPr lang="en-US" dirty="0" smtClean="0"/>
              <a:t>)</a:t>
            </a:r>
          </a:p>
          <a:p>
            <a:pPr>
              <a:buNone/>
            </a:pPr>
            <a:endParaRPr lang="en-US" sz="100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0765033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Up Credit”</a:t>
            </a:r>
            <a:endParaRPr lang="en-US" dirty="0"/>
          </a:p>
        </p:txBody>
      </p:sp>
      <p:sp>
        <p:nvSpPr>
          <p:cNvPr id="3" name="Content Placeholder 2"/>
          <p:cNvSpPr>
            <a:spLocks noGrp="1"/>
          </p:cNvSpPr>
          <p:nvPr>
            <p:ph idx="1"/>
          </p:nvPr>
        </p:nvSpPr>
        <p:spPr/>
        <p:txBody>
          <a:bodyPr/>
          <a:lstStyle/>
          <a:p>
            <a:r>
              <a:rPr lang="en-US" dirty="0" smtClean="0"/>
              <a:t>Can think of preceding “cheap” operations as building up “credit” that can be used to “pay for” later “expensive” operations</a:t>
            </a:r>
          </a:p>
          <a:p>
            <a:endParaRPr lang="en-US" dirty="0"/>
          </a:p>
          <a:p>
            <a:r>
              <a:rPr lang="en-US" dirty="0" smtClean="0"/>
              <a:t>Because any sequence of operations must be under the bound, enough “cheap” operations must come </a:t>
            </a:r>
            <a:r>
              <a:rPr lang="en-US" i="1" dirty="0" smtClean="0"/>
              <a:t>first</a:t>
            </a:r>
          </a:p>
          <a:p>
            <a:pPr lvl="1"/>
            <a:r>
              <a:rPr lang="en-US" dirty="0" smtClean="0"/>
              <a:t>Else a prefix of the sequence, which is also a sequence, would violate the bound</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99703758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Resizing stack</a:t>
            </a:r>
            <a:endParaRPr lang="en-US" dirty="0"/>
          </a:p>
        </p:txBody>
      </p:sp>
      <p:sp>
        <p:nvSpPr>
          <p:cNvPr id="3" name="Content Placeholder 2"/>
          <p:cNvSpPr>
            <a:spLocks noGrp="1"/>
          </p:cNvSpPr>
          <p:nvPr>
            <p:ph idx="1"/>
          </p:nvPr>
        </p:nvSpPr>
        <p:spPr>
          <a:xfrm>
            <a:off x="685800" y="1600200"/>
            <a:ext cx="8153400" cy="4495800"/>
          </a:xfrm>
        </p:spPr>
        <p:txBody>
          <a:bodyPr/>
          <a:lstStyle/>
          <a:p>
            <a:pPr>
              <a:buNone/>
            </a:pPr>
            <a:r>
              <a:rPr lang="en-US" dirty="0" smtClean="0"/>
              <a:t>A stack implemented with an array where we double the size of the array if it becomes full</a:t>
            </a:r>
          </a:p>
          <a:p>
            <a:endParaRPr lang="en-US" dirty="0" smtClean="0"/>
          </a:p>
          <a:p>
            <a:pPr>
              <a:buNone/>
            </a:pPr>
            <a:r>
              <a:rPr lang="en-US" dirty="0" smtClean="0"/>
              <a:t>Claim: Any sequence of </a:t>
            </a:r>
            <a:r>
              <a:rPr lang="en-US" b="1" dirty="0" smtClean="0">
                <a:latin typeface="Courier New" pitchFamily="49" charset="0"/>
                <a:cs typeface="Courier New" pitchFamily="49" charset="0"/>
              </a:rPr>
              <a:t>push</a:t>
            </a:r>
            <a:r>
              <a:rPr lang="en-US" dirty="0" smtClean="0"/>
              <a:t>/</a:t>
            </a:r>
            <a:r>
              <a:rPr lang="en-US" b="1" dirty="0" smtClean="0">
                <a:latin typeface="Courier New" pitchFamily="49" charset="0"/>
                <a:cs typeface="Courier New" pitchFamily="49" charset="0"/>
              </a:rPr>
              <a:t>pop</a:t>
            </a:r>
            <a:r>
              <a:rPr lang="en-US" dirty="0" smtClean="0"/>
              <a:t>/</a:t>
            </a:r>
            <a:r>
              <a:rPr lang="en-US" b="1" dirty="0" err="1" smtClean="0">
                <a:latin typeface="Courier New" pitchFamily="49" charset="0"/>
                <a:cs typeface="Courier New" pitchFamily="49" charset="0"/>
              </a:rPr>
              <a:t>isEmpty</a:t>
            </a:r>
            <a:r>
              <a:rPr lang="en-US" dirty="0" smtClean="0"/>
              <a:t>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a:buNone/>
            </a:pPr>
            <a:endParaRPr lang="en-US" dirty="0" smtClean="0"/>
          </a:p>
          <a:p>
            <a:pPr>
              <a:buNone/>
            </a:pPr>
            <a:r>
              <a:rPr lang="en-US" dirty="0" smtClean="0"/>
              <a:t>Need to show any sequence of </a:t>
            </a:r>
            <a:r>
              <a:rPr lang="en-US" b="1" dirty="0" smtClean="0">
                <a:latin typeface="Courier New" pitchFamily="49" charset="0"/>
                <a:cs typeface="Courier New" pitchFamily="49" charset="0"/>
              </a:rPr>
              <a:t>M</a:t>
            </a:r>
            <a:r>
              <a:rPr lang="en-US" dirty="0" smtClean="0"/>
              <a:t> operations takes time </a:t>
            </a:r>
            <a:r>
              <a:rPr lang="en-US" i="1" dirty="0" smtClean="0"/>
              <a:t>O</a:t>
            </a:r>
            <a:r>
              <a:rPr lang="en-US" dirty="0" smtClean="0"/>
              <a:t>(</a:t>
            </a:r>
            <a:r>
              <a:rPr lang="en-US" b="1" dirty="0" smtClean="0">
                <a:latin typeface="Courier New" pitchFamily="49" charset="0"/>
                <a:cs typeface="Courier New" pitchFamily="49" charset="0"/>
              </a:rPr>
              <a:t>M</a:t>
            </a:r>
            <a:r>
              <a:rPr lang="en-US" dirty="0" smtClean="0"/>
              <a:t>)</a:t>
            </a:r>
          </a:p>
          <a:p>
            <a:pPr lvl="1"/>
            <a:r>
              <a:rPr lang="en-US" dirty="0" smtClean="0"/>
              <a:t>Recall the non-resizing work is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(i.e., </a:t>
            </a:r>
            <a:r>
              <a:rPr lang="en-US" b="1" dirty="0" smtClean="0">
                <a:latin typeface="Courier New" pitchFamily="49" charset="0"/>
                <a:cs typeface="Courier New" pitchFamily="49" charset="0"/>
              </a:rPr>
              <a:t>M*</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The resizing work is proportional to the total number of element copies we do for the resizing</a:t>
            </a:r>
          </a:p>
          <a:p>
            <a:pPr lvl="1"/>
            <a:r>
              <a:rPr lang="en-US" dirty="0" smtClean="0"/>
              <a:t>So it suffices to show that:</a:t>
            </a:r>
          </a:p>
          <a:p>
            <a:pPr lvl="1" algn="ctr">
              <a:buNone/>
            </a:pPr>
            <a:r>
              <a:rPr lang="en-US" dirty="0" smtClean="0"/>
              <a:t>	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lvl="1">
              <a:buNone/>
            </a:pPr>
            <a:r>
              <a:rPr lang="en-US" dirty="0" smtClean="0"/>
              <a:t>    (So average number of copies per operation is bounded by a constant)</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58207999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Amount of copying</a:t>
            </a:r>
            <a:endParaRPr lang="en-US" dirty="0"/>
          </a:p>
        </p:txBody>
      </p:sp>
      <p:sp>
        <p:nvSpPr>
          <p:cNvPr id="3" name="Content Placeholder 2"/>
          <p:cNvSpPr>
            <a:spLocks noGrp="1"/>
          </p:cNvSpPr>
          <p:nvPr>
            <p:ph idx="1"/>
          </p:nvPr>
        </p:nvSpPr>
        <p:spPr>
          <a:xfrm>
            <a:off x="685800" y="2209800"/>
            <a:ext cx="7772400" cy="3886200"/>
          </a:xfrm>
        </p:spPr>
        <p:txBody>
          <a:bodyPr/>
          <a:lstStyle/>
          <a:p>
            <a:pPr>
              <a:buNone/>
            </a:pPr>
            <a:r>
              <a:rPr lang="en-US" dirty="0" smtClean="0"/>
              <a:t>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a:buNone/>
            </a:pPr>
            <a:endParaRPr lang="en-US" sz="1000" dirty="0" smtClean="0"/>
          </a:p>
          <a:p>
            <a:pPr>
              <a:buNone/>
            </a:pPr>
            <a:r>
              <a:rPr lang="en-US" dirty="0" smtClean="0"/>
              <a:t>Let </a:t>
            </a:r>
            <a:r>
              <a:rPr lang="en-US" b="1" dirty="0" smtClean="0">
                <a:latin typeface="Courier New" pitchFamily="49" charset="0"/>
                <a:cs typeface="Courier New" pitchFamily="49" charset="0"/>
              </a:rPr>
              <a:t>n</a:t>
            </a:r>
            <a:r>
              <a:rPr lang="en-US" dirty="0" smtClean="0"/>
              <a:t> be the size of the array after </a:t>
            </a:r>
            <a:r>
              <a:rPr lang="en-US" b="1" dirty="0" smtClean="0">
                <a:latin typeface="Courier New" pitchFamily="49" charset="0"/>
                <a:cs typeface="Courier New" pitchFamily="49" charset="0"/>
              </a:rPr>
              <a:t>M</a:t>
            </a:r>
            <a:r>
              <a:rPr lang="en-US" dirty="0" smtClean="0"/>
              <a:t> operations</a:t>
            </a:r>
          </a:p>
          <a:p>
            <a:pPr lvl="1"/>
            <a:r>
              <a:rPr lang="en-US" dirty="0" smtClean="0"/>
              <a:t>Then we have done a total of:</a:t>
            </a:r>
          </a:p>
          <a:p>
            <a:pPr lvl="1" algn="ctr">
              <a:buNone/>
            </a:pPr>
            <a:r>
              <a:rPr lang="en-US" dirty="0" smtClean="0"/>
              <a:t> </a:t>
            </a:r>
            <a:r>
              <a:rPr lang="en-US" b="1" dirty="0" smtClean="0">
                <a:latin typeface="Courier New" pitchFamily="49" charset="0"/>
                <a:cs typeface="Courier New" pitchFamily="49" charset="0"/>
              </a:rPr>
              <a:t>n/2 + n/4 + n/8 + … INITIAL_SIZE &lt; n</a:t>
            </a:r>
          </a:p>
          <a:p>
            <a:pPr lvl="1">
              <a:buNone/>
            </a:pPr>
            <a:r>
              <a:rPr lang="en-US" dirty="0" smtClean="0"/>
              <a:t>	element copies</a:t>
            </a:r>
          </a:p>
          <a:p>
            <a:pPr lvl="1"/>
            <a:r>
              <a:rPr lang="en-US" dirty="0" smtClean="0"/>
              <a:t>Because we must have done at least enough </a:t>
            </a:r>
            <a:r>
              <a:rPr lang="en-US" b="1" dirty="0" smtClean="0">
                <a:latin typeface="Courier New" pitchFamily="49" charset="0"/>
                <a:cs typeface="Courier New" pitchFamily="49" charset="0"/>
              </a:rPr>
              <a:t>push</a:t>
            </a:r>
            <a:r>
              <a:rPr lang="en-US" dirty="0" smtClean="0"/>
              <a:t> operations to cause resizing up to size </a:t>
            </a:r>
            <a:r>
              <a:rPr lang="en-US" b="1" dirty="0" smtClean="0">
                <a:latin typeface="Courier New" pitchFamily="49" charset="0"/>
                <a:cs typeface="Courier New" pitchFamily="49" charset="0"/>
              </a:rPr>
              <a:t>n</a:t>
            </a:r>
            <a:r>
              <a:rPr lang="en-US" dirty="0" smtClean="0"/>
              <a:t>:</a:t>
            </a:r>
          </a:p>
          <a:p>
            <a:pPr lvl="1" algn="ctr">
              <a:buNone/>
            </a:pPr>
            <a:r>
              <a:rPr lang="en-US" dirty="0" smtClean="0"/>
              <a:t>	</a:t>
            </a:r>
            <a:r>
              <a:rPr lang="en-US" b="1" dirty="0" smtClean="0">
                <a:latin typeface="Courier New" pitchFamily="49" charset="0"/>
                <a:cs typeface="Courier New" pitchFamily="49" charset="0"/>
              </a:rPr>
              <a:t>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n/2</a:t>
            </a:r>
          </a:p>
          <a:p>
            <a:pPr lvl="1"/>
            <a:r>
              <a:rPr lang="en-US" dirty="0" smtClean="0"/>
              <a:t>So</a:t>
            </a:r>
          </a:p>
          <a:p>
            <a:pPr lvl="1" algn="ctr">
              <a:buNone/>
            </a:pPr>
            <a:r>
              <a:rPr lang="en-US" b="1" dirty="0" smtClean="0">
                <a:latin typeface="Courier New" pitchFamily="49" charset="0"/>
                <a:cs typeface="Courier New" pitchFamily="49" charset="0"/>
              </a:rPr>
              <a:t>2M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 &gt;</a:t>
            </a:r>
            <a:r>
              <a:rPr lang="en-US" dirty="0" smtClean="0"/>
              <a:t> </a:t>
            </a:r>
            <a:r>
              <a:rPr lang="en-US" i="1" dirty="0" smtClean="0"/>
              <a:t>number of element copies</a:t>
            </a:r>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5"/>
          <p:cNvSpPr>
            <a:spLocks noChangeArrowheads="1"/>
          </p:cNvSpPr>
          <p:nvPr>
            <p:custDataLst>
              <p:tags r:id="rId1"/>
            </p:custDataLst>
          </p:nvPr>
        </p:nvSpPr>
        <p:spPr bwMode="auto">
          <a:xfrm>
            <a:off x="838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5" name="Rectangle 5"/>
          <p:cNvSpPr>
            <a:spLocks noChangeArrowheads="1"/>
          </p:cNvSpPr>
          <p:nvPr>
            <p:custDataLst>
              <p:tags r:id="rId2"/>
            </p:custDataLst>
          </p:nvPr>
        </p:nvSpPr>
        <p:spPr bwMode="auto">
          <a:xfrm>
            <a:off x="1066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6" name="Rectangle 5"/>
          <p:cNvSpPr>
            <a:spLocks noChangeArrowheads="1"/>
          </p:cNvSpPr>
          <p:nvPr>
            <p:custDataLst>
              <p:tags r:id="rId3"/>
            </p:custDataLst>
          </p:nvPr>
        </p:nvSpPr>
        <p:spPr bwMode="auto">
          <a:xfrm>
            <a:off x="1295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7" name="Rectangle 5"/>
          <p:cNvSpPr>
            <a:spLocks noChangeArrowheads="1"/>
          </p:cNvSpPr>
          <p:nvPr>
            <p:custDataLst>
              <p:tags r:id="rId4"/>
            </p:custDataLst>
          </p:nvPr>
        </p:nvSpPr>
        <p:spPr bwMode="auto">
          <a:xfrm>
            <a:off x="1524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8" name="Rectangle 5"/>
          <p:cNvSpPr>
            <a:spLocks noChangeArrowheads="1"/>
          </p:cNvSpPr>
          <p:nvPr>
            <p:custDataLst>
              <p:tags r:id="rId5"/>
            </p:custDataLst>
          </p:nvPr>
        </p:nvSpPr>
        <p:spPr bwMode="auto">
          <a:xfrm>
            <a:off x="1752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9" name="Rectangle 5"/>
          <p:cNvSpPr>
            <a:spLocks noChangeArrowheads="1"/>
          </p:cNvSpPr>
          <p:nvPr>
            <p:custDataLst>
              <p:tags r:id="rId6"/>
            </p:custDataLst>
          </p:nvPr>
        </p:nvSpPr>
        <p:spPr bwMode="auto">
          <a:xfrm>
            <a:off x="1981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0" name="Rectangle 5"/>
          <p:cNvSpPr>
            <a:spLocks noChangeArrowheads="1"/>
          </p:cNvSpPr>
          <p:nvPr>
            <p:custDataLst>
              <p:tags r:id="rId7"/>
            </p:custDataLst>
          </p:nvPr>
        </p:nvSpPr>
        <p:spPr bwMode="auto">
          <a:xfrm>
            <a:off x="2209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1" name="Rectangle 5"/>
          <p:cNvSpPr>
            <a:spLocks noChangeArrowheads="1"/>
          </p:cNvSpPr>
          <p:nvPr>
            <p:custDataLst>
              <p:tags r:id="rId8"/>
            </p:custDataLst>
          </p:nvPr>
        </p:nvSpPr>
        <p:spPr bwMode="auto">
          <a:xfrm>
            <a:off x="2438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2" name="Rectangle 5"/>
          <p:cNvSpPr>
            <a:spLocks noChangeArrowheads="1"/>
          </p:cNvSpPr>
          <p:nvPr>
            <p:custDataLst>
              <p:tags r:id="rId9"/>
            </p:custDataLst>
          </p:nvPr>
        </p:nvSpPr>
        <p:spPr bwMode="auto">
          <a:xfrm>
            <a:off x="2667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3" name="Rectangle 5"/>
          <p:cNvSpPr>
            <a:spLocks noChangeArrowheads="1"/>
          </p:cNvSpPr>
          <p:nvPr>
            <p:custDataLst>
              <p:tags r:id="rId10"/>
            </p:custDataLst>
          </p:nvPr>
        </p:nvSpPr>
        <p:spPr bwMode="auto">
          <a:xfrm>
            <a:off x="2895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4" name="Rectangle 5"/>
          <p:cNvSpPr>
            <a:spLocks noChangeArrowheads="1"/>
          </p:cNvSpPr>
          <p:nvPr>
            <p:custDataLst>
              <p:tags r:id="rId11"/>
            </p:custDataLst>
          </p:nvPr>
        </p:nvSpPr>
        <p:spPr bwMode="auto">
          <a:xfrm>
            <a:off x="3124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5" name="Rectangle 5"/>
          <p:cNvSpPr>
            <a:spLocks noChangeArrowheads="1"/>
          </p:cNvSpPr>
          <p:nvPr>
            <p:custDataLst>
              <p:tags r:id="rId12"/>
            </p:custDataLst>
          </p:nvPr>
        </p:nvSpPr>
        <p:spPr bwMode="auto">
          <a:xfrm>
            <a:off x="3352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6" name="Rectangle 5"/>
          <p:cNvSpPr>
            <a:spLocks noChangeArrowheads="1"/>
          </p:cNvSpPr>
          <p:nvPr>
            <p:custDataLst>
              <p:tags r:id="rId13"/>
            </p:custDataLst>
          </p:nvPr>
        </p:nvSpPr>
        <p:spPr bwMode="auto">
          <a:xfrm>
            <a:off x="3581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7" name="Rectangle 5"/>
          <p:cNvSpPr>
            <a:spLocks noChangeArrowheads="1"/>
          </p:cNvSpPr>
          <p:nvPr>
            <p:custDataLst>
              <p:tags r:id="rId14"/>
            </p:custDataLst>
          </p:nvPr>
        </p:nvSpPr>
        <p:spPr bwMode="auto">
          <a:xfrm>
            <a:off x="3810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8" name="Rectangle 5"/>
          <p:cNvSpPr>
            <a:spLocks noChangeArrowheads="1"/>
          </p:cNvSpPr>
          <p:nvPr>
            <p:custDataLst>
              <p:tags r:id="rId15"/>
            </p:custDataLst>
          </p:nvPr>
        </p:nvSpPr>
        <p:spPr bwMode="auto">
          <a:xfrm>
            <a:off x="4038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9" name="Rectangle 5"/>
          <p:cNvSpPr>
            <a:spLocks noChangeArrowheads="1"/>
          </p:cNvSpPr>
          <p:nvPr>
            <p:custDataLst>
              <p:tags r:id="rId16"/>
            </p:custDataLst>
          </p:nvPr>
        </p:nvSpPr>
        <p:spPr bwMode="auto">
          <a:xfrm>
            <a:off x="4267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0" name="Rectangle 5"/>
          <p:cNvSpPr>
            <a:spLocks noChangeArrowheads="1"/>
          </p:cNvSpPr>
          <p:nvPr>
            <p:custDataLst>
              <p:tags r:id="rId17"/>
            </p:custDataLst>
          </p:nvPr>
        </p:nvSpPr>
        <p:spPr bwMode="auto">
          <a:xfrm>
            <a:off x="4495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1" name="Rectangle 5"/>
          <p:cNvSpPr>
            <a:spLocks noChangeArrowheads="1"/>
          </p:cNvSpPr>
          <p:nvPr>
            <p:custDataLst>
              <p:tags r:id="rId18"/>
            </p:custDataLst>
          </p:nvPr>
        </p:nvSpPr>
        <p:spPr bwMode="auto">
          <a:xfrm>
            <a:off x="4724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2" name="Rectangle 5"/>
          <p:cNvSpPr>
            <a:spLocks noChangeArrowheads="1"/>
          </p:cNvSpPr>
          <p:nvPr>
            <p:custDataLst>
              <p:tags r:id="rId19"/>
            </p:custDataLst>
          </p:nvPr>
        </p:nvSpPr>
        <p:spPr bwMode="auto">
          <a:xfrm>
            <a:off x="4953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3" name="Rectangle 5"/>
          <p:cNvSpPr>
            <a:spLocks noChangeArrowheads="1"/>
          </p:cNvSpPr>
          <p:nvPr>
            <p:custDataLst>
              <p:tags r:id="rId20"/>
            </p:custDataLst>
          </p:nvPr>
        </p:nvSpPr>
        <p:spPr bwMode="auto">
          <a:xfrm>
            <a:off x="5181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4" name="Rectangle 5"/>
          <p:cNvSpPr>
            <a:spLocks noChangeArrowheads="1"/>
          </p:cNvSpPr>
          <p:nvPr>
            <p:custDataLst>
              <p:tags r:id="rId21"/>
            </p:custDataLst>
          </p:nvPr>
        </p:nvSpPr>
        <p:spPr bwMode="auto">
          <a:xfrm>
            <a:off x="5410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5" name="Rectangle 5"/>
          <p:cNvSpPr>
            <a:spLocks noChangeArrowheads="1"/>
          </p:cNvSpPr>
          <p:nvPr>
            <p:custDataLst>
              <p:tags r:id="rId22"/>
            </p:custDataLst>
          </p:nvPr>
        </p:nvSpPr>
        <p:spPr bwMode="auto">
          <a:xfrm>
            <a:off x="5638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6" name="Rectangle 5"/>
          <p:cNvSpPr>
            <a:spLocks noChangeArrowheads="1"/>
          </p:cNvSpPr>
          <p:nvPr>
            <p:custDataLst>
              <p:tags r:id="rId23"/>
            </p:custDataLst>
          </p:nvPr>
        </p:nvSpPr>
        <p:spPr bwMode="auto">
          <a:xfrm>
            <a:off x="5867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7" name="Rectangle 5"/>
          <p:cNvSpPr>
            <a:spLocks noChangeArrowheads="1"/>
          </p:cNvSpPr>
          <p:nvPr>
            <p:custDataLst>
              <p:tags r:id="rId24"/>
            </p:custDataLst>
          </p:nvPr>
        </p:nvSpPr>
        <p:spPr bwMode="auto">
          <a:xfrm>
            <a:off x="6096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8" name="Rectangle 5"/>
          <p:cNvSpPr>
            <a:spLocks noChangeArrowheads="1"/>
          </p:cNvSpPr>
          <p:nvPr>
            <p:custDataLst>
              <p:tags r:id="rId25"/>
            </p:custDataLst>
          </p:nvPr>
        </p:nvSpPr>
        <p:spPr bwMode="auto">
          <a:xfrm>
            <a:off x="6324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9" name="Rectangle 5"/>
          <p:cNvSpPr>
            <a:spLocks noChangeArrowheads="1"/>
          </p:cNvSpPr>
          <p:nvPr>
            <p:custDataLst>
              <p:tags r:id="rId26"/>
            </p:custDataLst>
          </p:nvPr>
        </p:nvSpPr>
        <p:spPr bwMode="auto">
          <a:xfrm>
            <a:off x="6553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0" name="Rectangle 5"/>
          <p:cNvSpPr>
            <a:spLocks noChangeArrowheads="1"/>
          </p:cNvSpPr>
          <p:nvPr>
            <p:custDataLst>
              <p:tags r:id="rId27"/>
            </p:custDataLst>
          </p:nvPr>
        </p:nvSpPr>
        <p:spPr bwMode="auto">
          <a:xfrm>
            <a:off x="6781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1" name="Rectangle 5"/>
          <p:cNvSpPr>
            <a:spLocks noChangeArrowheads="1"/>
          </p:cNvSpPr>
          <p:nvPr>
            <p:custDataLst>
              <p:tags r:id="rId28"/>
            </p:custDataLst>
          </p:nvPr>
        </p:nvSpPr>
        <p:spPr bwMode="auto">
          <a:xfrm>
            <a:off x="7010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2" name="Rectangle 5"/>
          <p:cNvSpPr>
            <a:spLocks noChangeArrowheads="1"/>
          </p:cNvSpPr>
          <p:nvPr>
            <p:custDataLst>
              <p:tags r:id="rId29"/>
            </p:custDataLst>
          </p:nvPr>
        </p:nvSpPr>
        <p:spPr bwMode="auto">
          <a:xfrm>
            <a:off x="7239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3" name="Rectangle 5"/>
          <p:cNvSpPr>
            <a:spLocks noChangeArrowheads="1"/>
          </p:cNvSpPr>
          <p:nvPr>
            <p:custDataLst>
              <p:tags r:id="rId30"/>
            </p:custDataLst>
          </p:nvPr>
        </p:nvSpPr>
        <p:spPr bwMode="auto">
          <a:xfrm>
            <a:off x="7467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4" name="Rectangle 5"/>
          <p:cNvSpPr>
            <a:spLocks noChangeArrowheads="1"/>
          </p:cNvSpPr>
          <p:nvPr>
            <p:custDataLst>
              <p:tags r:id="rId31"/>
            </p:custDataLst>
          </p:nvPr>
        </p:nvSpPr>
        <p:spPr bwMode="auto">
          <a:xfrm>
            <a:off x="7696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5" name="Rectangle 5"/>
          <p:cNvSpPr>
            <a:spLocks noChangeArrowheads="1"/>
          </p:cNvSpPr>
          <p:nvPr>
            <p:custDataLst>
              <p:tags r:id="rId32"/>
            </p:custDataLst>
          </p:nvPr>
        </p:nvSpPr>
        <p:spPr bwMode="auto">
          <a:xfrm>
            <a:off x="7924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6" name="Left Brace 45"/>
          <p:cNvSpPr/>
          <p:nvPr/>
        </p:nvSpPr>
        <p:spPr bwMode="auto">
          <a:xfrm rot="16200000">
            <a:off x="2476500" y="190500"/>
            <a:ext cx="304800" cy="3581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Left Brace 46"/>
          <p:cNvSpPr/>
          <p:nvPr/>
        </p:nvSpPr>
        <p:spPr bwMode="auto">
          <a:xfrm rot="16200000">
            <a:off x="1562101" y="1028700"/>
            <a:ext cx="304800" cy="17526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Left Brace 47"/>
          <p:cNvSpPr/>
          <p:nvPr/>
        </p:nvSpPr>
        <p:spPr bwMode="auto">
          <a:xfrm rot="16200000">
            <a:off x="1104900" y="1409700"/>
            <a:ext cx="304800" cy="8382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435510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approaches</a:t>
            </a:r>
            <a:endParaRPr lang="en-US" dirty="0"/>
          </a:p>
        </p:txBody>
      </p:sp>
      <p:sp>
        <p:nvSpPr>
          <p:cNvPr id="3" name="Content Placeholder 2"/>
          <p:cNvSpPr>
            <a:spLocks noGrp="1"/>
          </p:cNvSpPr>
          <p:nvPr>
            <p:ph idx="1"/>
          </p:nvPr>
        </p:nvSpPr>
        <p:spPr>
          <a:xfrm>
            <a:off x="685800" y="1447800"/>
            <a:ext cx="8077200" cy="4648200"/>
          </a:xfrm>
        </p:spPr>
        <p:txBody>
          <a:bodyPr/>
          <a:lstStyle/>
          <a:p>
            <a:r>
              <a:rPr lang="en-US" dirty="0" smtClean="0"/>
              <a:t>If array grows by a constant amount (say 1000), </a:t>
            </a:r>
          </a:p>
          <a:p>
            <a:pPr>
              <a:buNone/>
            </a:pPr>
            <a:r>
              <a:rPr lang="en-US" dirty="0" smtClean="0"/>
              <a:t>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After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operations, you may have done </a:t>
            </a:r>
            <a:r>
              <a:rPr lang="en-US" dirty="0" smtClean="0">
                <a:sym typeface="Symbol"/>
              </a:rPr>
              <a:t></a:t>
            </a:r>
            <a:r>
              <a:rPr lang="en-US" dirty="0" smtClean="0"/>
              <a:t>(</a:t>
            </a:r>
            <a:r>
              <a:rPr lang="en-US" b="1" dirty="0" smtClean="0">
                <a:latin typeface="Courier New" pitchFamily="49" charset="0"/>
                <a:cs typeface="Courier New" pitchFamily="49" charset="0"/>
              </a:rPr>
              <a:t>M</a:t>
            </a:r>
            <a:r>
              <a:rPr lang="en-US" sz="2400" b="1" baseline="30000" dirty="0" smtClean="0">
                <a:latin typeface="Courier New" pitchFamily="49" charset="0"/>
                <a:cs typeface="Courier New" pitchFamily="49" charset="0"/>
              </a:rPr>
              <a:t>2</a:t>
            </a:r>
            <a:r>
              <a:rPr lang="en-US" dirty="0" smtClean="0"/>
              <a:t>) copies</a:t>
            </a:r>
          </a:p>
          <a:p>
            <a:pPr lvl="1"/>
            <a:endParaRPr lang="en-US" dirty="0" smtClean="0"/>
          </a:p>
          <a:p>
            <a:r>
              <a:rPr lang="en-US" dirty="0" smtClean="0"/>
              <a:t>If array shrinks when 1/2 empty, </a:t>
            </a:r>
          </a:p>
          <a:p>
            <a:pPr>
              <a:buNone/>
            </a:pPr>
            <a:r>
              <a:rPr lang="en-US" dirty="0" smtClean="0"/>
              <a:t>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Terrible case: </a:t>
            </a:r>
            <a:r>
              <a:rPr lang="en-US" b="1" dirty="0" smtClean="0">
                <a:latin typeface="Courier New" pitchFamily="49" charset="0"/>
                <a:cs typeface="Courier New" pitchFamily="49" charset="0"/>
              </a:rPr>
              <a:t>pop</a:t>
            </a:r>
            <a:r>
              <a:rPr lang="en-US" dirty="0" smtClean="0"/>
              <a:t> once and shrink, </a:t>
            </a:r>
            <a:r>
              <a:rPr lang="en-US" b="1" dirty="0" smtClean="0">
                <a:latin typeface="Courier New" pitchFamily="49" charset="0"/>
                <a:cs typeface="Courier New" pitchFamily="49" charset="0"/>
              </a:rPr>
              <a:t>push</a:t>
            </a:r>
            <a:r>
              <a:rPr lang="en-US" dirty="0" smtClean="0"/>
              <a:t> once and grow, </a:t>
            </a:r>
            <a:r>
              <a:rPr lang="en-US" b="1" dirty="0" smtClean="0">
                <a:latin typeface="Courier New" pitchFamily="49" charset="0"/>
                <a:cs typeface="Courier New" pitchFamily="49" charset="0"/>
              </a:rPr>
              <a:t>pop</a:t>
            </a:r>
            <a:r>
              <a:rPr lang="en-US" dirty="0" smtClean="0"/>
              <a:t> once and shrink, …</a:t>
            </a:r>
          </a:p>
          <a:p>
            <a:pPr lvl="1"/>
            <a:endParaRPr lang="en-US" dirty="0" smtClean="0"/>
          </a:p>
          <a:p>
            <a:r>
              <a:rPr lang="en-US" dirty="0" smtClean="0"/>
              <a:t>If array shrinks when 3/4 empty, </a:t>
            </a:r>
          </a:p>
          <a:p>
            <a:pPr>
              <a:buNone/>
            </a:pPr>
            <a:r>
              <a:rPr lang="en-US" dirty="0" smtClean="0"/>
              <a:t>	it </a:t>
            </a:r>
            <a:r>
              <a:rPr lang="en-US" dirty="0" smtClean="0">
                <a:solidFill>
                  <a:schemeClr val="accent2"/>
                </a:solidFill>
              </a:rPr>
              <a:t>is</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Proof is more complicated, but basic idea remains: by the time an expensive operation occurs, many cheap ones occurred</a:t>
            </a:r>
          </a:p>
          <a:p>
            <a:pPr lvl="1"/>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429247731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24"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30"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4"/>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5"/>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3" name="Text Box 16"/>
          <p:cNvSpPr txBox="1">
            <a:spLocks noChangeArrowheads="1"/>
          </p:cNvSpPr>
          <p:nvPr>
            <p:custDataLst>
              <p:tags r:id="rId3"/>
            </p:custDataLst>
          </p:nvPr>
        </p:nvSpPr>
        <p:spPr bwMode="auto">
          <a:xfrm>
            <a:off x="6477000" y="391525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r>
              <a:rPr lang="en-US" sz="2000" dirty="0" smtClean="0">
                <a:solidFill>
                  <a:schemeClr val="accent2"/>
                </a:solidFill>
              </a:rPr>
              <a:t>C</a:t>
            </a:r>
            <a:endParaRPr lang="en-US" sz="2000" dirty="0">
              <a:solidFill>
                <a:schemeClr val="accent2"/>
              </a:solidFill>
            </a:endParaRPr>
          </a:p>
          <a:p>
            <a:pPr>
              <a:lnSpc>
                <a:spcPct val="100000"/>
              </a:lnSpc>
              <a:spcBef>
                <a:spcPct val="0"/>
              </a:spcBef>
            </a:pPr>
            <a:r>
              <a:rPr lang="en-US" sz="2000" dirty="0" smtClean="0">
                <a:solidFill>
                  <a:schemeClr val="accent2"/>
                </a:solidFill>
              </a:rPr>
              <a:t>B</a:t>
            </a:r>
            <a:endParaRPr lang="en-US" sz="2000" dirty="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2121350"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A, B, C</a:t>
            </a:r>
          </a:p>
        </p:txBody>
      </p:sp>
    </p:spTree>
    <p:extLst>
      <p:ext uri="{BB962C8B-B14F-4D97-AF65-F5344CB8AC3E}">
        <p14:creationId xmlns:p14="http://schemas.microsoft.com/office/powerpoint/2010/main" val="27032066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5"/>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6"/>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183337" cy="400110"/>
          </a:xfrm>
          <a:prstGeom prst="rect">
            <a:avLst/>
          </a:prstGeom>
          <a:noFill/>
        </p:spPr>
        <p:txBody>
          <a:bodyPr wrap="none" rtlCol="0">
            <a:spAutoFit/>
          </a:bodyPr>
          <a:lstStyle/>
          <a:p>
            <a:r>
              <a:rPr lang="en-US" sz="2000" b="0" dirty="0" err="1" smtClean="0">
                <a:latin typeface="+mn-lt"/>
              </a:rPr>
              <a:t>dequeue</a:t>
            </a:r>
            <a:endParaRPr lang="en-US" sz="2000" b="0" dirty="0" smtClean="0">
              <a:latin typeface="+mn-lt"/>
            </a:endParaRP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Tree>
    <p:extLst>
      <p:ext uri="{BB962C8B-B14F-4D97-AF65-F5344CB8AC3E}">
        <p14:creationId xmlns:p14="http://schemas.microsoft.com/office/powerpoint/2010/main" val="6086077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Date Placeholder 3"/>
          <p:cNvSpPr>
            <a:spLocks noGrp="1"/>
          </p:cNvSpPr>
          <p:nvPr>
            <p:ph type="dt" sz="half" idx="10"/>
          </p:nvPr>
        </p:nvSpPr>
        <p:spPr/>
        <p:txBody>
          <a:bodyPr/>
          <a:lstStyle/>
          <a:p>
            <a:r>
              <a:rPr lang="en-US" smtClean="0"/>
              <a:t>Winter 2014</a:t>
            </a:r>
            <a:endParaRPr lang="en-US"/>
          </a:p>
        </p:txBody>
      </p:sp>
      <p:sp>
        <p:nvSpPr>
          <p:cNvPr id="108" name="Slide Number Placeholder 5"/>
          <p:cNvSpPr>
            <a:spLocks noGrp="1"/>
          </p:cNvSpPr>
          <p:nvPr>
            <p:ph type="sldNum" sz="quarter" idx="12"/>
          </p:nvPr>
        </p:nvSpPr>
        <p:spPr/>
        <p:txBody>
          <a:bodyPr/>
          <a:lstStyle/>
          <a:p>
            <a:fld id="{ED31AA08-8EEA-40BB-9FA3-9EF9DD84B75E}" type="slidenum">
              <a:rPr lang="en-US"/>
              <a:pPr/>
              <a:t>4</a:t>
            </a:fld>
            <a:endParaRPr lang="en-US"/>
          </a:p>
        </p:txBody>
      </p:sp>
      <p:sp>
        <p:nvSpPr>
          <p:cNvPr id="4098" name="Rectangle 2"/>
          <p:cNvSpPr>
            <a:spLocks noGrp="1" noChangeArrowheads="1"/>
          </p:cNvSpPr>
          <p:nvPr>
            <p:ph type="title"/>
            <p:custDataLst>
              <p:tags r:id="rId1"/>
            </p:custDataLst>
          </p:nvPr>
        </p:nvSpPr>
        <p:spPr>
          <a:xfrm>
            <a:off x="609600" y="171450"/>
            <a:ext cx="8077200" cy="1085850"/>
          </a:xfrm>
        </p:spPr>
        <p:txBody>
          <a:bodyPr/>
          <a:lstStyle/>
          <a:p>
            <a:r>
              <a:rPr lang="en-US" dirty="0" smtClean="0"/>
              <a:t>Array Representation of Binary Trees</a:t>
            </a:r>
            <a:endParaRPr lang="en-US" dirty="0"/>
          </a:p>
        </p:txBody>
      </p:sp>
      <p:sp>
        <p:nvSpPr>
          <p:cNvPr id="4100" name="Oval 4"/>
          <p:cNvSpPr>
            <a:spLocks noChangeAspect="1" noChangeArrowheads="1"/>
          </p:cNvSpPr>
          <p:nvPr>
            <p:custDataLst>
              <p:tags r:id="rId2"/>
            </p:custDataLst>
          </p:nvPr>
        </p:nvSpPr>
        <p:spPr bwMode="auto">
          <a:xfrm>
            <a:off x="5080000" y="314325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G</a:t>
            </a:r>
          </a:p>
        </p:txBody>
      </p:sp>
      <p:sp>
        <p:nvSpPr>
          <p:cNvPr id="4101" name="Oval 5"/>
          <p:cNvSpPr>
            <a:spLocks noChangeAspect="1" noChangeArrowheads="1"/>
          </p:cNvSpPr>
          <p:nvPr>
            <p:custDataLst>
              <p:tags r:id="rId3"/>
            </p:custDataLst>
          </p:nvPr>
        </p:nvSpPr>
        <p:spPr bwMode="auto">
          <a:xfrm>
            <a:off x="2489200" y="316865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E</a:t>
            </a:r>
          </a:p>
        </p:txBody>
      </p:sp>
      <p:sp>
        <p:nvSpPr>
          <p:cNvPr id="4102" name="Oval 6"/>
          <p:cNvSpPr>
            <a:spLocks noChangeAspect="1" noChangeArrowheads="1"/>
          </p:cNvSpPr>
          <p:nvPr>
            <p:custDataLst>
              <p:tags r:id="rId4"/>
            </p:custDataLst>
          </p:nvPr>
        </p:nvSpPr>
        <p:spPr bwMode="auto">
          <a:xfrm>
            <a:off x="1066800" y="316865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D</a:t>
            </a:r>
          </a:p>
        </p:txBody>
      </p:sp>
      <p:sp>
        <p:nvSpPr>
          <p:cNvPr id="4103" name="Oval 7"/>
          <p:cNvSpPr>
            <a:spLocks noChangeAspect="1" noChangeArrowheads="1"/>
          </p:cNvSpPr>
          <p:nvPr>
            <p:custDataLst>
              <p:tags r:id="rId5"/>
            </p:custDataLst>
          </p:nvPr>
        </p:nvSpPr>
        <p:spPr bwMode="auto">
          <a:xfrm>
            <a:off x="4470400" y="268605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C</a:t>
            </a:r>
          </a:p>
        </p:txBody>
      </p:sp>
      <p:sp>
        <p:nvSpPr>
          <p:cNvPr id="4104" name="Oval 8"/>
          <p:cNvSpPr>
            <a:spLocks noChangeAspect="1" noChangeArrowheads="1"/>
          </p:cNvSpPr>
          <p:nvPr>
            <p:custDataLst>
              <p:tags r:id="rId6"/>
            </p:custDataLst>
          </p:nvPr>
        </p:nvSpPr>
        <p:spPr bwMode="auto">
          <a:xfrm>
            <a:off x="1828800" y="268605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B</a:t>
            </a:r>
          </a:p>
        </p:txBody>
      </p:sp>
      <p:sp>
        <p:nvSpPr>
          <p:cNvPr id="4105" name="Oval 9"/>
          <p:cNvSpPr>
            <a:spLocks noChangeAspect="1" noChangeArrowheads="1"/>
          </p:cNvSpPr>
          <p:nvPr>
            <p:custDataLst>
              <p:tags r:id="rId7"/>
            </p:custDataLst>
          </p:nvPr>
        </p:nvSpPr>
        <p:spPr bwMode="auto">
          <a:xfrm>
            <a:off x="3149600" y="200025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A</a:t>
            </a:r>
          </a:p>
        </p:txBody>
      </p:sp>
      <p:cxnSp>
        <p:nvCxnSpPr>
          <p:cNvPr id="4106" name="AutoShape 10"/>
          <p:cNvCxnSpPr>
            <a:cxnSpLocks noChangeShapeType="1"/>
            <a:stCxn id="4105" idx="3"/>
            <a:endCxn id="4104" idx="0"/>
          </p:cNvCxnSpPr>
          <p:nvPr>
            <p:custDataLst>
              <p:tags r:id="rId8"/>
            </p:custDataLst>
          </p:nvPr>
        </p:nvCxnSpPr>
        <p:spPr bwMode="auto">
          <a:xfrm flipH="1">
            <a:off x="2082800" y="2263775"/>
            <a:ext cx="1141413" cy="403225"/>
          </a:xfrm>
          <a:prstGeom prst="straightConnector1">
            <a:avLst/>
          </a:prstGeom>
          <a:noFill/>
          <a:ln w="9525">
            <a:solidFill>
              <a:srgbClr val="008000"/>
            </a:solidFill>
            <a:round/>
            <a:headEnd/>
            <a:tailEnd type="triangle" w="med" len="med"/>
          </a:ln>
          <a:effectLst/>
        </p:spPr>
      </p:cxnSp>
      <p:cxnSp>
        <p:nvCxnSpPr>
          <p:cNvPr id="4107" name="AutoShape 11"/>
          <p:cNvCxnSpPr>
            <a:cxnSpLocks noChangeShapeType="1"/>
            <a:stCxn id="4105" idx="5"/>
            <a:endCxn id="4103" idx="0"/>
          </p:cNvCxnSpPr>
          <p:nvPr>
            <p:custDataLst>
              <p:tags r:id="rId9"/>
            </p:custDataLst>
          </p:nvPr>
        </p:nvCxnSpPr>
        <p:spPr bwMode="auto">
          <a:xfrm>
            <a:off x="3582988" y="2263775"/>
            <a:ext cx="1141412" cy="403225"/>
          </a:xfrm>
          <a:prstGeom prst="straightConnector1">
            <a:avLst/>
          </a:prstGeom>
          <a:noFill/>
          <a:ln w="9525">
            <a:solidFill>
              <a:srgbClr val="008000"/>
            </a:solidFill>
            <a:round/>
            <a:headEnd/>
            <a:tailEnd type="triangle" w="med" len="med"/>
          </a:ln>
          <a:effectLst/>
        </p:spPr>
      </p:cxnSp>
      <p:cxnSp>
        <p:nvCxnSpPr>
          <p:cNvPr id="4108" name="AutoShape 12"/>
          <p:cNvCxnSpPr>
            <a:cxnSpLocks noChangeShapeType="1"/>
            <a:stCxn id="4103" idx="5"/>
            <a:endCxn id="4100" idx="0"/>
          </p:cNvCxnSpPr>
          <p:nvPr>
            <p:custDataLst>
              <p:tags r:id="rId10"/>
            </p:custDataLst>
          </p:nvPr>
        </p:nvCxnSpPr>
        <p:spPr bwMode="auto">
          <a:xfrm>
            <a:off x="4903788" y="2949575"/>
            <a:ext cx="430212" cy="174625"/>
          </a:xfrm>
          <a:prstGeom prst="straightConnector1">
            <a:avLst/>
          </a:prstGeom>
          <a:noFill/>
          <a:ln w="9525">
            <a:solidFill>
              <a:srgbClr val="008000"/>
            </a:solidFill>
            <a:round/>
            <a:headEnd/>
            <a:tailEnd type="triangle" w="med" len="med"/>
          </a:ln>
          <a:effectLst/>
        </p:spPr>
      </p:cxnSp>
      <p:cxnSp>
        <p:nvCxnSpPr>
          <p:cNvPr id="4109" name="AutoShape 13"/>
          <p:cNvCxnSpPr>
            <a:cxnSpLocks noChangeShapeType="1"/>
            <a:stCxn id="4104" idx="3"/>
            <a:endCxn id="4102" idx="0"/>
          </p:cNvCxnSpPr>
          <p:nvPr>
            <p:custDataLst>
              <p:tags r:id="rId11"/>
            </p:custDataLst>
          </p:nvPr>
        </p:nvCxnSpPr>
        <p:spPr bwMode="auto">
          <a:xfrm flipH="1">
            <a:off x="1320800" y="2949575"/>
            <a:ext cx="582613" cy="200025"/>
          </a:xfrm>
          <a:prstGeom prst="straightConnector1">
            <a:avLst/>
          </a:prstGeom>
          <a:noFill/>
          <a:ln w="9525">
            <a:solidFill>
              <a:srgbClr val="008000"/>
            </a:solidFill>
            <a:round/>
            <a:headEnd/>
            <a:tailEnd type="triangle" w="med" len="med"/>
          </a:ln>
          <a:effectLst/>
        </p:spPr>
      </p:cxnSp>
      <p:cxnSp>
        <p:nvCxnSpPr>
          <p:cNvPr id="4110" name="AutoShape 14"/>
          <p:cNvCxnSpPr>
            <a:cxnSpLocks noChangeShapeType="1"/>
            <a:stCxn id="4104" idx="5"/>
            <a:endCxn id="4101" idx="0"/>
          </p:cNvCxnSpPr>
          <p:nvPr>
            <p:custDataLst>
              <p:tags r:id="rId12"/>
            </p:custDataLst>
          </p:nvPr>
        </p:nvCxnSpPr>
        <p:spPr bwMode="auto">
          <a:xfrm>
            <a:off x="2262188" y="2949575"/>
            <a:ext cx="481012" cy="200025"/>
          </a:xfrm>
          <a:prstGeom prst="straightConnector1">
            <a:avLst/>
          </a:prstGeom>
          <a:noFill/>
          <a:ln w="9525">
            <a:solidFill>
              <a:srgbClr val="008000"/>
            </a:solidFill>
            <a:round/>
            <a:headEnd/>
            <a:tailEnd type="triangle" w="med" len="med"/>
          </a:ln>
          <a:effectLst/>
        </p:spPr>
      </p:cxnSp>
      <p:sp>
        <p:nvSpPr>
          <p:cNvPr id="4113" name="Oval 17"/>
          <p:cNvSpPr>
            <a:spLocks noChangeAspect="1" noChangeArrowheads="1"/>
          </p:cNvSpPr>
          <p:nvPr>
            <p:custDataLst>
              <p:tags r:id="rId13"/>
            </p:custDataLst>
          </p:nvPr>
        </p:nvSpPr>
        <p:spPr bwMode="auto">
          <a:xfrm>
            <a:off x="2133600" y="365760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J</a:t>
            </a:r>
          </a:p>
        </p:txBody>
      </p:sp>
      <p:cxnSp>
        <p:nvCxnSpPr>
          <p:cNvPr id="4114" name="AutoShape 18"/>
          <p:cNvCxnSpPr>
            <a:cxnSpLocks noChangeShapeType="1"/>
            <a:stCxn id="4101" idx="3"/>
            <a:endCxn id="4113" idx="0"/>
          </p:cNvCxnSpPr>
          <p:nvPr>
            <p:custDataLst>
              <p:tags r:id="rId14"/>
            </p:custDataLst>
          </p:nvPr>
        </p:nvCxnSpPr>
        <p:spPr bwMode="auto">
          <a:xfrm flipH="1">
            <a:off x="2387600" y="3432175"/>
            <a:ext cx="176213" cy="206375"/>
          </a:xfrm>
          <a:prstGeom prst="straightConnector1">
            <a:avLst/>
          </a:prstGeom>
          <a:noFill/>
          <a:ln w="9525">
            <a:solidFill>
              <a:srgbClr val="008000"/>
            </a:solidFill>
            <a:round/>
            <a:headEnd/>
            <a:tailEnd type="triangle" w="med" len="med"/>
          </a:ln>
          <a:effectLst/>
        </p:spPr>
      </p:cxnSp>
      <p:sp>
        <p:nvSpPr>
          <p:cNvPr id="4115" name="Oval 19"/>
          <p:cNvSpPr>
            <a:spLocks noChangeAspect="1" noChangeArrowheads="1"/>
          </p:cNvSpPr>
          <p:nvPr>
            <p:custDataLst>
              <p:tags r:id="rId15"/>
            </p:custDataLst>
          </p:nvPr>
        </p:nvSpPr>
        <p:spPr bwMode="auto">
          <a:xfrm>
            <a:off x="2844800" y="365760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K</a:t>
            </a:r>
          </a:p>
        </p:txBody>
      </p:sp>
      <p:cxnSp>
        <p:nvCxnSpPr>
          <p:cNvPr id="4116" name="AutoShape 20"/>
          <p:cNvCxnSpPr>
            <a:cxnSpLocks noChangeShapeType="1"/>
            <a:stCxn id="4101" idx="5"/>
            <a:endCxn id="4115" idx="0"/>
          </p:cNvCxnSpPr>
          <p:nvPr>
            <p:custDataLst>
              <p:tags r:id="rId16"/>
            </p:custDataLst>
          </p:nvPr>
        </p:nvCxnSpPr>
        <p:spPr bwMode="auto">
          <a:xfrm>
            <a:off x="2922588" y="3432175"/>
            <a:ext cx="176212" cy="206375"/>
          </a:xfrm>
          <a:prstGeom prst="straightConnector1">
            <a:avLst/>
          </a:prstGeom>
          <a:noFill/>
          <a:ln w="9525">
            <a:solidFill>
              <a:srgbClr val="008000"/>
            </a:solidFill>
            <a:round/>
            <a:headEnd/>
            <a:tailEnd type="triangle" w="med" len="med"/>
          </a:ln>
          <a:effectLst/>
        </p:spPr>
      </p:cxnSp>
      <p:sp>
        <p:nvSpPr>
          <p:cNvPr id="4117" name="Oval 21"/>
          <p:cNvSpPr>
            <a:spLocks noChangeAspect="1" noChangeArrowheads="1"/>
          </p:cNvSpPr>
          <p:nvPr>
            <p:custDataLst>
              <p:tags r:id="rId17"/>
            </p:custDataLst>
          </p:nvPr>
        </p:nvSpPr>
        <p:spPr bwMode="auto">
          <a:xfrm>
            <a:off x="711200" y="365760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H</a:t>
            </a:r>
          </a:p>
        </p:txBody>
      </p:sp>
      <p:cxnSp>
        <p:nvCxnSpPr>
          <p:cNvPr id="4118" name="AutoShape 22"/>
          <p:cNvCxnSpPr>
            <a:cxnSpLocks noChangeShapeType="1"/>
            <a:stCxn id="4102" idx="3"/>
            <a:endCxn id="4117" idx="0"/>
          </p:cNvCxnSpPr>
          <p:nvPr>
            <p:custDataLst>
              <p:tags r:id="rId18"/>
            </p:custDataLst>
          </p:nvPr>
        </p:nvCxnSpPr>
        <p:spPr bwMode="auto">
          <a:xfrm flipH="1">
            <a:off x="965200" y="3432175"/>
            <a:ext cx="176213" cy="206375"/>
          </a:xfrm>
          <a:prstGeom prst="straightConnector1">
            <a:avLst/>
          </a:prstGeom>
          <a:noFill/>
          <a:ln w="9525">
            <a:solidFill>
              <a:srgbClr val="008000"/>
            </a:solidFill>
            <a:round/>
            <a:headEnd/>
            <a:tailEnd type="triangle" w="med" len="med"/>
          </a:ln>
          <a:effectLst/>
        </p:spPr>
      </p:cxnSp>
      <p:sp>
        <p:nvSpPr>
          <p:cNvPr id="4119" name="Oval 23"/>
          <p:cNvSpPr>
            <a:spLocks noChangeAspect="1" noChangeArrowheads="1"/>
          </p:cNvSpPr>
          <p:nvPr>
            <p:custDataLst>
              <p:tags r:id="rId19"/>
            </p:custDataLst>
          </p:nvPr>
        </p:nvSpPr>
        <p:spPr bwMode="auto">
          <a:xfrm>
            <a:off x="1422400" y="365760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I</a:t>
            </a:r>
          </a:p>
        </p:txBody>
      </p:sp>
      <p:cxnSp>
        <p:nvCxnSpPr>
          <p:cNvPr id="4120" name="AutoShape 24"/>
          <p:cNvCxnSpPr>
            <a:cxnSpLocks noChangeShapeType="1"/>
            <a:stCxn id="4102" idx="5"/>
            <a:endCxn id="4119" idx="0"/>
          </p:cNvCxnSpPr>
          <p:nvPr>
            <p:custDataLst>
              <p:tags r:id="rId20"/>
            </p:custDataLst>
          </p:nvPr>
        </p:nvCxnSpPr>
        <p:spPr bwMode="auto">
          <a:xfrm>
            <a:off x="1500188" y="3432175"/>
            <a:ext cx="176212" cy="206375"/>
          </a:xfrm>
          <a:prstGeom prst="straightConnector1">
            <a:avLst/>
          </a:prstGeom>
          <a:noFill/>
          <a:ln w="9525">
            <a:solidFill>
              <a:srgbClr val="008000"/>
            </a:solidFill>
            <a:round/>
            <a:headEnd/>
            <a:tailEnd type="triangle" w="med" len="med"/>
          </a:ln>
          <a:effectLst/>
        </p:spPr>
      </p:cxnSp>
      <p:sp>
        <p:nvSpPr>
          <p:cNvPr id="4121" name="Oval 25"/>
          <p:cNvSpPr>
            <a:spLocks noChangeAspect="1" noChangeArrowheads="1"/>
          </p:cNvSpPr>
          <p:nvPr>
            <p:custDataLst>
              <p:tags r:id="rId21"/>
            </p:custDataLst>
          </p:nvPr>
        </p:nvSpPr>
        <p:spPr bwMode="auto">
          <a:xfrm>
            <a:off x="3962400" y="314325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F</a:t>
            </a:r>
          </a:p>
        </p:txBody>
      </p:sp>
      <p:cxnSp>
        <p:nvCxnSpPr>
          <p:cNvPr id="4122" name="AutoShape 26"/>
          <p:cNvCxnSpPr>
            <a:cxnSpLocks noChangeShapeType="1"/>
            <a:stCxn id="4103" idx="3"/>
            <a:endCxn id="4121" idx="0"/>
          </p:cNvCxnSpPr>
          <p:nvPr>
            <p:custDataLst>
              <p:tags r:id="rId22"/>
            </p:custDataLst>
          </p:nvPr>
        </p:nvCxnSpPr>
        <p:spPr bwMode="auto">
          <a:xfrm flipH="1">
            <a:off x="4216400" y="2949575"/>
            <a:ext cx="328613" cy="174625"/>
          </a:xfrm>
          <a:prstGeom prst="straightConnector1">
            <a:avLst/>
          </a:prstGeom>
          <a:noFill/>
          <a:ln w="9525">
            <a:solidFill>
              <a:srgbClr val="008000"/>
            </a:solidFill>
            <a:round/>
            <a:headEnd/>
            <a:tailEnd type="triangle" w="med" len="med"/>
          </a:ln>
          <a:effectLst/>
        </p:spPr>
      </p:cxnSp>
      <p:sp>
        <p:nvSpPr>
          <p:cNvPr id="4123" name="Oval 27"/>
          <p:cNvSpPr>
            <a:spLocks noChangeAspect="1" noChangeArrowheads="1"/>
          </p:cNvSpPr>
          <p:nvPr>
            <p:custDataLst>
              <p:tags r:id="rId23"/>
            </p:custDataLst>
          </p:nvPr>
        </p:nvSpPr>
        <p:spPr bwMode="auto">
          <a:xfrm>
            <a:off x="3683000" y="365760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L</a:t>
            </a:r>
          </a:p>
        </p:txBody>
      </p:sp>
      <p:cxnSp>
        <p:nvCxnSpPr>
          <p:cNvPr id="4124" name="AutoShape 28"/>
          <p:cNvCxnSpPr>
            <a:cxnSpLocks noChangeShapeType="1"/>
            <a:stCxn id="4121" idx="3"/>
            <a:endCxn id="4123" idx="0"/>
          </p:cNvCxnSpPr>
          <p:nvPr>
            <p:custDataLst>
              <p:tags r:id="rId24"/>
            </p:custDataLst>
          </p:nvPr>
        </p:nvCxnSpPr>
        <p:spPr bwMode="auto">
          <a:xfrm rot="5400000">
            <a:off x="3851675" y="3472479"/>
            <a:ext cx="270447" cy="99795"/>
          </a:xfrm>
          <a:prstGeom prst="straightConnector1">
            <a:avLst/>
          </a:prstGeom>
          <a:noFill/>
          <a:ln w="9525">
            <a:solidFill>
              <a:srgbClr val="008000"/>
            </a:solidFill>
            <a:round/>
            <a:headEnd/>
            <a:tailEnd type="triangle" w="med" len="med"/>
          </a:ln>
          <a:effectLst/>
        </p:spPr>
      </p:cxnSp>
      <p:sp>
        <p:nvSpPr>
          <p:cNvPr id="4129" name="Text Box 33"/>
          <p:cNvSpPr txBox="1">
            <a:spLocks noChangeArrowheads="1"/>
          </p:cNvSpPr>
          <p:nvPr>
            <p:custDataLst>
              <p:tags r:id="rId25"/>
            </p:custDataLst>
          </p:nvPr>
        </p:nvSpPr>
        <p:spPr bwMode="auto">
          <a:xfrm>
            <a:off x="5892800" y="1828800"/>
            <a:ext cx="2459038" cy="2862322"/>
          </a:xfrm>
          <a:prstGeom prst="rect">
            <a:avLst/>
          </a:prstGeom>
          <a:noFill/>
          <a:ln w="9525">
            <a:noFill/>
            <a:miter lim="800000"/>
            <a:headEnd/>
            <a:tailEnd/>
          </a:ln>
          <a:effectLst/>
        </p:spPr>
        <p:txBody>
          <a:bodyPr wrap="square">
            <a:spAutoFit/>
          </a:bodyPr>
          <a:lstStyle/>
          <a:p>
            <a:r>
              <a:rPr lang="en-US" sz="2000" b="0" dirty="0">
                <a:latin typeface="+mn-lt"/>
              </a:rPr>
              <a:t>From node </a:t>
            </a:r>
            <a:r>
              <a:rPr lang="en-US" sz="2000" dirty="0" err="1">
                <a:latin typeface="Courier New" pitchFamily="49" charset="0"/>
                <a:cs typeface="Courier New" pitchFamily="49" charset="0"/>
              </a:rPr>
              <a:t>i</a:t>
            </a:r>
            <a:r>
              <a:rPr lang="en-US" sz="2000" b="0" dirty="0">
                <a:latin typeface="+mn-lt"/>
              </a:rPr>
              <a:t>:</a:t>
            </a:r>
            <a:br>
              <a:rPr lang="en-US" sz="2000" b="0" dirty="0">
                <a:latin typeface="+mn-lt"/>
              </a:rPr>
            </a:br>
            <a:endParaRPr lang="en-US" sz="2000" b="0" dirty="0">
              <a:latin typeface="+mn-lt"/>
            </a:endParaRPr>
          </a:p>
          <a:p>
            <a:r>
              <a:rPr lang="en-US" sz="2000" b="0" dirty="0">
                <a:latin typeface="+mn-lt"/>
              </a:rPr>
              <a:t>left child</a:t>
            </a:r>
            <a:r>
              <a:rPr lang="en-US" sz="2000" b="0" dirty="0" smtClean="0">
                <a:latin typeface="+mn-lt"/>
              </a:rPr>
              <a:t>: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*2</a:t>
            </a:r>
            <a:endParaRPr lang="en-US" sz="2000" dirty="0">
              <a:latin typeface="Courier New" pitchFamily="49" charset="0"/>
              <a:cs typeface="Courier New" pitchFamily="49" charset="0"/>
            </a:endParaRPr>
          </a:p>
          <a:p>
            <a:r>
              <a:rPr lang="en-US" sz="2000" b="0" dirty="0">
                <a:latin typeface="+mn-lt"/>
              </a:rPr>
              <a:t>right child</a:t>
            </a:r>
            <a:r>
              <a:rPr lang="en-US" sz="2000" b="0" dirty="0" smtClean="0">
                <a:latin typeface="+mn-lt"/>
              </a:rPr>
              <a:t>: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*2+1</a:t>
            </a:r>
            <a:endParaRPr lang="en-US" sz="2000" dirty="0">
              <a:latin typeface="Courier New" pitchFamily="49" charset="0"/>
              <a:cs typeface="Courier New" pitchFamily="49" charset="0"/>
            </a:endParaRPr>
          </a:p>
          <a:p>
            <a:r>
              <a:rPr lang="en-US" sz="2000" b="0" dirty="0">
                <a:latin typeface="+mn-lt"/>
              </a:rPr>
              <a:t>parent</a:t>
            </a:r>
            <a:r>
              <a:rPr lang="en-US" sz="2000" b="0" dirty="0" smtClean="0">
                <a:latin typeface="+mn-lt"/>
              </a:rPr>
              <a:t>: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/2</a:t>
            </a:r>
          </a:p>
          <a:p>
            <a:endParaRPr lang="en-US" sz="2000" b="0" dirty="0" smtClean="0">
              <a:latin typeface="+mn-lt"/>
            </a:endParaRPr>
          </a:p>
          <a:p>
            <a:r>
              <a:rPr lang="en-US" sz="2000" b="0" dirty="0" smtClean="0">
                <a:latin typeface="+mn-lt"/>
              </a:rPr>
              <a:t>(wasting index 0 is convenient for the index arithmetic)</a:t>
            </a:r>
            <a:endParaRPr lang="en-US" sz="2000" b="0" dirty="0">
              <a:latin typeface="+mn-lt"/>
            </a:endParaRPr>
          </a:p>
        </p:txBody>
      </p:sp>
      <p:sp>
        <p:nvSpPr>
          <p:cNvPr id="4136" name="Text Box 40"/>
          <p:cNvSpPr txBox="1">
            <a:spLocks noChangeArrowheads="1"/>
          </p:cNvSpPr>
          <p:nvPr>
            <p:custDataLst>
              <p:tags r:id="rId26"/>
            </p:custDataLst>
          </p:nvPr>
        </p:nvSpPr>
        <p:spPr bwMode="auto">
          <a:xfrm>
            <a:off x="4775200" y="2971800"/>
            <a:ext cx="300082" cy="369332"/>
          </a:xfrm>
          <a:prstGeom prst="rect">
            <a:avLst/>
          </a:prstGeom>
          <a:noFill/>
          <a:ln w="9525">
            <a:noFill/>
            <a:miter lim="800000"/>
            <a:headEnd/>
            <a:tailEnd/>
          </a:ln>
          <a:effectLst/>
        </p:spPr>
        <p:txBody>
          <a:bodyPr wrap="none">
            <a:spAutoFit/>
          </a:bodyPr>
          <a:lstStyle/>
          <a:p>
            <a:r>
              <a:rPr lang="en-US" sz="1800" b="1" dirty="0">
                <a:solidFill>
                  <a:srgbClr val="FF0000"/>
                </a:solidFill>
              </a:rPr>
              <a:t>7</a:t>
            </a:r>
          </a:p>
        </p:txBody>
      </p:sp>
      <p:grpSp>
        <p:nvGrpSpPr>
          <p:cNvPr id="2" name="Group 194"/>
          <p:cNvGrpSpPr>
            <a:grpSpLocks/>
          </p:cNvGrpSpPr>
          <p:nvPr>
            <p:custDataLst>
              <p:tags r:id="rId27"/>
            </p:custDataLst>
          </p:nvPr>
        </p:nvGrpSpPr>
        <p:grpSpPr bwMode="auto">
          <a:xfrm>
            <a:off x="508000" y="1885950"/>
            <a:ext cx="3956050" cy="1909763"/>
            <a:chOff x="320" y="1188"/>
            <a:chExt cx="2492" cy="1203"/>
          </a:xfrm>
        </p:grpSpPr>
        <p:sp>
          <p:nvSpPr>
            <p:cNvPr id="4130" name="Text Box 34"/>
            <p:cNvSpPr txBox="1">
              <a:spLocks noChangeArrowheads="1"/>
            </p:cNvSpPr>
            <p:nvPr>
              <p:custDataLst>
                <p:tags r:id="rId33"/>
              </p:custDataLst>
            </p:nvPr>
          </p:nvSpPr>
          <p:spPr bwMode="auto">
            <a:xfrm>
              <a:off x="1728" y="1188"/>
              <a:ext cx="188" cy="231"/>
            </a:xfrm>
            <a:prstGeom prst="rect">
              <a:avLst/>
            </a:prstGeom>
            <a:noFill/>
            <a:ln w="9525">
              <a:noFill/>
              <a:miter lim="800000"/>
              <a:headEnd/>
              <a:tailEnd/>
            </a:ln>
            <a:effectLst/>
          </p:spPr>
          <p:txBody>
            <a:bodyPr wrap="none">
              <a:spAutoFit/>
            </a:bodyPr>
            <a:lstStyle/>
            <a:p>
              <a:r>
                <a:rPr lang="en-US" sz="1800" b="1">
                  <a:solidFill>
                    <a:srgbClr val="FF0000"/>
                  </a:solidFill>
                </a:rPr>
                <a:t>1</a:t>
              </a:r>
            </a:p>
          </p:txBody>
        </p:sp>
        <p:sp>
          <p:nvSpPr>
            <p:cNvPr id="4131" name="Text Box 35"/>
            <p:cNvSpPr txBox="1">
              <a:spLocks noChangeArrowheads="1"/>
            </p:cNvSpPr>
            <p:nvPr>
              <p:custDataLst>
                <p:tags r:id="rId34"/>
              </p:custDataLst>
            </p:nvPr>
          </p:nvSpPr>
          <p:spPr bwMode="auto">
            <a:xfrm>
              <a:off x="960" y="1584"/>
              <a:ext cx="188" cy="231"/>
            </a:xfrm>
            <a:prstGeom prst="rect">
              <a:avLst/>
            </a:prstGeom>
            <a:noFill/>
            <a:ln w="9525">
              <a:noFill/>
              <a:miter lim="800000"/>
              <a:headEnd/>
              <a:tailEnd/>
            </a:ln>
            <a:effectLst/>
          </p:spPr>
          <p:txBody>
            <a:bodyPr wrap="none">
              <a:spAutoFit/>
            </a:bodyPr>
            <a:lstStyle/>
            <a:p>
              <a:r>
                <a:rPr lang="en-US" sz="1800" b="1">
                  <a:solidFill>
                    <a:srgbClr val="FF0000"/>
                  </a:solidFill>
                </a:rPr>
                <a:t>2</a:t>
              </a:r>
            </a:p>
          </p:txBody>
        </p:sp>
        <p:sp>
          <p:nvSpPr>
            <p:cNvPr id="4132" name="Text Box 36"/>
            <p:cNvSpPr txBox="1">
              <a:spLocks noChangeArrowheads="1"/>
            </p:cNvSpPr>
            <p:nvPr>
              <p:custDataLst>
                <p:tags r:id="rId35"/>
              </p:custDataLst>
            </p:nvPr>
          </p:nvSpPr>
          <p:spPr bwMode="auto">
            <a:xfrm>
              <a:off x="2624" y="1584"/>
              <a:ext cx="188" cy="231"/>
            </a:xfrm>
            <a:prstGeom prst="rect">
              <a:avLst/>
            </a:prstGeom>
            <a:noFill/>
            <a:ln w="9525">
              <a:noFill/>
              <a:miter lim="800000"/>
              <a:headEnd/>
              <a:tailEnd/>
            </a:ln>
            <a:effectLst/>
          </p:spPr>
          <p:txBody>
            <a:bodyPr wrap="none">
              <a:spAutoFit/>
            </a:bodyPr>
            <a:lstStyle/>
            <a:p>
              <a:r>
                <a:rPr lang="en-US" sz="1800" b="1">
                  <a:solidFill>
                    <a:srgbClr val="FF0000"/>
                  </a:solidFill>
                </a:rPr>
                <a:t>3</a:t>
              </a:r>
            </a:p>
          </p:txBody>
        </p:sp>
        <p:sp>
          <p:nvSpPr>
            <p:cNvPr id="4133" name="Text Box 37"/>
            <p:cNvSpPr txBox="1">
              <a:spLocks noChangeArrowheads="1"/>
            </p:cNvSpPr>
            <p:nvPr>
              <p:custDataLst>
                <p:tags r:id="rId36"/>
              </p:custDataLst>
            </p:nvPr>
          </p:nvSpPr>
          <p:spPr bwMode="auto">
            <a:xfrm>
              <a:off x="448" y="1908"/>
              <a:ext cx="188" cy="231"/>
            </a:xfrm>
            <a:prstGeom prst="rect">
              <a:avLst/>
            </a:prstGeom>
            <a:noFill/>
            <a:ln w="9525">
              <a:noFill/>
              <a:miter lim="800000"/>
              <a:headEnd/>
              <a:tailEnd/>
            </a:ln>
            <a:effectLst/>
          </p:spPr>
          <p:txBody>
            <a:bodyPr wrap="none">
              <a:spAutoFit/>
            </a:bodyPr>
            <a:lstStyle/>
            <a:p>
              <a:r>
                <a:rPr lang="en-US" sz="1800" b="1">
                  <a:solidFill>
                    <a:srgbClr val="FF0000"/>
                  </a:solidFill>
                </a:rPr>
                <a:t>4</a:t>
              </a:r>
            </a:p>
          </p:txBody>
        </p:sp>
        <p:sp>
          <p:nvSpPr>
            <p:cNvPr id="4134" name="Text Box 38"/>
            <p:cNvSpPr txBox="1">
              <a:spLocks noChangeArrowheads="1"/>
            </p:cNvSpPr>
            <p:nvPr>
              <p:custDataLst>
                <p:tags r:id="rId37"/>
              </p:custDataLst>
            </p:nvPr>
          </p:nvSpPr>
          <p:spPr bwMode="auto">
            <a:xfrm>
              <a:off x="1344" y="1908"/>
              <a:ext cx="188" cy="231"/>
            </a:xfrm>
            <a:prstGeom prst="rect">
              <a:avLst/>
            </a:prstGeom>
            <a:noFill/>
            <a:ln w="9525">
              <a:noFill/>
              <a:miter lim="800000"/>
              <a:headEnd/>
              <a:tailEnd/>
            </a:ln>
            <a:effectLst/>
          </p:spPr>
          <p:txBody>
            <a:bodyPr wrap="none">
              <a:spAutoFit/>
            </a:bodyPr>
            <a:lstStyle/>
            <a:p>
              <a:r>
                <a:rPr lang="en-US" sz="1800" b="1">
                  <a:solidFill>
                    <a:srgbClr val="FF0000"/>
                  </a:solidFill>
                </a:rPr>
                <a:t>5</a:t>
              </a:r>
            </a:p>
          </p:txBody>
        </p:sp>
        <p:sp>
          <p:nvSpPr>
            <p:cNvPr id="4135" name="Text Box 39"/>
            <p:cNvSpPr txBox="1">
              <a:spLocks noChangeArrowheads="1"/>
            </p:cNvSpPr>
            <p:nvPr>
              <p:custDataLst>
                <p:tags r:id="rId38"/>
              </p:custDataLst>
            </p:nvPr>
          </p:nvSpPr>
          <p:spPr bwMode="auto">
            <a:xfrm>
              <a:off x="2304" y="1872"/>
              <a:ext cx="188" cy="231"/>
            </a:xfrm>
            <a:prstGeom prst="rect">
              <a:avLst/>
            </a:prstGeom>
            <a:noFill/>
            <a:ln w="9525">
              <a:noFill/>
              <a:miter lim="800000"/>
              <a:headEnd/>
              <a:tailEnd/>
            </a:ln>
            <a:effectLst/>
          </p:spPr>
          <p:txBody>
            <a:bodyPr wrap="none">
              <a:spAutoFit/>
            </a:bodyPr>
            <a:lstStyle/>
            <a:p>
              <a:r>
                <a:rPr lang="en-US" sz="1800" b="1" dirty="0">
                  <a:solidFill>
                    <a:srgbClr val="FF0000"/>
                  </a:solidFill>
                </a:rPr>
                <a:t>6</a:t>
              </a:r>
            </a:p>
          </p:txBody>
        </p:sp>
        <p:sp>
          <p:nvSpPr>
            <p:cNvPr id="4137" name="Text Box 41"/>
            <p:cNvSpPr txBox="1">
              <a:spLocks noChangeArrowheads="1"/>
            </p:cNvSpPr>
            <p:nvPr>
              <p:custDataLst>
                <p:tags r:id="rId39"/>
              </p:custDataLst>
            </p:nvPr>
          </p:nvSpPr>
          <p:spPr bwMode="auto">
            <a:xfrm>
              <a:off x="768" y="2160"/>
              <a:ext cx="188" cy="231"/>
            </a:xfrm>
            <a:prstGeom prst="rect">
              <a:avLst/>
            </a:prstGeom>
            <a:noFill/>
            <a:ln w="9525">
              <a:noFill/>
              <a:miter lim="800000"/>
              <a:headEnd/>
              <a:tailEnd/>
            </a:ln>
            <a:effectLst/>
          </p:spPr>
          <p:txBody>
            <a:bodyPr wrap="none">
              <a:spAutoFit/>
            </a:bodyPr>
            <a:lstStyle/>
            <a:p>
              <a:r>
                <a:rPr lang="en-US" sz="1800" b="1">
                  <a:solidFill>
                    <a:srgbClr val="FF0000"/>
                  </a:solidFill>
                </a:rPr>
                <a:t>9</a:t>
              </a:r>
            </a:p>
          </p:txBody>
        </p:sp>
        <p:sp>
          <p:nvSpPr>
            <p:cNvPr id="4138" name="Text Box 42"/>
            <p:cNvSpPr txBox="1">
              <a:spLocks noChangeArrowheads="1"/>
            </p:cNvSpPr>
            <p:nvPr>
              <p:custDataLst>
                <p:tags r:id="rId40"/>
              </p:custDataLst>
            </p:nvPr>
          </p:nvSpPr>
          <p:spPr bwMode="auto">
            <a:xfrm>
              <a:off x="320" y="2160"/>
              <a:ext cx="188" cy="231"/>
            </a:xfrm>
            <a:prstGeom prst="rect">
              <a:avLst/>
            </a:prstGeom>
            <a:noFill/>
            <a:ln w="9525">
              <a:noFill/>
              <a:miter lim="800000"/>
              <a:headEnd/>
              <a:tailEnd/>
            </a:ln>
            <a:effectLst/>
          </p:spPr>
          <p:txBody>
            <a:bodyPr wrap="none">
              <a:spAutoFit/>
            </a:bodyPr>
            <a:lstStyle/>
            <a:p>
              <a:r>
                <a:rPr lang="en-US" sz="1800" b="1">
                  <a:solidFill>
                    <a:srgbClr val="FF0000"/>
                  </a:solidFill>
                </a:rPr>
                <a:t>8</a:t>
              </a:r>
            </a:p>
          </p:txBody>
        </p:sp>
        <p:sp>
          <p:nvSpPr>
            <p:cNvPr id="4139" name="Text Box 43"/>
            <p:cNvSpPr txBox="1">
              <a:spLocks noChangeArrowheads="1"/>
            </p:cNvSpPr>
            <p:nvPr>
              <p:custDataLst>
                <p:tags r:id="rId41"/>
              </p:custDataLst>
            </p:nvPr>
          </p:nvSpPr>
          <p:spPr bwMode="auto">
            <a:xfrm>
              <a:off x="1180" y="2160"/>
              <a:ext cx="260" cy="231"/>
            </a:xfrm>
            <a:prstGeom prst="rect">
              <a:avLst/>
            </a:prstGeom>
            <a:noFill/>
            <a:ln w="9525">
              <a:noFill/>
              <a:miter lim="800000"/>
              <a:headEnd/>
              <a:tailEnd/>
            </a:ln>
            <a:effectLst/>
          </p:spPr>
          <p:txBody>
            <a:bodyPr wrap="none">
              <a:spAutoFit/>
            </a:bodyPr>
            <a:lstStyle/>
            <a:p>
              <a:r>
                <a:rPr lang="en-US" sz="1800" b="1" dirty="0">
                  <a:solidFill>
                    <a:srgbClr val="FF0000"/>
                  </a:solidFill>
                </a:rPr>
                <a:t>10</a:t>
              </a:r>
            </a:p>
          </p:txBody>
        </p:sp>
        <p:sp>
          <p:nvSpPr>
            <p:cNvPr id="4140" name="Text Box 44"/>
            <p:cNvSpPr txBox="1">
              <a:spLocks noChangeArrowheads="1"/>
            </p:cNvSpPr>
            <p:nvPr>
              <p:custDataLst>
                <p:tags r:id="rId42"/>
              </p:custDataLst>
            </p:nvPr>
          </p:nvSpPr>
          <p:spPr bwMode="auto">
            <a:xfrm>
              <a:off x="1600" y="2160"/>
              <a:ext cx="260" cy="231"/>
            </a:xfrm>
            <a:prstGeom prst="rect">
              <a:avLst/>
            </a:prstGeom>
            <a:noFill/>
            <a:ln w="9525">
              <a:noFill/>
              <a:miter lim="800000"/>
              <a:headEnd/>
              <a:tailEnd/>
            </a:ln>
            <a:effectLst/>
          </p:spPr>
          <p:txBody>
            <a:bodyPr wrap="none">
              <a:spAutoFit/>
            </a:bodyPr>
            <a:lstStyle/>
            <a:p>
              <a:r>
                <a:rPr lang="en-US" sz="1800" b="1">
                  <a:solidFill>
                    <a:srgbClr val="FF0000"/>
                  </a:solidFill>
                </a:rPr>
                <a:t>11</a:t>
              </a:r>
            </a:p>
          </p:txBody>
        </p:sp>
        <p:sp>
          <p:nvSpPr>
            <p:cNvPr id="4141" name="Text Box 45"/>
            <p:cNvSpPr txBox="1">
              <a:spLocks noChangeArrowheads="1"/>
            </p:cNvSpPr>
            <p:nvPr>
              <p:custDataLst>
                <p:tags r:id="rId43"/>
              </p:custDataLst>
            </p:nvPr>
          </p:nvSpPr>
          <p:spPr bwMode="auto">
            <a:xfrm>
              <a:off x="2176" y="2160"/>
              <a:ext cx="260" cy="231"/>
            </a:xfrm>
            <a:prstGeom prst="rect">
              <a:avLst/>
            </a:prstGeom>
            <a:noFill/>
            <a:ln w="9525">
              <a:noFill/>
              <a:miter lim="800000"/>
              <a:headEnd/>
              <a:tailEnd/>
            </a:ln>
            <a:effectLst/>
          </p:spPr>
          <p:txBody>
            <a:bodyPr wrap="none">
              <a:spAutoFit/>
            </a:bodyPr>
            <a:lstStyle/>
            <a:p>
              <a:r>
                <a:rPr lang="en-US" sz="1800" b="1" dirty="0">
                  <a:solidFill>
                    <a:srgbClr val="FF0000"/>
                  </a:solidFill>
                </a:rPr>
                <a:t>12</a:t>
              </a:r>
            </a:p>
          </p:txBody>
        </p:sp>
      </p:grpSp>
      <p:graphicFrame>
        <p:nvGraphicFramePr>
          <p:cNvPr id="4289" name="Group 193"/>
          <p:cNvGraphicFramePr>
            <a:graphicFrameLocks noGrp="1"/>
          </p:cNvGraphicFramePr>
          <p:nvPr>
            <p:custDataLst>
              <p:tags r:id="rId28"/>
            </p:custDataLst>
          </p:nvPr>
        </p:nvGraphicFramePr>
        <p:xfrm>
          <a:off x="304800" y="5143500"/>
          <a:ext cx="8534400" cy="792480"/>
        </p:xfrm>
        <a:graphic>
          <a:graphicData uri="http://schemas.openxmlformats.org/drawingml/2006/table">
            <a:tbl>
              <a:tblPr/>
              <a:tblGrid>
                <a:gridCol w="609600"/>
                <a:gridCol w="609600"/>
                <a:gridCol w="609600"/>
                <a:gridCol w="609600"/>
                <a:gridCol w="609600"/>
                <a:gridCol w="609600"/>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B</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C</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F</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G</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H</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I</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J</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9</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10</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13</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4287" name="Text Box 191"/>
          <p:cNvSpPr txBox="1">
            <a:spLocks noChangeArrowheads="1"/>
          </p:cNvSpPr>
          <p:nvPr>
            <p:custDataLst>
              <p:tags r:id="rId29"/>
            </p:custDataLst>
          </p:nvPr>
        </p:nvSpPr>
        <p:spPr bwMode="auto">
          <a:xfrm>
            <a:off x="304800" y="4572000"/>
            <a:ext cx="3674404" cy="400110"/>
          </a:xfrm>
          <a:prstGeom prst="rect">
            <a:avLst/>
          </a:prstGeom>
          <a:noFill/>
          <a:ln w="9525">
            <a:noFill/>
            <a:miter lim="800000"/>
            <a:headEnd/>
            <a:tailEnd/>
          </a:ln>
          <a:effectLst/>
        </p:spPr>
        <p:txBody>
          <a:bodyPr wrap="none">
            <a:spAutoFit/>
          </a:bodyPr>
          <a:lstStyle/>
          <a:p>
            <a:r>
              <a:rPr lang="en-US" sz="2000" b="0" dirty="0">
                <a:latin typeface="+mj-lt"/>
              </a:rPr>
              <a:t>implicit (array) implementation:</a:t>
            </a:r>
          </a:p>
        </p:txBody>
      </p:sp>
      <p:sp>
        <p:nvSpPr>
          <p:cNvPr id="4291" name="Text Box 195" hidden="1"/>
          <p:cNvSpPr txBox="1">
            <a:spLocks noChangeArrowheads="1"/>
          </p:cNvSpPr>
          <p:nvPr>
            <p:custDataLst>
              <p:tags r:id="rId30"/>
            </p:custDataLst>
          </p:nvPr>
        </p:nvSpPr>
        <p:spPr bwMode="auto">
          <a:xfrm>
            <a:off x="7467600" y="2819400"/>
            <a:ext cx="1143000"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2 * i</a:t>
            </a:r>
          </a:p>
        </p:txBody>
      </p:sp>
      <p:sp>
        <p:nvSpPr>
          <p:cNvPr id="4292" name="Text Box 196" hidden="1"/>
          <p:cNvSpPr txBox="1">
            <a:spLocks noChangeArrowheads="1"/>
          </p:cNvSpPr>
          <p:nvPr>
            <p:custDataLst>
              <p:tags r:id="rId31"/>
            </p:custDataLst>
          </p:nvPr>
        </p:nvSpPr>
        <p:spPr bwMode="auto">
          <a:xfrm>
            <a:off x="7543800" y="3429000"/>
            <a:ext cx="1371600"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(2 * i)+1</a:t>
            </a:r>
          </a:p>
        </p:txBody>
      </p:sp>
      <p:sp>
        <p:nvSpPr>
          <p:cNvPr id="4293" name="Text Box 197" hidden="1"/>
          <p:cNvSpPr txBox="1">
            <a:spLocks noChangeArrowheads="1"/>
          </p:cNvSpPr>
          <p:nvPr>
            <p:custDataLst>
              <p:tags r:id="rId32"/>
            </p:custDataLst>
          </p:nvPr>
        </p:nvSpPr>
        <p:spPr bwMode="auto">
          <a:xfrm>
            <a:off x="7010400" y="3886200"/>
            <a:ext cx="1447800"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 i / 2</a:t>
            </a:r>
            <a:r>
              <a:rPr lang="en-US">
                <a:solidFill>
                  <a:srgbClr val="FF0000"/>
                </a:solidFill>
                <a:cs typeface="Times New Roman" pitchFamily="18" charset="0"/>
              </a:rPr>
              <a:t>┘</a:t>
            </a:r>
          </a:p>
        </p:txBody>
      </p:sp>
      <p:sp>
        <p:nvSpPr>
          <p:cNvPr id="3" name="Footer Placeholder 2"/>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78719248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752403"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D, E</a:t>
            </a: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extLst>
      <p:ext uri="{BB962C8B-B14F-4D97-AF65-F5344CB8AC3E}">
        <p14:creationId xmlns:p14="http://schemas.microsoft.com/office/powerpoint/2010/main" val="40383183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38965"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twice</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84215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extLst>
      <p:ext uri="{BB962C8B-B14F-4D97-AF65-F5344CB8AC3E}">
        <p14:creationId xmlns:p14="http://schemas.microsoft.com/office/powerpoint/2010/main" val="41671201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dirty="0" smtClean="0">
                <a:latin typeface="Courier New" pitchFamily="49" charset="0"/>
              </a:rPr>
              <a:t>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9"/>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10"/>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82247"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again</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1092222"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D 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2" name="Text Box 16"/>
          <p:cNvSpPr txBox="1">
            <a:spLocks noChangeArrowheads="1"/>
          </p:cNvSpPr>
          <p:nvPr>
            <p:custDataLst>
              <p:tags r:id="rId6"/>
            </p:custDataLst>
          </p:nvPr>
        </p:nvSpPr>
        <p:spPr bwMode="auto">
          <a:xfrm>
            <a:off x="7401786" y="4010561"/>
            <a:ext cx="356188"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endParaRPr lang="en-US" sz="2000" dirty="0">
              <a:solidFill>
                <a:schemeClr val="accent2"/>
              </a:solidFill>
            </a:endParaRPr>
          </a:p>
        </p:txBody>
      </p:sp>
    </p:spTree>
    <p:extLst>
      <p:ext uri="{BB962C8B-B14F-4D97-AF65-F5344CB8AC3E}">
        <p14:creationId xmlns:p14="http://schemas.microsoft.com/office/powerpoint/2010/main" val="7920366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Correctness and usefulness</a:t>
            </a:r>
            <a:endParaRPr lang="en-US" dirty="0"/>
          </a:p>
        </p:txBody>
      </p:sp>
      <p:sp>
        <p:nvSpPr>
          <p:cNvPr id="3" name="Content Placeholder 2"/>
          <p:cNvSpPr>
            <a:spLocks noGrp="1"/>
          </p:cNvSpPr>
          <p:nvPr>
            <p:ph idx="1"/>
          </p:nvPr>
        </p:nvSpPr>
        <p:spPr/>
        <p:txBody>
          <a:bodyPr/>
          <a:lstStyle/>
          <a:p>
            <a:r>
              <a:rPr lang="en-US" dirty="0" smtClean="0"/>
              <a:t>If </a:t>
            </a:r>
            <a:r>
              <a:rPr lang="en-US" b="1" dirty="0" smtClean="0">
                <a:latin typeface="Courier New" pitchFamily="49" charset="0"/>
                <a:cs typeface="Courier New" pitchFamily="49" charset="0"/>
              </a:rPr>
              <a:t>x</a:t>
            </a:r>
            <a:r>
              <a:rPr lang="en-US" dirty="0" smtClean="0"/>
              <a:t> is </a:t>
            </a:r>
            <a:r>
              <a:rPr lang="en-US" dirty="0" err="1" smtClean="0"/>
              <a:t>enqueued</a:t>
            </a:r>
            <a:r>
              <a:rPr lang="en-US" dirty="0" smtClean="0"/>
              <a:t> before </a:t>
            </a:r>
            <a:r>
              <a:rPr lang="en-US" b="1" dirty="0" smtClean="0">
                <a:latin typeface="Courier New" pitchFamily="49" charset="0"/>
                <a:cs typeface="Courier New" pitchFamily="49" charset="0"/>
              </a:rPr>
              <a:t>y</a:t>
            </a:r>
            <a:r>
              <a:rPr lang="en-US" dirty="0" smtClean="0"/>
              <a:t>, then </a:t>
            </a:r>
            <a:r>
              <a:rPr lang="en-US" b="1" dirty="0" smtClean="0">
                <a:latin typeface="Courier New" pitchFamily="49" charset="0"/>
                <a:cs typeface="Courier New" pitchFamily="49" charset="0"/>
              </a:rPr>
              <a:t>x</a:t>
            </a:r>
            <a:r>
              <a:rPr lang="en-US" dirty="0" smtClean="0"/>
              <a:t> will be popped from </a:t>
            </a:r>
            <a:r>
              <a:rPr lang="en-US" b="1" dirty="0" smtClean="0"/>
              <a:t>in</a:t>
            </a:r>
            <a:r>
              <a:rPr lang="en-US" dirty="0" smtClean="0"/>
              <a:t> later than </a:t>
            </a:r>
            <a:r>
              <a:rPr lang="en-US" b="1" dirty="0" smtClean="0">
                <a:latin typeface="Courier New" pitchFamily="49" charset="0"/>
                <a:cs typeface="Courier New" pitchFamily="49" charset="0"/>
              </a:rPr>
              <a:t>y</a:t>
            </a:r>
            <a:r>
              <a:rPr lang="en-US" dirty="0" smtClean="0"/>
              <a:t> and therefore popped from </a:t>
            </a:r>
            <a:r>
              <a:rPr lang="en-US" b="1" dirty="0" smtClean="0"/>
              <a:t>out</a:t>
            </a:r>
            <a:r>
              <a:rPr lang="en-US" dirty="0" smtClean="0"/>
              <a:t> sooner than </a:t>
            </a:r>
            <a:r>
              <a:rPr lang="en-US" b="1" dirty="0" smtClean="0">
                <a:latin typeface="Courier New" pitchFamily="49" charset="0"/>
                <a:cs typeface="Courier New" pitchFamily="49" charset="0"/>
              </a:rPr>
              <a:t>y</a:t>
            </a:r>
          </a:p>
          <a:p>
            <a:pPr lvl="1"/>
            <a:r>
              <a:rPr lang="en-US" dirty="0" smtClean="0"/>
              <a:t>So it is a queue</a:t>
            </a:r>
          </a:p>
          <a:p>
            <a:pPr lvl="1"/>
            <a:endParaRPr lang="en-US" dirty="0" smtClean="0"/>
          </a:p>
          <a:p>
            <a:r>
              <a:rPr lang="en-US" dirty="0" smtClean="0"/>
              <a:t>Example: </a:t>
            </a:r>
          </a:p>
          <a:p>
            <a:pPr lvl="1"/>
            <a:r>
              <a:rPr lang="en-US" dirty="0" smtClean="0"/>
              <a:t>Wouldn’t it be nice to have a queue of t-shirts to wear instead of a stack (like in your dresser)?</a:t>
            </a:r>
          </a:p>
          <a:p>
            <a:pPr lvl="1"/>
            <a:r>
              <a:rPr lang="en-US" dirty="0" smtClean="0"/>
              <a:t>So have two stacks</a:t>
            </a:r>
          </a:p>
          <a:p>
            <a:pPr lvl="2"/>
            <a:r>
              <a:rPr lang="en-US" i="1" dirty="0" smtClean="0"/>
              <a:t>in</a:t>
            </a:r>
            <a:r>
              <a:rPr lang="en-US" dirty="0" smtClean="0"/>
              <a:t>: stack of t-shirts go after you wash them</a:t>
            </a:r>
          </a:p>
          <a:p>
            <a:pPr lvl="2"/>
            <a:r>
              <a:rPr lang="en-US" i="1" dirty="0" smtClean="0"/>
              <a:t>out</a:t>
            </a:r>
            <a:r>
              <a:rPr lang="en-US" dirty="0" smtClean="0"/>
              <a:t>: stack of t-shirts to wear</a:t>
            </a:r>
          </a:p>
          <a:p>
            <a:pPr lvl="2"/>
            <a:r>
              <a:rPr lang="en-US" dirty="0" smtClean="0"/>
              <a:t>if </a:t>
            </a:r>
            <a:r>
              <a:rPr lang="en-US" i="1" dirty="0" smtClean="0"/>
              <a:t>out</a:t>
            </a:r>
            <a:r>
              <a:rPr lang="en-US" dirty="0" smtClean="0"/>
              <a:t> is empty, reverse </a:t>
            </a:r>
            <a:r>
              <a:rPr lang="en-US" i="1" dirty="0" smtClean="0"/>
              <a:t>in</a:t>
            </a:r>
            <a:r>
              <a:rPr lang="en-US" dirty="0" smtClean="0"/>
              <a:t> into </a:t>
            </a:r>
            <a:r>
              <a:rPr lang="en-US" i="1" dirty="0" smtClean="0"/>
              <a:t>out</a:t>
            </a:r>
            <a:endParaRPr lang="en-US" i="1"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6310481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b="1" dirty="0" err="1" smtClean="0">
                <a:latin typeface="Courier New" pitchFamily="49" charset="0"/>
                <a:cs typeface="Courier New" pitchFamily="49" charset="0"/>
              </a:rPr>
              <a:t>dequeue</a:t>
            </a:r>
            <a:r>
              <a:rPr lang="en-US" dirty="0" smtClean="0"/>
              <a:t> is not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worst-case because </a:t>
            </a:r>
            <a:r>
              <a:rPr lang="en-US" b="1" dirty="0" smtClean="0"/>
              <a:t>out</a:t>
            </a:r>
            <a:r>
              <a:rPr lang="en-US" dirty="0" smtClean="0"/>
              <a:t> might be empty and </a:t>
            </a:r>
            <a:r>
              <a:rPr lang="en-US" b="1" dirty="0" smtClean="0"/>
              <a:t>in</a:t>
            </a:r>
            <a:r>
              <a:rPr lang="en-US" dirty="0" smtClean="0"/>
              <a:t> may have lots of items</a:t>
            </a:r>
          </a:p>
          <a:p>
            <a:endParaRPr lang="en-US" dirty="0" smtClean="0"/>
          </a:p>
          <a:p>
            <a:r>
              <a:rPr lang="en-US" dirty="0" smtClean="0"/>
              <a:t>But if the stack operations are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then any sequence of queue operations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endParaRPr lang="en-US" dirty="0" smtClean="0"/>
          </a:p>
          <a:p>
            <a:pPr lvl="1"/>
            <a:r>
              <a:rPr lang="en-US" dirty="0" smtClean="0"/>
              <a:t>The total amount of work done per element is 1 </a:t>
            </a:r>
            <a:r>
              <a:rPr lang="en-US" b="1" dirty="0" smtClean="0">
                <a:latin typeface="Courier New" pitchFamily="49" charset="0"/>
                <a:cs typeface="Courier New" pitchFamily="49" charset="0"/>
              </a:rPr>
              <a:t>push</a:t>
            </a:r>
            <a:r>
              <a:rPr lang="en-US" dirty="0" smtClean="0"/>
              <a:t> onto </a:t>
            </a:r>
            <a:r>
              <a:rPr lang="en-US" b="1" dirty="0" smtClean="0"/>
              <a:t>in</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in</a:t>
            </a:r>
            <a:r>
              <a:rPr lang="en-US" dirty="0" smtClean="0"/>
              <a:t>, 1 </a:t>
            </a:r>
            <a:r>
              <a:rPr lang="en-US" b="1" dirty="0" smtClean="0">
                <a:latin typeface="Courier New" pitchFamily="49" charset="0"/>
                <a:cs typeface="Courier New" pitchFamily="49" charset="0"/>
              </a:rPr>
              <a:t>push</a:t>
            </a:r>
            <a:r>
              <a:rPr lang="en-US" dirty="0" smtClean="0"/>
              <a:t> onto </a:t>
            </a:r>
            <a:r>
              <a:rPr lang="en-US" b="1" dirty="0" smtClean="0"/>
              <a:t>out</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out</a:t>
            </a:r>
          </a:p>
          <a:p>
            <a:pPr lvl="1"/>
            <a:endParaRPr lang="en-US" b="1" dirty="0" smtClean="0"/>
          </a:p>
          <a:p>
            <a:pPr lvl="1"/>
            <a:r>
              <a:rPr lang="en-US" dirty="0"/>
              <a:t>When you reverse </a:t>
            </a:r>
            <a:r>
              <a:rPr lang="en-US" b="1" dirty="0">
                <a:latin typeface="Courier New" pitchFamily="49" charset="0"/>
                <a:cs typeface="Courier New" pitchFamily="49" charset="0"/>
              </a:rPr>
              <a:t>n</a:t>
            </a:r>
            <a:r>
              <a:rPr lang="en-US" dirty="0"/>
              <a:t> elements, there were </a:t>
            </a:r>
            <a:r>
              <a:rPr lang="en-US" b="1" dirty="0">
                <a:latin typeface="Courier New" pitchFamily="49" charset="0"/>
                <a:cs typeface="Courier New" pitchFamily="49" charset="0"/>
              </a:rPr>
              <a:t>n</a:t>
            </a:r>
            <a:r>
              <a:rPr lang="en-US" dirty="0"/>
              <a:t> earlier </a:t>
            </a:r>
            <a:r>
              <a:rPr lang="en-US" i="1" dirty="0"/>
              <a:t>O</a:t>
            </a:r>
            <a:r>
              <a:rPr lang="en-US" dirty="0"/>
              <a:t>(</a:t>
            </a:r>
            <a:r>
              <a:rPr lang="en-US" b="1" dirty="0">
                <a:latin typeface="Courier New" pitchFamily="49" charset="0"/>
                <a:cs typeface="Courier New" pitchFamily="49" charset="0"/>
              </a:rPr>
              <a:t>1</a:t>
            </a:r>
            <a:r>
              <a:rPr lang="en-US" dirty="0"/>
              <a:t>) </a:t>
            </a:r>
            <a:r>
              <a:rPr lang="en-US" b="1" dirty="0" err="1">
                <a:latin typeface="Courier New" pitchFamily="49" charset="0"/>
                <a:cs typeface="Courier New" pitchFamily="49" charset="0"/>
              </a:rPr>
              <a:t>enqueue</a:t>
            </a:r>
            <a:r>
              <a:rPr lang="en-US" dirty="0"/>
              <a:t> operations to average with</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92328031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useful?</a:t>
            </a:r>
            <a:endParaRPr lang="en-US" dirty="0"/>
          </a:p>
        </p:txBody>
      </p:sp>
      <p:sp>
        <p:nvSpPr>
          <p:cNvPr id="3" name="Content Placeholder 2"/>
          <p:cNvSpPr>
            <a:spLocks noGrp="1"/>
          </p:cNvSpPr>
          <p:nvPr>
            <p:ph idx="1"/>
          </p:nvPr>
        </p:nvSpPr>
        <p:spPr/>
        <p:txBody>
          <a:bodyPr/>
          <a:lstStyle/>
          <a:p>
            <a:r>
              <a:rPr lang="en-US" dirty="0" smtClean="0"/>
              <a:t>When the average per operation is all we care about (i.e., sum over all operations), amortized is perfectly fine</a:t>
            </a:r>
          </a:p>
          <a:p>
            <a:pPr lvl="1"/>
            <a:r>
              <a:rPr lang="en-US" dirty="0" smtClean="0"/>
              <a:t>This is the usual situation</a:t>
            </a:r>
          </a:p>
          <a:p>
            <a:endParaRPr lang="en-US" dirty="0" smtClean="0"/>
          </a:p>
          <a:p>
            <a:r>
              <a:rPr lang="en-US" dirty="0" smtClean="0"/>
              <a:t>If we need every operation to finish quickly (e.g., in a web server), amortized bounds may be too weak</a:t>
            </a:r>
          </a:p>
          <a:p>
            <a:endParaRPr lang="en-US" dirty="0" smtClean="0"/>
          </a:p>
          <a:p>
            <a:r>
              <a:rPr lang="en-US" dirty="0" smtClean="0"/>
              <a:t>While amortized analysis is about averages, we are averaging cost-per-operation on worst-case input</a:t>
            </a:r>
          </a:p>
          <a:p>
            <a:pPr lvl="1"/>
            <a:r>
              <a:rPr lang="en-US" dirty="0" smtClean="0"/>
              <a:t>Contrast: Average-case analysis is about averages across possible inputs.  Example: if all initial permutations of an array are equally likely, then </a:t>
            </a:r>
            <a:r>
              <a:rPr lang="en-US" dirty="0" err="1" smtClean="0"/>
              <a:t>quicksort</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n</a:t>
            </a:r>
            <a:r>
              <a:rPr lang="en-US" sz="800" b="1" dirty="0" smtClean="0">
                <a:latin typeface="Courier New" pitchFamily="49" charset="0"/>
                <a:cs typeface="Courier New" pitchFamily="49" charset="0"/>
              </a:rPr>
              <a:t> </a:t>
            </a:r>
            <a:r>
              <a:rPr lang="en-US" b="1" dirty="0" smtClean="0">
                <a:latin typeface="Courier New" pitchFamily="49" charset="0"/>
                <a:cs typeface="Courier New" pitchFamily="49" charset="0"/>
              </a:rPr>
              <a:t>log n</a:t>
            </a:r>
            <a:r>
              <a:rPr lang="en-US" dirty="0" smtClean="0"/>
              <a:t>) on average even though on some inputs it is </a:t>
            </a:r>
            <a:r>
              <a:rPr lang="en-US" i="1" dirty="0" smtClean="0"/>
              <a:t>O</a:t>
            </a:r>
            <a:r>
              <a:rPr lang="en-US" dirty="0" smtClean="0"/>
              <a:t>(</a:t>
            </a:r>
            <a:r>
              <a:rPr lang="en-US" b="1" dirty="0" smtClean="0">
                <a:latin typeface="Courier New" pitchFamily="49" charset="0"/>
                <a:cs typeface="Courier New" pitchFamily="49" charset="0"/>
              </a:rPr>
              <a:t>n</a:t>
            </a:r>
            <a:r>
              <a:rPr lang="en-US" sz="2400" b="1" baseline="30000" dirty="0" smtClean="0">
                <a:latin typeface="Courier New" pitchFamily="49" charset="0"/>
                <a:cs typeface="Courier New" pitchFamily="49" charset="0"/>
              </a:rPr>
              <a:t>2</a:t>
            </a:r>
            <a:r>
              <a:rPr lang="en-US" dirty="0" smtClean="0"/>
              <a:t>))</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90942231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always so simple</a:t>
            </a:r>
            <a:endParaRPr lang="en-US" dirty="0"/>
          </a:p>
        </p:txBody>
      </p:sp>
      <p:sp>
        <p:nvSpPr>
          <p:cNvPr id="3" name="Content Placeholder 2"/>
          <p:cNvSpPr>
            <a:spLocks noGrp="1"/>
          </p:cNvSpPr>
          <p:nvPr>
            <p:ph idx="1"/>
          </p:nvPr>
        </p:nvSpPr>
        <p:spPr>
          <a:xfrm>
            <a:off x="685800" y="1600200"/>
            <a:ext cx="7772400" cy="4648200"/>
          </a:xfrm>
        </p:spPr>
        <p:txBody>
          <a:bodyPr/>
          <a:lstStyle/>
          <a:p>
            <a:r>
              <a:rPr lang="en-US" dirty="0" smtClean="0"/>
              <a:t>Proofs for amortized bounds can be much more complicated</a:t>
            </a:r>
          </a:p>
          <a:p>
            <a:pPr lvl="1"/>
            <a:endParaRPr lang="en-US" sz="1000" dirty="0" smtClean="0"/>
          </a:p>
          <a:p>
            <a:r>
              <a:rPr lang="en-US" dirty="0" smtClean="0"/>
              <a:t>Example: Splay trees are dictionaries with amortized </a:t>
            </a:r>
            <a:r>
              <a:rPr lang="en-US" i="1" dirty="0" smtClean="0"/>
              <a:t>O</a:t>
            </a:r>
            <a:r>
              <a:rPr lang="en-US" dirty="0" smtClean="0"/>
              <a:t>(</a:t>
            </a:r>
            <a:r>
              <a:rPr lang="en-US" b="1" dirty="0" smtClean="0">
                <a:latin typeface="Courier New" pitchFamily="49" charset="0"/>
                <a:cs typeface="Courier New" pitchFamily="49" charset="0"/>
              </a:rPr>
              <a:t>log n</a:t>
            </a:r>
            <a:r>
              <a:rPr lang="en-US" dirty="0" smtClean="0"/>
              <a:t>) operations</a:t>
            </a:r>
          </a:p>
          <a:p>
            <a:pPr lvl="1"/>
            <a:r>
              <a:rPr lang="en-US" dirty="0" smtClean="0"/>
              <a:t>No extra height field like AVL trees</a:t>
            </a:r>
          </a:p>
          <a:p>
            <a:pPr lvl="1"/>
            <a:r>
              <a:rPr lang="en-US" dirty="0" smtClean="0"/>
              <a:t>See Chapter 4.5 if curious</a:t>
            </a:r>
          </a:p>
          <a:p>
            <a:endParaRPr lang="en-US" sz="1000" dirty="0" smtClean="0"/>
          </a:p>
          <a:p>
            <a:r>
              <a:rPr lang="en-US" dirty="0" smtClean="0"/>
              <a:t>For more complicated examples, the proofs need much more sophisticated invariants and “potential functions” to describe how earlier cheap operations build up “energy” or “money” to “pay for” later expensive operations</a:t>
            </a:r>
          </a:p>
          <a:p>
            <a:pPr lvl="1"/>
            <a:r>
              <a:rPr lang="en-US" dirty="0" smtClean="0"/>
              <a:t>See Chapter 11 if curious</a:t>
            </a:r>
          </a:p>
          <a:p>
            <a:pPr lvl="1"/>
            <a:endParaRPr lang="en-US" sz="1000" dirty="0" smtClean="0"/>
          </a:p>
          <a:p>
            <a:r>
              <a:rPr lang="en-US" dirty="0" smtClean="0"/>
              <a:t>But complicated </a:t>
            </a:r>
            <a:r>
              <a:rPr lang="en-US" i="1" dirty="0" smtClean="0"/>
              <a:t>proofs</a:t>
            </a:r>
            <a:r>
              <a:rPr lang="en-US" dirty="0" smtClean="0"/>
              <a:t> have nothing to do with the code!</a:t>
            </a:r>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05237456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Pseudocode</a:t>
            </a:r>
            <a:r>
              <a:rPr lang="en-US" dirty="0" smtClean="0"/>
              <a:t>: insert</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3"/>
          <p:cNvSpPr txBox="1">
            <a:spLocks noChangeArrowheads="1"/>
          </p:cNvSpPr>
          <p:nvPr>
            <p:custDataLst>
              <p:tags r:id="rId1"/>
            </p:custDataLst>
          </p:nvPr>
        </p:nvSpPr>
        <p:spPr bwMode="auto">
          <a:xfrm>
            <a:off x="304800" y="1219200"/>
            <a:ext cx="4191000" cy="22860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void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insert</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noProof="0" dirty="0" err="1" smtClean="0">
                <a:ln>
                  <a:noFill/>
                </a:ln>
                <a:solidFill>
                  <a:schemeClr val="tx1"/>
                </a:solidFill>
                <a:effectLst/>
                <a:uLnTx/>
                <a:uFillTx/>
                <a:latin typeface="Courier New" pitchFamily="49" charset="0"/>
                <a:ea typeface="+mn-ea"/>
                <a:cs typeface="+mn-cs"/>
              </a:rPr>
              <a:t>int</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val</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if</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(size==arr.length-1)</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resize();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size++;</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i</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noProof="0" dirty="0" err="1" smtClean="0">
                <a:ln>
                  <a:noFill/>
                </a:ln>
                <a:solidFill>
                  <a:schemeClr val="tx1"/>
                </a:solidFill>
                <a:effectLst/>
                <a:uLnTx/>
                <a:uFillTx/>
                <a:latin typeface="Courier New" pitchFamily="49" charset="0"/>
                <a:ea typeface="+mn-ea"/>
                <a:cs typeface="+mn-cs"/>
              </a:rPr>
              <a:t>percolateUp</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noProof="0" dirty="0" err="1" smtClean="0">
                <a:ln>
                  <a:noFill/>
                </a:ln>
                <a:solidFill>
                  <a:schemeClr val="tx1"/>
                </a:solidFill>
                <a:effectLst/>
                <a:uLnTx/>
                <a:uFillTx/>
                <a:latin typeface="Courier New" pitchFamily="49" charset="0"/>
                <a:ea typeface="+mn-ea"/>
                <a:cs typeface="+mn-cs"/>
              </a:rPr>
              <a:t>size,val</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err="1" smtClean="0">
                <a:ln>
                  <a:noFill/>
                </a:ln>
                <a:solidFill>
                  <a:schemeClr val="tx1"/>
                </a:solidFill>
                <a:effectLst/>
                <a:uLnTx/>
                <a:uFillTx/>
                <a:latin typeface="Courier New" pitchFamily="49" charset="0"/>
                <a:ea typeface="+mn-ea"/>
                <a:cs typeface="+mn-cs"/>
              </a:rPr>
              <a:t>arr</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noProof="0" dirty="0" err="1" smtClean="0">
                <a:ln>
                  <a:noFill/>
                </a:ln>
                <a:solidFill>
                  <a:schemeClr val="tx1"/>
                </a:solidFill>
                <a:effectLst/>
                <a:uLnTx/>
                <a:uFillTx/>
                <a:latin typeface="Courier New" pitchFamily="49" charset="0"/>
                <a:ea typeface="+mn-ea"/>
                <a:cs typeface="+mn-cs"/>
              </a:rPr>
              <a:t>i</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baseline="0" noProof="0" dirty="0" err="1" smtClean="0">
                <a:ln>
                  <a:noFill/>
                </a:ln>
                <a:solidFill>
                  <a:schemeClr val="tx1"/>
                </a:solidFill>
                <a:effectLst/>
                <a:uLnTx/>
                <a:uFillTx/>
                <a:latin typeface="Courier New" pitchFamily="49" charset="0"/>
                <a:ea typeface="+mn-ea"/>
                <a:cs typeface="+mn-cs"/>
              </a:rPr>
              <a:t>val</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baseline="0" noProof="0" dirty="0">
              <a:ln>
                <a:noFill/>
              </a:ln>
              <a:solidFill>
                <a:schemeClr val="tx1"/>
              </a:solidFill>
              <a:effectLst/>
              <a:uLnTx/>
              <a:uFillTx/>
              <a:latin typeface="Courier New" pitchFamily="49" charset="0"/>
              <a:ea typeface="+mn-ea"/>
              <a:cs typeface="+mn-cs"/>
            </a:endParaRPr>
          </a:p>
        </p:txBody>
      </p:sp>
      <p:sp>
        <p:nvSpPr>
          <p:cNvPr id="8" name="Rectangle 4"/>
          <p:cNvSpPr>
            <a:spLocks noChangeArrowheads="1"/>
          </p:cNvSpPr>
          <p:nvPr>
            <p:custDataLst>
              <p:tags r:id="rId2"/>
            </p:custDataLst>
          </p:nvPr>
        </p:nvSpPr>
        <p:spPr bwMode="auto">
          <a:xfrm>
            <a:off x="4572000" y="1219200"/>
            <a:ext cx="4493538" cy="2285241"/>
          </a:xfrm>
          <a:prstGeom prst="rect">
            <a:avLst/>
          </a:prstGeom>
          <a:solidFill>
            <a:srgbClr val="FFFF99"/>
          </a:solidFill>
          <a:ln w="9525">
            <a:noFill/>
            <a:miter lim="800000"/>
            <a:headEnd/>
            <a:tailEnd/>
          </a:ln>
          <a:effectLst/>
        </p:spPr>
        <p:txBody>
          <a:bodyPr wrap="none">
            <a:spAutoFit/>
          </a:bodyPr>
          <a:lstStyle/>
          <a:p>
            <a:pPr eaLnBrk="0" hangingPunct="0">
              <a:lnSpc>
                <a:spcPts val="1900"/>
              </a:lnSpc>
            </a:pPr>
            <a:r>
              <a:rPr lang="en-US" sz="2000" b="1" dirty="0" err="1">
                <a:latin typeface="Courier New" pitchFamily="49" charset="0"/>
              </a:rPr>
              <a:t>int</a:t>
            </a:r>
            <a:r>
              <a:rPr lang="en-US" sz="2000" b="1" dirty="0">
                <a:latin typeface="Courier New" pitchFamily="49" charset="0"/>
              </a:rPr>
              <a:t> </a:t>
            </a:r>
            <a:r>
              <a:rPr lang="en-US" sz="2000" b="1" dirty="0" err="1">
                <a:solidFill>
                  <a:srgbClr val="119F33"/>
                </a:solidFill>
                <a:latin typeface="Courier New" pitchFamily="49" charset="0"/>
              </a:rPr>
              <a:t>percolateUp</a:t>
            </a:r>
            <a:r>
              <a:rPr lang="en-US" sz="2000" b="1" dirty="0">
                <a:latin typeface="Courier New" pitchFamily="49" charset="0"/>
              </a:rPr>
              <a:t>(</a:t>
            </a:r>
            <a:r>
              <a:rPr lang="en-US" sz="2000" b="1" dirty="0" err="1">
                <a:latin typeface="Courier New" pitchFamily="49" charset="0"/>
              </a:rPr>
              <a:t>int</a:t>
            </a:r>
            <a:r>
              <a:rPr lang="en-US" sz="2000" b="1" dirty="0">
                <a:latin typeface="Courier New" pitchFamily="49" charset="0"/>
              </a:rPr>
              <a:t> </a:t>
            </a:r>
            <a:r>
              <a:rPr lang="en-US" sz="2000" b="1" dirty="0">
                <a:solidFill>
                  <a:srgbClr val="119F33"/>
                </a:solidFill>
                <a:latin typeface="Courier New" pitchFamily="49" charset="0"/>
              </a:rPr>
              <a:t>hole</a:t>
            </a:r>
            <a:r>
              <a:rPr lang="en-US" sz="2000" b="1" dirty="0">
                <a:latin typeface="Courier New" pitchFamily="49" charset="0"/>
              </a:rPr>
              <a:t>, </a:t>
            </a:r>
          </a:p>
          <a:p>
            <a:pPr eaLnBrk="0" hangingPunct="0">
              <a:lnSpc>
                <a:spcPts val="1900"/>
              </a:lnSpc>
            </a:pPr>
            <a:r>
              <a:rPr lang="en-US" sz="2000" b="1" dirty="0">
                <a:latin typeface="Courier New" pitchFamily="49" charset="0"/>
              </a:rPr>
              <a:t>                </a:t>
            </a:r>
            <a:r>
              <a:rPr lang="en-US" sz="2000" dirty="0" err="1" smtClean="0">
                <a:latin typeface="Courier New" pitchFamily="49" charset="0"/>
              </a:rPr>
              <a:t>int</a:t>
            </a:r>
            <a:r>
              <a:rPr lang="en-US" sz="2000" b="1" dirty="0" smtClean="0">
                <a:latin typeface="Courier New" pitchFamily="49" charset="0"/>
              </a:rPr>
              <a:t> </a:t>
            </a:r>
            <a:r>
              <a:rPr lang="en-US" sz="2000" b="1" dirty="0" err="1">
                <a:solidFill>
                  <a:srgbClr val="119F33"/>
                </a:solidFill>
                <a:latin typeface="Courier New" pitchFamily="49" charset="0"/>
              </a:rPr>
              <a:t>val</a:t>
            </a:r>
            <a:r>
              <a:rPr lang="en-US" sz="2000" b="1" dirty="0">
                <a:latin typeface="Courier New" pitchFamily="49" charset="0"/>
              </a:rPr>
              <a:t>) {</a:t>
            </a:r>
          </a:p>
          <a:p>
            <a:pPr eaLnBrk="0" hangingPunct="0">
              <a:lnSpc>
                <a:spcPts val="1900"/>
              </a:lnSpc>
            </a:pPr>
            <a:r>
              <a:rPr lang="en-US" sz="2000" b="1" dirty="0">
                <a:latin typeface="Courier New" pitchFamily="49" charset="0"/>
              </a:rPr>
              <a:t>  </a:t>
            </a:r>
            <a:r>
              <a:rPr lang="en-US" sz="2000" b="1" dirty="0" smtClean="0">
                <a:solidFill>
                  <a:schemeClr val="accent2"/>
                </a:solidFill>
                <a:latin typeface="Courier New" pitchFamily="49" charset="0"/>
              </a:rPr>
              <a:t>while</a:t>
            </a:r>
            <a:r>
              <a:rPr lang="en-US" sz="2000" b="1" dirty="0" smtClean="0">
                <a:latin typeface="Courier New" pitchFamily="49" charset="0"/>
              </a:rPr>
              <a:t>(hole </a:t>
            </a:r>
            <a:r>
              <a:rPr lang="en-US" sz="2000" b="1" dirty="0">
                <a:latin typeface="Courier New" pitchFamily="49" charset="0"/>
              </a:rPr>
              <a:t>&gt; 1 &amp;&amp;</a:t>
            </a:r>
          </a:p>
          <a:p>
            <a:pPr eaLnBrk="0" hangingPunct="0">
              <a:lnSpc>
                <a:spcPts val="1900"/>
              </a:lnSpc>
            </a:pPr>
            <a:r>
              <a:rPr lang="en-US" sz="2000" b="1" dirty="0">
                <a:latin typeface="Courier New" pitchFamily="49" charset="0"/>
              </a:rPr>
              <a:t>       </a:t>
            </a:r>
            <a:r>
              <a:rPr lang="en-US" sz="2000" b="1" dirty="0" smtClean="0">
                <a:latin typeface="Courier New" pitchFamily="49" charset="0"/>
              </a:rPr>
              <a:t> </a:t>
            </a:r>
            <a:r>
              <a:rPr lang="en-US" sz="2000" b="1" dirty="0" err="1">
                <a:latin typeface="Courier New" pitchFamily="49" charset="0"/>
              </a:rPr>
              <a:t>val</a:t>
            </a:r>
            <a:r>
              <a:rPr lang="en-US" sz="2000" b="1" dirty="0">
                <a:latin typeface="Courier New" pitchFamily="49" charset="0"/>
              </a:rPr>
              <a:t> &lt; </a:t>
            </a:r>
            <a:r>
              <a:rPr lang="en-US" sz="2000" dirty="0" err="1" smtClean="0">
                <a:latin typeface="Courier New" pitchFamily="49" charset="0"/>
              </a:rPr>
              <a:t>arr</a:t>
            </a:r>
            <a:r>
              <a:rPr lang="en-US" sz="2000" b="1" dirty="0" smtClean="0">
                <a:latin typeface="Courier New" pitchFamily="49" charset="0"/>
              </a:rPr>
              <a:t>[hole/2</a:t>
            </a:r>
            <a:r>
              <a:rPr lang="en-US" sz="2000" b="1" dirty="0">
                <a:latin typeface="Courier New" pitchFamily="49" charset="0"/>
              </a:rPr>
              <a:t>])</a:t>
            </a:r>
          </a:p>
          <a:p>
            <a:pPr eaLnBrk="0" hangingPunct="0">
              <a:lnSpc>
                <a:spcPts val="1900"/>
              </a:lnSpc>
            </a:pPr>
            <a:r>
              <a:rPr lang="en-US" sz="2000" b="1" dirty="0">
                <a:latin typeface="Courier New" pitchFamily="49" charset="0"/>
              </a:rPr>
              <a:t>    </a:t>
            </a:r>
            <a:r>
              <a:rPr lang="en-US" sz="2000" dirty="0" err="1" smtClean="0">
                <a:latin typeface="Courier New" pitchFamily="49" charset="0"/>
              </a:rPr>
              <a:t>arr</a:t>
            </a:r>
            <a:r>
              <a:rPr lang="en-US" sz="2000" b="1" dirty="0" smtClean="0">
                <a:latin typeface="Courier New" pitchFamily="49" charset="0"/>
              </a:rPr>
              <a:t>[hole</a:t>
            </a:r>
            <a:r>
              <a:rPr lang="en-US" sz="2000" b="1" dirty="0">
                <a:latin typeface="Courier New" pitchFamily="49" charset="0"/>
              </a:rPr>
              <a:t>] = </a:t>
            </a:r>
            <a:r>
              <a:rPr lang="en-US" sz="2000" b="1" dirty="0" err="1" smtClean="0">
                <a:latin typeface="Courier New" pitchFamily="49" charset="0"/>
              </a:rPr>
              <a:t>arr</a:t>
            </a:r>
            <a:r>
              <a:rPr lang="en-US" sz="2000" b="1" dirty="0" smtClean="0">
                <a:latin typeface="Courier New" pitchFamily="49" charset="0"/>
              </a:rPr>
              <a:t>[hole/2</a:t>
            </a:r>
            <a:r>
              <a:rPr lang="en-US" sz="2000" b="1" dirty="0">
                <a:latin typeface="Courier New" pitchFamily="49" charset="0"/>
              </a:rPr>
              <a:t>];</a:t>
            </a:r>
          </a:p>
          <a:p>
            <a:pPr eaLnBrk="0" hangingPunct="0">
              <a:lnSpc>
                <a:spcPts val="1900"/>
              </a:lnSpc>
            </a:pPr>
            <a:r>
              <a:rPr lang="en-US" sz="2000" b="1" dirty="0">
                <a:latin typeface="Courier New" pitchFamily="49" charset="0"/>
              </a:rPr>
              <a:t>    hole </a:t>
            </a:r>
            <a:r>
              <a:rPr lang="en-US" sz="2000" b="1" dirty="0" smtClean="0">
                <a:latin typeface="Courier New" pitchFamily="49" charset="0"/>
              </a:rPr>
              <a:t>= hole / 2</a:t>
            </a:r>
            <a:r>
              <a:rPr lang="en-US" sz="2000" b="1" dirty="0">
                <a:latin typeface="Courier New" pitchFamily="49" charset="0"/>
              </a:rPr>
              <a:t>;</a:t>
            </a:r>
          </a:p>
          <a:p>
            <a:pPr eaLnBrk="0" hangingPunct="0">
              <a:lnSpc>
                <a:spcPts val="1900"/>
              </a:lnSpc>
            </a:pPr>
            <a:r>
              <a:rPr lang="en-US" sz="2000" b="1" dirty="0">
                <a:latin typeface="Courier New" pitchFamily="49" charset="0"/>
              </a:rPr>
              <a:t>  }</a:t>
            </a:r>
          </a:p>
          <a:p>
            <a:pPr eaLnBrk="0" hangingPunct="0">
              <a:lnSpc>
                <a:spcPts val="1900"/>
              </a:lnSpc>
            </a:pPr>
            <a:r>
              <a:rPr lang="en-US" sz="2000" b="1" dirty="0">
                <a:latin typeface="Courier New" pitchFamily="49" charset="0"/>
              </a:rPr>
              <a:t>  </a:t>
            </a:r>
            <a:r>
              <a:rPr lang="en-US" sz="2000" b="1" dirty="0">
                <a:solidFill>
                  <a:schemeClr val="accent2"/>
                </a:solidFill>
                <a:latin typeface="Courier New" pitchFamily="49" charset="0"/>
              </a:rPr>
              <a:t>return</a:t>
            </a:r>
            <a:r>
              <a:rPr lang="en-US" sz="2000" b="1" dirty="0">
                <a:latin typeface="Courier New" pitchFamily="49" charset="0"/>
              </a:rPr>
              <a:t> hole;</a:t>
            </a:r>
          </a:p>
          <a:p>
            <a:pPr eaLnBrk="0" hangingPunct="0">
              <a:lnSpc>
                <a:spcPts val="1900"/>
              </a:lnSpc>
            </a:pPr>
            <a:r>
              <a:rPr lang="en-US" sz="2000" b="1" dirty="0">
                <a:latin typeface="Courier New" pitchFamily="49" charset="0"/>
              </a:rPr>
              <a:t>}</a:t>
            </a:r>
          </a:p>
        </p:txBody>
      </p:sp>
      <p:grpSp>
        <p:nvGrpSpPr>
          <p:cNvPr id="9" name="Group 8"/>
          <p:cNvGrpSpPr/>
          <p:nvPr/>
        </p:nvGrpSpPr>
        <p:grpSpPr>
          <a:xfrm>
            <a:off x="762001" y="3962400"/>
            <a:ext cx="2494547" cy="1295400"/>
            <a:chOff x="4267200" y="2930525"/>
            <a:chExt cx="3510842" cy="1946275"/>
          </a:xfrm>
        </p:grpSpPr>
        <p:sp>
          <p:nvSpPr>
            <p:cNvPr id="10" name="Oval 13"/>
            <p:cNvSpPr>
              <a:spLocks noChangeAspect="1" noChangeArrowheads="1"/>
            </p:cNvSpPr>
            <p:nvPr>
              <p:custDataLst>
                <p:tags r:id="rId4"/>
              </p:custDataLst>
            </p:nvPr>
          </p:nvSpPr>
          <p:spPr bwMode="auto">
            <a:xfrm>
              <a:off x="7270043" y="4016375"/>
              <a:ext cx="507999" cy="285750"/>
            </a:xfrm>
            <a:prstGeom prst="ellipse">
              <a:avLst/>
            </a:prstGeom>
            <a:noFill/>
            <a:ln w="38100">
              <a:solidFill>
                <a:srgbClr val="008000"/>
              </a:solidFill>
              <a:round/>
              <a:headEnd/>
              <a:tailEnd/>
            </a:ln>
            <a:effectLst/>
          </p:spPr>
          <p:txBody>
            <a:bodyPr wrap="none" anchor="ctr"/>
            <a:lstStyle/>
            <a:p>
              <a:pPr algn="ctr" eaLnBrk="0" hangingPunct="0"/>
              <a:r>
                <a:rPr lang="en-US" sz="1400" dirty="0"/>
                <a:t>99</a:t>
              </a:r>
            </a:p>
          </p:txBody>
        </p:sp>
        <p:sp>
          <p:nvSpPr>
            <p:cNvPr id="11" name="Oval 14"/>
            <p:cNvSpPr>
              <a:spLocks noChangeAspect="1" noChangeArrowheads="1"/>
            </p:cNvSpPr>
            <p:nvPr>
              <p:custDataLst>
                <p:tags r:id="rId5"/>
              </p:custDataLst>
            </p:nvPr>
          </p:nvSpPr>
          <p:spPr bwMode="auto">
            <a:xfrm>
              <a:off x="5791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60</a:t>
              </a:r>
            </a:p>
          </p:txBody>
        </p:sp>
        <p:sp>
          <p:nvSpPr>
            <p:cNvPr id="12" name="Oval 15"/>
            <p:cNvSpPr>
              <a:spLocks noChangeAspect="1" noChangeArrowheads="1"/>
            </p:cNvSpPr>
            <p:nvPr>
              <p:custDataLst>
                <p:tags r:id="rId6"/>
              </p:custDataLst>
            </p:nvPr>
          </p:nvSpPr>
          <p:spPr bwMode="auto">
            <a:xfrm>
              <a:off x="4775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40</a:t>
              </a:r>
            </a:p>
          </p:txBody>
        </p:sp>
        <p:sp>
          <p:nvSpPr>
            <p:cNvPr id="13" name="Oval 16"/>
            <p:cNvSpPr>
              <a:spLocks noChangeAspect="1" noChangeArrowheads="1"/>
            </p:cNvSpPr>
            <p:nvPr>
              <p:custDataLst>
                <p:tags r:id="rId7"/>
              </p:custDataLst>
            </p:nvPr>
          </p:nvSpPr>
          <p:spPr bwMode="auto">
            <a:xfrm>
              <a:off x="6908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80</a:t>
              </a:r>
            </a:p>
          </p:txBody>
        </p:sp>
        <p:sp>
          <p:nvSpPr>
            <p:cNvPr id="14" name="Oval 17"/>
            <p:cNvSpPr>
              <a:spLocks noChangeAspect="1" noChangeArrowheads="1"/>
            </p:cNvSpPr>
            <p:nvPr>
              <p:custDataLst>
                <p:tags r:id="rId8"/>
              </p:custDataLst>
            </p:nvPr>
          </p:nvSpPr>
          <p:spPr bwMode="auto">
            <a:xfrm>
              <a:off x="5384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20</a:t>
              </a:r>
            </a:p>
          </p:txBody>
        </p:sp>
        <p:sp>
          <p:nvSpPr>
            <p:cNvPr id="15" name="Oval 18"/>
            <p:cNvSpPr>
              <a:spLocks noChangeAspect="1" noChangeArrowheads="1"/>
            </p:cNvSpPr>
            <p:nvPr>
              <p:custDataLst>
                <p:tags r:id="rId9"/>
              </p:custDataLst>
            </p:nvPr>
          </p:nvSpPr>
          <p:spPr bwMode="auto">
            <a:xfrm>
              <a:off x="6096000" y="29305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10</a:t>
              </a:r>
            </a:p>
          </p:txBody>
        </p:sp>
        <p:cxnSp>
          <p:nvCxnSpPr>
            <p:cNvPr id="16" name="AutoShape 19"/>
            <p:cNvCxnSpPr>
              <a:cxnSpLocks noChangeShapeType="1"/>
              <a:stCxn id="15" idx="3"/>
              <a:endCxn id="14" idx="0"/>
            </p:cNvCxnSpPr>
            <p:nvPr>
              <p:custDataLst>
                <p:tags r:id="rId10"/>
              </p:custDataLst>
            </p:nvPr>
          </p:nvCxnSpPr>
          <p:spPr bwMode="auto">
            <a:xfrm flipH="1">
              <a:off x="5638800" y="3194050"/>
              <a:ext cx="531813" cy="288925"/>
            </a:xfrm>
            <a:prstGeom prst="straightConnector1">
              <a:avLst/>
            </a:prstGeom>
            <a:noFill/>
            <a:ln w="9525">
              <a:solidFill>
                <a:srgbClr val="008000"/>
              </a:solidFill>
              <a:round/>
              <a:headEnd/>
              <a:tailEnd type="triangle" w="med" len="med"/>
            </a:ln>
            <a:effectLst/>
          </p:spPr>
        </p:cxnSp>
        <p:cxnSp>
          <p:nvCxnSpPr>
            <p:cNvPr id="17" name="AutoShape 20"/>
            <p:cNvCxnSpPr>
              <a:cxnSpLocks noChangeShapeType="1"/>
              <a:stCxn id="15" idx="5"/>
              <a:endCxn id="13" idx="0"/>
            </p:cNvCxnSpPr>
            <p:nvPr>
              <p:custDataLst>
                <p:tags r:id="rId11"/>
              </p:custDataLst>
            </p:nvPr>
          </p:nvCxnSpPr>
          <p:spPr bwMode="auto">
            <a:xfrm>
              <a:off x="6529388" y="3194050"/>
              <a:ext cx="633412" cy="288925"/>
            </a:xfrm>
            <a:prstGeom prst="straightConnector1">
              <a:avLst/>
            </a:prstGeom>
            <a:noFill/>
            <a:ln w="9525">
              <a:solidFill>
                <a:srgbClr val="008000"/>
              </a:solidFill>
              <a:round/>
              <a:headEnd/>
              <a:tailEnd type="triangle" w="med" len="med"/>
            </a:ln>
            <a:effectLst/>
          </p:spPr>
        </p:cxnSp>
        <p:cxnSp>
          <p:nvCxnSpPr>
            <p:cNvPr id="18" name="AutoShape 21"/>
            <p:cNvCxnSpPr>
              <a:cxnSpLocks noChangeShapeType="1"/>
              <a:stCxn id="13" idx="5"/>
              <a:endCxn id="10" idx="0"/>
            </p:cNvCxnSpPr>
            <p:nvPr>
              <p:custDataLst>
                <p:tags r:id="rId12"/>
              </p:custDataLst>
            </p:nvPr>
          </p:nvCxnSpPr>
          <p:spPr bwMode="auto">
            <a:xfrm rot="16200000" flipH="1">
              <a:off x="7297997" y="3790328"/>
              <a:ext cx="270449" cy="181641"/>
            </a:xfrm>
            <a:prstGeom prst="straightConnector1">
              <a:avLst/>
            </a:prstGeom>
            <a:noFill/>
            <a:ln w="9525">
              <a:solidFill>
                <a:srgbClr val="008000"/>
              </a:solidFill>
              <a:round/>
              <a:headEnd/>
              <a:tailEnd type="triangle" w="med" len="med"/>
            </a:ln>
            <a:effectLst/>
          </p:spPr>
        </p:cxnSp>
        <p:cxnSp>
          <p:nvCxnSpPr>
            <p:cNvPr id="19" name="AutoShape 22"/>
            <p:cNvCxnSpPr>
              <a:cxnSpLocks noChangeShapeType="1"/>
              <a:stCxn id="14" idx="3"/>
              <a:endCxn id="12" idx="0"/>
            </p:cNvCxnSpPr>
            <p:nvPr>
              <p:custDataLst>
                <p:tags r:id="rId13"/>
              </p:custDataLst>
            </p:nvPr>
          </p:nvCxnSpPr>
          <p:spPr bwMode="auto">
            <a:xfrm flipH="1">
              <a:off x="5029200" y="3765550"/>
              <a:ext cx="430213" cy="231775"/>
            </a:xfrm>
            <a:prstGeom prst="straightConnector1">
              <a:avLst/>
            </a:prstGeom>
            <a:noFill/>
            <a:ln w="9525">
              <a:solidFill>
                <a:srgbClr val="008000"/>
              </a:solidFill>
              <a:round/>
              <a:headEnd/>
              <a:tailEnd type="triangle" w="med" len="med"/>
            </a:ln>
            <a:effectLst/>
          </p:spPr>
        </p:cxnSp>
        <p:cxnSp>
          <p:nvCxnSpPr>
            <p:cNvPr id="20" name="AutoShape 23"/>
            <p:cNvCxnSpPr>
              <a:cxnSpLocks noChangeShapeType="1"/>
              <a:stCxn id="14" idx="5"/>
              <a:endCxn id="11" idx="0"/>
            </p:cNvCxnSpPr>
            <p:nvPr>
              <p:custDataLst>
                <p:tags r:id="rId14"/>
              </p:custDataLst>
            </p:nvPr>
          </p:nvCxnSpPr>
          <p:spPr bwMode="auto">
            <a:xfrm>
              <a:off x="5818188" y="3765550"/>
              <a:ext cx="227012" cy="231775"/>
            </a:xfrm>
            <a:prstGeom prst="straightConnector1">
              <a:avLst/>
            </a:prstGeom>
            <a:noFill/>
            <a:ln w="9525">
              <a:solidFill>
                <a:srgbClr val="008000"/>
              </a:solidFill>
              <a:round/>
              <a:headEnd/>
              <a:tailEnd type="triangle" w="med" len="med"/>
            </a:ln>
            <a:effectLst/>
          </p:spPr>
        </p:cxnSp>
        <p:sp>
          <p:nvSpPr>
            <p:cNvPr id="21" name="Oval 24"/>
            <p:cNvSpPr>
              <a:spLocks noChangeAspect="1" noChangeArrowheads="1"/>
            </p:cNvSpPr>
            <p:nvPr>
              <p:custDataLst>
                <p:tags r:id="rId15"/>
              </p:custDataLst>
            </p:nvPr>
          </p:nvSpPr>
          <p:spPr bwMode="auto">
            <a:xfrm>
              <a:off x="4267200"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1400" dirty="0" smtClean="0"/>
                <a:t>700</a:t>
              </a:r>
              <a:r>
                <a:rPr lang="en-US" sz="1400" dirty="0" smtClean="0"/>
                <a:t>	0</a:t>
              </a:r>
              <a:endParaRPr lang="en-US" sz="1400" dirty="0"/>
            </a:p>
          </p:txBody>
        </p:sp>
        <p:cxnSp>
          <p:nvCxnSpPr>
            <p:cNvPr id="22" name="AutoShape 25"/>
            <p:cNvCxnSpPr>
              <a:cxnSpLocks noChangeShapeType="1"/>
              <a:stCxn id="12" idx="3"/>
              <a:endCxn id="21" idx="0"/>
            </p:cNvCxnSpPr>
            <p:nvPr>
              <p:custDataLst>
                <p:tags r:id="rId16"/>
              </p:custDataLst>
            </p:nvPr>
          </p:nvCxnSpPr>
          <p:spPr bwMode="auto">
            <a:xfrm flipH="1">
              <a:off x="4597400" y="4279900"/>
              <a:ext cx="252413" cy="206375"/>
            </a:xfrm>
            <a:prstGeom prst="straightConnector1">
              <a:avLst/>
            </a:prstGeom>
            <a:noFill/>
            <a:ln w="9525">
              <a:solidFill>
                <a:srgbClr val="008000"/>
              </a:solidFill>
              <a:round/>
              <a:headEnd/>
              <a:tailEnd type="triangle" w="med" len="med"/>
            </a:ln>
            <a:effectLst/>
          </p:spPr>
        </p:cxnSp>
        <p:sp>
          <p:nvSpPr>
            <p:cNvPr id="23" name="Oval 26"/>
            <p:cNvSpPr>
              <a:spLocks noChangeAspect="1" noChangeArrowheads="1"/>
            </p:cNvSpPr>
            <p:nvPr>
              <p:custDataLst>
                <p:tags r:id="rId17"/>
              </p:custDataLst>
            </p:nvPr>
          </p:nvSpPr>
          <p:spPr bwMode="auto">
            <a:xfrm>
              <a:off x="5130800"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1400" dirty="0" smtClean="0"/>
                <a:t>50</a:t>
              </a:r>
              <a:endParaRPr lang="en-US" sz="1400" dirty="0"/>
            </a:p>
          </p:txBody>
        </p:sp>
        <p:cxnSp>
          <p:nvCxnSpPr>
            <p:cNvPr id="24" name="AutoShape 27"/>
            <p:cNvCxnSpPr>
              <a:cxnSpLocks noChangeShapeType="1"/>
              <a:stCxn id="12" idx="5"/>
              <a:endCxn id="23" idx="0"/>
            </p:cNvCxnSpPr>
            <p:nvPr>
              <p:custDataLst>
                <p:tags r:id="rId18"/>
              </p:custDataLst>
            </p:nvPr>
          </p:nvCxnSpPr>
          <p:spPr bwMode="auto">
            <a:xfrm>
              <a:off x="5208588" y="4279900"/>
              <a:ext cx="252412" cy="206375"/>
            </a:xfrm>
            <a:prstGeom prst="straightConnector1">
              <a:avLst/>
            </a:prstGeom>
            <a:noFill/>
            <a:ln w="9525">
              <a:solidFill>
                <a:srgbClr val="008000"/>
              </a:solidFill>
              <a:round/>
              <a:headEnd/>
              <a:tailEnd type="triangle" w="med" len="med"/>
            </a:ln>
            <a:effectLst/>
          </p:spPr>
        </p:cxnSp>
        <p:sp>
          <p:nvSpPr>
            <p:cNvPr id="25" name="Oval 28"/>
            <p:cNvSpPr>
              <a:spLocks noChangeAspect="1" noChangeArrowheads="1"/>
            </p:cNvSpPr>
            <p:nvPr>
              <p:custDataLst>
                <p:tags r:id="rId19"/>
              </p:custDataLst>
            </p:nvPr>
          </p:nvSpPr>
          <p:spPr bwMode="auto">
            <a:xfrm>
              <a:off x="6519331" y="4016375"/>
              <a:ext cx="507999" cy="285750"/>
            </a:xfrm>
            <a:prstGeom prst="ellipse">
              <a:avLst/>
            </a:prstGeom>
            <a:noFill/>
            <a:ln w="38100">
              <a:solidFill>
                <a:srgbClr val="008000"/>
              </a:solidFill>
              <a:round/>
              <a:headEnd/>
              <a:tailEnd/>
            </a:ln>
            <a:effectLst/>
          </p:spPr>
          <p:txBody>
            <a:bodyPr wrap="none" anchor="ctr"/>
            <a:lstStyle/>
            <a:p>
              <a:pPr algn="ctr" eaLnBrk="0" hangingPunct="0"/>
              <a:r>
                <a:rPr lang="en-US" sz="1400" dirty="0"/>
                <a:t>85</a:t>
              </a:r>
            </a:p>
          </p:txBody>
        </p:sp>
        <p:cxnSp>
          <p:nvCxnSpPr>
            <p:cNvPr id="26" name="AutoShape 29"/>
            <p:cNvCxnSpPr>
              <a:cxnSpLocks noChangeShapeType="1"/>
              <a:stCxn id="13" idx="3"/>
              <a:endCxn id="25" idx="0"/>
            </p:cNvCxnSpPr>
            <p:nvPr>
              <p:custDataLst>
                <p:tags r:id="rId20"/>
              </p:custDataLst>
            </p:nvPr>
          </p:nvCxnSpPr>
          <p:spPr bwMode="auto">
            <a:xfrm rot="5400000">
              <a:off x="6743038" y="3776219"/>
              <a:ext cx="270449" cy="209861"/>
            </a:xfrm>
            <a:prstGeom prst="straightConnector1">
              <a:avLst/>
            </a:prstGeom>
            <a:noFill/>
            <a:ln w="9525">
              <a:solidFill>
                <a:srgbClr val="008000"/>
              </a:solidFill>
              <a:round/>
              <a:headEnd/>
              <a:tailEnd type="triangle" w="med" len="med"/>
            </a:ln>
            <a:effectLst/>
          </p:spPr>
        </p:cxnSp>
      </p:grpSp>
      <p:graphicFrame>
        <p:nvGraphicFramePr>
          <p:cNvPr id="27" name="Group 193"/>
          <p:cNvGraphicFramePr>
            <a:graphicFrameLocks noGrp="1"/>
          </p:cNvGraphicFramePr>
          <p:nvPr>
            <p:custDataLst>
              <p:tags r:id="rId3"/>
            </p:custDataLst>
          </p:nvPr>
        </p:nvGraphicFramePr>
        <p:xfrm>
          <a:off x="304800" y="5532120"/>
          <a:ext cx="8534400" cy="792480"/>
        </p:xfrm>
        <a:graphic>
          <a:graphicData uri="http://schemas.openxmlformats.org/drawingml/2006/table">
            <a:tbl>
              <a:tblPr/>
              <a:tblGrid>
                <a:gridCol w="609600"/>
                <a:gridCol w="609600"/>
                <a:gridCol w="609600"/>
                <a:gridCol w="609600"/>
                <a:gridCol w="609600"/>
                <a:gridCol w="609600"/>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60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99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700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9</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10</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13</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29" name="Content Placeholder 2"/>
          <p:cNvSpPr txBox="1">
            <a:spLocks/>
          </p:cNvSpPr>
          <p:nvPr/>
        </p:nvSpPr>
        <p:spPr bwMode="auto">
          <a:xfrm>
            <a:off x="4876800" y="376989"/>
            <a:ext cx="41148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1600" b="0" dirty="0" smtClean="0"/>
              <a:t>This </a:t>
            </a:r>
            <a:r>
              <a:rPr lang="en-US" sz="1600" b="0" dirty="0" err="1" smtClean="0"/>
              <a:t>pseudocode</a:t>
            </a:r>
            <a:r>
              <a:rPr lang="en-US" sz="1600" b="0" dirty="0" smtClean="0"/>
              <a:t> uses </a:t>
            </a:r>
            <a:r>
              <a:rPr lang="en-US" sz="1600" b="0" dirty="0" err="1" smtClean="0"/>
              <a:t>ints</a:t>
            </a:r>
            <a:r>
              <a:rPr lang="en-US" sz="1600" b="0" dirty="0" smtClean="0"/>
              <a:t>.  In real use, you will have data nodes with priorities.</a:t>
            </a:r>
            <a:endParaRPr lang="en-US" sz="1600" b="0" dirty="0"/>
          </a:p>
        </p:txBody>
      </p:sp>
    </p:spTree>
    <p:extLst>
      <p:ext uri="{BB962C8B-B14F-4D97-AF65-F5344CB8AC3E}">
        <p14:creationId xmlns:p14="http://schemas.microsoft.com/office/powerpoint/2010/main" val="16543963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143000"/>
          </a:xfrm>
        </p:spPr>
        <p:txBody>
          <a:bodyPr/>
          <a:lstStyle/>
          <a:p>
            <a:r>
              <a:rPr lang="en-US" dirty="0" err="1" smtClean="0"/>
              <a:t>Pseudocode</a:t>
            </a:r>
            <a:r>
              <a:rPr lang="en-US" dirty="0" smtClean="0"/>
              <a:t>: </a:t>
            </a:r>
            <a:r>
              <a:rPr lang="en-US" dirty="0" err="1" smtClean="0"/>
              <a:t>deleteMin</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3"/>
          <p:cNvSpPr txBox="1">
            <a:spLocks noChangeArrowheads="1"/>
          </p:cNvSpPr>
          <p:nvPr>
            <p:custDataLst>
              <p:tags r:id="rId1"/>
            </p:custDataLst>
          </p:nvPr>
        </p:nvSpPr>
        <p:spPr bwMode="auto">
          <a:xfrm>
            <a:off x="152400" y="1143000"/>
            <a:ext cx="4114800" cy="28194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buFontTx/>
              <a:buNone/>
            </a:pPr>
            <a:r>
              <a:rPr lang="en-US" sz="2000" dirty="0" err="1" smtClean="0">
                <a:latin typeface="Courier New" pitchFamily="49" charset="0"/>
              </a:rPr>
              <a:t>int</a:t>
            </a:r>
            <a:r>
              <a:rPr lang="en-US" sz="2000" dirty="0" smtClean="0">
                <a:latin typeface="Courier New" pitchFamily="49" charset="0"/>
              </a:rPr>
              <a:t> </a:t>
            </a:r>
            <a:r>
              <a:rPr lang="en-US" sz="2000" dirty="0" err="1" smtClean="0">
                <a:solidFill>
                  <a:srgbClr val="119F33"/>
                </a:solidFill>
                <a:latin typeface="Courier New" pitchFamily="49" charset="0"/>
              </a:rPr>
              <a:t>deleteMin</a:t>
            </a:r>
            <a:r>
              <a:rPr lang="en-US" sz="2000" dirty="0" smtClean="0">
                <a:latin typeface="Courier New" pitchFamily="49" charset="0"/>
              </a:rPr>
              <a:t>() {</a:t>
            </a:r>
          </a:p>
          <a:p>
            <a:pPr>
              <a:buFontTx/>
              <a:buNone/>
            </a:pPr>
            <a:r>
              <a:rPr lang="en-US" sz="2000" dirty="0" smtClean="0">
                <a:latin typeface="Courier New" pitchFamily="49" charset="0"/>
              </a:rPr>
              <a:t>  </a:t>
            </a:r>
            <a:r>
              <a:rPr lang="en-US" sz="2000" dirty="0" smtClean="0">
                <a:solidFill>
                  <a:schemeClr val="accent2"/>
                </a:solidFill>
                <a:latin typeface="Courier New" pitchFamily="49" charset="0"/>
              </a:rPr>
              <a:t>if</a:t>
            </a:r>
            <a:r>
              <a:rPr lang="en-US" sz="2000" dirty="0" smtClean="0">
                <a:latin typeface="Courier New" pitchFamily="49" charset="0"/>
              </a:rPr>
              <a:t>(</a:t>
            </a:r>
            <a:r>
              <a:rPr lang="en-US" sz="2000" dirty="0" err="1" smtClean="0">
                <a:latin typeface="Courier New" pitchFamily="49" charset="0"/>
              </a:rPr>
              <a:t>isEmpty</a:t>
            </a:r>
            <a:r>
              <a:rPr lang="en-US" sz="2000" dirty="0" smtClean="0">
                <a:latin typeface="Courier New" pitchFamily="49" charset="0"/>
              </a:rPr>
              <a:t>()) </a:t>
            </a:r>
            <a:r>
              <a:rPr lang="en-US" sz="2000" dirty="0" smtClean="0">
                <a:solidFill>
                  <a:schemeClr val="accent2"/>
                </a:solidFill>
                <a:latin typeface="Courier New" pitchFamily="49" charset="0"/>
              </a:rPr>
              <a:t>throw</a:t>
            </a:r>
            <a:r>
              <a:rPr lang="en-US" sz="2000" dirty="0" smtClean="0">
                <a:latin typeface="Courier New" pitchFamily="49" charset="0"/>
              </a:rPr>
              <a:t>…</a:t>
            </a:r>
          </a:p>
          <a:p>
            <a:pPr>
              <a:buFontTx/>
              <a:buNone/>
            </a:pPr>
            <a:r>
              <a:rPr lang="en-US" sz="2000" dirty="0" smtClean="0">
                <a:latin typeface="Courier New" pitchFamily="49" charset="0"/>
              </a:rPr>
              <a:t>  </a:t>
            </a:r>
            <a:r>
              <a:rPr lang="en-US" sz="2000" dirty="0" err="1" smtClean="0">
                <a:solidFill>
                  <a:srgbClr val="119F33"/>
                </a:solidFill>
                <a:latin typeface="Courier New" pitchFamily="49" charset="0"/>
              </a:rPr>
              <a:t>ans</a:t>
            </a:r>
            <a:r>
              <a:rPr lang="en-US" sz="2000" dirty="0" smtClean="0">
                <a:latin typeface="Courier New" pitchFamily="49" charset="0"/>
              </a:rPr>
              <a:t> = </a:t>
            </a:r>
            <a:r>
              <a:rPr lang="en-US" sz="2000" dirty="0" err="1" smtClean="0">
                <a:latin typeface="Courier New" pitchFamily="49" charset="0"/>
              </a:rPr>
              <a:t>arr</a:t>
            </a:r>
            <a:r>
              <a:rPr lang="en-US" sz="2000" dirty="0" smtClean="0">
                <a:latin typeface="Courier New" pitchFamily="49" charset="0"/>
              </a:rPr>
              <a:t>[1];</a:t>
            </a:r>
          </a:p>
          <a:p>
            <a:pPr>
              <a:buFontTx/>
              <a:buNone/>
            </a:pPr>
            <a:r>
              <a:rPr lang="en-US" sz="2000" dirty="0" smtClean="0">
                <a:latin typeface="Courier New" pitchFamily="49" charset="0"/>
              </a:rPr>
              <a:t>  </a:t>
            </a:r>
            <a:r>
              <a:rPr lang="en-US" sz="2000" dirty="0" smtClean="0">
                <a:solidFill>
                  <a:srgbClr val="119F33"/>
                </a:solidFill>
                <a:latin typeface="Courier New" pitchFamily="49" charset="0"/>
              </a:rPr>
              <a:t>hole</a:t>
            </a:r>
            <a:r>
              <a:rPr lang="en-US" sz="2000" dirty="0" smtClean="0">
                <a:latin typeface="Courier New" pitchFamily="49" charset="0"/>
              </a:rPr>
              <a:t> = </a:t>
            </a:r>
            <a:r>
              <a:rPr lang="en-US" sz="2000" dirty="0" err="1" smtClean="0">
                <a:latin typeface="Courier New" pitchFamily="49" charset="0"/>
              </a:rPr>
              <a:t>percolateDown</a:t>
            </a:r>
            <a:endParaRPr lang="en-US" sz="2000" dirty="0" smtClean="0">
              <a:latin typeface="Courier New" pitchFamily="49" charset="0"/>
            </a:endParaRPr>
          </a:p>
          <a:p>
            <a:pPr>
              <a:buFontTx/>
              <a:buNone/>
            </a:pPr>
            <a:r>
              <a:rPr lang="en-US" sz="2000" dirty="0" smtClean="0">
                <a:latin typeface="Courier New" pitchFamily="49" charset="0"/>
              </a:rPr>
              <a:t>          (1,arr[size]);</a:t>
            </a:r>
          </a:p>
          <a:p>
            <a:pPr>
              <a:buFontTx/>
              <a:buNone/>
            </a:pPr>
            <a:r>
              <a:rPr lang="en-US" sz="2000" dirty="0" smtClean="0">
                <a:latin typeface="Courier New" pitchFamily="49" charset="0"/>
              </a:rPr>
              <a:t>  </a:t>
            </a:r>
            <a:r>
              <a:rPr lang="en-US" sz="2000" dirty="0" err="1" smtClean="0">
                <a:latin typeface="Courier New" pitchFamily="49" charset="0"/>
              </a:rPr>
              <a:t>arr</a:t>
            </a:r>
            <a:r>
              <a:rPr lang="en-US" sz="2000" dirty="0" smtClean="0">
                <a:latin typeface="Courier New" pitchFamily="49" charset="0"/>
              </a:rPr>
              <a:t>[hole] = </a:t>
            </a:r>
            <a:r>
              <a:rPr lang="en-US" sz="2000" dirty="0" err="1" smtClean="0">
                <a:latin typeface="Courier New" pitchFamily="49" charset="0"/>
              </a:rPr>
              <a:t>arr</a:t>
            </a:r>
            <a:r>
              <a:rPr lang="en-US" sz="2000" dirty="0" smtClean="0">
                <a:latin typeface="Courier New" pitchFamily="49" charset="0"/>
              </a:rPr>
              <a:t>[size];</a:t>
            </a:r>
          </a:p>
          <a:p>
            <a:pPr>
              <a:buFontTx/>
              <a:buNone/>
            </a:pPr>
            <a:r>
              <a:rPr lang="en-US" sz="2000" dirty="0" smtClean="0">
                <a:latin typeface="Courier New" pitchFamily="49" charset="0"/>
              </a:rPr>
              <a:t>  size--;</a:t>
            </a:r>
          </a:p>
          <a:p>
            <a:pPr>
              <a:buFontTx/>
              <a:buNone/>
            </a:pPr>
            <a:r>
              <a:rPr lang="en-US" sz="2000" dirty="0" smtClean="0">
                <a:latin typeface="Courier New" pitchFamily="49" charset="0"/>
              </a:rPr>
              <a:t>  </a:t>
            </a:r>
            <a:r>
              <a:rPr lang="en-US" sz="2000" dirty="0" smtClean="0">
                <a:solidFill>
                  <a:schemeClr val="accent2"/>
                </a:solidFill>
                <a:latin typeface="Courier New" pitchFamily="49" charset="0"/>
              </a:rPr>
              <a:t>return</a:t>
            </a:r>
            <a:r>
              <a:rPr lang="en-US" sz="2000" dirty="0" smtClean="0">
                <a:latin typeface="Courier New" pitchFamily="49" charset="0"/>
              </a:rPr>
              <a:t> </a:t>
            </a:r>
            <a:r>
              <a:rPr lang="en-US" sz="2000" dirty="0" err="1" smtClean="0">
                <a:latin typeface="Courier New" pitchFamily="49" charset="0"/>
              </a:rPr>
              <a:t>ans</a:t>
            </a:r>
            <a:r>
              <a:rPr lang="en-US" sz="2000" dirty="0" smtClean="0">
                <a:latin typeface="Courier New" pitchFamily="49" charset="0"/>
              </a:rPr>
              <a:t>;</a:t>
            </a:r>
          </a:p>
          <a:p>
            <a:pPr>
              <a:buFontTx/>
              <a:buNone/>
            </a:pPr>
            <a:r>
              <a:rPr lang="en-US" sz="2000" dirty="0" smtClean="0">
                <a:latin typeface="Courier New" pitchFamily="49" charset="0"/>
              </a:rPr>
              <a:t>}</a:t>
            </a:r>
            <a:endParaRPr lang="en-US" sz="2000" dirty="0">
              <a:latin typeface="Courier New" pitchFamily="49" charset="0"/>
            </a:endParaRPr>
          </a:p>
        </p:txBody>
      </p:sp>
      <p:sp>
        <p:nvSpPr>
          <p:cNvPr id="8" name="Rectangle 4"/>
          <p:cNvSpPr>
            <a:spLocks noChangeArrowheads="1"/>
          </p:cNvSpPr>
          <p:nvPr>
            <p:custDataLst>
              <p:tags r:id="rId2"/>
            </p:custDataLst>
          </p:nvPr>
        </p:nvSpPr>
        <p:spPr bwMode="auto">
          <a:xfrm>
            <a:off x="4343400" y="1143000"/>
            <a:ext cx="4648002" cy="4488835"/>
          </a:xfrm>
          <a:prstGeom prst="rect">
            <a:avLst/>
          </a:prstGeom>
          <a:solidFill>
            <a:srgbClr val="FFFF99"/>
          </a:solidFill>
          <a:ln w="9525">
            <a:noFill/>
            <a:miter lim="800000"/>
            <a:headEnd/>
            <a:tailEnd/>
          </a:ln>
          <a:effectLst/>
        </p:spPr>
        <p:txBody>
          <a:bodyPr wrap="none">
            <a:spAutoFit/>
          </a:bodyPr>
          <a:lstStyle/>
          <a:p>
            <a:pPr eaLnBrk="0" hangingPunct="0">
              <a:lnSpc>
                <a:spcPts val="1900"/>
              </a:lnSpc>
            </a:pPr>
            <a:r>
              <a:rPr lang="en-US" sz="2000" dirty="0" err="1" smtClean="0">
                <a:latin typeface="Courier New" pitchFamily="49" charset="0"/>
              </a:rPr>
              <a:t>int</a:t>
            </a:r>
            <a:r>
              <a:rPr lang="en-US" sz="2000" dirty="0" smtClean="0">
                <a:latin typeface="Courier New" pitchFamily="49" charset="0"/>
              </a:rPr>
              <a:t> </a:t>
            </a:r>
            <a:r>
              <a:rPr lang="en-US" sz="2000" dirty="0" err="1" smtClean="0">
                <a:latin typeface="Courier New" pitchFamily="49" charset="0"/>
              </a:rPr>
              <a:t>percolateDown</a:t>
            </a:r>
            <a:r>
              <a:rPr lang="en-US" sz="2000" dirty="0" smtClean="0">
                <a:latin typeface="Courier New" pitchFamily="49" charset="0"/>
              </a:rPr>
              <a:t>(</a:t>
            </a:r>
            <a:r>
              <a:rPr lang="en-US" sz="2000" dirty="0" err="1" smtClean="0">
                <a:latin typeface="Courier New" pitchFamily="49" charset="0"/>
              </a:rPr>
              <a:t>int</a:t>
            </a:r>
            <a:r>
              <a:rPr lang="en-US" sz="2000" dirty="0" smtClean="0">
                <a:latin typeface="Courier New" pitchFamily="49" charset="0"/>
              </a:rPr>
              <a:t> </a:t>
            </a:r>
            <a:r>
              <a:rPr lang="en-US" sz="2000" dirty="0" smtClean="0">
                <a:solidFill>
                  <a:srgbClr val="119F33"/>
                </a:solidFill>
                <a:latin typeface="Courier New" pitchFamily="49" charset="0"/>
              </a:rPr>
              <a:t>hole</a:t>
            </a:r>
            <a:r>
              <a:rPr lang="en-US" sz="2000" dirty="0" smtClean="0">
                <a:latin typeface="Courier New" pitchFamily="49" charset="0"/>
              </a:rPr>
              <a:t>,</a:t>
            </a:r>
          </a:p>
          <a:p>
            <a:pPr eaLnBrk="0" hangingPunct="0">
              <a:lnSpc>
                <a:spcPts val="1900"/>
              </a:lnSpc>
            </a:pPr>
            <a:r>
              <a:rPr lang="en-US" sz="2000" dirty="0" smtClean="0">
                <a:latin typeface="Courier New" pitchFamily="49" charset="0"/>
              </a:rPr>
              <a:t>                  </a:t>
            </a:r>
            <a:r>
              <a:rPr lang="en-US" sz="2000" dirty="0" err="1" smtClean="0">
                <a:latin typeface="Courier New" pitchFamily="49" charset="0"/>
              </a:rPr>
              <a:t>int</a:t>
            </a:r>
            <a:r>
              <a:rPr lang="en-US" sz="2000" dirty="0" smtClean="0">
                <a:latin typeface="Courier New" pitchFamily="49" charset="0"/>
              </a:rPr>
              <a:t> </a:t>
            </a:r>
            <a:r>
              <a:rPr lang="en-US" sz="2000" dirty="0" err="1" smtClean="0">
                <a:solidFill>
                  <a:srgbClr val="119F33"/>
                </a:solidFill>
                <a:latin typeface="Courier New" pitchFamily="49" charset="0"/>
              </a:rPr>
              <a:t>val</a:t>
            </a:r>
            <a:r>
              <a:rPr lang="en-US" sz="2000" dirty="0" smtClean="0">
                <a:latin typeface="Courier New" pitchFamily="49" charset="0"/>
              </a:rPr>
              <a:t>) {</a:t>
            </a:r>
          </a:p>
          <a:p>
            <a:pPr eaLnBrk="0" hangingPunct="0">
              <a:lnSpc>
                <a:spcPts val="1900"/>
              </a:lnSpc>
            </a:pPr>
            <a:r>
              <a:rPr lang="en-US" sz="2000" dirty="0" smtClean="0">
                <a:latin typeface="Courier New" pitchFamily="49" charset="0"/>
              </a:rPr>
              <a:t> </a:t>
            </a:r>
            <a:r>
              <a:rPr lang="en-US" sz="2000" dirty="0" smtClean="0">
                <a:solidFill>
                  <a:schemeClr val="accent2"/>
                </a:solidFill>
                <a:latin typeface="Courier New" pitchFamily="49" charset="0"/>
              </a:rPr>
              <a:t>while</a:t>
            </a:r>
            <a:r>
              <a:rPr lang="en-US" sz="2000" dirty="0" smtClean="0">
                <a:latin typeface="Courier New" pitchFamily="49" charset="0"/>
              </a:rPr>
              <a:t>(2*hole &lt;= size) {</a:t>
            </a:r>
          </a:p>
          <a:p>
            <a:pPr eaLnBrk="0" hangingPunct="0">
              <a:lnSpc>
                <a:spcPts val="1900"/>
              </a:lnSpc>
            </a:pPr>
            <a:r>
              <a:rPr lang="en-US" sz="2000" dirty="0" smtClean="0">
                <a:latin typeface="Courier New" pitchFamily="49" charset="0"/>
              </a:rPr>
              <a:t>  </a:t>
            </a:r>
            <a:r>
              <a:rPr lang="en-US" sz="2000" dirty="0" smtClean="0">
                <a:solidFill>
                  <a:srgbClr val="119F33"/>
                </a:solidFill>
                <a:latin typeface="Courier New" pitchFamily="49" charset="0"/>
              </a:rPr>
              <a:t>left</a:t>
            </a:r>
            <a:r>
              <a:rPr lang="en-US" sz="2000" dirty="0" smtClean="0">
                <a:latin typeface="Courier New" pitchFamily="49" charset="0"/>
              </a:rPr>
              <a:t>  = 2*hole; </a:t>
            </a:r>
          </a:p>
          <a:p>
            <a:pPr eaLnBrk="0" hangingPunct="0">
              <a:lnSpc>
                <a:spcPts val="1900"/>
              </a:lnSpc>
            </a:pPr>
            <a:r>
              <a:rPr lang="en-US" sz="2000" dirty="0" smtClean="0">
                <a:latin typeface="Courier New" pitchFamily="49" charset="0"/>
              </a:rPr>
              <a:t>  </a:t>
            </a:r>
            <a:r>
              <a:rPr lang="en-US" sz="2000" dirty="0" smtClean="0">
                <a:solidFill>
                  <a:srgbClr val="119F33"/>
                </a:solidFill>
                <a:latin typeface="Courier New" pitchFamily="49" charset="0"/>
              </a:rPr>
              <a:t>right</a:t>
            </a:r>
            <a:r>
              <a:rPr lang="en-US" sz="2000" dirty="0" smtClean="0">
                <a:latin typeface="Courier New" pitchFamily="49" charset="0"/>
              </a:rPr>
              <a:t> = left + 1;</a:t>
            </a:r>
          </a:p>
          <a:p>
            <a:pPr eaLnBrk="0" hangingPunct="0">
              <a:lnSpc>
                <a:spcPts val="1900"/>
              </a:lnSpc>
            </a:pPr>
            <a:r>
              <a:rPr lang="en-US" sz="2000" dirty="0" smtClean="0">
                <a:latin typeface="Courier New" pitchFamily="49" charset="0"/>
              </a:rPr>
              <a:t>  </a:t>
            </a:r>
            <a:r>
              <a:rPr lang="en-US" sz="2000" dirty="0" smtClean="0">
                <a:solidFill>
                  <a:schemeClr val="accent2"/>
                </a:solidFill>
                <a:latin typeface="Courier New" pitchFamily="49" charset="0"/>
              </a:rPr>
              <a:t>if</a:t>
            </a:r>
            <a:r>
              <a:rPr lang="en-US" sz="2000" dirty="0">
                <a:latin typeface="Courier New" pitchFamily="49" charset="0"/>
              </a:rPr>
              <a:t>(right &gt; </a:t>
            </a:r>
            <a:r>
              <a:rPr lang="en-US" sz="2000" dirty="0" smtClean="0">
                <a:latin typeface="Courier New" pitchFamily="49" charset="0"/>
              </a:rPr>
              <a:t>size </a:t>
            </a:r>
            <a:r>
              <a:rPr lang="en-US" sz="2000" dirty="0" smtClean="0">
                <a:solidFill>
                  <a:schemeClr val="accent2"/>
                </a:solidFill>
                <a:latin typeface="Courier New" pitchFamily="49" charset="0"/>
              </a:rPr>
              <a:t>|</a:t>
            </a:r>
            <a:r>
              <a:rPr lang="en-US" sz="2000" dirty="0">
                <a:solidFill>
                  <a:schemeClr val="accent2"/>
                </a:solidFill>
                <a:latin typeface="Courier New" pitchFamily="49" charset="0"/>
              </a:rPr>
              <a:t>|</a:t>
            </a:r>
            <a:endParaRPr lang="en-US" sz="2000" dirty="0" smtClean="0">
              <a:latin typeface="Courier New" pitchFamily="49" charset="0"/>
            </a:endParaRPr>
          </a:p>
          <a:p>
            <a:pPr eaLnBrk="0" hangingPunct="0">
              <a:lnSpc>
                <a:spcPts val="1900"/>
              </a:lnSpc>
            </a:pPr>
            <a:r>
              <a:rPr lang="en-US" sz="2000" dirty="0">
                <a:latin typeface="Courier New" pitchFamily="49" charset="0"/>
              </a:rPr>
              <a:t> </a:t>
            </a:r>
            <a:r>
              <a:rPr lang="en-US" sz="2000" dirty="0" smtClean="0">
                <a:latin typeface="Courier New" pitchFamily="49" charset="0"/>
              </a:rPr>
              <a:t>    </a:t>
            </a:r>
            <a:r>
              <a:rPr lang="en-US" sz="2000" dirty="0" err="1" smtClean="0">
                <a:latin typeface="Courier New" pitchFamily="49" charset="0"/>
              </a:rPr>
              <a:t>arr</a:t>
            </a:r>
            <a:r>
              <a:rPr lang="en-US" sz="2000" dirty="0">
                <a:latin typeface="Courier New" pitchFamily="49" charset="0"/>
              </a:rPr>
              <a:t>[left] &lt; </a:t>
            </a:r>
            <a:r>
              <a:rPr lang="en-US" sz="2000" dirty="0" err="1">
                <a:latin typeface="Courier New" pitchFamily="49" charset="0"/>
              </a:rPr>
              <a:t>arr</a:t>
            </a:r>
            <a:r>
              <a:rPr lang="en-US" sz="2000" dirty="0">
                <a:latin typeface="Courier New" pitchFamily="49" charset="0"/>
              </a:rPr>
              <a:t>[right</a:t>
            </a:r>
            <a:r>
              <a:rPr lang="en-US" sz="2000" dirty="0" smtClean="0">
                <a:latin typeface="Courier New" pitchFamily="49" charset="0"/>
              </a:rPr>
              <a:t>]</a:t>
            </a:r>
            <a:r>
              <a:rPr lang="en-US" sz="2000" dirty="0" smtClean="0">
                <a:latin typeface="Courier New" pitchFamily="49" charset="0"/>
              </a:rPr>
              <a:t>)</a:t>
            </a:r>
          </a:p>
          <a:p>
            <a:pPr eaLnBrk="0" hangingPunct="0">
              <a:lnSpc>
                <a:spcPts val="1900"/>
              </a:lnSpc>
            </a:pPr>
            <a:r>
              <a:rPr lang="en-US" sz="2000" dirty="0" smtClean="0">
                <a:latin typeface="Courier New" pitchFamily="49" charset="0"/>
              </a:rPr>
              <a:t>    </a:t>
            </a:r>
            <a:r>
              <a:rPr lang="en-US" sz="2000" dirty="0" smtClean="0">
                <a:solidFill>
                  <a:srgbClr val="119F33"/>
                </a:solidFill>
                <a:latin typeface="Courier New" pitchFamily="49" charset="0"/>
              </a:rPr>
              <a:t>target</a:t>
            </a:r>
            <a:r>
              <a:rPr lang="en-US" sz="2000" dirty="0" smtClean="0">
                <a:latin typeface="Courier New" pitchFamily="49" charset="0"/>
              </a:rPr>
              <a:t> = left;</a:t>
            </a:r>
          </a:p>
          <a:p>
            <a:pPr eaLnBrk="0" hangingPunct="0">
              <a:lnSpc>
                <a:spcPts val="1900"/>
              </a:lnSpc>
            </a:pPr>
            <a:r>
              <a:rPr lang="en-US" sz="2000" dirty="0" smtClean="0">
                <a:latin typeface="Courier New" pitchFamily="49" charset="0"/>
              </a:rPr>
              <a:t>  </a:t>
            </a:r>
            <a:r>
              <a:rPr lang="en-US" sz="2000" dirty="0" smtClean="0">
                <a:solidFill>
                  <a:schemeClr val="accent2"/>
                </a:solidFill>
                <a:latin typeface="Courier New" pitchFamily="49" charset="0"/>
              </a:rPr>
              <a:t>else</a:t>
            </a:r>
          </a:p>
          <a:p>
            <a:pPr eaLnBrk="0" hangingPunct="0">
              <a:lnSpc>
                <a:spcPts val="1900"/>
              </a:lnSpc>
            </a:pPr>
            <a:r>
              <a:rPr lang="en-US" sz="2000" dirty="0" smtClean="0">
                <a:latin typeface="Courier New" pitchFamily="49" charset="0"/>
              </a:rPr>
              <a:t>    </a:t>
            </a:r>
            <a:r>
              <a:rPr lang="en-US" sz="2000" dirty="0" smtClean="0">
                <a:solidFill>
                  <a:srgbClr val="119F33"/>
                </a:solidFill>
                <a:latin typeface="Courier New" pitchFamily="49" charset="0"/>
              </a:rPr>
              <a:t>target</a:t>
            </a:r>
            <a:r>
              <a:rPr lang="en-US" sz="2000" dirty="0" smtClean="0">
                <a:latin typeface="Courier New" pitchFamily="49" charset="0"/>
              </a:rPr>
              <a:t> = right;</a:t>
            </a:r>
          </a:p>
          <a:p>
            <a:pPr eaLnBrk="0" hangingPunct="0">
              <a:lnSpc>
                <a:spcPts val="1900"/>
              </a:lnSpc>
            </a:pPr>
            <a:r>
              <a:rPr lang="en-US" sz="2000" dirty="0" smtClean="0">
                <a:latin typeface="Courier New" pitchFamily="49" charset="0"/>
              </a:rPr>
              <a:t>  </a:t>
            </a:r>
            <a:r>
              <a:rPr lang="en-US" sz="2000" dirty="0" smtClean="0">
                <a:solidFill>
                  <a:schemeClr val="accent2"/>
                </a:solidFill>
                <a:latin typeface="Courier New" pitchFamily="49" charset="0"/>
              </a:rPr>
              <a:t>if</a:t>
            </a:r>
            <a:r>
              <a:rPr lang="en-US" sz="2000" dirty="0" smtClean="0">
                <a:latin typeface="Courier New" pitchFamily="49" charset="0"/>
              </a:rPr>
              <a:t>(</a:t>
            </a:r>
            <a:r>
              <a:rPr lang="en-US" sz="2000" dirty="0" err="1" smtClean="0">
                <a:latin typeface="Courier New" pitchFamily="49" charset="0"/>
              </a:rPr>
              <a:t>arr</a:t>
            </a:r>
            <a:r>
              <a:rPr lang="en-US" sz="2000" dirty="0" smtClean="0">
                <a:latin typeface="Courier New" pitchFamily="49" charset="0"/>
              </a:rPr>
              <a:t>[target] &lt; </a:t>
            </a:r>
            <a:r>
              <a:rPr lang="en-US" sz="2000" dirty="0" err="1" smtClean="0">
                <a:latin typeface="Courier New" pitchFamily="49" charset="0"/>
              </a:rPr>
              <a:t>val</a:t>
            </a:r>
            <a:r>
              <a:rPr lang="en-US" sz="2000" dirty="0" smtClean="0">
                <a:latin typeface="Courier New" pitchFamily="49" charset="0"/>
              </a:rPr>
              <a:t>) {</a:t>
            </a:r>
          </a:p>
          <a:p>
            <a:pPr eaLnBrk="0" hangingPunct="0">
              <a:lnSpc>
                <a:spcPts val="1900"/>
              </a:lnSpc>
            </a:pPr>
            <a:r>
              <a:rPr lang="en-US" sz="2000" dirty="0" smtClean="0">
                <a:latin typeface="Courier New" pitchFamily="49" charset="0"/>
              </a:rPr>
              <a:t>    </a:t>
            </a:r>
            <a:r>
              <a:rPr lang="en-US" sz="2000" dirty="0" err="1" smtClean="0">
                <a:latin typeface="Courier New" pitchFamily="49" charset="0"/>
              </a:rPr>
              <a:t>arr</a:t>
            </a:r>
            <a:r>
              <a:rPr lang="en-US" sz="2000" dirty="0" smtClean="0">
                <a:latin typeface="Courier New" pitchFamily="49" charset="0"/>
              </a:rPr>
              <a:t>[hole] = </a:t>
            </a:r>
            <a:r>
              <a:rPr lang="en-US" sz="2000" dirty="0" err="1" smtClean="0">
                <a:latin typeface="Courier New" pitchFamily="49" charset="0"/>
              </a:rPr>
              <a:t>arr</a:t>
            </a:r>
            <a:r>
              <a:rPr lang="en-US" sz="2000" dirty="0" smtClean="0">
                <a:latin typeface="Courier New" pitchFamily="49" charset="0"/>
              </a:rPr>
              <a:t>[target];</a:t>
            </a:r>
          </a:p>
          <a:p>
            <a:pPr eaLnBrk="0" hangingPunct="0">
              <a:lnSpc>
                <a:spcPts val="1900"/>
              </a:lnSpc>
            </a:pPr>
            <a:r>
              <a:rPr lang="en-US" sz="2000" dirty="0" smtClean="0">
                <a:latin typeface="Courier New" pitchFamily="49" charset="0"/>
              </a:rPr>
              <a:t>    hole = target;</a:t>
            </a:r>
          </a:p>
          <a:p>
            <a:pPr eaLnBrk="0" hangingPunct="0">
              <a:lnSpc>
                <a:spcPts val="1900"/>
              </a:lnSpc>
            </a:pPr>
            <a:r>
              <a:rPr lang="en-US" sz="2000" dirty="0" smtClean="0">
                <a:latin typeface="Courier New" pitchFamily="49" charset="0"/>
              </a:rPr>
              <a:t>  } </a:t>
            </a:r>
            <a:r>
              <a:rPr lang="en-US" sz="2000" dirty="0" smtClean="0">
                <a:solidFill>
                  <a:schemeClr val="accent2"/>
                </a:solidFill>
                <a:latin typeface="Courier New" pitchFamily="49" charset="0"/>
              </a:rPr>
              <a:t>else</a:t>
            </a:r>
          </a:p>
          <a:p>
            <a:pPr eaLnBrk="0" hangingPunct="0">
              <a:lnSpc>
                <a:spcPts val="1900"/>
              </a:lnSpc>
            </a:pPr>
            <a:r>
              <a:rPr lang="en-US" sz="2000" dirty="0" smtClean="0">
                <a:latin typeface="Courier New" pitchFamily="49" charset="0"/>
              </a:rPr>
              <a:t>      </a:t>
            </a:r>
            <a:r>
              <a:rPr lang="en-US" sz="2000" dirty="0" smtClean="0">
                <a:solidFill>
                  <a:schemeClr val="accent2"/>
                </a:solidFill>
                <a:latin typeface="Courier New" pitchFamily="49" charset="0"/>
              </a:rPr>
              <a:t>break;</a:t>
            </a:r>
          </a:p>
          <a:p>
            <a:pPr eaLnBrk="0" hangingPunct="0">
              <a:lnSpc>
                <a:spcPts val="1900"/>
              </a:lnSpc>
            </a:pPr>
            <a:r>
              <a:rPr lang="en-US" sz="2000" dirty="0" smtClean="0">
                <a:latin typeface="Courier New" pitchFamily="49" charset="0"/>
              </a:rPr>
              <a:t> }</a:t>
            </a:r>
          </a:p>
          <a:p>
            <a:pPr eaLnBrk="0" hangingPunct="0">
              <a:lnSpc>
                <a:spcPts val="1900"/>
              </a:lnSpc>
            </a:pPr>
            <a:r>
              <a:rPr lang="en-US" sz="2000" dirty="0" smtClean="0">
                <a:latin typeface="Courier New" pitchFamily="49" charset="0"/>
              </a:rPr>
              <a:t> </a:t>
            </a:r>
            <a:r>
              <a:rPr lang="en-US" sz="2000" dirty="0" smtClean="0">
                <a:solidFill>
                  <a:schemeClr val="accent2"/>
                </a:solidFill>
                <a:latin typeface="Courier New" pitchFamily="49" charset="0"/>
              </a:rPr>
              <a:t>return</a:t>
            </a:r>
            <a:r>
              <a:rPr lang="en-US" sz="2000" dirty="0" smtClean="0">
                <a:latin typeface="Courier New" pitchFamily="49" charset="0"/>
              </a:rPr>
              <a:t> hole;</a:t>
            </a:r>
          </a:p>
          <a:p>
            <a:pPr eaLnBrk="0" hangingPunct="0">
              <a:lnSpc>
                <a:spcPts val="1900"/>
              </a:lnSpc>
            </a:pPr>
            <a:r>
              <a:rPr lang="en-US" sz="2000" dirty="0" smtClean="0">
                <a:latin typeface="Courier New" pitchFamily="49" charset="0"/>
              </a:rPr>
              <a:t>}</a:t>
            </a:r>
            <a:endParaRPr lang="en-US" sz="2000" dirty="0">
              <a:latin typeface="Courier New" pitchFamily="49" charset="0"/>
            </a:endParaRPr>
          </a:p>
        </p:txBody>
      </p:sp>
      <p:grpSp>
        <p:nvGrpSpPr>
          <p:cNvPr id="9" name="Group 8"/>
          <p:cNvGrpSpPr/>
          <p:nvPr/>
        </p:nvGrpSpPr>
        <p:grpSpPr>
          <a:xfrm>
            <a:off x="685800" y="4114800"/>
            <a:ext cx="2570747" cy="1295400"/>
            <a:chOff x="4267200" y="2930525"/>
            <a:chExt cx="3618087" cy="1946275"/>
          </a:xfrm>
        </p:grpSpPr>
        <p:sp>
          <p:nvSpPr>
            <p:cNvPr id="10" name="Oval 13"/>
            <p:cNvSpPr>
              <a:spLocks noChangeAspect="1" noChangeArrowheads="1"/>
            </p:cNvSpPr>
            <p:nvPr>
              <p:custDataLst>
                <p:tags r:id="rId4"/>
              </p:custDataLst>
            </p:nvPr>
          </p:nvSpPr>
          <p:spPr bwMode="auto">
            <a:xfrm>
              <a:off x="7377288" y="4016375"/>
              <a:ext cx="507999" cy="285750"/>
            </a:xfrm>
            <a:prstGeom prst="ellipse">
              <a:avLst/>
            </a:prstGeom>
            <a:noFill/>
            <a:ln w="38100">
              <a:solidFill>
                <a:srgbClr val="008000"/>
              </a:solidFill>
              <a:round/>
              <a:headEnd/>
              <a:tailEnd/>
            </a:ln>
            <a:effectLst/>
          </p:spPr>
          <p:txBody>
            <a:bodyPr wrap="none" anchor="ctr"/>
            <a:lstStyle/>
            <a:p>
              <a:pPr algn="ctr" eaLnBrk="0" hangingPunct="0"/>
              <a:r>
                <a:rPr lang="en-US" sz="1400" dirty="0"/>
                <a:t>99</a:t>
              </a:r>
            </a:p>
          </p:txBody>
        </p:sp>
        <p:sp>
          <p:nvSpPr>
            <p:cNvPr id="11" name="Oval 14"/>
            <p:cNvSpPr>
              <a:spLocks noChangeAspect="1" noChangeArrowheads="1"/>
            </p:cNvSpPr>
            <p:nvPr>
              <p:custDataLst>
                <p:tags r:id="rId5"/>
              </p:custDataLst>
            </p:nvPr>
          </p:nvSpPr>
          <p:spPr bwMode="auto">
            <a:xfrm>
              <a:off x="5791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60</a:t>
              </a:r>
            </a:p>
          </p:txBody>
        </p:sp>
        <p:sp>
          <p:nvSpPr>
            <p:cNvPr id="12" name="Oval 15"/>
            <p:cNvSpPr>
              <a:spLocks noChangeAspect="1" noChangeArrowheads="1"/>
            </p:cNvSpPr>
            <p:nvPr>
              <p:custDataLst>
                <p:tags r:id="rId6"/>
              </p:custDataLst>
            </p:nvPr>
          </p:nvSpPr>
          <p:spPr bwMode="auto">
            <a:xfrm>
              <a:off x="4775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40</a:t>
              </a:r>
            </a:p>
          </p:txBody>
        </p:sp>
        <p:sp>
          <p:nvSpPr>
            <p:cNvPr id="13" name="Oval 16"/>
            <p:cNvSpPr>
              <a:spLocks noChangeAspect="1" noChangeArrowheads="1"/>
            </p:cNvSpPr>
            <p:nvPr>
              <p:custDataLst>
                <p:tags r:id="rId7"/>
              </p:custDataLst>
            </p:nvPr>
          </p:nvSpPr>
          <p:spPr bwMode="auto">
            <a:xfrm>
              <a:off x="6908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80</a:t>
              </a:r>
            </a:p>
          </p:txBody>
        </p:sp>
        <p:sp>
          <p:nvSpPr>
            <p:cNvPr id="14" name="Oval 17"/>
            <p:cNvSpPr>
              <a:spLocks noChangeAspect="1" noChangeArrowheads="1"/>
            </p:cNvSpPr>
            <p:nvPr>
              <p:custDataLst>
                <p:tags r:id="rId8"/>
              </p:custDataLst>
            </p:nvPr>
          </p:nvSpPr>
          <p:spPr bwMode="auto">
            <a:xfrm>
              <a:off x="5384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20</a:t>
              </a:r>
            </a:p>
          </p:txBody>
        </p:sp>
        <p:sp>
          <p:nvSpPr>
            <p:cNvPr id="15" name="Oval 18"/>
            <p:cNvSpPr>
              <a:spLocks noChangeAspect="1" noChangeArrowheads="1"/>
            </p:cNvSpPr>
            <p:nvPr>
              <p:custDataLst>
                <p:tags r:id="rId9"/>
              </p:custDataLst>
            </p:nvPr>
          </p:nvSpPr>
          <p:spPr bwMode="auto">
            <a:xfrm>
              <a:off x="6096000" y="29305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10</a:t>
              </a:r>
            </a:p>
          </p:txBody>
        </p:sp>
        <p:cxnSp>
          <p:nvCxnSpPr>
            <p:cNvPr id="16" name="AutoShape 19"/>
            <p:cNvCxnSpPr>
              <a:cxnSpLocks noChangeShapeType="1"/>
              <a:stCxn id="15" idx="3"/>
              <a:endCxn id="14" idx="0"/>
            </p:cNvCxnSpPr>
            <p:nvPr>
              <p:custDataLst>
                <p:tags r:id="rId10"/>
              </p:custDataLst>
            </p:nvPr>
          </p:nvCxnSpPr>
          <p:spPr bwMode="auto">
            <a:xfrm flipH="1">
              <a:off x="5638800" y="3194050"/>
              <a:ext cx="531813" cy="288925"/>
            </a:xfrm>
            <a:prstGeom prst="straightConnector1">
              <a:avLst/>
            </a:prstGeom>
            <a:noFill/>
            <a:ln w="9525">
              <a:solidFill>
                <a:srgbClr val="008000"/>
              </a:solidFill>
              <a:round/>
              <a:headEnd/>
              <a:tailEnd type="triangle" w="med" len="med"/>
            </a:ln>
            <a:effectLst/>
          </p:spPr>
        </p:cxnSp>
        <p:cxnSp>
          <p:nvCxnSpPr>
            <p:cNvPr id="17" name="AutoShape 20"/>
            <p:cNvCxnSpPr>
              <a:cxnSpLocks noChangeShapeType="1"/>
              <a:stCxn id="15" idx="5"/>
              <a:endCxn id="13" idx="0"/>
            </p:cNvCxnSpPr>
            <p:nvPr>
              <p:custDataLst>
                <p:tags r:id="rId11"/>
              </p:custDataLst>
            </p:nvPr>
          </p:nvCxnSpPr>
          <p:spPr bwMode="auto">
            <a:xfrm>
              <a:off x="6529388" y="3194050"/>
              <a:ext cx="633412" cy="288925"/>
            </a:xfrm>
            <a:prstGeom prst="straightConnector1">
              <a:avLst/>
            </a:prstGeom>
            <a:noFill/>
            <a:ln w="9525">
              <a:solidFill>
                <a:srgbClr val="008000"/>
              </a:solidFill>
              <a:round/>
              <a:headEnd/>
              <a:tailEnd type="triangle" w="med" len="med"/>
            </a:ln>
            <a:effectLst/>
          </p:spPr>
        </p:cxnSp>
        <p:cxnSp>
          <p:nvCxnSpPr>
            <p:cNvPr id="18" name="AutoShape 21"/>
            <p:cNvCxnSpPr>
              <a:cxnSpLocks noChangeShapeType="1"/>
              <a:stCxn id="13" idx="5"/>
              <a:endCxn id="10" idx="0"/>
            </p:cNvCxnSpPr>
            <p:nvPr>
              <p:custDataLst>
                <p:tags r:id="rId12"/>
              </p:custDataLst>
            </p:nvPr>
          </p:nvCxnSpPr>
          <p:spPr bwMode="auto">
            <a:xfrm rot="16200000" flipH="1">
              <a:off x="7351621" y="3736706"/>
              <a:ext cx="270449" cy="288886"/>
            </a:xfrm>
            <a:prstGeom prst="straightConnector1">
              <a:avLst/>
            </a:prstGeom>
            <a:noFill/>
            <a:ln w="9525">
              <a:solidFill>
                <a:srgbClr val="008000"/>
              </a:solidFill>
              <a:round/>
              <a:headEnd/>
              <a:tailEnd type="triangle" w="med" len="med"/>
            </a:ln>
            <a:effectLst/>
          </p:spPr>
        </p:cxnSp>
        <p:cxnSp>
          <p:nvCxnSpPr>
            <p:cNvPr id="19" name="AutoShape 22"/>
            <p:cNvCxnSpPr>
              <a:cxnSpLocks noChangeShapeType="1"/>
              <a:stCxn id="14" idx="3"/>
              <a:endCxn id="12" idx="0"/>
            </p:cNvCxnSpPr>
            <p:nvPr>
              <p:custDataLst>
                <p:tags r:id="rId13"/>
              </p:custDataLst>
            </p:nvPr>
          </p:nvCxnSpPr>
          <p:spPr bwMode="auto">
            <a:xfrm flipH="1">
              <a:off x="5029200" y="3765550"/>
              <a:ext cx="430213" cy="231775"/>
            </a:xfrm>
            <a:prstGeom prst="straightConnector1">
              <a:avLst/>
            </a:prstGeom>
            <a:noFill/>
            <a:ln w="9525">
              <a:solidFill>
                <a:srgbClr val="008000"/>
              </a:solidFill>
              <a:round/>
              <a:headEnd/>
              <a:tailEnd type="triangle" w="med" len="med"/>
            </a:ln>
            <a:effectLst/>
          </p:spPr>
        </p:cxnSp>
        <p:cxnSp>
          <p:nvCxnSpPr>
            <p:cNvPr id="20" name="AutoShape 23"/>
            <p:cNvCxnSpPr>
              <a:cxnSpLocks noChangeShapeType="1"/>
              <a:stCxn id="14" idx="5"/>
              <a:endCxn id="11" idx="0"/>
            </p:cNvCxnSpPr>
            <p:nvPr>
              <p:custDataLst>
                <p:tags r:id="rId14"/>
              </p:custDataLst>
            </p:nvPr>
          </p:nvCxnSpPr>
          <p:spPr bwMode="auto">
            <a:xfrm>
              <a:off x="5818188" y="3765550"/>
              <a:ext cx="227012" cy="231775"/>
            </a:xfrm>
            <a:prstGeom prst="straightConnector1">
              <a:avLst/>
            </a:prstGeom>
            <a:noFill/>
            <a:ln w="9525">
              <a:solidFill>
                <a:srgbClr val="008000"/>
              </a:solidFill>
              <a:round/>
              <a:headEnd/>
              <a:tailEnd type="triangle" w="med" len="med"/>
            </a:ln>
            <a:effectLst/>
          </p:spPr>
        </p:cxnSp>
        <p:sp>
          <p:nvSpPr>
            <p:cNvPr id="21" name="Oval 24"/>
            <p:cNvSpPr>
              <a:spLocks noChangeAspect="1" noChangeArrowheads="1"/>
            </p:cNvSpPr>
            <p:nvPr>
              <p:custDataLst>
                <p:tags r:id="rId15"/>
              </p:custDataLst>
            </p:nvPr>
          </p:nvSpPr>
          <p:spPr bwMode="auto">
            <a:xfrm>
              <a:off x="4267200"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1400" dirty="0" smtClean="0"/>
                <a:t>700</a:t>
              </a:r>
              <a:endParaRPr lang="en-US" sz="1400" dirty="0"/>
            </a:p>
          </p:txBody>
        </p:sp>
        <p:cxnSp>
          <p:nvCxnSpPr>
            <p:cNvPr id="22" name="AutoShape 25"/>
            <p:cNvCxnSpPr>
              <a:cxnSpLocks noChangeShapeType="1"/>
              <a:stCxn id="12" idx="3"/>
              <a:endCxn id="21" idx="0"/>
            </p:cNvCxnSpPr>
            <p:nvPr>
              <p:custDataLst>
                <p:tags r:id="rId16"/>
              </p:custDataLst>
            </p:nvPr>
          </p:nvCxnSpPr>
          <p:spPr bwMode="auto">
            <a:xfrm flipH="1">
              <a:off x="4597400" y="4279900"/>
              <a:ext cx="252413" cy="206375"/>
            </a:xfrm>
            <a:prstGeom prst="straightConnector1">
              <a:avLst/>
            </a:prstGeom>
            <a:noFill/>
            <a:ln w="9525">
              <a:solidFill>
                <a:srgbClr val="008000"/>
              </a:solidFill>
              <a:round/>
              <a:headEnd/>
              <a:tailEnd type="triangle" w="med" len="med"/>
            </a:ln>
            <a:effectLst/>
          </p:spPr>
        </p:cxnSp>
        <p:sp>
          <p:nvSpPr>
            <p:cNvPr id="23" name="Oval 26"/>
            <p:cNvSpPr>
              <a:spLocks noChangeAspect="1" noChangeArrowheads="1"/>
            </p:cNvSpPr>
            <p:nvPr>
              <p:custDataLst>
                <p:tags r:id="rId17"/>
              </p:custDataLst>
            </p:nvPr>
          </p:nvSpPr>
          <p:spPr bwMode="auto">
            <a:xfrm>
              <a:off x="5130800"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1400" dirty="0" smtClean="0"/>
                <a:t>50</a:t>
              </a:r>
              <a:endParaRPr lang="en-US" sz="1400" dirty="0"/>
            </a:p>
          </p:txBody>
        </p:sp>
        <p:cxnSp>
          <p:nvCxnSpPr>
            <p:cNvPr id="24" name="AutoShape 27"/>
            <p:cNvCxnSpPr>
              <a:cxnSpLocks noChangeShapeType="1"/>
              <a:stCxn id="12" idx="5"/>
              <a:endCxn id="23" idx="0"/>
            </p:cNvCxnSpPr>
            <p:nvPr>
              <p:custDataLst>
                <p:tags r:id="rId18"/>
              </p:custDataLst>
            </p:nvPr>
          </p:nvCxnSpPr>
          <p:spPr bwMode="auto">
            <a:xfrm>
              <a:off x="5208588" y="4279900"/>
              <a:ext cx="252412" cy="206375"/>
            </a:xfrm>
            <a:prstGeom prst="straightConnector1">
              <a:avLst/>
            </a:prstGeom>
            <a:noFill/>
            <a:ln w="9525">
              <a:solidFill>
                <a:srgbClr val="008000"/>
              </a:solidFill>
              <a:round/>
              <a:headEnd/>
              <a:tailEnd type="triangle" w="med" len="med"/>
            </a:ln>
            <a:effectLst/>
          </p:spPr>
        </p:cxnSp>
        <p:sp>
          <p:nvSpPr>
            <p:cNvPr id="25" name="Oval 28"/>
            <p:cNvSpPr>
              <a:spLocks noChangeAspect="1" noChangeArrowheads="1"/>
            </p:cNvSpPr>
            <p:nvPr>
              <p:custDataLst>
                <p:tags r:id="rId19"/>
              </p:custDataLst>
            </p:nvPr>
          </p:nvSpPr>
          <p:spPr bwMode="auto">
            <a:xfrm>
              <a:off x="6519332" y="4016375"/>
              <a:ext cx="507999" cy="285750"/>
            </a:xfrm>
            <a:prstGeom prst="ellipse">
              <a:avLst/>
            </a:prstGeom>
            <a:noFill/>
            <a:ln w="38100">
              <a:solidFill>
                <a:srgbClr val="008000"/>
              </a:solidFill>
              <a:round/>
              <a:headEnd/>
              <a:tailEnd/>
            </a:ln>
            <a:effectLst/>
          </p:spPr>
          <p:txBody>
            <a:bodyPr wrap="none" anchor="ctr"/>
            <a:lstStyle/>
            <a:p>
              <a:pPr algn="ctr" eaLnBrk="0" hangingPunct="0"/>
              <a:r>
                <a:rPr lang="en-US" sz="1400" dirty="0"/>
                <a:t>85</a:t>
              </a:r>
            </a:p>
          </p:txBody>
        </p:sp>
        <p:cxnSp>
          <p:nvCxnSpPr>
            <p:cNvPr id="26" name="AutoShape 29"/>
            <p:cNvCxnSpPr>
              <a:cxnSpLocks noChangeShapeType="1"/>
              <a:stCxn id="13" idx="3"/>
              <a:endCxn id="25" idx="0"/>
            </p:cNvCxnSpPr>
            <p:nvPr>
              <p:custDataLst>
                <p:tags r:id="rId20"/>
              </p:custDataLst>
            </p:nvPr>
          </p:nvCxnSpPr>
          <p:spPr bwMode="auto">
            <a:xfrm rot="5400000">
              <a:off x="6743040" y="3776219"/>
              <a:ext cx="270449" cy="209861"/>
            </a:xfrm>
            <a:prstGeom prst="straightConnector1">
              <a:avLst/>
            </a:prstGeom>
            <a:noFill/>
            <a:ln w="9525">
              <a:solidFill>
                <a:srgbClr val="008000"/>
              </a:solidFill>
              <a:round/>
              <a:headEnd/>
              <a:tailEnd type="triangle" w="med" len="med"/>
            </a:ln>
            <a:effectLst/>
          </p:spPr>
        </p:cxnSp>
      </p:grpSp>
      <p:graphicFrame>
        <p:nvGraphicFramePr>
          <p:cNvPr id="27" name="Group 193"/>
          <p:cNvGraphicFramePr>
            <a:graphicFrameLocks noGrp="1"/>
          </p:cNvGraphicFramePr>
          <p:nvPr>
            <p:custDataLst>
              <p:tags r:id="rId3"/>
            </p:custDataLst>
          </p:nvPr>
        </p:nvGraphicFramePr>
        <p:xfrm>
          <a:off x="304800" y="5684520"/>
          <a:ext cx="8534400" cy="792480"/>
        </p:xfrm>
        <a:graphic>
          <a:graphicData uri="http://schemas.openxmlformats.org/drawingml/2006/table">
            <a:tbl>
              <a:tblPr/>
              <a:tblGrid>
                <a:gridCol w="609600"/>
                <a:gridCol w="609600"/>
                <a:gridCol w="609600"/>
                <a:gridCol w="609600"/>
                <a:gridCol w="609600"/>
                <a:gridCol w="609600"/>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60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99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700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9</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10</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13</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29" name="Content Placeholder 2"/>
          <p:cNvSpPr txBox="1">
            <a:spLocks/>
          </p:cNvSpPr>
          <p:nvPr/>
        </p:nvSpPr>
        <p:spPr bwMode="auto">
          <a:xfrm>
            <a:off x="5105400" y="376989"/>
            <a:ext cx="3962400" cy="6136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1600" b="0" dirty="0" smtClean="0"/>
              <a:t>This </a:t>
            </a:r>
            <a:r>
              <a:rPr lang="en-US" sz="1600" b="0" dirty="0" err="1" smtClean="0"/>
              <a:t>pseudocode</a:t>
            </a:r>
            <a:r>
              <a:rPr lang="en-US" sz="1600" b="0" dirty="0" smtClean="0"/>
              <a:t> uses </a:t>
            </a:r>
            <a:r>
              <a:rPr lang="en-US" sz="1600" b="0" dirty="0" err="1" smtClean="0"/>
              <a:t>ints</a:t>
            </a:r>
            <a:r>
              <a:rPr lang="en-US" sz="1600" b="0" dirty="0" smtClean="0"/>
              <a:t>.  In real use, you will have data nodes with priorities.</a:t>
            </a:r>
            <a:endParaRPr lang="en-US" sz="1600" b="0" dirty="0"/>
          </a:p>
        </p:txBody>
      </p:sp>
    </p:spTree>
    <p:extLst>
      <p:ext uri="{BB962C8B-B14F-4D97-AF65-F5344CB8AC3E}">
        <p14:creationId xmlns:p14="http://schemas.microsoft.com/office/powerpoint/2010/main" val="18295087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85800" y="1600200"/>
            <a:ext cx="7772400" cy="762000"/>
          </a:xfrm>
        </p:spPr>
        <p:txBody>
          <a:bodyPr/>
          <a:lstStyle/>
          <a:p>
            <a:pPr marL="457200" indent="-457200">
              <a:buFont typeface="+mj-lt"/>
              <a:buAutoNum type="arabicPeriod"/>
            </a:pPr>
            <a:r>
              <a:rPr lang="en-US" dirty="0" smtClean="0"/>
              <a:t>insert: 16, 32, 4, </a:t>
            </a:r>
            <a:r>
              <a:rPr lang="en-US" dirty="0" smtClean="0"/>
              <a:t>67, </a:t>
            </a:r>
            <a:r>
              <a:rPr lang="en-US" dirty="0" smtClean="0"/>
              <a:t>105, 43, 2</a:t>
            </a:r>
          </a:p>
          <a:p>
            <a:pPr marL="457200" indent="-457200">
              <a:buFont typeface="+mj-lt"/>
              <a:buAutoNum type="arabicPeriod"/>
            </a:pPr>
            <a:r>
              <a:rPr lang="en-US" dirty="0" err="1" smtClean="0"/>
              <a:t>deleteMin</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a:t>
            </a:r>
            <a:endParaRPr lang="en-US" sz="2000" dirty="0"/>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
        <p:nvSpPr>
          <p:cNvPr id="8" name="TextBox 7"/>
          <p:cNvSpPr txBox="1"/>
          <p:nvPr/>
        </p:nvSpPr>
        <p:spPr>
          <a:xfrm>
            <a:off x="4191000" y="3928646"/>
            <a:ext cx="457200" cy="338554"/>
          </a:xfrm>
          <a:prstGeom prst="rect">
            <a:avLst/>
          </a:prstGeom>
          <a:noFill/>
        </p:spPr>
        <p:txBody>
          <a:bodyPr wrap="square" rtlCol="0">
            <a:spAutoFit/>
          </a:bodyPr>
          <a:lstStyle/>
          <a:p>
            <a:endParaRPr lang="en-US" sz="1600" b="0" dirty="0" smtClean="0">
              <a:latin typeface="+mn-lt"/>
            </a:endParaRPr>
          </a:p>
        </p:txBody>
      </p:sp>
      <p:sp>
        <p:nvSpPr>
          <p:cNvPr id="22" name="TextBox 21"/>
          <p:cNvSpPr txBox="1"/>
          <p:nvPr/>
        </p:nvSpPr>
        <p:spPr>
          <a:xfrm>
            <a:off x="3505200" y="4572000"/>
            <a:ext cx="457200" cy="338554"/>
          </a:xfrm>
          <a:prstGeom prst="rect">
            <a:avLst/>
          </a:prstGeom>
          <a:noFill/>
        </p:spPr>
        <p:txBody>
          <a:bodyPr wrap="square" rtlCol="0">
            <a:spAutoFit/>
          </a:bodyPr>
          <a:lstStyle/>
          <a:p>
            <a:endParaRPr lang="en-US" sz="1600" b="0" dirty="0" smtClean="0">
              <a:latin typeface="+mn-lt"/>
            </a:endParaRPr>
          </a:p>
        </p:txBody>
      </p:sp>
      <p:sp>
        <p:nvSpPr>
          <p:cNvPr id="23" name="TextBox 22"/>
          <p:cNvSpPr txBox="1"/>
          <p:nvPr/>
        </p:nvSpPr>
        <p:spPr>
          <a:xfrm>
            <a:off x="5029200" y="4572000"/>
            <a:ext cx="457200" cy="338554"/>
          </a:xfrm>
          <a:prstGeom prst="rect">
            <a:avLst/>
          </a:prstGeom>
          <a:noFill/>
        </p:spPr>
        <p:txBody>
          <a:bodyPr wrap="square" rtlCol="0">
            <a:spAutoFit/>
          </a:bodyPr>
          <a:lstStyle/>
          <a:p>
            <a:endParaRPr lang="en-US" sz="1600" b="0" dirty="0" smtClean="0">
              <a:latin typeface="+mn-lt"/>
            </a:endParaRPr>
          </a:p>
        </p:txBody>
      </p:sp>
      <p:sp>
        <p:nvSpPr>
          <p:cNvPr id="28" name="TextBox 27"/>
          <p:cNvSpPr txBox="1"/>
          <p:nvPr/>
        </p:nvSpPr>
        <p:spPr>
          <a:xfrm>
            <a:off x="5486400" y="5181600"/>
            <a:ext cx="457200" cy="338554"/>
          </a:xfrm>
          <a:prstGeom prst="rect">
            <a:avLst/>
          </a:prstGeom>
          <a:noFill/>
        </p:spPr>
        <p:txBody>
          <a:bodyPr wrap="square" rtlCol="0">
            <a:spAutoFit/>
          </a:bodyPr>
          <a:lstStyle/>
          <a:p>
            <a:endParaRPr lang="en-US" sz="1600" b="0" dirty="0" smtClean="0">
              <a:latin typeface="+mn-lt"/>
            </a:endParaRPr>
          </a:p>
        </p:txBody>
      </p:sp>
      <p:sp>
        <p:nvSpPr>
          <p:cNvPr id="29" name="TextBox 28"/>
          <p:cNvSpPr txBox="1"/>
          <p:nvPr/>
        </p:nvSpPr>
        <p:spPr>
          <a:xfrm>
            <a:off x="4648200" y="5147846"/>
            <a:ext cx="457200" cy="338554"/>
          </a:xfrm>
          <a:prstGeom prst="rect">
            <a:avLst/>
          </a:prstGeom>
          <a:noFill/>
        </p:spPr>
        <p:txBody>
          <a:bodyPr wrap="square" rtlCol="0">
            <a:spAutoFit/>
          </a:bodyPr>
          <a:lstStyle/>
          <a:p>
            <a:endParaRPr lang="en-US" sz="1600" b="0" dirty="0" smtClean="0">
              <a:latin typeface="+mn-lt"/>
            </a:endParaRPr>
          </a:p>
        </p:txBody>
      </p:sp>
      <p:sp>
        <p:nvSpPr>
          <p:cNvPr id="30" name="TextBox 29"/>
          <p:cNvSpPr txBox="1"/>
          <p:nvPr/>
        </p:nvSpPr>
        <p:spPr>
          <a:xfrm>
            <a:off x="3886200" y="5147846"/>
            <a:ext cx="457200" cy="338554"/>
          </a:xfrm>
          <a:prstGeom prst="rect">
            <a:avLst/>
          </a:prstGeom>
          <a:noFill/>
        </p:spPr>
        <p:txBody>
          <a:bodyPr wrap="square" rtlCol="0">
            <a:spAutoFit/>
          </a:bodyPr>
          <a:lstStyle/>
          <a:p>
            <a:endParaRPr lang="en-US" sz="1600" b="0" dirty="0" smtClean="0">
              <a:latin typeface="+mn-lt"/>
            </a:endParaRPr>
          </a:p>
        </p:txBody>
      </p:sp>
      <p:sp>
        <p:nvSpPr>
          <p:cNvPr id="31" name="TextBox 30"/>
          <p:cNvSpPr txBox="1"/>
          <p:nvPr/>
        </p:nvSpPr>
        <p:spPr>
          <a:xfrm>
            <a:off x="3048000" y="5147846"/>
            <a:ext cx="457200" cy="338554"/>
          </a:xfrm>
          <a:prstGeom prst="rect">
            <a:avLst/>
          </a:prstGeom>
          <a:noFill/>
        </p:spPr>
        <p:txBody>
          <a:bodyPr wrap="square" rtlCol="0">
            <a:spAutoFit/>
          </a:bodyPr>
          <a:lstStyle/>
          <a:p>
            <a:endParaRPr lang="en-US" sz="1600" b="0" dirty="0" smtClean="0">
              <a:latin typeface="+mn-lt"/>
            </a:endParaRPr>
          </a:p>
        </p:txBody>
      </p:sp>
    </p:spTree>
    <p:extLst>
      <p:ext uri="{BB962C8B-B14F-4D97-AF65-F5344CB8AC3E}">
        <p14:creationId xmlns:p14="http://schemas.microsoft.com/office/powerpoint/2010/main" val="24087534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85800" y="1600200"/>
            <a:ext cx="7772400" cy="762000"/>
          </a:xfrm>
        </p:spPr>
        <p:txBody>
          <a:bodyPr/>
          <a:lstStyle/>
          <a:p>
            <a:pPr marL="457200" indent="-457200">
              <a:buFont typeface="+mj-lt"/>
              <a:buAutoNum type="arabicPeriod"/>
            </a:pPr>
            <a:r>
              <a:rPr lang="en-US" dirty="0" smtClean="0"/>
              <a:t>insert: 16, 32, 4, </a:t>
            </a:r>
            <a:r>
              <a:rPr lang="en-US" dirty="0" smtClean="0"/>
              <a:t>67, </a:t>
            </a:r>
            <a:r>
              <a:rPr lang="en-US" dirty="0" smtClean="0"/>
              <a:t>105, 43, 2</a:t>
            </a:r>
          </a:p>
          <a:p>
            <a:pPr marL="457200" indent="-457200">
              <a:buFont typeface="+mj-lt"/>
              <a:buAutoNum type="arabicPeriod"/>
            </a:pPr>
            <a:r>
              <a:rPr lang="en-US" dirty="0" err="1" smtClean="0"/>
              <a:t>deleteMin</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extLst>
              <p:ext uri="{D42A27DB-BD31-4B8C-83A1-F6EECF244321}">
                <p14:modId xmlns:p14="http://schemas.microsoft.com/office/powerpoint/2010/main" val="3190516153"/>
              </p:ext>
            </p:ext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a:t>
            </a:r>
            <a:endParaRPr lang="en-US" sz="2000" dirty="0"/>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
        <p:nvSpPr>
          <p:cNvPr id="8" name="TextBox 7"/>
          <p:cNvSpPr txBox="1"/>
          <p:nvPr/>
        </p:nvSpPr>
        <p:spPr>
          <a:xfrm>
            <a:off x="4191000" y="3928646"/>
            <a:ext cx="457200" cy="338554"/>
          </a:xfrm>
          <a:prstGeom prst="rect">
            <a:avLst/>
          </a:prstGeom>
          <a:noFill/>
        </p:spPr>
        <p:txBody>
          <a:bodyPr wrap="square" rtlCol="0">
            <a:spAutoFit/>
          </a:bodyPr>
          <a:lstStyle/>
          <a:p>
            <a:r>
              <a:rPr lang="en-US" sz="1600" b="0" dirty="0" smtClean="0">
                <a:latin typeface="+mn-lt"/>
              </a:rPr>
              <a:t>16</a:t>
            </a:r>
            <a:endParaRPr lang="en-US" sz="1600" b="0" dirty="0" smtClean="0">
              <a:latin typeface="+mn-lt"/>
            </a:endParaRPr>
          </a:p>
        </p:txBody>
      </p:sp>
      <p:sp>
        <p:nvSpPr>
          <p:cNvPr id="22" name="TextBox 21"/>
          <p:cNvSpPr txBox="1"/>
          <p:nvPr/>
        </p:nvSpPr>
        <p:spPr>
          <a:xfrm>
            <a:off x="3505200" y="4572000"/>
            <a:ext cx="457200" cy="338554"/>
          </a:xfrm>
          <a:prstGeom prst="rect">
            <a:avLst/>
          </a:prstGeom>
          <a:noFill/>
        </p:spPr>
        <p:txBody>
          <a:bodyPr wrap="square" rtlCol="0">
            <a:spAutoFit/>
          </a:bodyPr>
          <a:lstStyle/>
          <a:p>
            <a:endParaRPr lang="en-US" sz="1600" b="0" dirty="0" smtClean="0">
              <a:latin typeface="+mn-lt"/>
            </a:endParaRPr>
          </a:p>
        </p:txBody>
      </p:sp>
      <p:sp>
        <p:nvSpPr>
          <p:cNvPr id="23" name="TextBox 22"/>
          <p:cNvSpPr txBox="1"/>
          <p:nvPr/>
        </p:nvSpPr>
        <p:spPr>
          <a:xfrm>
            <a:off x="5029200" y="4572000"/>
            <a:ext cx="457200" cy="338554"/>
          </a:xfrm>
          <a:prstGeom prst="rect">
            <a:avLst/>
          </a:prstGeom>
          <a:noFill/>
        </p:spPr>
        <p:txBody>
          <a:bodyPr wrap="square" rtlCol="0">
            <a:spAutoFit/>
          </a:bodyPr>
          <a:lstStyle/>
          <a:p>
            <a:endParaRPr lang="en-US" sz="1600" b="0" dirty="0" smtClean="0">
              <a:latin typeface="+mn-lt"/>
            </a:endParaRPr>
          </a:p>
        </p:txBody>
      </p:sp>
      <p:sp>
        <p:nvSpPr>
          <p:cNvPr id="28" name="TextBox 27"/>
          <p:cNvSpPr txBox="1"/>
          <p:nvPr/>
        </p:nvSpPr>
        <p:spPr>
          <a:xfrm>
            <a:off x="5486400" y="5181600"/>
            <a:ext cx="457200" cy="338554"/>
          </a:xfrm>
          <a:prstGeom prst="rect">
            <a:avLst/>
          </a:prstGeom>
          <a:noFill/>
        </p:spPr>
        <p:txBody>
          <a:bodyPr wrap="square" rtlCol="0">
            <a:spAutoFit/>
          </a:bodyPr>
          <a:lstStyle/>
          <a:p>
            <a:endParaRPr lang="en-US" sz="1600" b="0" dirty="0" smtClean="0">
              <a:latin typeface="+mn-lt"/>
            </a:endParaRPr>
          </a:p>
        </p:txBody>
      </p:sp>
      <p:sp>
        <p:nvSpPr>
          <p:cNvPr id="29" name="TextBox 28"/>
          <p:cNvSpPr txBox="1"/>
          <p:nvPr/>
        </p:nvSpPr>
        <p:spPr>
          <a:xfrm>
            <a:off x="4648200" y="5147846"/>
            <a:ext cx="457200" cy="338554"/>
          </a:xfrm>
          <a:prstGeom prst="rect">
            <a:avLst/>
          </a:prstGeom>
          <a:noFill/>
        </p:spPr>
        <p:txBody>
          <a:bodyPr wrap="square" rtlCol="0">
            <a:spAutoFit/>
          </a:bodyPr>
          <a:lstStyle/>
          <a:p>
            <a:endParaRPr lang="en-US" sz="1600" b="0" dirty="0" smtClean="0">
              <a:latin typeface="+mn-lt"/>
            </a:endParaRPr>
          </a:p>
        </p:txBody>
      </p:sp>
      <p:sp>
        <p:nvSpPr>
          <p:cNvPr id="30" name="TextBox 29"/>
          <p:cNvSpPr txBox="1"/>
          <p:nvPr/>
        </p:nvSpPr>
        <p:spPr>
          <a:xfrm>
            <a:off x="3886200" y="5147846"/>
            <a:ext cx="457200" cy="338554"/>
          </a:xfrm>
          <a:prstGeom prst="rect">
            <a:avLst/>
          </a:prstGeom>
          <a:noFill/>
        </p:spPr>
        <p:txBody>
          <a:bodyPr wrap="square" rtlCol="0">
            <a:spAutoFit/>
          </a:bodyPr>
          <a:lstStyle/>
          <a:p>
            <a:endParaRPr lang="en-US" sz="1600" b="0" dirty="0" smtClean="0">
              <a:latin typeface="+mn-lt"/>
            </a:endParaRPr>
          </a:p>
        </p:txBody>
      </p:sp>
      <p:sp>
        <p:nvSpPr>
          <p:cNvPr id="31" name="TextBox 30"/>
          <p:cNvSpPr txBox="1"/>
          <p:nvPr/>
        </p:nvSpPr>
        <p:spPr>
          <a:xfrm>
            <a:off x="3048000" y="5147846"/>
            <a:ext cx="457200" cy="338554"/>
          </a:xfrm>
          <a:prstGeom prst="rect">
            <a:avLst/>
          </a:prstGeom>
          <a:noFill/>
        </p:spPr>
        <p:txBody>
          <a:bodyPr wrap="square" rtlCol="0">
            <a:spAutoFit/>
          </a:bodyPr>
          <a:lstStyle/>
          <a:p>
            <a:endParaRPr lang="en-US" sz="1600" b="0" dirty="0" smtClean="0">
              <a:latin typeface="+mn-lt"/>
            </a:endParaRPr>
          </a:p>
        </p:txBody>
      </p:sp>
    </p:spTree>
    <p:extLst>
      <p:ext uri="{BB962C8B-B14F-4D97-AF65-F5344CB8AC3E}">
        <p14:creationId xmlns:p14="http://schemas.microsoft.com/office/powerpoint/2010/main" val="34670646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85800" y="1600200"/>
            <a:ext cx="7772400" cy="762000"/>
          </a:xfrm>
        </p:spPr>
        <p:txBody>
          <a:bodyPr/>
          <a:lstStyle/>
          <a:p>
            <a:pPr marL="457200" indent="-457200">
              <a:buFont typeface="+mj-lt"/>
              <a:buAutoNum type="arabicPeriod"/>
            </a:pPr>
            <a:r>
              <a:rPr lang="en-US" dirty="0" smtClean="0"/>
              <a:t>insert: 16, 32, 4, </a:t>
            </a:r>
            <a:r>
              <a:rPr lang="en-US" dirty="0" smtClean="0"/>
              <a:t>67, </a:t>
            </a:r>
            <a:r>
              <a:rPr lang="en-US" dirty="0" smtClean="0"/>
              <a:t>105, 43, 2</a:t>
            </a:r>
          </a:p>
          <a:p>
            <a:pPr marL="457200" indent="-457200">
              <a:buFont typeface="+mj-lt"/>
              <a:buAutoNum type="arabicPeriod"/>
            </a:pPr>
            <a:r>
              <a:rPr lang="en-US" dirty="0" err="1" smtClean="0"/>
              <a:t>deleteMin</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extLst>
              <p:ext uri="{D42A27DB-BD31-4B8C-83A1-F6EECF244321}">
                <p14:modId xmlns:p14="http://schemas.microsoft.com/office/powerpoint/2010/main" val="4200030803"/>
              </p:ext>
            </p:ext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32</a:t>
                      </a: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a:t>
            </a:r>
            <a:endParaRPr lang="en-US" sz="2000" dirty="0"/>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
        <p:nvSpPr>
          <p:cNvPr id="8" name="TextBox 7"/>
          <p:cNvSpPr txBox="1"/>
          <p:nvPr/>
        </p:nvSpPr>
        <p:spPr>
          <a:xfrm>
            <a:off x="4191000" y="3928646"/>
            <a:ext cx="457200" cy="338554"/>
          </a:xfrm>
          <a:prstGeom prst="rect">
            <a:avLst/>
          </a:prstGeom>
          <a:noFill/>
        </p:spPr>
        <p:txBody>
          <a:bodyPr wrap="square" rtlCol="0">
            <a:spAutoFit/>
          </a:bodyPr>
          <a:lstStyle/>
          <a:p>
            <a:r>
              <a:rPr lang="en-US" sz="1600" b="0" dirty="0" smtClean="0">
                <a:latin typeface="+mn-lt"/>
              </a:rPr>
              <a:t>16</a:t>
            </a:r>
            <a:endParaRPr lang="en-US" sz="1600" b="0" dirty="0" smtClean="0">
              <a:latin typeface="+mn-lt"/>
            </a:endParaRPr>
          </a:p>
        </p:txBody>
      </p:sp>
      <p:sp>
        <p:nvSpPr>
          <p:cNvPr id="22" name="TextBox 21"/>
          <p:cNvSpPr txBox="1"/>
          <p:nvPr/>
        </p:nvSpPr>
        <p:spPr>
          <a:xfrm>
            <a:off x="3505200" y="4572000"/>
            <a:ext cx="457200" cy="338554"/>
          </a:xfrm>
          <a:prstGeom prst="rect">
            <a:avLst/>
          </a:prstGeom>
          <a:noFill/>
        </p:spPr>
        <p:txBody>
          <a:bodyPr wrap="square" rtlCol="0">
            <a:spAutoFit/>
          </a:bodyPr>
          <a:lstStyle/>
          <a:p>
            <a:r>
              <a:rPr lang="en-US" sz="1600" b="0" dirty="0" smtClean="0">
                <a:latin typeface="+mn-lt"/>
              </a:rPr>
              <a:t>32</a:t>
            </a:r>
            <a:endParaRPr lang="en-US" sz="1600" b="0" dirty="0" smtClean="0">
              <a:latin typeface="+mn-lt"/>
            </a:endParaRPr>
          </a:p>
        </p:txBody>
      </p:sp>
      <p:sp>
        <p:nvSpPr>
          <p:cNvPr id="23" name="TextBox 22"/>
          <p:cNvSpPr txBox="1"/>
          <p:nvPr/>
        </p:nvSpPr>
        <p:spPr>
          <a:xfrm>
            <a:off x="5029200" y="4572000"/>
            <a:ext cx="457200" cy="338554"/>
          </a:xfrm>
          <a:prstGeom prst="rect">
            <a:avLst/>
          </a:prstGeom>
          <a:noFill/>
        </p:spPr>
        <p:txBody>
          <a:bodyPr wrap="square" rtlCol="0">
            <a:spAutoFit/>
          </a:bodyPr>
          <a:lstStyle/>
          <a:p>
            <a:endParaRPr lang="en-US" sz="1600" b="0" dirty="0" smtClean="0">
              <a:latin typeface="+mn-lt"/>
            </a:endParaRPr>
          </a:p>
        </p:txBody>
      </p:sp>
      <p:sp>
        <p:nvSpPr>
          <p:cNvPr id="28" name="TextBox 27"/>
          <p:cNvSpPr txBox="1"/>
          <p:nvPr/>
        </p:nvSpPr>
        <p:spPr>
          <a:xfrm>
            <a:off x="5486400" y="5181600"/>
            <a:ext cx="457200" cy="338554"/>
          </a:xfrm>
          <a:prstGeom prst="rect">
            <a:avLst/>
          </a:prstGeom>
          <a:noFill/>
        </p:spPr>
        <p:txBody>
          <a:bodyPr wrap="square" rtlCol="0">
            <a:spAutoFit/>
          </a:bodyPr>
          <a:lstStyle/>
          <a:p>
            <a:endParaRPr lang="en-US" sz="1600" b="0" dirty="0" smtClean="0">
              <a:latin typeface="+mn-lt"/>
            </a:endParaRPr>
          </a:p>
        </p:txBody>
      </p:sp>
      <p:sp>
        <p:nvSpPr>
          <p:cNvPr id="29" name="TextBox 28"/>
          <p:cNvSpPr txBox="1"/>
          <p:nvPr/>
        </p:nvSpPr>
        <p:spPr>
          <a:xfrm>
            <a:off x="4648200" y="5147846"/>
            <a:ext cx="457200" cy="338554"/>
          </a:xfrm>
          <a:prstGeom prst="rect">
            <a:avLst/>
          </a:prstGeom>
          <a:noFill/>
        </p:spPr>
        <p:txBody>
          <a:bodyPr wrap="square" rtlCol="0">
            <a:spAutoFit/>
          </a:bodyPr>
          <a:lstStyle/>
          <a:p>
            <a:endParaRPr lang="en-US" sz="1600" b="0" dirty="0" smtClean="0">
              <a:latin typeface="+mn-lt"/>
            </a:endParaRPr>
          </a:p>
        </p:txBody>
      </p:sp>
      <p:sp>
        <p:nvSpPr>
          <p:cNvPr id="30" name="TextBox 29"/>
          <p:cNvSpPr txBox="1"/>
          <p:nvPr/>
        </p:nvSpPr>
        <p:spPr>
          <a:xfrm>
            <a:off x="3886200" y="5147846"/>
            <a:ext cx="457200" cy="338554"/>
          </a:xfrm>
          <a:prstGeom prst="rect">
            <a:avLst/>
          </a:prstGeom>
          <a:noFill/>
        </p:spPr>
        <p:txBody>
          <a:bodyPr wrap="square" rtlCol="0">
            <a:spAutoFit/>
          </a:bodyPr>
          <a:lstStyle/>
          <a:p>
            <a:endParaRPr lang="en-US" sz="1600" b="0" dirty="0" smtClean="0">
              <a:latin typeface="+mn-lt"/>
            </a:endParaRPr>
          </a:p>
        </p:txBody>
      </p:sp>
      <p:sp>
        <p:nvSpPr>
          <p:cNvPr id="31" name="TextBox 30"/>
          <p:cNvSpPr txBox="1"/>
          <p:nvPr/>
        </p:nvSpPr>
        <p:spPr>
          <a:xfrm>
            <a:off x="3048000" y="5147846"/>
            <a:ext cx="457200" cy="338554"/>
          </a:xfrm>
          <a:prstGeom prst="rect">
            <a:avLst/>
          </a:prstGeom>
          <a:noFill/>
        </p:spPr>
        <p:txBody>
          <a:bodyPr wrap="square" rtlCol="0">
            <a:spAutoFit/>
          </a:bodyPr>
          <a:lstStyle/>
          <a:p>
            <a:endParaRPr lang="en-US" sz="1600" b="0" dirty="0" smtClean="0">
              <a:latin typeface="+mn-lt"/>
            </a:endParaRPr>
          </a:p>
        </p:txBody>
      </p:sp>
    </p:spTree>
    <p:extLst>
      <p:ext uri="{BB962C8B-B14F-4D97-AF65-F5344CB8AC3E}">
        <p14:creationId xmlns:p14="http://schemas.microsoft.com/office/powerpoint/2010/main" val="39995360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an_design_template">
  <a:themeElements>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sz="2000" b="0" dirty="0" err="1" smtClean="0">
            <a:latin typeface="+mn-lt"/>
          </a:defRPr>
        </a:defPPr>
      </a:lstStyle>
    </a:tx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28272</TotalTime>
  <Words>3821</Words>
  <Application>Microsoft Macintosh PowerPoint</Application>
  <PresentationFormat>On-screen Show (4:3)</PresentationFormat>
  <Paragraphs>1087</Paragraphs>
  <Slides>46</Slides>
  <Notes>43</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dan_design_template</vt:lpstr>
      <vt:lpstr>CSE373: Data Structures &amp; Algorithms  Lecture 9: Priority Queues</vt:lpstr>
      <vt:lpstr>Midterm</vt:lpstr>
      <vt:lpstr>Review</vt:lpstr>
      <vt:lpstr>Array Representation of Binary Trees</vt:lpstr>
      <vt:lpstr>Pseudocode: insert</vt:lpstr>
      <vt:lpstr>Pseudocode: deleteMin</vt:lpstr>
      <vt:lpstr>Example</vt:lpstr>
      <vt:lpstr>Example</vt:lpstr>
      <vt:lpstr>Example</vt:lpstr>
      <vt:lpstr>Example</vt:lpstr>
      <vt:lpstr>Example</vt:lpstr>
      <vt:lpstr>Example</vt:lpstr>
      <vt:lpstr>Example</vt:lpstr>
      <vt:lpstr>Example</vt:lpstr>
      <vt:lpstr>Other operations</vt:lpstr>
      <vt:lpstr>Build Heap</vt:lpstr>
      <vt:lpstr>Floyd’s Method</vt:lpstr>
      <vt:lpstr>Example</vt:lpstr>
      <vt:lpstr>Example</vt:lpstr>
      <vt:lpstr>Example</vt:lpstr>
      <vt:lpstr>Example</vt:lpstr>
      <vt:lpstr>Example</vt:lpstr>
      <vt:lpstr>Example</vt:lpstr>
      <vt:lpstr>Example</vt:lpstr>
      <vt:lpstr>But is it right?</vt:lpstr>
      <vt:lpstr>Correctness</vt:lpstr>
      <vt:lpstr>Efficiency</vt:lpstr>
      <vt:lpstr>Efficiency</vt:lpstr>
      <vt:lpstr>Lessons from buildHeap</vt:lpstr>
      <vt:lpstr>Other branching factors</vt:lpstr>
      <vt:lpstr>What we are skipping</vt:lpstr>
      <vt:lpstr>Amortized </vt:lpstr>
      <vt:lpstr>Amortized Complexity</vt:lpstr>
      <vt:lpstr>“Building Up Credit”</vt:lpstr>
      <vt:lpstr>Example #1: Resizing stack</vt:lpstr>
      <vt:lpstr>Amount of copying</vt:lpstr>
      <vt:lpstr>Other approaches</vt:lpstr>
      <vt:lpstr>Example #2: Queue with two stacks</vt:lpstr>
      <vt:lpstr>Example #2: Queue with two stacks</vt:lpstr>
      <vt:lpstr>Example #2: Queue with two stacks</vt:lpstr>
      <vt:lpstr>Example #2: Queue with two stacks</vt:lpstr>
      <vt:lpstr>Example #2: Queue with two stacks</vt:lpstr>
      <vt:lpstr>Correctness and usefulness</vt:lpstr>
      <vt:lpstr>Analysis</vt:lpstr>
      <vt:lpstr>Amortized useful?</vt:lpstr>
      <vt:lpstr>Not always so simple</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&amp;  Software Engineering</dc:title>
  <dc:creator>Dan Grossman</dc:creator>
  <cp:lastModifiedBy>Aaron Bauer</cp:lastModifiedBy>
  <cp:revision>1068</cp:revision>
  <dcterms:created xsi:type="dcterms:W3CDTF">2009-03-13T20:43:19Z</dcterms:created>
  <dcterms:modified xsi:type="dcterms:W3CDTF">2014-01-27T22:03:41Z</dcterms:modified>
</cp:coreProperties>
</file>