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20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21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67" r:id="rId4"/>
    <p:sldId id="266" r:id="rId5"/>
    <p:sldId id="271" r:id="rId6"/>
    <p:sldId id="268" r:id="rId7"/>
    <p:sldId id="269" r:id="rId8"/>
    <p:sldId id="289" r:id="rId9"/>
    <p:sldId id="270" r:id="rId10"/>
    <p:sldId id="272" r:id="rId11"/>
    <p:sldId id="290" r:id="rId12"/>
    <p:sldId id="273" r:id="rId13"/>
    <p:sldId id="274" r:id="rId14"/>
    <p:sldId id="275" r:id="rId15"/>
    <p:sldId id="291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5A51"/>
    <a:srgbClr val="F2F1ED"/>
    <a:srgbClr val="F2F1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584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C21D8-2FFA-4588-9929-8032AA922D9F}" type="datetimeFigureOut">
              <a:rPr lang="en-US" smtClean="0"/>
              <a:t>9/26/15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043DD-AB86-4EE7-9D0E-788BD7E2D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9237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789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6237E7-6AFD-47D9-A01F-F634E91D81A0}" type="slidenum">
              <a:rPr lang="en-US"/>
              <a:pPr/>
              <a:t>2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1FAA-FAD0-BC44-B2A8-AFD9AC4E061D}" type="datetimeFigureOut">
              <a:rPr lang="en-US" smtClean="0"/>
              <a:t>9/26/15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CED51-A868-0E4C-A322-286D5C52E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62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15C0-909B-4E1C-9E6E-04B3E91035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3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AAE3-B489-4A15-89C7-18993943A3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59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83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83048-0376-4A94-A445-C2F5CD3FC3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16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576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FCB40-9664-45B5-BAA8-170CAD3533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039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69B1-7287-44D7-BAC9-82A718B312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65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1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DB5F-D2ED-41DB-B30F-B019AB82D7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686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79E5-AC96-4A1A-8381-1C3686D400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95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1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68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1" Type="http://schemas.openxmlformats.org/officeDocument/2006/relationships/tags" Target="../tags/tag12.xml"/><Relationship Id="rId12" Type="http://schemas.openxmlformats.org/officeDocument/2006/relationships/slideLayout" Target="../slideLayouts/slideLayout2.xml"/><Relationship Id="rId13" Type="http://schemas.openxmlformats.org/officeDocument/2006/relationships/notesSlide" Target="../notesSlides/notesSlide20.xml"/><Relationship Id="rId1" Type="http://schemas.openxmlformats.org/officeDocument/2006/relationships/tags" Target="../tags/tag2.xml"/><Relationship Id="rId2" Type="http://schemas.openxmlformats.org/officeDocument/2006/relationships/tags" Target="../tags/tag3.xml"/><Relationship Id="rId3" Type="http://schemas.openxmlformats.org/officeDocument/2006/relationships/tags" Target="../tags/tag4.xml"/><Relationship Id="rId4" Type="http://schemas.openxmlformats.org/officeDocument/2006/relationships/tags" Target="../tags/tag5.xml"/><Relationship Id="rId5" Type="http://schemas.openxmlformats.org/officeDocument/2006/relationships/tags" Target="../tags/tag6.xml"/><Relationship Id="rId6" Type="http://schemas.openxmlformats.org/officeDocument/2006/relationships/tags" Target="../tags/tag7.xml"/><Relationship Id="rId7" Type="http://schemas.openxmlformats.org/officeDocument/2006/relationships/tags" Target="../tags/tag8.xml"/><Relationship Id="rId8" Type="http://schemas.openxmlformats.org/officeDocument/2006/relationships/tags" Target="../tags/tag9.xml"/><Relationship Id="rId9" Type="http://schemas.openxmlformats.org/officeDocument/2006/relationships/tags" Target="../tags/tag10.xml"/><Relationship Id="rId10" Type="http://schemas.openxmlformats.org/officeDocument/2006/relationships/tags" Target="../tags/tag11.xml"/></Relationships>
</file>

<file path=ppt/slides/_rels/slide24.xml.rels><?xml version="1.0" encoding="UTF-8" standalone="yes"?>
<Relationships xmlns="http://schemas.openxmlformats.org/package/2006/relationships"><Relationship Id="rId9" Type="http://schemas.openxmlformats.org/officeDocument/2006/relationships/tags" Target="../tags/tag21.xml"/><Relationship Id="rId20" Type="http://schemas.openxmlformats.org/officeDocument/2006/relationships/tags" Target="../tags/tag32.xml"/><Relationship Id="rId21" Type="http://schemas.openxmlformats.org/officeDocument/2006/relationships/tags" Target="../tags/tag33.xml"/><Relationship Id="rId22" Type="http://schemas.openxmlformats.org/officeDocument/2006/relationships/tags" Target="../tags/tag34.xml"/><Relationship Id="rId23" Type="http://schemas.openxmlformats.org/officeDocument/2006/relationships/tags" Target="../tags/tag35.xml"/><Relationship Id="rId24" Type="http://schemas.openxmlformats.org/officeDocument/2006/relationships/tags" Target="../tags/tag36.xml"/><Relationship Id="rId25" Type="http://schemas.openxmlformats.org/officeDocument/2006/relationships/tags" Target="../tags/tag37.xml"/><Relationship Id="rId26" Type="http://schemas.openxmlformats.org/officeDocument/2006/relationships/tags" Target="../tags/tag38.xml"/><Relationship Id="rId27" Type="http://schemas.openxmlformats.org/officeDocument/2006/relationships/tags" Target="../tags/tag39.xml"/><Relationship Id="rId28" Type="http://schemas.openxmlformats.org/officeDocument/2006/relationships/tags" Target="../tags/tag40.xml"/><Relationship Id="rId29" Type="http://schemas.openxmlformats.org/officeDocument/2006/relationships/tags" Target="../tags/tag41.xml"/><Relationship Id="rId30" Type="http://schemas.openxmlformats.org/officeDocument/2006/relationships/slideLayout" Target="../slideLayouts/slideLayout2.xml"/><Relationship Id="rId31" Type="http://schemas.openxmlformats.org/officeDocument/2006/relationships/notesSlide" Target="../notesSlides/notesSlide21.xml"/><Relationship Id="rId10" Type="http://schemas.openxmlformats.org/officeDocument/2006/relationships/tags" Target="../tags/tag22.xml"/><Relationship Id="rId11" Type="http://schemas.openxmlformats.org/officeDocument/2006/relationships/tags" Target="../tags/tag23.xml"/><Relationship Id="rId12" Type="http://schemas.openxmlformats.org/officeDocument/2006/relationships/tags" Target="../tags/tag24.xml"/><Relationship Id="rId13" Type="http://schemas.openxmlformats.org/officeDocument/2006/relationships/tags" Target="../tags/tag25.xml"/><Relationship Id="rId14" Type="http://schemas.openxmlformats.org/officeDocument/2006/relationships/tags" Target="../tags/tag26.xml"/><Relationship Id="rId15" Type="http://schemas.openxmlformats.org/officeDocument/2006/relationships/tags" Target="../tags/tag27.xml"/><Relationship Id="rId16" Type="http://schemas.openxmlformats.org/officeDocument/2006/relationships/tags" Target="../tags/tag28.xml"/><Relationship Id="rId17" Type="http://schemas.openxmlformats.org/officeDocument/2006/relationships/tags" Target="../tags/tag29.xml"/><Relationship Id="rId18" Type="http://schemas.openxmlformats.org/officeDocument/2006/relationships/tags" Target="../tags/tag30.xml"/><Relationship Id="rId19" Type="http://schemas.openxmlformats.org/officeDocument/2006/relationships/tags" Target="../tags/tag31.xml"/><Relationship Id="rId1" Type="http://schemas.openxmlformats.org/officeDocument/2006/relationships/tags" Target="../tags/tag13.xml"/><Relationship Id="rId2" Type="http://schemas.openxmlformats.org/officeDocument/2006/relationships/tags" Target="../tags/tag14.xml"/><Relationship Id="rId3" Type="http://schemas.openxmlformats.org/officeDocument/2006/relationships/tags" Target="../tags/tag15.xml"/><Relationship Id="rId4" Type="http://schemas.openxmlformats.org/officeDocument/2006/relationships/tags" Target="../tags/tag16.xml"/><Relationship Id="rId5" Type="http://schemas.openxmlformats.org/officeDocument/2006/relationships/tags" Target="../tags/tag17.xml"/><Relationship Id="rId6" Type="http://schemas.openxmlformats.org/officeDocument/2006/relationships/tags" Target="../tags/tag18.xml"/><Relationship Id="rId7" Type="http://schemas.openxmlformats.org/officeDocument/2006/relationships/tags" Target="../tags/tag19.xml"/><Relationship Id="rId8" Type="http://schemas.openxmlformats.org/officeDocument/2006/relationships/tags" Target="../tags/tag20.xml"/></Relationships>
</file>

<file path=ppt/slides/_rels/slide25.xml.rels><?xml version="1.0" encoding="UTF-8" standalone="yes"?>
<Relationships xmlns="http://schemas.openxmlformats.org/package/2006/relationships"><Relationship Id="rId9" Type="http://schemas.openxmlformats.org/officeDocument/2006/relationships/tags" Target="../tags/tag50.xml"/><Relationship Id="rId20" Type="http://schemas.openxmlformats.org/officeDocument/2006/relationships/tags" Target="../tags/tag61.xml"/><Relationship Id="rId21" Type="http://schemas.openxmlformats.org/officeDocument/2006/relationships/tags" Target="../tags/tag62.xml"/><Relationship Id="rId22" Type="http://schemas.openxmlformats.org/officeDocument/2006/relationships/tags" Target="../tags/tag63.xml"/><Relationship Id="rId23" Type="http://schemas.openxmlformats.org/officeDocument/2006/relationships/tags" Target="../tags/tag64.xml"/><Relationship Id="rId24" Type="http://schemas.openxmlformats.org/officeDocument/2006/relationships/tags" Target="../tags/tag65.xml"/><Relationship Id="rId25" Type="http://schemas.openxmlformats.org/officeDocument/2006/relationships/tags" Target="../tags/tag66.xml"/><Relationship Id="rId26" Type="http://schemas.openxmlformats.org/officeDocument/2006/relationships/tags" Target="../tags/tag67.xml"/><Relationship Id="rId27" Type="http://schemas.openxmlformats.org/officeDocument/2006/relationships/tags" Target="../tags/tag68.xml"/><Relationship Id="rId28" Type="http://schemas.openxmlformats.org/officeDocument/2006/relationships/slideLayout" Target="../slideLayouts/slideLayout2.xml"/><Relationship Id="rId29" Type="http://schemas.openxmlformats.org/officeDocument/2006/relationships/notesSlide" Target="../notesSlides/notesSlide22.xml"/><Relationship Id="rId10" Type="http://schemas.openxmlformats.org/officeDocument/2006/relationships/tags" Target="../tags/tag51.xml"/><Relationship Id="rId11" Type="http://schemas.openxmlformats.org/officeDocument/2006/relationships/tags" Target="../tags/tag52.xml"/><Relationship Id="rId12" Type="http://schemas.openxmlformats.org/officeDocument/2006/relationships/tags" Target="../tags/tag53.xml"/><Relationship Id="rId13" Type="http://schemas.openxmlformats.org/officeDocument/2006/relationships/tags" Target="../tags/tag54.xml"/><Relationship Id="rId14" Type="http://schemas.openxmlformats.org/officeDocument/2006/relationships/tags" Target="../tags/tag55.xml"/><Relationship Id="rId15" Type="http://schemas.openxmlformats.org/officeDocument/2006/relationships/tags" Target="../tags/tag56.xml"/><Relationship Id="rId16" Type="http://schemas.openxmlformats.org/officeDocument/2006/relationships/tags" Target="../tags/tag57.xml"/><Relationship Id="rId17" Type="http://schemas.openxmlformats.org/officeDocument/2006/relationships/tags" Target="../tags/tag58.xml"/><Relationship Id="rId18" Type="http://schemas.openxmlformats.org/officeDocument/2006/relationships/tags" Target="../tags/tag59.xml"/><Relationship Id="rId19" Type="http://schemas.openxmlformats.org/officeDocument/2006/relationships/tags" Target="../tags/tag60.xml"/><Relationship Id="rId1" Type="http://schemas.openxmlformats.org/officeDocument/2006/relationships/tags" Target="../tags/tag42.xml"/><Relationship Id="rId2" Type="http://schemas.openxmlformats.org/officeDocument/2006/relationships/tags" Target="../tags/tag43.xml"/><Relationship Id="rId3" Type="http://schemas.openxmlformats.org/officeDocument/2006/relationships/tags" Target="../tags/tag44.xml"/><Relationship Id="rId4" Type="http://schemas.openxmlformats.org/officeDocument/2006/relationships/tags" Target="../tags/tag45.xml"/><Relationship Id="rId5" Type="http://schemas.openxmlformats.org/officeDocument/2006/relationships/tags" Target="../tags/tag46.xml"/><Relationship Id="rId6" Type="http://schemas.openxmlformats.org/officeDocument/2006/relationships/tags" Target="../tags/tag47.xml"/><Relationship Id="rId7" Type="http://schemas.openxmlformats.org/officeDocument/2006/relationships/tags" Target="../tags/tag48.xml"/><Relationship Id="rId8" Type="http://schemas.openxmlformats.org/officeDocument/2006/relationships/tags" Target="../tags/tag4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11" Type="http://schemas.openxmlformats.org/officeDocument/2006/relationships/tags" Target="../tags/tag79.xml"/><Relationship Id="rId12" Type="http://schemas.openxmlformats.org/officeDocument/2006/relationships/tags" Target="../tags/tag80.xml"/><Relationship Id="rId13" Type="http://schemas.openxmlformats.org/officeDocument/2006/relationships/tags" Target="../tags/tag81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24.xml"/><Relationship Id="rId1" Type="http://schemas.openxmlformats.org/officeDocument/2006/relationships/tags" Target="../tags/tag69.xml"/><Relationship Id="rId2" Type="http://schemas.openxmlformats.org/officeDocument/2006/relationships/tags" Target="../tags/tag70.xml"/><Relationship Id="rId3" Type="http://schemas.openxmlformats.org/officeDocument/2006/relationships/tags" Target="../tags/tag71.xml"/><Relationship Id="rId4" Type="http://schemas.openxmlformats.org/officeDocument/2006/relationships/tags" Target="../tags/tag72.xml"/><Relationship Id="rId5" Type="http://schemas.openxmlformats.org/officeDocument/2006/relationships/tags" Target="../tags/tag73.xml"/><Relationship Id="rId6" Type="http://schemas.openxmlformats.org/officeDocument/2006/relationships/tags" Target="../tags/tag74.xml"/><Relationship Id="rId7" Type="http://schemas.openxmlformats.org/officeDocument/2006/relationships/tags" Target="../tags/tag75.xml"/><Relationship Id="rId8" Type="http://schemas.openxmlformats.org/officeDocument/2006/relationships/tags" Target="../tags/tag76.xml"/><Relationship Id="rId9" Type="http://schemas.openxmlformats.org/officeDocument/2006/relationships/tags" Target="../tags/tag77.xml"/><Relationship Id="rId10" Type="http://schemas.openxmlformats.org/officeDocument/2006/relationships/tags" Target="../tags/tag7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mailto:kchq@cs.washington.edu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590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000" i="0" dirty="0" smtClean="0">
                <a:solidFill>
                  <a:srgbClr val="DE5A51"/>
                </a:solidFill>
              </a:rPr>
              <a:t>CSE373: Data Structures and Algorithms</a:t>
            </a:r>
            <a:br>
              <a:rPr lang="en-US" sz="3000" i="0" dirty="0" smtClean="0">
                <a:solidFill>
                  <a:srgbClr val="DE5A51"/>
                </a:solidFill>
              </a:rPr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000" i="0" dirty="0" smtClean="0"/>
              <a:t>Lecture 1: Introduction; ADTs; Stacks/Queues</a:t>
            </a:r>
            <a:endParaRPr lang="en-US" sz="30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Kevin Quinn</a:t>
            </a:r>
          </a:p>
          <a:p>
            <a:r>
              <a:rPr lang="en-US" sz="2400" dirty="0" smtClean="0"/>
              <a:t>Fall 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DE5A51"/>
                </a:solidFill>
              </a:rPr>
              <a:t>Collaboration and Academic Integrity</a:t>
            </a:r>
            <a:endParaRPr lang="en-US" dirty="0">
              <a:solidFill>
                <a:srgbClr val="DE5A5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Read the course policy very carefully</a:t>
            </a:r>
          </a:p>
          <a:p>
            <a:pPr lvl="1"/>
            <a:r>
              <a:rPr lang="en-US" dirty="0" smtClean="0"/>
              <a:t>Explains quite clearly how you can and cannot get/provide help on homework and projects</a:t>
            </a:r>
          </a:p>
          <a:p>
            <a:endParaRPr lang="en-US" dirty="0" smtClean="0"/>
          </a:p>
          <a:p>
            <a:r>
              <a:rPr lang="en-US" dirty="0" smtClean="0"/>
              <a:t>Always explain any unconventional action on your part</a:t>
            </a:r>
          </a:p>
          <a:p>
            <a:pPr lvl="1"/>
            <a:r>
              <a:rPr lang="en-US" dirty="0" smtClean="0"/>
              <a:t>When it happens, when you submit, not when asked</a:t>
            </a:r>
          </a:p>
          <a:p>
            <a:endParaRPr lang="en-US" dirty="0" smtClean="0"/>
          </a:p>
          <a:p>
            <a:r>
              <a:rPr lang="en-US" dirty="0" smtClean="0"/>
              <a:t>I have promoted and enforced academic integrity since I was a freshman</a:t>
            </a:r>
          </a:p>
          <a:p>
            <a:pPr lvl="1"/>
            <a:r>
              <a:rPr lang="en-US" dirty="0" smtClean="0"/>
              <a:t>I offer great trust but with little sympathy for violations</a:t>
            </a:r>
          </a:p>
          <a:p>
            <a:pPr lvl="1"/>
            <a:r>
              <a:rPr lang="en-US" dirty="0" smtClean="0"/>
              <a:t>Honest work is the most important feature of a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E5A51"/>
                </a:solidFill>
              </a:rPr>
              <a:t>Some details</a:t>
            </a:r>
            <a:endParaRPr lang="en-US" dirty="0">
              <a:solidFill>
                <a:srgbClr val="DE5A5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dirty="0"/>
              <a:t>You are expected to do your own work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Exceptions (group work), if any, will be clearly announced</a:t>
            </a:r>
          </a:p>
          <a:p>
            <a:pPr>
              <a:lnSpc>
                <a:spcPct val="80000"/>
              </a:lnSpc>
            </a:pP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Sharing </a:t>
            </a:r>
            <a:r>
              <a:rPr lang="en-US" altLang="en-US" dirty="0"/>
              <a:t>solutions, doing work </a:t>
            </a:r>
            <a:r>
              <a:rPr lang="en-US" altLang="en-US" dirty="0" smtClean="0"/>
              <a:t>for, </a:t>
            </a:r>
            <a:r>
              <a:rPr lang="en-US" altLang="en-US" dirty="0"/>
              <a:t>or accepting work from others is </a:t>
            </a:r>
            <a:r>
              <a:rPr lang="en-US" altLang="en-US" dirty="0" smtClean="0"/>
              <a:t>cheating</a:t>
            </a:r>
            <a:endParaRPr lang="en-US" altLang="en-US" dirty="0"/>
          </a:p>
          <a:p>
            <a:pPr>
              <a:lnSpc>
                <a:spcPct val="80000"/>
              </a:lnSpc>
            </a:pP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Referring </a:t>
            </a:r>
            <a:r>
              <a:rPr lang="en-US" altLang="en-US" dirty="0"/>
              <a:t>to solutions from this or other courses from previous quarters is </a:t>
            </a:r>
            <a:r>
              <a:rPr lang="en-US" altLang="en-US" dirty="0" smtClean="0"/>
              <a:t>cheating</a:t>
            </a:r>
            <a:endParaRPr lang="en-US" altLang="en-US" dirty="0"/>
          </a:p>
          <a:p>
            <a:pPr>
              <a:lnSpc>
                <a:spcPct val="80000"/>
              </a:lnSpc>
            </a:pP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But you can learn from each other: see the policy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14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E5A51"/>
                </a:solidFill>
              </a:rPr>
              <a:t>Unsolicited advice</a:t>
            </a:r>
            <a:endParaRPr lang="en-US" dirty="0">
              <a:solidFill>
                <a:srgbClr val="DE5A5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Get to class on time!</a:t>
            </a:r>
          </a:p>
          <a:p>
            <a:pPr lvl="1"/>
            <a:r>
              <a:rPr lang="en-US" dirty="0" smtClean="0"/>
              <a:t>Instructor pet peeve (I will start and end promptly)</a:t>
            </a:r>
          </a:p>
          <a:p>
            <a:pPr lvl="1"/>
            <a:r>
              <a:rPr lang="en-US" dirty="0" smtClean="0"/>
              <a:t>First 2 minutes are </a:t>
            </a:r>
            <a:r>
              <a:rPr lang="en-US" i="1" dirty="0" smtClean="0"/>
              <a:t>much</a:t>
            </a:r>
            <a:r>
              <a:rPr lang="en-US" dirty="0" smtClean="0"/>
              <a:t> more important than last 2!</a:t>
            </a:r>
          </a:p>
          <a:p>
            <a:pPr lvl="1"/>
            <a:r>
              <a:rPr lang="en-US" dirty="0" smtClean="0"/>
              <a:t>Midterms will prove beyond any doubt you are capable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Learn this stuff</a:t>
            </a:r>
          </a:p>
          <a:p>
            <a:pPr lvl="1"/>
            <a:r>
              <a:rPr lang="en-US" dirty="0" smtClean="0"/>
              <a:t>It is at the absolute core of computing and software</a:t>
            </a:r>
          </a:p>
          <a:p>
            <a:pPr lvl="1"/>
            <a:r>
              <a:rPr lang="en-US" dirty="0" smtClean="0"/>
              <a:t>Falling behind only makes more work for you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Have fun</a:t>
            </a:r>
          </a:p>
          <a:p>
            <a:pPr lvl="1"/>
            <a:r>
              <a:rPr lang="en-US" dirty="0" smtClean="0"/>
              <a:t>So much easier to be motivated and learn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E5A51"/>
                </a:solidFill>
              </a:rPr>
              <a:t>Today in Class</a:t>
            </a:r>
            <a:endParaRPr lang="en-US" dirty="0">
              <a:solidFill>
                <a:srgbClr val="DE5A5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Course mechanics:  Did I forget anything?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What this course is about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Start </a:t>
            </a:r>
            <a:r>
              <a:rPr lang="en-US" i="1" dirty="0"/>
              <a:t>abstract data types</a:t>
            </a:r>
            <a:r>
              <a:rPr lang="en-US" dirty="0"/>
              <a:t> (ADTs), </a:t>
            </a:r>
            <a:r>
              <a:rPr lang="en-US" i="1" dirty="0"/>
              <a:t>stacks</a:t>
            </a:r>
            <a:r>
              <a:rPr lang="en-US" dirty="0"/>
              <a:t>, and </a:t>
            </a:r>
            <a:r>
              <a:rPr lang="en-US" i="1" dirty="0"/>
              <a:t>queues</a:t>
            </a:r>
          </a:p>
          <a:p>
            <a:pPr lvl="1"/>
            <a:r>
              <a:rPr lang="en-US" dirty="0"/>
              <a:t>Largely review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E5A51"/>
                </a:solidFill>
              </a:rPr>
              <a:t>Data Structures</a:t>
            </a:r>
            <a:endParaRPr lang="en-US" dirty="0">
              <a:solidFill>
                <a:srgbClr val="DE5A5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1200"/>
              </a:spcAft>
            </a:pPr>
            <a:r>
              <a:rPr lang="en-US" altLang="en-US" dirty="0"/>
              <a:t>Introduction to Algorithm Analysis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Lists, Stacks, Queues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Trees, Hashing, Dictionaries 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Heaps, Priority Queues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Sorting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Disjoint Sets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Graph </a:t>
            </a:r>
            <a:r>
              <a:rPr lang="en-US" altLang="en-US" dirty="0" smtClean="0"/>
              <a:t>Algorithms</a:t>
            </a:r>
          </a:p>
          <a:p>
            <a:pPr>
              <a:spcAft>
                <a:spcPts val="1200"/>
              </a:spcAft>
            </a:pPr>
            <a:r>
              <a:rPr lang="en-US" i="1" dirty="0" smtClean="0"/>
              <a:t>May have time for other brief exposure to topics, maybe parallelism</a:t>
            </a:r>
            <a:endParaRPr lang="en-US" i="1" dirty="0"/>
          </a:p>
          <a:p>
            <a:pPr>
              <a:spcAft>
                <a:spcPts val="1200"/>
              </a:spcAft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E5A51"/>
                </a:solidFill>
              </a:rPr>
              <a:t>Assumed background</a:t>
            </a:r>
            <a:endParaRPr lang="en-US" dirty="0">
              <a:solidFill>
                <a:srgbClr val="DE5A5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spcBef>
                <a:spcPts val="525"/>
              </a:spcBef>
              <a:spcAft>
                <a:spcPts val="525"/>
              </a:spcAft>
            </a:pPr>
            <a:r>
              <a:rPr lang="en-US" altLang="en-US" dirty="0"/>
              <a:t>Prerequisite is </a:t>
            </a:r>
            <a:r>
              <a:rPr lang="en-US" altLang="en-US" dirty="0" smtClean="0"/>
              <a:t>CSE143</a:t>
            </a:r>
          </a:p>
          <a:p>
            <a:pPr>
              <a:lnSpc>
                <a:spcPct val="80000"/>
              </a:lnSpc>
              <a:spcBef>
                <a:spcPts val="525"/>
              </a:spcBef>
              <a:spcAft>
                <a:spcPts val="525"/>
              </a:spcAft>
            </a:pPr>
            <a:endParaRPr lang="en-US" altLang="en-US" dirty="0"/>
          </a:p>
          <a:p>
            <a:pPr>
              <a:lnSpc>
                <a:spcPct val="80000"/>
              </a:lnSpc>
              <a:spcBef>
                <a:spcPts val="525"/>
              </a:spcBef>
              <a:spcAft>
                <a:spcPts val="525"/>
              </a:spcAft>
            </a:pPr>
            <a:r>
              <a:rPr lang="en-US" altLang="en-US" dirty="0"/>
              <a:t>Topics you should have a basic understanding of:</a:t>
            </a:r>
          </a:p>
          <a:p>
            <a:pPr lvl="1">
              <a:lnSpc>
                <a:spcPct val="80000"/>
              </a:lnSpc>
              <a:spcBef>
                <a:spcPts val="525"/>
              </a:spcBef>
              <a:spcAft>
                <a:spcPts val="525"/>
              </a:spcAft>
            </a:pPr>
            <a:r>
              <a:rPr lang="en-US" altLang="en-US" dirty="0"/>
              <a:t>Variables, conditionals, loops, </a:t>
            </a:r>
            <a:r>
              <a:rPr lang="en-US" altLang="en-US" dirty="0" smtClean="0"/>
              <a:t>methods, </a:t>
            </a:r>
            <a:r>
              <a:rPr lang="en-US" altLang="en-US" dirty="0"/>
              <a:t>fundamentals of defining classes and inheritance, arrays, single linked lists, simple binary trees, recursion, some sorting and searching algorithms, basic algorithm analysis (e.g., </a:t>
            </a:r>
            <a:r>
              <a:rPr lang="en-US" altLang="en-US" i="1" dirty="0"/>
              <a:t>O</a:t>
            </a:r>
            <a:r>
              <a:rPr lang="en-US" altLang="en-US" dirty="0"/>
              <a:t>(n) </a:t>
            </a:r>
            <a:r>
              <a:rPr lang="en-US" altLang="en-US" dirty="0" err="1"/>
              <a:t>vs</a:t>
            </a:r>
            <a:r>
              <a:rPr lang="en-US" altLang="en-US" dirty="0"/>
              <a:t> </a:t>
            </a:r>
            <a:r>
              <a:rPr lang="en-US" altLang="en-US" i="1" dirty="0"/>
              <a:t>O</a:t>
            </a:r>
            <a:r>
              <a:rPr lang="en-US" altLang="en-US" dirty="0"/>
              <a:t>(n</a:t>
            </a:r>
            <a:r>
              <a:rPr lang="en-US" altLang="en-US" baseline="30000" dirty="0"/>
              <a:t>2</a:t>
            </a:r>
            <a:r>
              <a:rPr lang="en-US" altLang="en-US" dirty="0"/>
              <a:t>) and similar things</a:t>
            </a:r>
            <a:r>
              <a:rPr lang="en-US" altLang="en-US" dirty="0" smtClean="0"/>
              <a:t>)</a:t>
            </a:r>
          </a:p>
          <a:p>
            <a:pPr lvl="1">
              <a:lnSpc>
                <a:spcPct val="80000"/>
              </a:lnSpc>
              <a:spcBef>
                <a:spcPts val="525"/>
              </a:spcBef>
              <a:spcAft>
                <a:spcPts val="525"/>
              </a:spcAft>
            </a:pPr>
            <a:endParaRPr lang="en-US" altLang="en-US" dirty="0"/>
          </a:p>
          <a:p>
            <a:pPr>
              <a:lnSpc>
                <a:spcPct val="80000"/>
              </a:lnSpc>
              <a:spcBef>
                <a:spcPts val="525"/>
              </a:spcBef>
              <a:spcAft>
                <a:spcPts val="525"/>
              </a:spcAft>
            </a:pPr>
            <a:r>
              <a:rPr lang="en-US" altLang="en-US" dirty="0"/>
              <a:t>We can fill in gaps as needed, but if any topics are new, plan on some extra studying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90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E5A51"/>
                </a:solidFill>
              </a:rPr>
              <a:t>What 373 is about</a:t>
            </a:r>
            <a:endParaRPr lang="en-US" dirty="0">
              <a:solidFill>
                <a:srgbClr val="DE5A5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Deeply understand the basic structures used in all software</a:t>
            </a:r>
          </a:p>
          <a:p>
            <a:pPr lvl="1"/>
            <a:r>
              <a:rPr lang="en-US" dirty="0" smtClean="0"/>
              <a:t>Understand the data structures and their </a:t>
            </a:r>
            <a:r>
              <a:rPr lang="en-US" dirty="0" smtClean="0">
                <a:solidFill>
                  <a:schemeClr val="accent2"/>
                </a:solidFill>
              </a:rPr>
              <a:t>trade-offs</a:t>
            </a:r>
          </a:p>
          <a:p>
            <a:pPr lvl="1"/>
            <a:r>
              <a:rPr lang="en-US" dirty="0" smtClean="0"/>
              <a:t>Rigorously </a:t>
            </a:r>
            <a:r>
              <a:rPr lang="en-US" dirty="0" smtClean="0">
                <a:solidFill>
                  <a:schemeClr val="accent2"/>
                </a:solidFill>
              </a:rPr>
              <a:t>analyze</a:t>
            </a:r>
            <a:r>
              <a:rPr lang="en-US" dirty="0" smtClean="0"/>
              <a:t> the algorithms that use them (math!)</a:t>
            </a:r>
          </a:p>
          <a:p>
            <a:pPr lvl="1"/>
            <a:r>
              <a:rPr lang="en-US" dirty="0" smtClean="0"/>
              <a:t>Learn how to </a:t>
            </a:r>
            <a:r>
              <a:rPr lang="en-US" dirty="0" smtClean="0">
                <a:solidFill>
                  <a:schemeClr val="accent2"/>
                </a:solidFill>
              </a:rPr>
              <a:t>pick</a:t>
            </a:r>
            <a:r>
              <a:rPr lang="en-US" dirty="0" smtClean="0"/>
              <a:t> “the right thing for the job”</a:t>
            </a:r>
          </a:p>
          <a:p>
            <a:pPr lvl="1"/>
            <a:r>
              <a:rPr lang="en-US" altLang="en-US" dirty="0"/>
              <a:t>More thorough and rigorous take on topics introduced in </a:t>
            </a:r>
            <a:br>
              <a:rPr lang="en-US" altLang="en-US" dirty="0"/>
            </a:br>
            <a:r>
              <a:rPr lang="en-US" altLang="en-US" dirty="0" smtClean="0"/>
              <a:t>CSE143 </a:t>
            </a:r>
            <a:r>
              <a:rPr lang="en-US" altLang="en-US" dirty="0"/>
              <a:t>(plus more new topics)</a:t>
            </a:r>
          </a:p>
          <a:p>
            <a:endParaRPr lang="en-US" dirty="0"/>
          </a:p>
          <a:p>
            <a:r>
              <a:rPr lang="en-US" dirty="0" smtClean="0"/>
              <a:t>Practice design, analysis, and implementation</a:t>
            </a:r>
          </a:p>
          <a:p>
            <a:pPr lvl="1"/>
            <a:r>
              <a:rPr lang="en-US" dirty="0" smtClean="0"/>
              <a:t>The elegant interplay of “theory” and “engineering” at the core of computer science</a:t>
            </a:r>
          </a:p>
          <a:p>
            <a:pPr lvl="1"/>
            <a:endParaRPr lang="en-US" dirty="0"/>
          </a:p>
          <a:p>
            <a:r>
              <a:rPr lang="en-US" dirty="0" smtClean="0"/>
              <a:t>More programming experience (as a way to learn)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E5A51"/>
                </a:solidFill>
              </a:rPr>
              <a:t>Goals</a:t>
            </a:r>
            <a:endParaRPr lang="en-US" dirty="0">
              <a:solidFill>
                <a:srgbClr val="DE5A5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Be able to </a:t>
            </a:r>
            <a:r>
              <a:rPr lang="en-US" dirty="0" smtClean="0">
                <a:solidFill>
                  <a:schemeClr val="accent2"/>
                </a:solidFill>
              </a:rPr>
              <a:t>make good design choices</a:t>
            </a:r>
            <a:r>
              <a:rPr lang="en-US" dirty="0" smtClean="0"/>
              <a:t> as a developer, project manager, etc.</a:t>
            </a:r>
          </a:p>
          <a:p>
            <a:pPr lvl="1"/>
            <a:r>
              <a:rPr lang="en-US" dirty="0" smtClean="0"/>
              <a:t>Reason in terms of the general abstractions that come up in all non-trivial software (and many non-software) systems</a:t>
            </a:r>
          </a:p>
          <a:p>
            <a:r>
              <a:rPr lang="en-US" dirty="0" smtClean="0"/>
              <a:t>Be able to </a:t>
            </a:r>
            <a:r>
              <a:rPr lang="en-US" dirty="0" smtClean="0">
                <a:solidFill>
                  <a:schemeClr val="accent2"/>
                </a:solidFill>
              </a:rPr>
              <a:t>justify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2"/>
                </a:solidFill>
              </a:rPr>
              <a:t>communicate</a:t>
            </a:r>
            <a:r>
              <a:rPr lang="en-US" dirty="0" smtClean="0"/>
              <a:t> your design decisions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Dan’s take: </a:t>
            </a:r>
          </a:p>
          <a:p>
            <a:pPr lvl="1"/>
            <a:r>
              <a:rPr lang="en-US" dirty="0" smtClean="0"/>
              <a:t>Key abstractions used almost </a:t>
            </a:r>
            <a:r>
              <a:rPr lang="en-US" dirty="0" smtClean="0">
                <a:solidFill>
                  <a:schemeClr val="accent2"/>
                </a:solidFill>
              </a:rPr>
              <a:t>every day in just about anything related to computing and software</a:t>
            </a:r>
          </a:p>
          <a:p>
            <a:pPr lvl="1"/>
            <a:r>
              <a:rPr lang="en-US" dirty="0" smtClean="0"/>
              <a:t>It is a vocabulary you are likely to internalize permanently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E5A51"/>
                </a:solidFill>
              </a:rPr>
              <a:t>Data structures</a:t>
            </a:r>
            <a:endParaRPr lang="en-US" dirty="0">
              <a:solidFill>
                <a:srgbClr val="DE5A5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(Often highly </a:t>
            </a:r>
            <a:r>
              <a:rPr lang="en-US" i="1" dirty="0" smtClean="0"/>
              <a:t>non-obvious</a:t>
            </a:r>
            <a:r>
              <a:rPr lang="en-US" dirty="0" smtClean="0"/>
              <a:t>) ways to organize information to enable </a:t>
            </a:r>
            <a:r>
              <a:rPr lang="en-US" i="1" dirty="0" smtClean="0">
                <a:solidFill>
                  <a:schemeClr val="accent2"/>
                </a:solidFill>
              </a:rPr>
              <a:t>efficient</a:t>
            </a:r>
            <a:r>
              <a:rPr lang="en-US" dirty="0" smtClean="0"/>
              <a:t> computation over that information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A data structure supports certain </a:t>
            </a:r>
            <a:r>
              <a:rPr lang="en-US" i="1" dirty="0" smtClean="0"/>
              <a:t>operations</a:t>
            </a:r>
            <a:r>
              <a:rPr lang="en-US" dirty="0" smtClean="0"/>
              <a:t>, each with a:</a:t>
            </a:r>
          </a:p>
          <a:p>
            <a:pPr lvl="1"/>
            <a:r>
              <a:rPr lang="en-US" dirty="0" smtClean="0"/>
              <a:t>Meaning: what does the operation do/return</a:t>
            </a:r>
          </a:p>
          <a:p>
            <a:pPr lvl="1"/>
            <a:r>
              <a:rPr lang="en-US" dirty="0" smtClean="0"/>
              <a:t>Performance: how efficient is the operation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Examples:</a:t>
            </a:r>
          </a:p>
          <a:p>
            <a:pPr lvl="1"/>
            <a:r>
              <a:rPr lang="en-US" b="1" i="1" dirty="0" smtClean="0"/>
              <a:t>List</a:t>
            </a:r>
            <a:r>
              <a:rPr lang="en-US" dirty="0" smtClean="0"/>
              <a:t>  with operations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</a:p>
          <a:p>
            <a:pPr lvl="1"/>
            <a:r>
              <a:rPr lang="en-US" b="1" i="1" dirty="0" smtClean="0"/>
              <a:t>Stack</a:t>
            </a:r>
            <a:r>
              <a:rPr lang="en-US" dirty="0" smtClean="0"/>
              <a:t>  with operations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E5A51"/>
                </a:solidFill>
              </a:rPr>
              <a:t>Trade-offs</a:t>
            </a:r>
            <a:endParaRPr lang="en-US" dirty="0">
              <a:solidFill>
                <a:srgbClr val="DE5A5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495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A data structure strives to provide many useful, efficient operations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But there are unavoidable trade-offs:</a:t>
            </a:r>
          </a:p>
          <a:p>
            <a:pPr lvl="1"/>
            <a:r>
              <a:rPr lang="en-US" dirty="0" smtClean="0"/>
              <a:t>Time vs. space</a:t>
            </a:r>
          </a:p>
          <a:p>
            <a:pPr lvl="1"/>
            <a:r>
              <a:rPr lang="en-US" dirty="0" smtClean="0"/>
              <a:t>One operation more efficient if another less efficient</a:t>
            </a:r>
          </a:p>
          <a:p>
            <a:pPr lvl="1"/>
            <a:r>
              <a:rPr lang="en-US" dirty="0" smtClean="0"/>
              <a:t>Generality vs. simplicity vs. performance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ask ourselves questions like:</a:t>
            </a:r>
          </a:p>
          <a:p>
            <a:pPr lvl="1"/>
            <a:r>
              <a:rPr lang="en-US" dirty="0" smtClean="0"/>
              <a:t>Does this support the operations I need efficiently?</a:t>
            </a:r>
          </a:p>
          <a:p>
            <a:pPr lvl="1"/>
            <a:r>
              <a:rPr lang="en-US" dirty="0" smtClean="0"/>
              <a:t>Will it be easy to use, implement, and debug?</a:t>
            </a:r>
          </a:p>
          <a:p>
            <a:pPr lvl="1"/>
            <a:r>
              <a:rPr lang="en-US" dirty="0" smtClean="0"/>
              <a:t>What assumptions am I making about how my software will be used? (E.g., more lookups or more inserts?)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E5A51"/>
                </a:solidFill>
              </a:rPr>
              <a:t>Welcome!</a:t>
            </a:r>
            <a:endParaRPr lang="en-US" dirty="0">
              <a:solidFill>
                <a:srgbClr val="DE5A5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None/>
            </a:pPr>
            <a:r>
              <a:rPr lang="en-US" dirty="0" smtClean="0"/>
              <a:t>    We have 10 weeks to learn </a:t>
            </a:r>
            <a:r>
              <a:rPr lang="en-US" i="1" dirty="0" smtClean="0"/>
              <a:t>fundamental data structures and algorithms for organizing and processing information</a:t>
            </a:r>
          </a:p>
          <a:p>
            <a:pPr lvl="1"/>
            <a:r>
              <a:rPr lang="en-US" dirty="0" smtClean="0"/>
              <a:t>“Classic” data structures / algorithms and how to analyze rigorously their efficiency and when to use them</a:t>
            </a:r>
          </a:p>
          <a:p>
            <a:pPr lvl="1"/>
            <a:r>
              <a:rPr lang="en-US" dirty="0" smtClean="0"/>
              <a:t>Queues, dictionaries, graphs, sorting, etc.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Today </a:t>
            </a:r>
            <a:r>
              <a:rPr lang="en-US" dirty="0" smtClean="0"/>
              <a:t>in class:</a:t>
            </a:r>
          </a:p>
          <a:p>
            <a:r>
              <a:rPr lang="en-US" dirty="0" smtClean="0"/>
              <a:t>Introductions and course mechanics</a:t>
            </a:r>
            <a:endParaRPr lang="en-US" dirty="0" smtClean="0"/>
          </a:p>
          <a:p>
            <a:r>
              <a:rPr lang="en-US" dirty="0" smtClean="0"/>
              <a:t>What this course is about</a:t>
            </a:r>
          </a:p>
          <a:p>
            <a:r>
              <a:rPr lang="en-US" dirty="0" smtClean="0"/>
              <a:t>Start </a:t>
            </a:r>
            <a:r>
              <a:rPr lang="en-US" i="1" dirty="0" smtClean="0"/>
              <a:t>abstract </a:t>
            </a:r>
            <a:r>
              <a:rPr lang="en-US" i="1" dirty="0"/>
              <a:t>d</a:t>
            </a:r>
            <a:r>
              <a:rPr lang="en-US" i="1" dirty="0" smtClean="0"/>
              <a:t>ata </a:t>
            </a:r>
            <a:r>
              <a:rPr lang="en-US" i="1" dirty="0"/>
              <a:t>t</a:t>
            </a:r>
            <a:r>
              <a:rPr lang="en-US" i="1" dirty="0" smtClean="0"/>
              <a:t>ypes</a:t>
            </a:r>
            <a:r>
              <a:rPr lang="en-US" dirty="0" smtClean="0"/>
              <a:t> (ADTs), </a:t>
            </a:r>
            <a:r>
              <a:rPr lang="en-US" i="1" dirty="0" smtClean="0"/>
              <a:t>stacks</a:t>
            </a:r>
            <a:r>
              <a:rPr lang="en-US" dirty="0" smtClean="0"/>
              <a:t>, and </a:t>
            </a:r>
            <a:r>
              <a:rPr lang="en-US" i="1" dirty="0" smtClean="0"/>
              <a:t>queues</a:t>
            </a:r>
          </a:p>
          <a:p>
            <a:pPr lvl="1"/>
            <a:r>
              <a:rPr lang="en-US" dirty="0" smtClean="0"/>
              <a:t>Largely review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E5A51"/>
                </a:solidFill>
              </a:rPr>
              <a:t>Terminology</a:t>
            </a:r>
            <a:endParaRPr lang="en-US" dirty="0">
              <a:solidFill>
                <a:srgbClr val="DE5A5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Abstract Data Type (ADT)</a:t>
            </a:r>
          </a:p>
          <a:p>
            <a:pPr lvl="1"/>
            <a:r>
              <a:rPr lang="en-US" dirty="0" smtClean="0"/>
              <a:t>Mathematical description of a “thing” with set of operations</a:t>
            </a:r>
          </a:p>
          <a:p>
            <a:pPr lvl="1"/>
            <a:endParaRPr lang="en-US" sz="1000" dirty="0" smtClean="0"/>
          </a:p>
          <a:p>
            <a:r>
              <a:rPr lang="en-US" dirty="0" smtClean="0">
                <a:solidFill>
                  <a:schemeClr val="accent6"/>
                </a:solidFill>
              </a:rPr>
              <a:t>Algorithm</a:t>
            </a:r>
          </a:p>
          <a:p>
            <a:pPr lvl="1"/>
            <a:r>
              <a:rPr lang="en-US" dirty="0" smtClean="0"/>
              <a:t>A high level, language-independent description of a step-by-step process</a:t>
            </a:r>
          </a:p>
          <a:p>
            <a:pPr lvl="1"/>
            <a:endParaRPr lang="en-US" sz="1000" dirty="0" smtClean="0"/>
          </a:p>
          <a:p>
            <a:r>
              <a:rPr lang="en-US" dirty="0" smtClean="0">
                <a:solidFill>
                  <a:schemeClr val="accent6"/>
                </a:solidFill>
              </a:rPr>
              <a:t>Data structure</a:t>
            </a:r>
          </a:p>
          <a:p>
            <a:pPr lvl="1"/>
            <a:r>
              <a:rPr lang="en-US" dirty="0" smtClean="0"/>
              <a:t>A specific organization of data and family of algorithms for implementing an ADT</a:t>
            </a:r>
          </a:p>
          <a:p>
            <a:pPr lvl="1"/>
            <a:endParaRPr lang="en-US" sz="1000" dirty="0" smtClean="0"/>
          </a:p>
          <a:p>
            <a:r>
              <a:rPr lang="en-US" dirty="0" smtClean="0">
                <a:solidFill>
                  <a:schemeClr val="accent6"/>
                </a:solidFill>
              </a:rPr>
              <a:t>Implementation</a:t>
            </a:r>
            <a:r>
              <a:rPr lang="en-US" dirty="0" smtClean="0"/>
              <a:t> of a data structure</a:t>
            </a:r>
          </a:p>
          <a:p>
            <a:pPr lvl="1"/>
            <a:r>
              <a:rPr lang="en-US" dirty="0" smtClean="0"/>
              <a:t>A specific implementation in a specific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E5A51"/>
                </a:solidFill>
              </a:rPr>
              <a:t>Example: Stacks</a:t>
            </a:r>
            <a:endParaRPr lang="en-US" dirty="0">
              <a:solidFill>
                <a:srgbClr val="DE5A5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</a:t>
            </a:r>
            <a:r>
              <a:rPr lang="en-US" b="1" i="1" dirty="0" smtClean="0"/>
              <a:t>Stack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ADT</a:t>
            </a:r>
            <a:r>
              <a:rPr lang="en-US" dirty="0" smtClean="0"/>
              <a:t> supports operations: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dirty="0" smtClean="0"/>
              <a:t>: have there been same number of pops as pushes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dirty="0" smtClean="0"/>
              <a:t>: takes an item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dirty="0" smtClean="0"/>
              <a:t>: raises an error if empty, else returns most-recently pushed item not yet returned by a pop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dirty="0" smtClean="0">
                <a:cs typeface="Courier New" pitchFamily="49" charset="0"/>
              </a:rPr>
              <a:t>(possibly more operations)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Stack </a:t>
            </a:r>
            <a:r>
              <a:rPr lang="en-US" dirty="0" smtClean="0">
                <a:solidFill>
                  <a:schemeClr val="accent2"/>
                </a:solidFill>
              </a:rPr>
              <a:t>data structure</a:t>
            </a:r>
            <a:r>
              <a:rPr lang="en-US" dirty="0" smtClean="0"/>
              <a:t> could use a linked-list or an array or something else, and associated </a:t>
            </a:r>
            <a:r>
              <a:rPr lang="en-US" dirty="0" smtClean="0">
                <a:solidFill>
                  <a:schemeClr val="accent2"/>
                </a:solidFill>
              </a:rPr>
              <a:t>algorithms</a:t>
            </a:r>
            <a:r>
              <a:rPr lang="en-US" dirty="0" smtClean="0"/>
              <a:t> for the operations</a:t>
            </a:r>
          </a:p>
          <a:p>
            <a:endParaRPr lang="en-US" dirty="0" smtClean="0"/>
          </a:p>
          <a:p>
            <a:r>
              <a:rPr lang="en-US" dirty="0" smtClean="0"/>
              <a:t>One </a:t>
            </a:r>
            <a:r>
              <a:rPr lang="en-US" dirty="0" smtClean="0">
                <a:solidFill>
                  <a:schemeClr val="accent2"/>
                </a:solidFill>
              </a:rPr>
              <a:t>implementation</a:t>
            </a:r>
            <a:r>
              <a:rPr lang="en-US" dirty="0" smtClean="0"/>
              <a:t> is in the library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java.util.Stack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E5A51"/>
                </a:solidFill>
              </a:rPr>
              <a:t>Why useful</a:t>
            </a:r>
            <a:endParaRPr lang="en-US" dirty="0">
              <a:solidFill>
                <a:srgbClr val="DE5A5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The Stack ADT is a useful abstraction because:</a:t>
            </a:r>
          </a:p>
          <a:p>
            <a:r>
              <a:rPr lang="en-US" dirty="0" smtClean="0"/>
              <a:t>It arises </a:t>
            </a:r>
            <a:r>
              <a:rPr lang="en-US" dirty="0" smtClean="0">
                <a:solidFill>
                  <a:schemeClr val="accent2"/>
                </a:solidFill>
              </a:rPr>
              <a:t>all the time</a:t>
            </a:r>
            <a:r>
              <a:rPr lang="en-US" dirty="0" smtClean="0"/>
              <a:t> in programming (e.g., see Weiss 3.6.3)</a:t>
            </a:r>
          </a:p>
          <a:p>
            <a:pPr lvl="1"/>
            <a:r>
              <a:rPr lang="en-US" dirty="0" smtClean="0"/>
              <a:t>Recursive function calls</a:t>
            </a:r>
          </a:p>
          <a:p>
            <a:pPr lvl="1"/>
            <a:r>
              <a:rPr lang="en-US" dirty="0" smtClean="0"/>
              <a:t>Balancing symbols (parentheses)</a:t>
            </a:r>
          </a:p>
          <a:p>
            <a:pPr lvl="1"/>
            <a:r>
              <a:rPr lang="en-US" dirty="0" smtClean="0"/>
              <a:t>Evaluating postfix notation: 3 4 + 5 * </a:t>
            </a:r>
          </a:p>
          <a:p>
            <a:pPr lvl="1"/>
            <a:r>
              <a:rPr lang="en-US" dirty="0" smtClean="0"/>
              <a:t>Clever: Infix ((3+4) * 5) to postfix conversion (see text)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can code up a </a:t>
            </a:r>
            <a:r>
              <a:rPr lang="en-US" dirty="0" smtClean="0">
                <a:solidFill>
                  <a:schemeClr val="accent2"/>
                </a:solidFill>
              </a:rPr>
              <a:t>reusable library</a:t>
            </a:r>
          </a:p>
          <a:p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We can </a:t>
            </a:r>
            <a:r>
              <a:rPr lang="en-US" dirty="0" smtClean="0">
                <a:solidFill>
                  <a:schemeClr val="accent2"/>
                </a:solidFill>
              </a:rPr>
              <a:t>communicate</a:t>
            </a:r>
            <a:r>
              <a:rPr lang="en-US" dirty="0" smtClean="0"/>
              <a:t> in high-level terms</a:t>
            </a:r>
          </a:p>
          <a:p>
            <a:pPr lvl="1"/>
            <a:r>
              <a:rPr lang="en-US" dirty="0" smtClean="0"/>
              <a:t>“Use a stack and push numbers, popping for operators…”</a:t>
            </a:r>
          </a:p>
          <a:p>
            <a:pPr lvl="1"/>
            <a:r>
              <a:rPr lang="en-US" dirty="0" smtClean="0"/>
              <a:t>Rather than, “create a linked list and add a node when…”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E5A51"/>
                </a:solidFill>
              </a:rPr>
              <a:t>The Queue ADT</a:t>
            </a:r>
            <a:endParaRPr lang="en-US" dirty="0">
              <a:solidFill>
                <a:srgbClr val="DE5A5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Operations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create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destroy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enqueue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dequeue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is_empty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Just like a stack except:</a:t>
            </a:r>
          </a:p>
          <a:p>
            <a:pPr lvl="1"/>
            <a:r>
              <a:rPr lang="en-US" dirty="0" smtClean="0"/>
              <a:t>Stack: LIFO (last-in-first-out)</a:t>
            </a:r>
          </a:p>
          <a:p>
            <a:pPr lvl="1"/>
            <a:r>
              <a:rPr lang="en-US" dirty="0" smtClean="0"/>
              <a:t>Queue: FIFO (first-in-first-out)</a:t>
            </a:r>
          </a:p>
          <a:p>
            <a:endParaRPr lang="en-US" sz="1000" dirty="0" smtClean="0"/>
          </a:p>
          <a:p>
            <a:r>
              <a:rPr lang="en-US" dirty="0" smtClean="0"/>
              <a:t>Just as useful and ubiquitous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3276600" y="2362200"/>
            <a:ext cx="5038725" cy="1143000"/>
            <a:chOff x="3190875" y="2362200"/>
            <a:chExt cx="5038725" cy="1143000"/>
          </a:xfrm>
        </p:grpSpPr>
        <p:sp>
          <p:nvSpPr>
            <p:cNvPr id="7" name="Rectangle 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714875" y="2362200"/>
              <a:ext cx="1981200" cy="114300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dirty="0">
                  <a:solidFill>
                    <a:schemeClr val="accent2"/>
                  </a:solidFill>
                </a:rPr>
                <a:t>F E D C B</a:t>
              </a:r>
            </a:p>
          </p:txBody>
        </p:sp>
        <p:sp>
          <p:nvSpPr>
            <p:cNvPr id="8" name="Line 5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648075" y="2933700"/>
              <a:ext cx="10668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6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571875" y="2605088"/>
              <a:ext cx="103028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err="1">
                  <a:solidFill>
                    <a:schemeClr val="accent2"/>
                  </a:solidFill>
                </a:rPr>
                <a:t>enqueue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6696075" y="2933700"/>
              <a:ext cx="10668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656388" y="2590800"/>
              <a:ext cx="1030287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>
                  <a:solidFill>
                    <a:schemeClr val="accent2"/>
                  </a:solidFill>
                </a:rPr>
                <a:t>dequeue</a:t>
              </a:r>
            </a:p>
          </p:txBody>
        </p:sp>
        <p:sp>
          <p:nvSpPr>
            <p:cNvPr id="12" name="Text Box 9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190875" y="2705100"/>
              <a:ext cx="4048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G</a:t>
              </a:r>
            </a:p>
          </p:txBody>
        </p:sp>
        <p:sp>
          <p:nvSpPr>
            <p:cNvPr id="13" name="Text Box 10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815263" y="2705100"/>
              <a:ext cx="414337" cy="466725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A</a:t>
              </a:r>
            </a:p>
          </p:txBody>
        </p:sp>
      </p:grpSp>
      <p:sp>
        <p:nvSpPr>
          <p:cNvPr id="15" name="TextBox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0" y="3886200"/>
            <a:ext cx="711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dirty="0"/>
              <a:t>Back</a:t>
            </a:r>
            <a:endParaRPr lang="en-US" altLang="en-US" dirty="0"/>
          </a:p>
        </p:txBody>
      </p:sp>
      <p:sp>
        <p:nvSpPr>
          <p:cNvPr id="16" name="TextBox 1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254750" y="3886200"/>
            <a:ext cx="739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dirty="0"/>
              <a:t>Front</a:t>
            </a:r>
          </a:p>
        </p:txBody>
      </p:sp>
      <p:cxnSp>
        <p:nvCxnSpPr>
          <p:cNvPr id="17" name="Straight Arrow Connector 3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>
            <a:off x="4941888" y="3581400"/>
            <a:ext cx="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8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>
            <a:off x="6624638" y="3581400"/>
            <a:ext cx="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DE5A51"/>
                </a:solidFill>
              </a:rPr>
              <a:t>Circular Array Queue Data Structure</a:t>
            </a:r>
            <a:endParaRPr lang="en-US" dirty="0">
              <a:solidFill>
                <a:srgbClr val="DE5A51"/>
              </a:solidFill>
            </a:endParaRPr>
          </a:p>
        </p:txBody>
      </p:sp>
      <p:sp>
        <p:nvSpPr>
          <p:cNvPr id="42" name="Content Placeholder 2"/>
          <p:cNvSpPr>
            <a:spLocks noGrp="1"/>
          </p:cNvSpPr>
          <p:nvPr>
            <p:ph idx="1"/>
          </p:nvPr>
        </p:nvSpPr>
        <p:spPr>
          <a:xfrm>
            <a:off x="5257800" y="2667000"/>
            <a:ext cx="3581400" cy="3581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What if </a:t>
            </a:r>
            <a:r>
              <a:rPr lang="en-US" b="1" i="1" dirty="0" smtClean="0"/>
              <a:t>queue</a:t>
            </a:r>
            <a:r>
              <a:rPr lang="en-US" dirty="0" smtClean="0"/>
              <a:t> is empty?</a:t>
            </a:r>
          </a:p>
          <a:p>
            <a:pPr lvl="1"/>
            <a:r>
              <a:rPr lang="en-US" dirty="0" err="1" smtClean="0"/>
              <a:t>Enqueue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Dequeue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if </a:t>
            </a:r>
            <a:r>
              <a:rPr lang="en-US" b="1" i="1" dirty="0" smtClean="0"/>
              <a:t>array</a:t>
            </a:r>
            <a:r>
              <a:rPr lang="en-US" dirty="0" smtClean="0"/>
              <a:t> is full?</a:t>
            </a:r>
          </a:p>
          <a:p>
            <a:r>
              <a:rPr lang="en-US" dirty="0" smtClean="0"/>
              <a:t>How to </a:t>
            </a:r>
            <a:r>
              <a:rPr lang="en-US" i="1" dirty="0" smtClean="0"/>
              <a:t>test</a:t>
            </a:r>
            <a:r>
              <a:rPr lang="en-US" dirty="0" smtClean="0"/>
              <a:t> for empty?</a:t>
            </a:r>
          </a:p>
          <a:p>
            <a:r>
              <a:rPr lang="en-US" dirty="0" smtClean="0"/>
              <a:t>What is the </a:t>
            </a:r>
            <a:r>
              <a:rPr lang="en-US" i="1" dirty="0" smtClean="0"/>
              <a:t>complexity</a:t>
            </a:r>
            <a:r>
              <a:rPr lang="en-US" dirty="0" smtClean="0"/>
              <a:t> of the operations?</a:t>
            </a:r>
          </a:p>
          <a:p>
            <a:r>
              <a:rPr lang="en-US" dirty="0" smtClean="0"/>
              <a:t>Can you find the </a:t>
            </a:r>
            <a:r>
              <a:rPr lang="en-US" dirty="0" err="1" smtClean="0"/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element in the queue?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580966"/>
            <a:ext cx="45720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Basic idea only!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enqueue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(x) {</a:t>
            </a:r>
          </a:p>
          <a:p>
            <a:pPr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noProof="0" dirty="0" smtClean="0"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Q[back] = x;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back = (back + 1) % size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10" name="Text Box 3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9600" y="4257367"/>
            <a:ext cx="4648200" cy="206723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// Basic idea only!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dequeue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()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x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=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Q[front];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front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= (front + 1) %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size;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</a:rPr>
              <a:t>return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x;</a:t>
            </a:r>
            <a:endParaRPr lang="en-US" sz="2000" dirty="0" smtClean="0">
              <a:latin typeface="Courier New" pitchFamily="49" charset="0"/>
            </a:endParaRP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chemeClr val="tx1"/>
              </a:solidFill>
              <a:latin typeface="Courier New" pitchFamily="49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685800" y="1219200"/>
            <a:ext cx="7772400" cy="1238310"/>
            <a:chOff x="685800" y="1143000"/>
            <a:chExt cx="7772400" cy="1238310"/>
          </a:xfrm>
        </p:grpSpPr>
        <p:sp>
          <p:nvSpPr>
            <p:cNvPr id="38" name="Rectangle 37"/>
            <p:cNvSpPr/>
            <p:nvPr/>
          </p:nvSpPr>
          <p:spPr bwMode="auto">
            <a:xfrm>
              <a:off x="685800" y="1143000"/>
              <a:ext cx="7772400" cy="12192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 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6002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9050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2098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7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5146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8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8194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9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1242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4290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7338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9" name="Rectangle 1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0386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20" name="Rectangle 1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3434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1" name="Rectangle 1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6482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22" name="Rectangle 1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9530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23" name="Rectangle 1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2578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1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5626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1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8674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1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1722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4770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1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7818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0866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2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3914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Text Box 24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838200" y="1219200"/>
              <a:ext cx="52610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dirty="0" smtClean="0">
                  <a:solidFill>
                    <a:schemeClr val="tx1"/>
                  </a:solidFill>
                </a:rPr>
                <a:t>Q: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2" name="Text Box 25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592094" y="121920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>
                  <a:solidFill>
                    <a:schemeClr val="tx1"/>
                  </a:solidFill>
                  <a:latin typeface="+mn-lt"/>
                </a:rPr>
                <a:t>0</a:t>
              </a:r>
            </a:p>
          </p:txBody>
        </p:sp>
        <p:sp>
          <p:nvSpPr>
            <p:cNvPr id="33" name="Text Box 26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315200" y="1219200"/>
              <a:ext cx="103746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>
                  <a:solidFill>
                    <a:schemeClr val="tx1"/>
                  </a:solidFill>
                  <a:latin typeface="+mn-lt"/>
                </a:rPr>
                <a:t>size - 1</a:t>
              </a:r>
            </a:p>
          </p:txBody>
        </p:sp>
        <p:cxnSp>
          <p:nvCxnSpPr>
            <p:cNvPr id="34" name="AutoShape 29"/>
            <p:cNvCxnSpPr>
              <a:cxnSpLocks noChangeShapeType="1"/>
              <a:endCxn id="18" idx="2"/>
            </p:cNvCxnSpPr>
            <p:nvPr>
              <p:custDataLst>
                <p:tags r:id="rId26"/>
              </p:custDataLst>
            </p:nvPr>
          </p:nvCxnSpPr>
          <p:spPr bwMode="auto">
            <a:xfrm flipH="1" flipV="1">
              <a:off x="3886200" y="1905000"/>
              <a:ext cx="1588" cy="2730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5" name="AutoShape 30"/>
            <p:cNvCxnSpPr>
              <a:cxnSpLocks noChangeShapeType="1"/>
              <a:endCxn id="23" idx="2"/>
            </p:cNvCxnSpPr>
            <p:nvPr>
              <p:custDataLst>
                <p:tags r:id="rId27"/>
              </p:custDataLst>
            </p:nvPr>
          </p:nvCxnSpPr>
          <p:spPr bwMode="auto">
            <a:xfrm flipV="1">
              <a:off x="5403850" y="1905000"/>
              <a:ext cx="6350" cy="2730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6" name="Text Box 25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276600" y="1981200"/>
              <a:ext cx="69602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 smtClean="0">
                  <a:solidFill>
                    <a:schemeClr val="tx1"/>
                  </a:solidFill>
                  <a:latin typeface="+mn-lt"/>
                </a:rPr>
                <a:t>front</a:t>
              </a:r>
              <a:endParaRPr lang="en-US" sz="2000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7" name="Text Box 25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4759919" y="1962090"/>
              <a:ext cx="7264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 smtClean="0">
                  <a:solidFill>
                    <a:schemeClr val="tx1"/>
                  </a:solidFill>
                  <a:latin typeface="+mn-lt"/>
                </a:rPr>
                <a:t>back</a:t>
              </a:r>
              <a:endParaRPr lang="en-US" sz="2000" b="0" dirty="0">
                <a:solidFill>
                  <a:schemeClr val="tx1"/>
                </a:solidFill>
                <a:latin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E5A51"/>
                </a:solidFill>
              </a:rPr>
              <a:t>Linked List Queue Data Structure</a:t>
            </a:r>
            <a:endParaRPr lang="en-US" dirty="0">
              <a:solidFill>
                <a:srgbClr val="DE5A51"/>
              </a:solidFill>
            </a:endParaRPr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5334000" y="2667000"/>
            <a:ext cx="3581400" cy="3581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What if </a:t>
            </a:r>
            <a:r>
              <a:rPr lang="en-US" b="1" i="1" dirty="0" smtClean="0"/>
              <a:t>queue</a:t>
            </a:r>
            <a:r>
              <a:rPr lang="en-US" dirty="0" smtClean="0"/>
              <a:t> is empty?</a:t>
            </a:r>
          </a:p>
          <a:p>
            <a:pPr lvl="1"/>
            <a:r>
              <a:rPr lang="en-US" dirty="0" err="1" smtClean="0"/>
              <a:t>Enqueue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Dequeue</a:t>
            </a:r>
            <a:r>
              <a:rPr lang="en-US" dirty="0" smtClean="0"/>
              <a:t>?</a:t>
            </a:r>
          </a:p>
          <a:p>
            <a:r>
              <a:rPr lang="en-US" dirty="0" smtClean="0"/>
              <a:t>Can </a:t>
            </a:r>
            <a:r>
              <a:rPr lang="en-US" b="1" i="1" dirty="0" smtClean="0"/>
              <a:t>list</a:t>
            </a:r>
            <a:r>
              <a:rPr lang="en-US" dirty="0" smtClean="0"/>
              <a:t> be full?</a:t>
            </a:r>
          </a:p>
          <a:p>
            <a:r>
              <a:rPr lang="en-US" dirty="0" smtClean="0"/>
              <a:t>How to </a:t>
            </a:r>
            <a:r>
              <a:rPr lang="en-US" i="1" dirty="0" smtClean="0"/>
              <a:t>test</a:t>
            </a:r>
            <a:r>
              <a:rPr lang="en-US" dirty="0" smtClean="0"/>
              <a:t> for empty?</a:t>
            </a:r>
          </a:p>
          <a:p>
            <a:r>
              <a:rPr lang="en-US" dirty="0" smtClean="0"/>
              <a:t>What is the </a:t>
            </a:r>
            <a:r>
              <a:rPr lang="en-US" i="1" dirty="0" smtClean="0"/>
              <a:t>complexity</a:t>
            </a:r>
            <a:r>
              <a:rPr lang="en-US" dirty="0" smtClean="0"/>
              <a:t> of the operations?</a:t>
            </a:r>
          </a:p>
          <a:p>
            <a:r>
              <a:rPr lang="en-US" dirty="0" smtClean="0"/>
              <a:t>Can you find the </a:t>
            </a:r>
            <a:r>
              <a:rPr lang="en-US" dirty="0" err="1" smtClean="0"/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element in the queue?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1752600" y="1295400"/>
            <a:ext cx="5334000" cy="1143000"/>
            <a:chOff x="1752600" y="1295400"/>
            <a:chExt cx="5334000" cy="1143000"/>
          </a:xfrm>
        </p:grpSpPr>
        <p:sp>
          <p:nvSpPr>
            <p:cNvPr id="35" name="Rectangle 34"/>
            <p:cNvSpPr/>
            <p:nvPr/>
          </p:nvSpPr>
          <p:spPr bwMode="auto">
            <a:xfrm>
              <a:off x="1752600" y="1295400"/>
              <a:ext cx="5334000" cy="1143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7" name="Group 29"/>
            <p:cNvGrpSpPr>
              <a:grpSpLocks/>
            </p:cNvGrpSpPr>
            <p:nvPr>
              <p:custDataLst>
                <p:tags r:id="rId3"/>
              </p:custDataLst>
            </p:nvPr>
          </p:nvGrpSpPr>
          <p:grpSpPr bwMode="auto">
            <a:xfrm>
              <a:off x="1905000" y="1371600"/>
              <a:ext cx="4800600" cy="977900"/>
              <a:chOff x="1200" y="1190"/>
              <a:chExt cx="3024" cy="616"/>
            </a:xfrm>
          </p:grpSpPr>
          <p:sp>
            <p:nvSpPr>
              <p:cNvPr id="8" name="Rectangle 3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344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b</a:t>
                </a:r>
              </a:p>
            </p:txBody>
          </p:sp>
          <p:sp>
            <p:nvSpPr>
              <p:cNvPr id="9" name="Rectangle 4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536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5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1440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1968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c</a:t>
                </a:r>
              </a:p>
            </p:txBody>
          </p:sp>
          <p:sp>
            <p:nvSpPr>
              <p:cNvPr id="12" name="Rectangle 7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2160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2064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4" name="AutoShape 9"/>
              <p:cNvCxnSpPr>
                <a:cxnSpLocks noChangeShapeType="1"/>
                <a:stCxn id="10" idx="3"/>
                <a:endCxn id="11" idx="1"/>
              </p:cNvCxnSpPr>
              <p:nvPr>
                <p:custDataLst>
                  <p:tags r:id="rId10"/>
                </p:custDataLst>
              </p:nvPr>
            </p:nvCxnSpPr>
            <p:spPr bwMode="auto">
              <a:xfrm>
                <a:off x="1632" y="1286"/>
                <a:ext cx="3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5" name="Rectangle 10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592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d</a:t>
                </a:r>
              </a:p>
            </p:txBody>
          </p:sp>
          <p:sp>
            <p:nvSpPr>
              <p:cNvPr id="16" name="Rectangle 11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2784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12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2688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" name="AutoShape 13"/>
              <p:cNvCxnSpPr>
                <a:cxnSpLocks noChangeShapeType="1"/>
                <a:stCxn id="13" idx="3"/>
                <a:endCxn id="15" idx="1"/>
              </p:cNvCxnSpPr>
              <p:nvPr>
                <p:custDataLst>
                  <p:tags r:id="rId14"/>
                </p:custDataLst>
              </p:nvPr>
            </p:nvCxnSpPr>
            <p:spPr bwMode="auto">
              <a:xfrm>
                <a:off x="2256" y="1286"/>
                <a:ext cx="3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9" name="Rectangle 14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3216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e</a:t>
                </a:r>
              </a:p>
            </p:txBody>
          </p:sp>
          <p:sp>
            <p:nvSpPr>
              <p:cNvPr id="20" name="Rectangle 15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3408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16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3312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2" name="AutoShape 17"/>
              <p:cNvCxnSpPr>
                <a:cxnSpLocks noChangeShapeType="1"/>
                <a:stCxn id="17" idx="3"/>
                <a:endCxn id="19" idx="1"/>
              </p:cNvCxnSpPr>
              <p:nvPr>
                <p:custDataLst>
                  <p:tags r:id="rId18"/>
                </p:custDataLst>
              </p:nvPr>
            </p:nvCxnSpPr>
            <p:spPr bwMode="auto">
              <a:xfrm>
                <a:off x="2880" y="1286"/>
                <a:ext cx="3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3" name="Rectangle 18"/>
              <p:cNvSpPr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3840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f</a:t>
                </a:r>
              </a:p>
            </p:txBody>
          </p:sp>
          <p:sp>
            <p:nvSpPr>
              <p:cNvPr id="24" name="Rectangle 19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032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20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3936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6" name="AutoShape 21"/>
              <p:cNvCxnSpPr>
                <a:cxnSpLocks noChangeShapeType="1"/>
                <a:stCxn id="21" idx="3"/>
                <a:endCxn id="23" idx="1"/>
              </p:cNvCxnSpPr>
              <p:nvPr>
                <p:custDataLst>
                  <p:tags r:id="rId22"/>
                </p:custDataLst>
              </p:nvPr>
            </p:nvCxnSpPr>
            <p:spPr bwMode="auto">
              <a:xfrm>
                <a:off x="3504" y="1286"/>
                <a:ext cx="3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7" name="Line 22"/>
              <p:cNvSpPr>
                <a:spLocks noChangeShapeType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032" y="1190"/>
                <a:ext cx="19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Text Box 23"/>
              <p:cNvSpPr txBox="1"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1200" y="1554"/>
                <a:ext cx="43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2000" b="0" dirty="0">
                    <a:solidFill>
                      <a:schemeClr val="tx1"/>
                    </a:solidFill>
                    <a:latin typeface="+mn-lt"/>
                  </a:rPr>
                  <a:t>front</a:t>
                </a:r>
              </a:p>
            </p:txBody>
          </p:sp>
          <p:sp>
            <p:nvSpPr>
              <p:cNvPr id="29" name="Text Box 24"/>
              <p:cNvSpPr txBox="1"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3696" y="1554"/>
                <a:ext cx="45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2000" b="0" dirty="0">
                    <a:solidFill>
                      <a:schemeClr val="tx1"/>
                    </a:solidFill>
                    <a:latin typeface="+mn-lt"/>
                  </a:rPr>
                  <a:t>back</a:t>
                </a:r>
              </a:p>
            </p:txBody>
          </p:sp>
          <p:cxnSp>
            <p:nvCxnSpPr>
              <p:cNvPr id="30" name="AutoShape 25"/>
              <p:cNvCxnSpPr>
                <a:cxnSpLocks noChangeShapeType="1"/>
                <a:stCxn id="28" idx="0"/>
                <a:endCxn id="8" idx="2"/>
              </p:cNvCxnSpPr>
              <p:nvPr>
                <p:custDataLst>
                  <p:tags r:id="rId26"/>
                </p:custDataLst>
              </p:nvPr>
            </p:nvCxnSpPr>
            <p:spPr bwMode="auto">
              <a:xfrm rot="5400000" flipH="1" flipV="1">
                <a:off x="1344" y="1458"/>
                <a:ext cx="172" cy="2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1" name="AutoShape 26"/>
              <p:cNvCxnSpPr>
                <a:cxnSpLocks noChangeShapeType="1"/>
                <a:stCxn id="29" idx="0"/>
                <a:endCxn id="23" idx="2"/>
              </p:cNvCxnSpPr>
              <p:nvPr>
                <p:custDataLst>
                  <p:tags r:id="rId27"/>
                </p:custDataLst>
              </p:nvPr>
            </p:nvCxnSpPr>
            <p:spPr bwMode="auto">
              <a:xfrm rot="5400000" flipH="1" flipV="1">
                <a:off x="3844" y="1462"/>
                <a:ext cx="172" cy="1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</p:grpSp>
      </p:grpSp>
      <p:sp>
        <p:nvSpPr>
          <p:cNvPr id="33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580966"/>
            <a:ext cx="44958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Basic idea only!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enqueue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(x) {</a:t>
            </a:r>
          </a:p>
          <a:p>
            <a:pPr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noProof="0" dirty="0" smtClean="0"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back.next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=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new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Node(x);</a:t>
            </a:r>
          </a:p>
          <a:p>
            <a:pPr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back = </a:t>
            </a:r>
            <a:r>
              <a:rPr lang="en-US" sz="2000" kern="0" dirty="0" err="1" smtClean="0">
                <a:latin typeface="Courier New" pitchFamily="49" charset="0"/>
              </a:rPr>
              <a:t>back.next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34" name="Text Box 3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9600" y="4257367"/>
            <a:ext cx="4495800" cy="206723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// Basic idea only!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dequeue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()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x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=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</a:rPr>
              <a:t>front.item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front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=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</a:rPr>
              <a:t>front.next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</a:rPr>
              <a:t>return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x;</a:t>
            </a:r>
            <a:endParaRPr lang="en-US" sz="2000" dirty="0" smtClean="0">
              <a:latin typeface="Courier New" pitchFamily="49" charset="0"/>
            </a:endParaRP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chemeClr val="tx1"/>
              </a:solidFill>
              <a:latin typeface="Courier New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E5A51"/>
                </a:solidFill>
              </a:rPr>
              <a:t>Circular Array vs. Linked List</a:t>
            </a:r>
            <a:endParaRPr lang="en-US" dirty="0">
              <a:solidFill>
                <a:srgbClr val="DE5A5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3962400" cy="36576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Array:</a:t>
            </a:r>
          </a:p>
          <a:p>
            <a:pPr>
              <a:buFont typeface="Arial" pitchFamily="34" charset="0"/>
              <a:buChar char="–"/>
            </a:pPr>
            <a:r>
              <a:rPr lang="en-US" dirty="0" smtClean="0"/>
              <a:t>May waste unneeded space or run out of space</a:t>
            </a:r>
          </a:p>
          <a:p>
            <a:pPr>
              <a:buFont typeface="Arial" pitchFamily="34" charset="0"/>
              <a:buChar char="–"/>
            </a:pPr>
            <a:r>
              <a:rPr lang="en-US" dirty="0" smtClean="0"/>
              <a:t>Space per element excellent</a:t>
            </a:r>
          </a:p>
          <a:p>
            <a:pPr>
              <a:buFont typeface="Arial" pitchFamily="34" charset="0"/>
              <a:buChar char="–"/>
            </a:pPr>
            <a:r>
              <a:rPr lang="en-US" dirty="0" smtClean="0"/>
              <a:t>Operations very simple / fast</a:t>
            </a:r>
          </a:p>
          <a:p>
            <a:pPr>
              <a:buFont typeface="Arial" pitchFamily="34" charset="0"/>
              <a:buChar char="–"/>
            </a:pPr>
            <a:r>
              <a:rPr lang="en-US" dirty="0" smtClean="0"/>
              <a:t>Constant-time access to </a:t>
            </a:r>
            <a:r>
              <a:rPr lang="en-US" dirty="0" err="1" smtClean="0"/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element</a:t>
            </a:r>
          </a:p>
          <a:p>
            <a:pPr>
              <a:buFont typeface="Arial" pitchFamily="34" charset="0"/>
              <a:buChar char="–"/>
            </a:pPr>
            <a:endParaRPr lang="en-US" dirty="0" smtClean="0"/>
          </a:p>
          <a:p>
            <a:pPr>
              <a:buFont typeface="Arial" pitchFamily="34" charset="0"/>
              <a:buChar char="–"/>
            </a:pPr>
            <a:r>
              <a:rPr lang="en-US" dirty="0" smtClean="0"/>
              <a:t>For operation </a:t>
            </a:r>
            <a:r>
              <a:rPr lang="en-US" dirty="0" err="1" smtClean="0"/>
              <a:t>insertAtPosition</a:t>
            </a:r>
            <a:r>
              <a:rPr lang="en-US" dirty="0" smtClean="0"/>
              <a:t>, must shift all later elements</a:t>
            </a:r>
          </a:p>
          <a:p>
            <a:pPr lvl="1">
              <a:buFont typeface="Arial" pitchFamily="34" charset="0"/>
              <a:buChar char="–"/>
            </a:pPr>
            <a:r>
              <a:rPr lang="en-US" dirty="0" smtClean="0"/>
              <a:t>Not in Queue ADT</a:t>
            </a:r>
          </a:p>
          <a:p>
            <a:pPr>
              <a:buFont typeface="Arial" pitchFamily="34" charset="0"/>
              <a:buChar char="–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" y="5638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is stuff you should know after being awakened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the dark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648200" y="1600200"/>
            <a:ext cx="4267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List: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Always just enough space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But more space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 element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Operations very simple / fast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constant-time access to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en-US" sz="2000" b="0" i="0" u="none" strike="noStrike" kern="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element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000" b="0" kern="0" dirty="0" smtClean="0">
                <a:latin typeface="+mn-lt"/>
              </a:rPr>
              <a:t>For operation </a:t>
            </a:r>
            <a:r>
              <a:rPr lang="en-US" sz="2000" b="0" kern="0" dirty="0" err="1" smtClean="0">
                <a:latin typeface="+mn-lt"/>
              </a:rPr>
              <a:t>insertAtPosition</a:t>
            </a:r>
            <a:r>
              <a:rPr lang="en-US" sz="2000" b="0" kern="0" dirty="0" smtClean="0">
                <a:latin typeface="+mn-lt"/>
              </a:rPr>
              <a:t> must traverse all earlier elements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 in Queue</a:t>
            </a:r>
            <a:r>
              <a:rPr lang="en-US" sz="2000" b="0" kern="0" dirty="0" smtClean="0">
                <a:latin typeface="+mn-lt"/>
              </a:rPr>
              <a:t> ADT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E5A51"/>
                </a:solidFill>
              </a:rPr>
              <a:t>The Stack ADT</a:t>
            </a:r>
            <a:endParaRPr lang="en-US" dirty="0">
              <a:solidFill>
                <a:srgbClr val="DE5A5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Operations: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create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destroy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push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pop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top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is_empty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Can also be implemented with an array or a linked list</a:t>
            </a:r>
          </a:p>
          <a:p>
            <a:pPr lvl="1"/>
            <a:r>
              <a:rPr lang="en-US" dirty="0" smtClean="0"/>
              <a:t>This is Homework 1!</a:t>
            </a:r>
          </a:p>
          <a:p>
            <a:pPr lvl="1"/>
            <a:r>
              <a:rPr lang="en-US" dirty="0" smtClean="0"/>
              <a:t>Like queues, type of elements is irrelevant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grpSp>
        <p:nvGrpSpPr>
          <p:cNvPr id="7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4267200" y="1219200"/>
            <a:ext cx="1295400" cy="2590800"/>
            <a:chOff x="1248" y="720"/>
            <a:chExt cx="816" cy="1632"/>
          </a:xfrm>
        </p:grpSpPr>
        <p:grpSp>
          <p:nvGrpSpPr>
            <p:cNvPr id="8" name="Group 5"/>
            <p:cNvGrpSpPr>
              <a:grpSpLocks/>
            </p:cNvGrpSpPr>
            <p:nvPr/>
          </p:nvGrpSpPr>
          <p:grpSpPr bwMode="auto">
            <a:xfrm>
              <a:off x="1680" y="960"/>
              <a:ext cx="384" cy="1392"/>
              <a:chOff x="1536" y="1225"/>
              <a:chExt cx="768" cy="1271"/>
            </a:xfrm>
          </p:grpSpPr>
          <p:sp>
            <p:nvSpPr>
              <p:cNvPr id="12" name="Rectangle 6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536" y="1248"/>
                <a:ext cx="720" cy="124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accent6"/>
                  </a:solidFill>
                </a:endParaRPr>
              </a:p>
            </p:txBody>
          </p:sp>
          <p:sp>
            <p:nvSpPr>
              <p:cNvPr id="13" name="Rectangle 7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1536" y="1225"/>
                <a:ext cx="768" cy="7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" name="Text Box 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248" y="720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A</a:t>
              </a:r>
            </a:p>
          </p:txBody>
        </p:sp>
        <p:sp>
          <p:nvSpPr>
            <p:cNvPr id="10" name="Text Box 9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776" y="1324"/>
              <a:ext cx="233" cy="1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B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C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D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E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F</a:t>
              </a:r>
            </a:p>
          </p:txBody>
        </p:sp>
        <p:sp>
          <p:nvSpPr>
            <p:cNvPr id="11" name="Freeform 10"/>
            <p:cNvSpPr>
              <a:spLocks/>
            </p:cNvSpPr>
            <p:nvPr>
              <p:custDataLst>
                <p:tags r:id="rId11"/>
              </p:custDataLst>
            </p:nvPr>
          </p:nvSpPr>
          <p:spPr bwMode="auto">
            <a:xfrm>
              <a:off x="1440" y="864"/>
              <a:ext cx="432" cy="288"/>
            </a:xfrm>
            <a:custGeom>
              <a:avLst/>
              <a:gdLst>
                <a:gd name="T0" fmla="*/ 0 w 432"/>
                <a:gd name="T1" fmla="*/ 0 h 288"/>
                <a:gd name="T2" fmla="*/ 336 w 432"/>
                <a:gd name="T3" fmla="*/ 96 h 288"/>
                <a:gd name="T4" fmla="*/ 432 w 432"/>
                <a:gd name="T5" fmla="*/ 288 h 288"/>
                <a:gd name="T6" fmla="*/ 0 60000 65536"/>
                <a:gd name="T7" fmla="*/ 0 60000 65536"/>
                <a:gd name="T8" fmla="*/ 0 60000 65536"/>
                <a:gd name="T9" fmla="*/ 0 w 432"/>
                <a:gd name="T10" fmla="*/ 0 h 288"/>
                <a:gd name="T11" fmla="*/ 432 w 43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288">
                  <a:moveTo>
                    <a:pt x="0" y="0"/>
                  </a:moveTo>
                  <a:cubicBezTo>
                    <a:pt x="132" y="24"/>
                    <a:pt x="264" y="48"/>
                    <a:pt x="336" y="96"/>
                  </a:cubicBezTo>
                  <a:cubicBezTo>
                    <a:pt x="408" y="144"/>
                    <a:pt x="408" y="264"/>
                    <a:pt x="432" y="28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solidFill>
                  <a:schemeClr val="accent6"/>
                </a:solidFill>
              </a:endParaRPr>
            </a:p>
          </p:txBody>
        </p:sp>
      </p:grpSp>
      <p:grpSp>
        <p:nvGrpSpPr>
          <p:cNvPr id="14" name="Group 11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6477001" y="1219200"/>
            <a:ext cx="2319338" cy="2644775"/>
            <a:chOff x="2640" y="686"/>
            <a:chExt cx="1461" cy="1666"/>
          </a:xfrm>
        </p:grpSpPr>
        <p:grpSp>
          <p:nvGrpSpPr>
            <p:cNvPr id="15" name="Group 12"/>
            <p:cNvGrpSpPr>
              <a:grpSpLocks/>
            </p:cNvGrpSpPr>
            <p:nvPr/>
          </p:nvGrpSpPr>
          <p:grpSpPr bwMode="auto">
            <a:xfrm>
              <a:off x="2640" y="926"/>
              <a:ext cx="384" cy="1392"/>
              <a:chOff x="1536" y="1225"/>
              <a:chExt cx="768" cy="1271"/>
            </a:xfrm>
          </p:grpSpPr>
          <p:sp>
            <p:nvSpPr>
              <p:cNvPr id="19" name="Rectangle 13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1536" y="1248"/>
                <a:ext cx="720" cy="124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accent6"/>
                  </a:solidFill>
                </a:endParaRPr>
              </a:p>
            </p:txBody>
          </p:sp>
          <p:sp>
            <p:nvSpPr>
              <p:cNvPr id="20" name="Rectangle 14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1536" y="1225"/>
                <a:ext cx="768" cy="7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" name="Text Box 1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265" y="686"/>
              <a:ext cx="83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E D C B A</a:t>
              </a:r>
            </a:p>
          </p:txBody>
        </p:sp>
        <p:sp>
          <p:nvSpPr>
            <p:cNvPr id="17" name="Text Box 1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736" y="1144"/>
              <a:ext cx="223" cy="1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endParaRPr lang="en-US" sz="2400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endParaRPr lang="en-US" sz="2400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endParaRPr lang="en-US" sz="2400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endParaRPr lang="en-US" sz="2400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F</a:t>
              </a:r>
            </a:p>
          </p:txBody>
        </p:sp>
        <p:sp>
          <p:nvSpPr>
            <p:cNvPr id="18" name="Freeform 17"/>
            <p:cNvSpPr>
              <a:spLocks/>
            </p:cNvSpPr>
            <p:nvPr>
              <p:custDataLst>
                <p:tags r:id="rId6"/>
              </p:custDataLst>
            </p:nvPr>
          </p:nvSpPr>
          <p:spPr bwMode="auto">
            <a:xfrm flipH="1">
              <a:off x="2880" y="816"/>
              <a:ext cx="432" cy="288"/>
            </a:xfrm>
            <a:custGeom>
              <a:avLst/>
              <a:gdLst>
                <a:gd name="T0" fmla="*/ 0 w 432"/>
                <a:gd name="T1" fmla="*/ 0 h 288"/>
                <a:gd name="T2" fmla="*/ 336 w 432"/>
                <a:gd name="T3" fmla="*/ 96 h 288"/>
                <a:gd name="T4" fmla="*/ 432 w 432"/>
                <a:gd name="T5" fmla="*/ 288 h 288"/>
                <a:gd name="T6" fmla="*/ 0 60000 65536"/>
                <a:gd name="T7" fmla="*/ 0 60000 65536"/>
                <a:gd name="T8" fmla="*/ 0 60000 65536"/>
                <a:gd name="T9" fmla="*/ 0 w 432"/>
                <a:gd name="T10" fmla="*/ 0 h 288"/>
                <a:gd name="T11" fmla="*/ 432 w 43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288">
                  <a:moveTo>
                    <a:pt x="0" y="0"/>
                  </a:moveTo>
                  <a:cubicBezTo>
                    <a:pt x="132" y="24"/>
                    <a:pt x="264" y="48"/>
                    <a:pt x="336" y="96"/>
                  </a:cubicBezTo>
                  <a:cubicBezTo>
                    <a:pt x="408" y="144"/>
                    <a:pt x="408" y="264"/>
                    <a:pt x="432" y="28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6"/>
                </a:solidFill>
              </a:endParaRPr>
            </a:p>
          </p:txBody>
        </p:sp>
      </p:grpSp>
      <p:sp>
        <p:nvSpPr>
          <p:cNvPr id="21" name="Line 18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5791200" y="2644775"/>
            <a:ext cx="533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solidFill>
                <a:schemeClr val="accent6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E5A51"/>
                </a:solidFill>
              </a:rPr>
              <a:t>Concise to-do list</a:t>
            </a:r>
            <a:endParaRPr lang="en-US" dirty="0">
              <a:solidFill>
                <a:srgbClr val="DE5A5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In </a:t>
            </a:r>
            <a:r>
              <a:rPr lang="en-US" dirty="0" smtClean="0"/>
              <a:t>next 24-48 hours:</a:t>
            </a:r>
          </a:p>
          <a:p>
            <a:r>
              <a:rPr lang="en-US" dirty="0" smtClean="0"/>
              <a:t>Verify that you have received an email from me!</a:t>
            </a:r>
            <a:endParaRPr lang="en-US" dirty="0" smtClean="0"/>
          </a:p>
          <a:p>
            <a:r>
              <a:rPr lang="en-US" dirty="0" smtClean="0"/>
              <a:t>Take homework 0 (worth 0 points) as Catalyst quiz</a:t>
            </a:r>
          </a:p>
          <a:p>
            <a:r>
              <a:rPr lang="en-US" dirty="0" smtClean="0"/>
              <a:t>Read all course policies</a:t>
            </a:r>
          </a:p>
          <a:p>
            <a:r>
              <a:rPr lang="en-US" dirty="0" smtClean="0"/>
              <a:t>Read/skim Chapters 1 and 3 of Weiss book</a:t>
            </a:r>
          </a:p>
          <a:p>
            <a:pPr lvl="1"/>
            <a:r>
              <a:rPr lang="en-US" dirty="0" smtClean="0"/>
              <a:t>Relevant to Homework 1, </a:t>
            </a:r>
            <a:r>
              <a:rPr lang="en-US" dirty="0" smtClean="0">
                <a:solidFill>
                  <a:schemeClr val="accent2"/>
                </a:solidFill>
              </a:rPr>
              <a:t>due next week</a:t>
            </a:r>
          </a:p>
          <a:p>
            <a:pPr lvl="1"/>
            <a:r>
              <a:rPr lang="en-US" dirty="0" smtClean="0"/>
              <a:t>Will start Chapter 2 fairly soon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Possibly:</a:t>
            </a:r>
          </a:p>
          <a:p>
            <a:r>
              <a:rPr lang="en-US" dirty="0" smtClean="0"/>
              <a:t>Set up your Java environment for Homework 1</a:t>
            </a:r>
          </a:p>
          <a:p>
            <a:endParaRPr lang="en-US" sz="1000" dirty="0" smtClean="0"/>
          </a:p>
          <a:p>
            <a:pPr algn="ctr">
              <a:buNone/>
            </a:pPr>
            <a:r>
              <a:rPr lang="en-US" dirty="0">
                <a:solidFill>
                  <a:schemeClr val="accent2"/>
                </a:solidFill>
              </a:rPr>
              <a:t>http://courses.cs.washington.edu/courses/cse373/</a:t>
            </a:r>
            <a:r>
              <a:rPr lang="en-US" dirty="0" smtClean="0">
                <a:solidFill>
                  <a:schemeClr val="accent2"/>
                </a:solidFill>
              </a:rPr>
              <a:t>15au</a:t>
            </a:r>
            <a:r>
              <a:rPr lang="en-US" dirty="0" smtClean="0">
                <a:solidFill>
                  <a:schemeClr val="accent2"/>
                </a:solidFill>
              </a:rPr>
              <a:t>/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DE5A51"/>
                </a:solidFill>
              </a:rPr>
              <a:t>Course staff</a:t>
            </a:r>
            <a:endParaRPr lang="en-US" dirty="0">
              <a:solidFill>
                <a:srgbClr val="DE5A5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5334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Instructor</a:t>
            </a:r>
            <a:r>
              <a:rPr lang="en-US" sz="2400" dirty="0"/>
              <a:t>: Kevin Quinn, </a:t>
            </a:r>
            <a:r>
              <a:rPr lang="en-US" sz="2400" dirty="0">
                <a:hlinkClick r:id="rId3"/>
              </a:rPr>
              <a:t>kchq</a:t>
            </a:r>
            <a:r>
              <a:rPr lang="en-US" sz="2400" dirty="0" smtClean="0">
                <a:hlinkClick r:id="rId3"/>
              </a:rPr>
              <a:t>@</a:t>
            </a:r>
            <a:r>
              <a:rPr lang="en-US" sz="2400" dirty="0" smtClean="0">
                <a:hlinkClick r:id="rId3"/>
              </a:rPr>
              <a:t>cs.washington.edu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  <a:p>
            <a:pPr>
              <a:buNone/>
            </a:pPr>
            <a:r>
              <a:rPr lang="en-US" sz="2400" dirty="0" smtClean="0"/>
              <a:t>TA</a:t>
            </a:r>
            <a:r>
              <a:rPr lang="en-US" sz="2400" dirty="0"/>
              <a:t>: Eden </a:t>
            </a:r>
            <a:r>
              <a:rPr lang="en-US" sz="2400" dirty="0" err="1" smtClean="0"/>
              <a:t>Ghirmai</a:t>
            </a:r>
            <a:r>
              <a:rPr lang="en-US" sz="2400" dirty="0" smtClean="0"/>
              <a:t> </a:t>
            </a:r>
            <a:r>
              <a:rPr lang="en-US" sz="2400" dirty="0" err="1" smtClean="0"/>
              <a:t>ghirme</a:t>
            </a:r>
            <a:r>
              <a:rPr lang="en-US" sz="2400" dirty="0" err="1"/>
              <a:t>@cs.washington.edu</a:t>
            </a:r>
            <a:r>
              <a:rPr lang="en-US" sz="2400" dirty="0"/>
              <a:t>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TA</a:t>
            </a:r>
            <a:r>
              <a:rPr lang="en-US" sz="2400" dirty="0"/>
              <a:t>: Megan </a:t>
            </a:r>
            <a:r>
              <a:rPr lang="en-US" sz="2400" dirty="0" err="1"/>
              <a:t>Hopp</a:t>
            </a:r>
            <a:r>
              <a:rPr lang="en-US" sz="2400" dirty="0"/>
              <a:t> </a:t>
            </a:r>
            <a:r>
              <a:rPr lang="en-US" sz="2400" dirty="0" err="1"/>
              <a:t>hoppm@cs.washington.edu</a:t>
            </a:r>
            <a:r>
              <a:rPr lang="en-US" sz="2400" dirty="0"/>
              <a:t> </a:t>
            </a:r>
          </a:p>
          <a:p>
            <a:pPr>
              <a:buNone/>
            </a:pPr>
            <a:r>
              <a:rPr lang="en-US" sz="2400" dirty="0" smtClean="0"/>
              <a:t>TA</a:t>
            </a:r>
            <a:r>
              <a:rPr lang="en-US" sz="2400" dirty="0"/>
              <a:t>: </a:t>
            </a:r>
            <a:r>
              <a:rPr lang="en-US" sz="2400" dirty="0" smtClean="0"/>
              <a:t>Andy Li </a:t>
            </a:r>
            <a:r>
              <a:rPr lang="en-US" sz="2400" dirty="0" err="1"/>
              <a:t>boruil@cs.washington.edu</a:t>
            </a:r>
            <a:r>
              <a:rPr lang="en-US" sz="2400" dirty="0"/>
              <a:t> </a:t>
            </a:r>
          </a:p>
          <a:p>
            <a:pPr>
              <a:buNone/>
            </a:pPr>
            <a:r>
              <a:rPr lang="en-US" sz="2400" dirty="0" smtClean="0"/>
              <a:t>TA</a:t>
            </a:r>
            <a:r>
              <a:rPr lang="en-US" sz="2400" dirty="0"/>
              <a:t>: Rahul </a:t>
            </a:r>
            <a:r>
              <a:rPr lang="en-US" sz="2400" dirty="0" err="1"/>
              <a:t>Nadkarni</a:t>
            </a:r>
            <a:r>
              <a:rPr lang="en-US" sz="2400" dirty="0"/>
              <a:t> </a:t>
            </a:r>
            <a:r>
              <a:rPr lang="en-US" sz="2400" dirty="0" err="1"/>
              <a:t>rahuln@cs.washington.edu</a:t>
            </a:r>
            <a:r>
              <a:rPr lang="en-US" sz="2400" dirty="0"/>
              <a:t> </a:t>
            </a:r>
          </a:p>
          <a:p>
            <a:pPr>
              <a:buNone/>
            </a:pPr>
            <a:r>
              <a:rPr lang="en-US" sz="2400" dirty="0" smtClean="0"/>
              <a:t>TA</a:t>
            </a:r>
            <a:r>
              <a:rPr lang="en-US" sz="2400" dirty="0"/>
              <a:t>: Hunter Schafer </a:t>
            </a:r>
            <a:r>
              <a:rPr lang="en-US" sz="2400" dirty="0" err="1"/>
              <a:t>hschafer@</a:t>
            </a:r>
            <a:r>
              <a:rPr lang="en-US" sz="2400" dirty="0" err="1" smtClean="0"/>
              <a:t>cs.washington.edu</a:t>
            </a:r>
            <a:endParaRPr lang="en-US" sz="2400" dirty="0"/>
          </a:p>
          <a:p>
            <a:pPr>
              <a:buNone/>
            </a:pPr>
            <a:r>
              <a:rPr lang="en-US" sz="2400" dirty="0" smtClean="0"/>
              <a:t>TA</a:t>
            </a:r>
            <a:r>
              <a:rPr lang="en-US" sz="2400" dirty="0"/>
              <a:t>: </a:t>
            </a:r>
            <a:r>
              <a:rPr lang="en-US" sz="2400" dirty="0" err="1"/>
              <a:t>Rocne</a:t>
            </a:r>
            <a:r>
              <a:rPr lang="en-US" sz="2400" dirty="0"/>
              <a:t> Scribner </a:t>
            </a:r>
            <a:r>
              <a:rPr lang="en-US" sz="2400" dirty="0" err="1"/>
              <a:t>rocnes@cs.washington.edu</a:t>
            </a:r>
            <a:r>
              <a:rPr lang="en-US" sz="2400" dirty="0"/>
              <a:t> </a:t>
            </a:r>
          </a:p>
          <a:p>
            <a:pPr>
              <a:buNone/>
            </a:pPr>
            <a:r>
              <a:rPr lang="en-US" sz="2400" dirty="0" smtClean="0"/>
              <a:t>TA</a:t>
            </a:r>
            <a:r>
              <a:rPr lang="en-US" sz="2400" dirty="0"/>
              <a:t>: </a:t>
            </a:r>
            <a:r>
              <a:rPr lang="en-US" sz="2400" dirty="0" err="1"/>
              <a:t>Yunyi</a:t>
            </a:r>
            <a:r>
              <a:rPr lang="en-US" sz="2400" dirty="0"/>
              <a:t> Song </a:t>
            </a:r>
            <a:r>
              <a:rPr lang="en-US" sz="2400" dirty="0" err="1"/>
              <a:t>bessieyy@</a:t>
            </a:r>
            <a:r>
              <a:rPr lang="en-US" sz="2400" dirty="0" err="1" smtClean="0"/>
              <a:t>cs.washington.edu</a:t>
            </a:r>
            <a:endParaRPr lang="en-US" sz="2400" dirty="0"/>
          </a:p>
          <a:p>
            <a:pPr>
              <a:buNone/>
            </a:pPr>
            <a:r>
              <a:rPr lang="en-US" sz="2400" dirty="0" smtClean="0"/>
              <a:t>TA</a:t>
            </a:r>
            <a:r>
              <a:rPr lang="en-US" sz="2400" dirty="0"/>
              <a:t>: Mauricio </a:t>
            </a:r>
            <a:r>
              <a:rPr lang="en-US" sz="2400" dirty="0" err="1"/>
              <a:t>Vinagre</a:t>
            </a:r>
            <a:r>
              <a:rPr lang="en-US" sz="2400" dirty="0"/>
              <a:t> Hernandez mvh92@</a:t>
            </a:r>
            <a:r>
              <a:rPr lang="en-US" sz="2400" dirty="0" smtClean="0"/>
              <a:t>cs.washington.edu</a:t>
            </a:r>
            <a:endParaRPr lang="en-US" sz="2400" dirty="0"/>
          </a:p>
          <a:p>
            <a:pPr>
              <a:buNone/>
            </a:pPr>
            <a:r>
              <a:rPr lang="en-US" sz="2400" dirty="0" smtClean="0"/>
              <a:t>TA</a:t>
            </a:r>
            <a:r>
              <a:rPr lang="en-US" sz="2400" dirty="0"/>
              <a:t>: </a:t>
            </a:r>
            <a:r>
              <a:rPr lang="en-US" sz="2400" dirty="0" smtClean="0"/>
              <a:t>Hunter Zahn </a:t>
            </a:r>
            <a:r>
              <a:rPr lang="en-US" sz="2400" dirty="0"/>
              <a:t>hzahn93@</a:t>
            </a:r>
            <a:r>
              <a:rPr lang="en-US" sz="2400" dirty="0" smtClean="0"/>
              <a:t>cs.washington.edu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228600" y="4495800"/>
            <a:ext cx="8305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endParaRPr lang="en-US" sz="2000" b="0" kern="0" dirty="0">
              <a:latin typeface="+mn-lt"/>
            </a:endParaRPr>
          </a:p>
        </p:txBody>
      </p:sp>
      <p:sp>
        <p:nvSpPr>
          <p:cNvPr id="7" name="AutoShape 2" descr="https://mail.google.com/mail/u/1/?ui=2&amp;ik=607a90e476&amp;view=att&amp;th=1414e9da68c3345c&amp;attid=0.1.1&amp;disp=emb&amp;zw&amp;atsh=1"/>
          <p:cNvSpPr>
            <a:spLocks noChangeAspect="1" noChangeArrowheads="1"/>
          </p:cNvSpPr>
          <p:nvPr/>
        </p:nvSpPr>
        <p:spPr bwMode="auto">
          <a:xfrm>
            <a:off x="155575" y="-2057400"/>
            <a:ext cx="28575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E5A51"/>
                </a:solidFill>
              </a:rPr>
              <a:t>Communication</a:t>
            </a:r>
            <a:endParaRPr lang="en-US" dirty="0">
              <a:solidFill>
                <a:srgbClr val="DE5A5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Course email list: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cse373a_au15@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u.washington.edu</a:t>
            </a:r>
          </a:p>
          <a:p>
            <a:pPr lvl="1"/>
            <a:r>
              <a:rPr lang="en-US" dirty="0" smtClean="0"/>
              <a:t>Students and staff already subscribed</a:t>
            </a:r>
          </a:p>
          <a:p>
            <a:pPr lvl="1"/>
            <a:r>
              <a:rPr lang="en-US" dirty="0" smtClean="0"/>
              <a:t>You must get announcements sent there</a:t>
            </a:r>
          </a:p>
          <a:p>
            <a:pPr lvl="1"/>
            <a:r>
              <a:rPr lang="en-US" dirty="0" smtClean="0"/>
              <a:t>Fairly low traffic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Course staff: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cse373-staff@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cs.washington.edu</a:t>
            </a:r>
            <a:r>
              <a:rPr lang="en-US" dirty="0" smtClean="0"/>
              <a:t> plus individual emails</a:t>
            </a:r>
          </a:p>
          <a:p>
            <a:endParaRPr lang="en-US" sz="1000" dirty="0" smtClean="0"/>
          </a:p>
          <a:p>
            <a:r>
              <a:rPr lang="en-US" dirty="0" smtClean="0"/>
              <a:t>Discussion </a:t>
            </a:r>
            <a:r>
              <a:rPr lang="en-US" dirty="0"/>
              <a:t>b</a:t>
            </a:r>
            <a:r>
              <a:rPr lang="en-US" dirty="0" smtClean="0"/>
              <a:t>oard</a:t>
            </a:r>
          </a:p>
          <a:p>
            <a:pPr lvl="1"/>
            <a:r>
              <a:rPr lang="en-US" dirty="0" smtClean="0"/>
              <a:t>For appropriate discussions; TAs will monitor</a:t>
            </a:r>
          </a:p>
          <a:p>
            <a:pPr lvl="1"/>
            <a:r>
              <a:rPr lang="en-US" dirty="0" smtClean="0"/>
              <a:t>Encouraged, but won’t use for important announcements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Anonymous feedback link</a:t>
            </a:r>
          </a:p>
          <a:p>
            <a:pPr lvl="1"/>
            <a:r>
              <a:rPr lang="en-US" dirty="0" smtClean="0"/>
              <a:t>For good and bad: if you don’t tell me, I don’t know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E5A51"/>
                </a:solidFill>
              </a:rPr>
              <a:t>Course meetings</a:t>
            </a:r>
            <a:endParaRPr lang="en-US" dirty="0">
              <a:solidFill>
                <a:srgbClr val="DE5A5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Lecture</a:t>
            </a:r>
            <a:endParaRPr lang="en-US" dirty="0" smtClean="0"/>
          </a:p>
          <a:p>
            <a:pPr lvl="1"/>
            <a:r>
              <a:rPr lang="en-US" dirty="0" smtClean="0"/>
              <a:t>Materials posted, but take notes</a:t>
            </a:r>
          </a:p>
          <a:p>
            <a:pPr lvl="1"/>
            <a:r>
              <a:rPr lang="en-US" dirty="0" smtClean="0"/>
              <a:t>Ask questions, focus on key ideas (rarely coding details)</a:t>
            </a:r>
          </a:p>
          <a:p>
            <a:endParaRPr lang="en-US" sz="1000" dirty="0" smtClean="0"/>
          </a:p>
          <a:p>
            <a:r>
              <a:rPr lang="en-US" dirty="0" smtClean="0"/>
              <a:t>Optional meetings on Tuesday/Thursday afternoons</a:t>
            </a:r>
          </a:p>
          <a:p>
            <a:pPr lvl="1"/>
            <a:r>
              <a:rPr lang="en-US" dirty="0" smtClean="0"/>
              <a:t>Will post rough agenda roughly a day or more in advance</a:t>
            </a:r>
          </a:p>
          <a:p>
            <a:pPr lvl="1"/>
            <a:r>
              <a:rPr lang="en-US" dirty="0" smtClean="0"/>
              <a:t>Help on programming/tool background</a:t>
            </a:r>
          </a:p>
          <a:p>
            <a:pPr lvl="1"/>
            <a:r>
              <a:rPr lang="en-US" dirty="0" smtClean="0"/>
              <a:t>Helpful math review and example problems</a:t>
            </a:r>
          </a:p>
          <a:p>
            <a:pPr lvl="1"/>
            <a:r>
              <a:rPr lang="en-US" dirty="0" smtClean="0"/>
              <a:t>Again, optional but helpful</a:t>
            </a:r>
          </a:p>
          <a:p>
            <a:pPr lvl="1"/>
            <a:r>
              <a:rPr lang="en-US" dirty="0" smtClean="0"/>
              <a:t>May cancel some later in course (experimental)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Office hours</a:t>
            </a:r>
          </a:p>
          <a:p>
            <a:pPr lvl="1"/>
            <a:r>
              <a:rPr lang="en-US" dirty="0" smtClean="0"/>
              <a:t>Use them: </a:t>
            </a:r>
            <a:r>
              <a:rPr lang="en-US" i="1" dirty="0" smtClean="0"/>
              <a:t>please visit me</a:t>
            </a:r>
          </a:p>
          <a:p>
            <a:pPr lvl="1"/>
            <a:r>
              <a:rPr lang="en-US" dirty="0" smtClean="0"/>
              <a:t>Ideally not </a:t>
            </a:r>
            <a:r>
              <a:rPr lang="en-US" i="1" dirty="0" smtClean="0"/>
              <a:t>just</a:t>
            </a:r>
            <a:r>
              <a:rPr lang="en-US" dirty="0" smtClean="0"/>
              <a:t> for homework questions (but that’s </a:t>
            </a:r>
            <a:r>
              <a:rPr lang="en-US" dirty="0" smtClean="0"/>
              <a:t>OK </a:t>
            </a:r>
            <a:r>
              <a:rPr lang="en-US" dirty="0" smtClean="0"/>
              <a:t>too)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39" y="3396616"/>
            <a:ext cx="685800" cy="847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DE5A51"/>
                </a:solidFill>
              </a:rPr>
              <a:t>Course materials</a:t>
            </a:r>
            <a:endParaRPr lang="en-US" dirty="0">
              <a:solidFill>
                <a:srgbClr val="DE5A5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371600"/>
            <a:ext cx="78486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All lecture and section materials will be posted</a:t>
            </a:r>
          </a:p>
          <a:p>
            <a:pPr lvl="1"/>
            <a:r>
              <a:rPr lang="en-US" dirty="0" smtClean="0"/>
              <a:t>But they are visual aids, not always a complete description!</a:t>
            </a:r>
          </a:p>
          <a:p>
            <a:pPr lvl="1"/>
            <a:r>
              <a:rPr lang="en-US" dirty="0" smtClean="0"/>
              <a:t>If you have to miss, find out what you missed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Textbook: Weiss 3</a:t>
            </a:r>
            <a:r>
              <a:rPr lang="en-US" baseline="30000" dirty="0" smtClean="0"/>
              <a:t>rd</a:t>
            </a:r>
            <a:r>
              <a:rPr lang="en-US" dirty="0" smtClean="0"/>
              <a:t> Edition in Java</a:t>
            </a:r>
          </a:p>
          <a:p>
            <a:pPr lvl="1"/>
            <a:r>
              <a:rPr lang="en-US" dirty="0" smtClean="0"/>
              <a:t>Good read, but only responsible for lecture/</a:t>
            </a:r>
            <a:r>
              <a:rPr lang="en-US" dirty="0" err="1" smtClean="0"/>
              <a:t>hw</a:t>
            </a:r>
            <a:r>
              <a:rPr lang="en-US" dirty="0" smtClean="0"/>
              <a:t> topics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edition improves on 2</a:t>
            </a:r>
            <a:r>
              <a:rPr lang="en-US" baseline="30000" dirty="0" smtClean="0"/>
              <a:t>nd</a:t>
            </a:r>
            <a:r>
              <a:rPr lang="en-US" dirty="0" smtClean="0"/>
              <a:t>, but we’ll support the 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 good Java reference of your choosing?</a:t>
            </a:r>
          </a:p>
          <a:p>
            <a:pPr lvl="1"/>
            <a:r>
              <a:rPr lang="en-US" dirty="0" smtClean="0"/>
              <a:t>Don’t struggle </a:t>
            </a:r>
            <a:r>
              <a:rPr lang="en-US" dirty="0" err="1" smtClean="0"/>
              <a:t>Googling</a:t>
            </a:r>
            <a:r>
              <a:rPr lang="en-US" dirty="0" smtClean="0"/>
              <a:t> for features you don’t understand?</a:t>
            </a:r>
          </a:p>
          <a:p>
            <a:pPr lvl="1"/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435773"/>
            <a:ext cx="872103" cy="1145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42" y="4343400"/>
            <a:ext cx="81209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djg\Desktop\Captur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49" y="1447799"/>
            <a:ext cx="1097951" cy="81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E5A51"/>
                </a:solidFill>
              </a:rPr>
              <a:t>Computer Lab</a:t>
            </a:r>
            <a:endParaRPr lang="en-US" dirty="0">
              <a:solidFill>
                <a:srgbClr val="DE5A5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College of Arts &amp; Sciences Instructional Computing Lab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http://depts.washington.edu/aslab</a:t>
            </a:r>
            <a:r>
              <a:rPr lang="en-US" altLang="en-US" dirty="0" smtClean="0"/>
              <a:t>/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Or your own machine</a:t>
            </a: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Will use </a:t>
            </a:r>
            <a:r>
              <a:rPr lang="en-US" altLang="en-US" dirty="0"/>
              <a:t>Java for the programming </a:t>
            </a:r>
            <a:r>
              <a:rPr lang="en-US" altLang="en-US" dirty="0" smtClean="0"/>
              <a:t>assignments</a:t>
            </a: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Eclipse </a:t>
            </a:r>
            <a:r>
              <a:rPr lang="en-US" altLang="en-US" dirty="0"/>
              <a:t>is recommended programming </a:t>
            </a:r>
            <a:r>
              <a:rPr lang="en-US" altLang="en-US" dirty="0" smtClean="0"/>
              <a:t>environment</a:t>
            </a:r>
            <a:endParaRPr lang="en-US" altLang="en-US" dirty="0">
              <a:solidFill>
                <a:schemeClr val="accent2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1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E5A51"/>
                </a:solidFill>
              </a:rPr>
              <a:t>Course Work</a:t>
            </a:r>
            <a:endParaRPr lang="en-US" dirty="0">
              <a:solidFill>
                <a:srgbClr val="DE5A5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6</a:t>
            </a:r>
            <a:r>
              <a:rPr lang="en-US" dirty="0" smtClean="0"/>
              <a:t> </a:t>
            </a:r>
            <a:r>
              <a:rPr lang="en-US" dirty="0" err="1" smtClean="0"/>
              <a:t>homeworks</a:t>
            </a:r>
            <a:r>
              <a:rPr lang="en-US" dirty="0" smtClean="0"/>
              <a:t> (50%)</a:t>
            </a:r>
          </a:p>
          <a:p>
            <a:pPr lvl="1"/>
            <a:r>
              <a:rPr lang="en-US" dirty="0" smtClean="0"/>
              <a:t>Most involve programming, but also written questions</a:t>
            </a:r>
          </a:p>
          <a:p>
            <a:pPr lvl="1"/>
            <a:r>
              <a:rPr lang="en-US" dirty="0" smtClean="0"/>
              <a:t>Higher-level concepts than “just code it up”</a:t>
            </a:r>
          </a:p>
          <a:p>
            <a:pPr lvl="1"/>
            <a:r>
              <a:rPr lang="en-US" dirty="0" smtClean="0"/>
              <a:t>First programming assignment due week from Friday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Midterm(s</a:t>
            </a:r>
            <a:r>
              <a:rPr lang="en-US" dirty="0" smtClean="0"/>
              <a:t>) (20%): </a:t>
            </a:r>
            <a:r>
              <a:rPr lang="en-US" dirty="0" smtClean="0"/>
              <a:t>TBD. Will announce more about these in the coming week.</a:t>
            </a:r>
          </a:p>
          <a:p>
            <a:endParaRPr lang="en-US" dirty="0"/>
          </a:p>
          <a:p>
            <a:r>
              <a:rPr lang="en-US" dirty="0" smtClean="0"/>
              <a:t>Final exam: Tuesday December 15, 2:30 – 4:20 KNE 120 (30%)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|15.1|16|6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Couture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18603</TotalTime>
  <Words>2025</Words>
  <Application>Microsoft Macintosh PowerPoint</Application>
  <PresentationFormat>On-screen Show (4:3)</PresentationFormat>
  <Paragraphs>447</Paragraphs>
  <Slides>27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CSE373: Data Structures and Algorithms  Lecture 1: Introduction; ADTs; Stacks/Queues</vt:lpstr>
      <vt:lpstr>Welcome!</vt:lpstr>
      <vt:lpstr>Concise to-do list</vt:lpstr>
      <vt:lpstr>Course staff</vt:lpstr>
      <vt:lpstr>Communication</vt:lpstr>
      <vt:lpstr>Course meetings</vt:lpstr>
      <vt:lpstr>Course materials</vt:lpstr>
      <vt:lpstr>Computer Lab</vt:lpstr>
      <vt:lpstr>Course Work</vt:lpstr>
      <vt:lpstr>Collaboration and Academic Integrity</vt:lpstr>
      <vt:lpstr>Some details</vt:lpstr>
      <vt:lpstr>Unsolicited advice</vt:lpstr>
      <vt:lpstr>Today in Class</vt:lpstr>
      <vt:lpstr>Data Structures</vt:lpstr>
      <vt:lpstr>Assumed background</vt:lpstr>
      <vt:lpstr>What 373 is about</vt:lpstr>
      <vt:lpstr>Goals</vt:lpstr>
      <vt:lpstr>Data structures</vt:lpstr>
      <vt:lpstr>Trade-offs</vt:lpstr>
      <vt:lpstr>Terminology</vt:lpstr>
      <vt:lpstr>Example: Stacks</vt:lpstr>
      <vt:lpstr>Why useful</vt:lpstr>
      <vt:lpstr>The Queue ADT</vt:lpstr>
      <vt:lpstr>Circular Array Queue Data Structure</vt:lpstr>
      <vt:lpstr>Linked List Queue Data Structure</vt:lpstr>
      <vt:lpstr>Circular Array vs. Linked List</vt:lpstr>
      <vt:lpstr>The Stack ADT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Kevin Quinn</cp:lastModifiedBy>
  <cp:revision>712</cp:revision>
  <dcterms:created xsi:type="dcterms:W3CDTF">2009-03-13T20:43:19Z</dcterms:created>
  <dcterms:modified xsi:type="dcterms:W3CDTF">2015-09-26T21:18:30Z</dcterms:modified>
</cp:coreProperties>
</file>