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6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7.xml" ContentType="application/vnd.openxmlformats-officedocument.presentationml.notesSlide+xml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10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notesSlides/notesSlide11.xml" ContentType="application/vnd.openxmlformats-officedocument.presentationml.notesSlide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notesSlides/notesSlide12.xml" ContentType="application/vnd.openxmlformats-officedocument.presentationml.notesSlide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notesSlides/notesSlide13.xml" ContentType="application/vnd.openxmlformats-officedocument.presentationml.notesSlide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notesSlides/notesSlide14.xml" ContentType="application/vnd.openxmlformats-officedocument.presentationml.notesSlide+xml"/>
  <Override PartName="/ppt/tags/tag129.xml" ContentType="application/vnd.openxmlformats-officedocument.presentationml.tags+xml"/>
  <Override PartName="/ppt/notesSlides/notesSlide15.xml" ContentType="application/vnd.openxmlformats-officedocument.presentationml.notesSlide+xml"/>
  <Override PartName="/ppt/tags/tag130.xml" ContentType="application/vnd.openxmlformats-officedocument.presentationml.tags+xml"/>
  <Override PartName="/ppt/notesSlides/notesSlide16.xml" ContentType="application/vnd.openxmlformats-officedocument.presentationml.notesSlide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notesSlides/notesSlide17.xml" ContentType="application/vnd.openxmlformats-officedocument.presentationml.notesSlide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notesSlides/notesSlide18.xml" ContentType="application/vnd.openxmlformats-officedocument.presentationml.notesSlide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notesSlides/notesSlide19.xml" ContentType="application/vnd.openxmlformats-officedocument.presentationml.notesSlide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notesSlides/notesSlide20.xml" ContentType="application/vnd.openxmlformats-officedocument.presentationml.notesSlide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notesSlides/notesSlide21.xml" ContentType="application/vnd.openxmlformats-officedocument.presentationml.notesSlide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notesSlides/notesSlide22.xml" ContentType="application/vnd.openxmlformats-officedocument.presentationml.notesSlide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notesSlides/notesSlide23.xml" ContentType="application/vnd.openxmlformats-officedocument.presentationml.notesSlide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notesSlides/notesSlide24.xml" ContentType="application/vnd.openxmlformats-officedocument.presentationml.notesSlide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notesSlides/notesSlide25.xml" ContentType="application/vnd.openxmlformats-officedocument.presentationml.notesSlide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notesSlides/notesSlide26.xml" ContentType="application/vnd.openxmlformats-officedocument.presentationml.notesSlide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notesSlides/notesSlide27.xml" ContentType="application/vnd.openxmlformats-officedocument.presentationml.notesSlide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notesSlides/notesSlide28.xml" ContentType="application/vnd.openxmlformats-officedocument.presentationml.notesSlide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notesSlides/notesSlide29.xml" ContentType="application/vnd.openxmlformats-officedocument.presentationml.notesSlide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notesSlides/notesSlide30.xml" ContentType="application/vnd.openxmlformats-officedocument.presentationml.notesSlide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notesSlides/notesSlide31.xml" ContentType="application/vnd.openxmlformats-officedocument.presentationml.notesSlide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notesSlides/notesSlide32.xml" ContentType="application/vnd.openxmlformats-officedocument.presentationml.notesSlide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notesSlides/notesSlide33.xml" ContentType="application/vnd.openxmlformats-officedocument.presentationml.notesSlide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notesSlides/notesSlide34.xml" ContentType="application/vnd.openxmlformats-officedocument.presentationml.notesSlide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notesSlides/notesSlide35.xml" ContentType="application/vnd.openxmlformats-officedocument.presentationml.notesSlide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notesSlides/notesSlide36.xml" ContentType="application/vnd.openxmlformats-officedocument.presentationml.notesSlide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notesSlides/notesSlide37.xml" ContentType="application/vnd.openxmlformats-officedocument.presentationml.notesSlide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notesSlides/notesSlide38.xml" ContentType="application/vnd.openxmlformats-officedocument.presentationml.notesSlide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4"/>
  </p:notesMasterIdLst>
  <p:handoutMasterIdLst>
    <p:handoutMasterId r:id="rId45"/>
  </p:handoutMasterIdLst>
  <p:sldIdLst>
    <p:sldId id="256" r:id="rId2"/>
    <p:sldId id="283" r:id="rId3"/>
    <p:sldId id="285" r:id="rId4"/>
    <p:sldId id="331" r:id="rId5"/>
    <p:sldId id="318" r:id="rId6"/>
    <p:sldId id="319" r:id="rId7"/>
    <p:sldId id="286" r:id="rId8"/>
    <p:sldId id="320" r:id="rId9"/>
    <p:sldId id="321" r:id="rId10"/>
    <p:sldId id="333" r:id="rId11"/>
    <p:sldId id="322" r:id="rId12"/>
    <p:sldId id="329" r:id="rId13"/>
    <p:sldId id="334" r:id="rId14"/>
    <p:sldId id="288" r:id="rId15"/>
    <p:sldId id="314" r:id="rId16"/>
    <p:sldId id="315" r:id="rId17"/>
    <p:sldId id="324" r:id="rId18"/>
    <p:sldId id="323" r:id="rId19"/>
    <p:sldId id="290" r:id="rId20"/>
    <p:sldId id="327" r:id="rId21"/>
    <p:sldId id="291" r:id="rId22"/>
    <p:sldId id="292" r:id="rId23"/>
    <p:sldId id="293" r:id="rId24"/>
    <p:sldId id="294" r:id="rId25"/>
    <p:sldId id="295" r:id="rId26"/>
    <p:sldId id="325" r:id="rId27"/>
    <p:sldId id="297" r:id="rId28"/>
    <p:sldId id="299" r:id="rId29"/>
    <p:sldId id="300" r:id="rId30"/>
    <p:sldId id="301" r:id="rId31"/>
    <p:sldId id="302" r:id="rId32"/>
    <p:sldId id="303" r:id="rId33"/>
    <p:sldId id="304" r:id="rId34"/>
    <p:sldId id="305" r:id="rId35"/>
    <p:sldId id="330" r:id="rId36"/>
    <p:sldId id="307" r:id="rId37"/>
    <p:sldId id="308" r:id="rId38"/>
    <p:sldId id="309" r:id="rId39"/>
    <p:sldId id="311" r:id="rId40"/>
    <p:sldId id="312" r:id="rId41"/>
    <p:sldId id="326" r:id="rId42"/>
    <p:sldId id="316" r:id="rId4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9" autoAdjust="0"/>
    <p:restoredTop sz="87500" autoAdjust="0"/>
  </p:normalViewPr>
  <p:slideViewPr>
    <p:cSldViewPr>
      <p:cViewPr varScale="1">
        <p:scale>
          <a:sx n="95" d="100"/>
          <a:sy n="95" d="100"/>
        </p:scale>
        <p:origin x="-1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26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10/7/15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160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470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2DC6826-9909-4381-820A-1A18B7ADEB82}" type="datetime1">
              <a:rPr lang="en-US" smtClean="0"/>
              <a:pPr/>
              <a:t>10/7/15</a:t>
            </a:fld>
            <a:endParaRPr lang="en-US" smtClean="0"/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224471-CBD9-43E2-97A0-C47258C84432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099" y="5448578"/>
            <a:ext cx="6248003" cy="3504835"/>
          </a:xfrm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009637-87DE-45F0-90A0-808FA253A728}" type="slidenum">
              <a:rPr lang="en-US"/>
              <a:pPr/>
              <a:t>15</a:t>
            </a:fld>
            <a:endParaRPr lang="en-US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Some tree calculations, for tree of height h:</a:t>
            </a:r>
            <a:br>
              <a:rPr lang="en-US"/>
            </a:br>
            <a:r>
              <a:rPr lang="en-US"/>
              <a:t>  - Max number of leaves (perfect tree): 2^h</a:t>
            </a:r>
          </a:p>
          <a:p>
            <a:r>
              <a:rPr lang="en-US"/>
              <a:t>  - Max number of nodes (perfect tree): 2^(h+1) - 1</a:t>
            </a:r>
          </a:p>
          <a:p>
            <a:r>
              <a:rPr lang="en-US"/>
              <a:t>  - Min number of nodes/leaves (degenerate tree): h-1/1</a:t>
            </a:r>
          </a:p>
          <a:p>
            <a:r>
              <a:rPr lang="en-US"/>
              <a:t>  - What fraction of the tree is located in the last level of a perfect tree? 1/2</a:t>
            </a:r>
          </a:p>
          <a:p>
            <a:r>
              <a:rPr lang="en-US"/>
              <a:t>  - Average depth for N nodes: sqrt(N)</a:t>
            </a:r>
          </a:p>
          <a:p>
            <a:r>
              <a:rPr lang="en-US"/>
              <a:t>(We won’t go into this, but if you take N nodes and assume all distinct trees of the nodes are equally likely, you get an average depth of SQRT(N).  Is that bigger or smaller than log n?</a:t>
            </a:r>
          </a:p>
          <a:p>
            <a:r>
              <a:rPr lang="en-US"/>
              <a:t>Bigger, so it’s not good enough!)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3EF31CF-DBC3-4232-86E0-4840F0E14BEB}" type="datetime1">
              <a:rPr lang="en-US" smtClean="0"/>
              <a:pPr/>
              <a:t>10/7/15</a:t>
            </a:fld>
            <a:endParaRPr lang="en-US" smtClean="0"/>
          </a:p>
        </p:txBody>
      </p:sp>
      <p:sp>
        <p:nvSpPr>
          <p:cNvPr id="645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926B6E-DE37-48DB-9E31-39383C2EE0B3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64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Some tree calculations, for tree of height h:</a:t>
            </a:r>
            <a:br>
              <a:rPr lang="en-US" dirty="0" smtClean="0"/>
            </a:br>
            <a:r>
              <a:rPr lang="en-US" dirty="0" smtClean="0"/>
              <a:t>  - Max number of leaves (perfect tree): 2^h</a:t>
            </a:r>
          </a:p>
          <a:p>
            <a:r>
              <a:rPr lang="en-US" dirty="0" smtClean="0"/>
              <a:t>  - Max number of nodes (perfect tree): 2^(h+1) - 1</a:t>
            </a:r>
          </a:p>
          <a:p>
            <a:r>
              <a:rPr lang="en-US" dirty="0" smtClean="0"/>
              <a:t>  - Min number of nodes/leaves (degenerate tree): h-1/1</a:t>
            </a:r>
          </a:p>
          <a:p>
            <a:r>
              <a:rPr lang="en-US" dirty="0" smtClean="0"/>
              <a:t>  - What fraction of the tree is located in the last level of a perfect tree? 1/2</a:t>
            </a:r>
          </a:p>
          <a:p>
            <a:r>
              <a:rPr lang="en-US" dirty="0" smtClean="0"/>
              <a:t>  - Average depth for N nodes: </a:t>
            </a:r>
            <a:r>
              <a:rPr lang="en-US" dirty="0" err="1" smtClean="0"/>
              <a:t>sqrt</a:t>
            </a:r>
            <a:r>
              <a:rPr lang="en-US" dirty="0" smtClean="0"/>
              <a:t>(N)</a:t>
            </a:r>
          </a:p>
          <a:p>
            <a:r>
              <a:rPr lang="en-US" dirty="0" smtClean="0"/>
              <a:t>(We won’t go into this, but if you take N nodes and assume all distinct trees of the nodes are equally likely, you get an average depth of SQRT(N).  Is that bigger or smaller than log n?</a:t>
            </a:r>
          </a:p>
          <a:p>
            <a:r>
              <a:rPr lang="en-US" dirty="0" smtClean="0"/>
              <a:t>Bigger, so it’s not good enough!)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124CCF6-5C28-4006-828E-2425B0D5BE82}" type="datetime1">
              <a:rPr lang="en-US" smtClean="0"/>
              <a:pPr/>
              <a:t>10/7/15</a:t>
            </a:fld>
            <a:endParaRPr lang="en-US" smtClean="0"/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62B47E-7266-4C42-8217-A9AD27EA4F12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506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124CCF6-5C28-4006-828E-2425B0D5BE82}" type="datetime1">
              <a:rPr lang="en-US" smtClean="0"/>
              <a:pPr/>
              <a:t>10/7/15</a:t>
            </a:fld>
            <a:endParaRPr lang="en-US" smtClean="0"/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62B47E-7266-4C42-8217-A9AD27EA4F12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506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10/7/15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24AD6CA-71F2-49CC-90F2-4DE823ACF61C}" type="datetime1">
              <a:rPr lang="en-US" smtClean="0"/>
              <a:pPr/>
              <a:t>10/7/15</a:t>
            </a:fld>
            <a:endParaRPr lang="en-US" smtClean="0"/>
          </a:p>
        </p:txBody>
      </p:sp>
      <p:sp>
        <p:nvSpPr>
          <p:cNvPr id="481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247FAE-5710-4A65-A7B1-CFFBF93CF01C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EA180A9-DA2A-43D0-9422-4467DBE74465}" type="datetime1">
              <a:rPr lang="en-US" smtClean="0"/>
              <a:pPr/>
              <a:t>10/7/15</a:t>
            </a:fld>
            <a:endParaRPr lang="en-US" smtClean="0"/>
          </a:p>
        </p:txBody>
      </p:sp>
      <p:sp>
        <p:nvSpPr>
          <p:cNvPr id="491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CE0740-7F61-4920-AE24-5F97796BC97D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2CEF378-970A-46E6-BD6F-DFCB413D995F}" type="datetime1">
              <a:rPr lang="en-US" smtClean="0"/>
              <a:pPr/>
              <a:t>10/7/15</a:t>
            </a:fld>
            <a:endParaRPr lang="en-US" smtClean="0"/>
          </a:p>
        </p:txBody>
      </p:sp>
      <p:sp>
        <p:nvSpPr>
          <p:cNvPr id="501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46CB04-6276-4821-AA2F-C58B50D46B7E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85F9349-9513-477A-BA85-1BE66610EC39}" type="datetime1">
              <a:rPr lang="en-US" smtClean="0"/>
              <a:pPr/>
              <a:t>10/7/15</a:t>
            </a:fld>
            <a:endParaRPr lang="en-US" smtClean="0"/>
          </a:p>
        </p:txBody>
      </p:sp>
      <p:sp>
        <p:nvSpPr>
          <p:cNvPr id="512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2CEA88-5C11-443B-B23F-CB381477AE0E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302" y="4379901"/>
            <a:ext cx="5086284" cy="4148175"/>
          </a:xfrm>
          <a:noFill/>
          <a:ln/>
        </p:spPr>
        <p:txBody>
          <a:bodyPr/>
          <a:lstStyle/>
          <a:p>
            <a:r>
              <a:rPr lang="en-US" dirty="0" smtClean="0"/>
              <a:t>This should look a _lot_ like binary search!</a:t>
            </a:r>
          </a:p>
          <a:p>
            <a:r>
              <a:rPr lang="en-US" dirty="0" smtClean="0"/>
              <a:t>How long does it take?</a:t>
            </a:r>
          </a:p>
          <a:p>
            <a:endParaRPr lang="en-US" dirty="0" smtClean="0"/>
          </a:p>
          <a:p>
            <a:r>
              <a:rPr lang="en-US" dirty="0" smtClean="0"/>
              <a:t>Log n is an easy answer, but what if the tree is very lopsided?</a:t>
            </a:r>
          </a:p>
          <a:p>
            <a:r>
              <a:rPr lang="en-US" dirty="0" smtClean="0"/>
              <a:t>So really, this is worst case O(n)!</a:t>
            </a:r>
          </a:p>
          <a:p>
            <a:r>
              <a:rPr lang="en-US" dirty="0" smtClean="0"/>
              <a:t>A better answer is theta of the depth of the node sought.</a:t>
            </a:r>
          </a:p>
          <a:p>
            <a:r>
              <a:rPr lang="en-US" dirty="0" smtClean="0"/>
              <a:t>If we can bound the depth of that node, we can bound the length of time a search takes.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85F9349-9513-477A-BA85-1BE66610EC39}" type="datetime1">
              <a:rPr lang="en-US" smtClean="0"/>
              <a:pPr/>
              <a:t>10/7/15</a:t>
            </a:fld>
            <a:endParaRPr lang="en-US" smtClean="0"/>
          </a:p>
        </p:txBody>
      </p:sp>
      <p:sp>
        <p:nvSpPr>
          <p:cNvPr id="512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2CEA88-5C11-443B-B23F-CB381477AE0E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302" y="4379901"/>
            <a:ext cx="5086284" cy="4148175"/>
          </a:xfrm>
          <a:noFill/>
          <a:ln/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This should look a _lot_ like binary search!</a:t>
            </a:r>
          </a:p>
          <a:p>
            <a:r>
              <a:rPr lang="en-US" dirty="0" smtClean="0"/>
              <a:t>How long does it take?</a:t>
            </a:r>
          </a:p>
          <a:p>
            <a:endParaRPr lang="en-US" dirty="0" smtClean="0"/>
          </a:p>
          <a:p>
            <a:r>
              <a:rPr lang="en-US" dirty="0" smtClean="0"/>
              <a:t>Log n is an easy answer, but what if the tree is very lopsided?</a:t>
            </a:r>
          </a:p>
          <a:p>
            <a:r>
              <a:rPr lang="en-US" dirty="0" smtClean="0"/>
              <a:t>So really, this is worst case O(n)!</a:t>
            </a:r>
          </a:p>
          <a:p>
            <a:r>
              <a:rPr lang="en-US" dirty="0" smtClean="0"/>
              <a:t>A better answer is theta of the depth of the node sought.</a:t>
            </a:r>
          </a:p>
          <a:p>
            <a:r>
              <a:rPr lang="en-US" dirty="0" smtClean="0"/>
              <a:t>If we can bound the depth of that node, we can bound the length of time a search takes.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0DFBBE9-51F7-486D-AB3C-EDAA8313D9CF}" type="datetime1">
              <a:rPr lang="en-US" smtClean="0"/>
              <a:pPr/>
              <a:t>10/7/15</a:t>
            </a:fld>
            <a:endParaRPr lang="en-US" smtClean="0"/>
          </a:p>
        </p:txBody>
      </p:sp>
      <p:sp>
        <p:nvSpPr>
          <p:cNvPr id="532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13F691-C80F-4F65-88C4-5F15DF59623A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2D6A03A-C33D-44EF-A66A-E3ADFEC8A2C3}" type="datetime1">
              <a:rPr lang="en-US" smtClean="0"/>
              <a:pPr/>
              <a:t>10/7/15</a:t>
            </a:fld>
            <a:endParaRPr lang="en-US" smtClean="0"/>
          </a:p>
        </p:txBody>
      </p:sp>
      <p:sp>
        <p:nvSpPr>
          <p:cNvPr id="542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FFDBB4-F764-4A4C-8737-9F976CB225CB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8BF61ED-F86B-4C6B-B7D5-5EAAD097AC28}" type="datetime1">
              <a:rPr lang="en-US" smtClean="0"/>
              <a:pPr/>
              <a:t>10/7/15</a:t>
            </a:fld>
            <a:endParaRPr lang="en-US" smtClean="0"/>
          </a:p>
        </p:txBody>
      </p:sp>
      <p:sp>
        <p:nvSpPr>
          <p:cNvPr id="552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EC722E-BC21-44F7-9564-1429A36C0C5C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9835B4C-92CD-4DDB-9051-F2764963B0E8}" type="datetime1">
              <a:rPr lang="en-US" smtClean="0"/>
              <a:pPr/>
              <a:t>10/7/15</a:t>
            </a:fld>
            <a:endParaRPr lang="en-US" smtClean="0"/>
          </a:p>
        </p:txBody>
      </p:sp>
      <p:sp>
        <p:nvSpPr>
          <p:cNvPr id="563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C503B6-AC7C-4843-8466-47883615005D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80F19A8-4DAC-420B-AD97-9C6A78E6E624}" type="datetime1">
              <a:rPr lang="en-US" smtClean="0"/>
              <a:pPr/>
              <a:t>10/7/15</a:t>
            </a:fld>
            <a:endParaRPr lang="en-US" smtClean="0"/>
          </a:p>
        </p:txBody>
      </p:sp>
      <p:sp>
        <p:nvSpPr>
          <p:cNvPr id="573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19D6FE-05A9-41FF-A992-7A5B362D3E8E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573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51035C4-0900-4AC4-AB20-9BDB4455411A}" type="datetime1">
              <a:rPr lang="en-US" smtClean="0"/>
              <a:pPr/>
              <a:t>10/7/15</a:t>
            </a:fld>
            <a:endParaRPr lang="en-US" smtClean="0"/>
          </a:p>
        </p:txBody>
      </p:sp>
      <p:sp>
        <p:nvSpPr>
          <p:cNvPr id="399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AA3AF7-1B0A-4FB0-BEBB-C53D9019264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17B68AA-D0B8-47D0-ABC4-8AD5494183B9}" type="datetime1">
              <a:rPr lang="en-US" smtClean="0"/>
              <a:pPr/>
              <a:t>10/7/15</a:t>
            </a:fld>
            <a:endParaRPr lang="en-US" smtClean="0"/>
          </a:p>
        </p:txBody>
      </p:sp>
      <p:sp>
        <p:nvSpPr>
          <p:cNvPr id="583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BE54C2-8E7D-4F6D-BEED-42F4AAD12E6E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583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9364B90-94DD-41AF-8DDB-B5EE7ABE7607}" type="datetime1">
              <a:rPr lang="en-US" smtClean="0"/>
              <a:pPr/>
              <a:t>10/7/15</a:t>
            </a:fld>
            <a:endParaRPr lang="en-US" smtClean="0"/>
          </a:p>
        </p:txBody>
      </p:sp>
      <p:sp>
        <p:nvSpPr>
          <p:cNvPr id="593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1ECFAC-127C-4453-9978-1DCA1C28186A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593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Ah, now the hard case.</a:t>
            </a:r>
          </a:p>
          <a:p>
            <a:r>
              <a:rPr lang="en-US" dirty="0" smtClean="0"/>
              <a:t>How do we delete a two child node?</a:t>
            </a:r>
          </a:p>
          <a:p>
            <a:r>
              <a:rPr lang="en-US" dirty="0" smtClean="0"/>
              <a:t>We remove it and replace it with what?</a:t>
            </a:r>
          </a:p>
          <a:p>
            <a:r>
              <a:rPr lang="en-US" dirty="0" smtClean="0"/>
              <a:t>It has all these left and right children that need to be greater and less than the new value (respectively).</a:t>
            </a:r>
          </a:p>
          <a:p>
            <a:r>
              <a:rPr lang="en-US" dirty="0" smtClean="0"/>
              <a:t>Is there any value that is guaranteed to be between the two </a:t>
            </a:r>
            <a:r>
              <a:rPr lang="en-US" dirty="0" err="1" smtClean="0"/>
              <a:t>subtrees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Two of them: the successor and predecessor!</a:t>
            </a:r>
          </a:p>
          <a:p>
            <a:r>
              <a:rPr lang="en-US" dirty="0" smtClean="0"/>
              <a:t>So, let’s just </a:t>
            </a:r>
            <a:r>
              <a:rPr lang="en-US" b="1" dirty="0" smtClean="0"/>
              <a:t>replace the node’s value with it’s successor </a:t>
            </a:r>
            <a:r>
              <a:rPr lang="en-US" dirty="0" smtClean="0"/>
              <a:t>and then </a:t>
            </a:r>
            <a:r>
              <a:rPr lang="en-US" b="1" dirty="0" smtClean="0"/>
              <a:t>delete the </a:t>
            </a:r>
            <a:r>
              <a:rPr lang="en-US" b="1" dirty="0" err="1" smtClean="0"/>
              <a:t>succ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6701F0E-B449-4327-BCD0-EFCA77CAABD6}" type="datetime1">
              <a:rPr lang="en-US" smtClean="0"/>
              <a:pPr/>
              <a:t>10/7/15</a:t>
            </a:fld>
            <a:endParaRPr lang="en-US" smtClean="0"/>
          </a:p>
        </p:txBody>
      </p:sp>
      <p:sp>
        <p:nvSpPr>
          <p:cNvPr id="604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69D2B0-5507-488D-AE7F-59FDB41840AE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6E5B0C1-A895-4D0A-ADFA-E9B3D7F451B5}" type="datetime1">
              <a:rPr lang="en-US" smtClean="0"/>
              <a:pPr/>
              <a:t>10/7/15</a:t>
            </a:fld>
            <a:endParaRPr lang="en-US" smtClean="0"/>
          </a:p>
        </p:txBody>
      </p:sp>
      <p:sp>
        <p:nvSpPr>
          <p:cNvPr id="624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6D9C4D-84C9-48CD-9ED7-5BC7FDC85F22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6246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OK, we had a buildHeap, let’s buildTree. How long does this take?</a:t>
            </a:r>
          </a:p>
          <a:p>
            <a:r>
              <a:rPr lang="en-US" smtClean="0"/>
              <a:t>Well, </a:t>
            </a:r>
            <a:r>
              <a:rPr lang="en-US" b="1" smtClean="0"/>
              <a:t>IT DEPENDS!</a:t>
            </a:r>
          </a:p>
          <a:p>
            <a:r>
              <a:rPr lang="en-US" smtClean="0"/>
              <a:t>Let’s say we want to build a tree from 123456789</a:t>
            </a:r>
          </a:p>
          <a:p>
            <a:r>
              <a:rPr lang="en-US" smtClean="0"/>
              <a:t>What happens if we insert in order?</a:t>
            </a:r>
          </a:p>
          <a:p>
            <a:r>
              <a:rPr lang="en-US" smtClean="0"/>
              <a:t>Reverse order?</a:t>
            </a:r>
          </a:p>
          <a:p>
            <a:r>
              <a:rPr lang="en-US" smtClean="0"/>
              <a:t>What about 5, then 3, then 7, then 2, then 1, then 6, then 8, then 9?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7F55272-0DE5-4C94-85A7-2038540F1D99}" type="datetime1">
              <a:rPr lang="en-US" smtClean="0"/>
              <a:pPr/>
              <a:t>10/7/15</a:t>
            </a:fld>
            <a:endParaRPr lang="en-US" smtClean="0"/>
          </a:p>
        </p:txBody>
      </p:sp>
      <p:sp>
        <p:nvSpPr>
          <p:cNvPr id="634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93B714-55D5-435F-AAAB-34BC38A30BCC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634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OK, we had a buildHeap, let’s buildTree. How long does this take?</a:t>
            </a:r>
          </a:p>
          <a:p>
            <a:r>
              <a:rPr lang="en-US" smtClean="0"/>
              <a:t>Well, </a:t>
            </a:r>
            <a:r>
              <a:rPr lang="en-US" b="1" smtClean="0"/>
              <a:t>IT DEPENDS!</a:t>
            </a:r>
          </a:p>
          <a:p>
            <a:r>
              <a:rPr lang="en-US" smtClean="0"/>
              <a:t>Let’s say we want to build a tree from 123456789</a:t>
            </a:r>
          </a:p>
          <a:p>
            <a:r>
              <a:rPr lang="en-US" smtClean="0"/>
              <a:t>What happens if we insert in order?</a:t>
            </a:r>
          </a:p>
          <a:p>
            <a:r>
              <a:rPr lang="en-US" smtClean="0"/>
              <a:t>Reverse order?</a:t>
            </a:r>
          </a:p>
          <a:p>
            <a:r>
              <a:rPr lang="en-US" smtClean="0"/>
              <a:t>What about 5, then 3, then 7, then 2, then 1, then 6, then 8, then 9?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D9A1EA9-C065-4B3C-B254-9185E4D0E0BE}" type="datetime1">
              <a:rPr lang="en-US" smtClean="0"/>
              <a:pPr>
                <a:defRPr/>
              </a:pPr>
              <a:t>10/7/15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5B0DB1-76AC-4D3A-BEFA-578A1747F8F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D9A1EA9-C065-4B3C-B254-9185E4D0E0BE}" type="datetime1">
              <a:rPr lang="en-US" smtClean="0"/>
              <a:pPr>
                <a:defRPr/>
              </a:pPr>
              <a:t>10/7/15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5B0DB1-76AC-4D3A-BEFA-578A1747F8F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D9A1EA9-C065-4B3C-B254-9185E4D0E0BE}" type="datetime1">
              <a:rPr lang="en-US" smtClean="0"/>
              <a:pPr>
                <a:defRPr/>
              </a:pPr>
              <a:t>10/7/15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5B0DB1-76AC-4D3A-BEFA-578A1747F8F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D9A1EA9-C065-4B3C-B254-9185E4D0E0BE}" type="datetime1">
              <a:rPr lang="en-US" smtClean="0"/>
              <a:pPr>
                <a:defRPr/>
              </a:pPr>
              <a:t>10/7/15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5B0DB1-76AC-4D3A-BEFA-578A1747F8F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9D37B-17E8-471E-A771-598FE74C3D1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F663F1E-6428-482C-B65B-39CBDC20A3EA}" type="datetime1">
              <a:rPr lang="en-US" smtClean="0"/>
              <a:pPr/>
              <a:t>10/7/15</a:t>
            </a:fld>
            <a:endParaRPr lang="en-US" smtClean="0"/>
          </a:p>
        </p:txBody>
      </p:sp>
      <p:sp>
        <p:nvSpPr>
          <p:cNvPr id="409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5F3278-C466-43FE-A3A5-46A437F211E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8F1B0D3-FDB0-4762-8500-37FE58FC14A1}" type="datetime1">
              <a:rPr lang="en-US" smtClean="0"/>
              <a:pPr/>
              <a:t>10/7/15</a:t>
            </a:fld>
            <a:endParaRPr lang="en-US" smtClean="0"/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E09A4F-FB9C-49DE-B82D-BDED7039EE7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2542" y="4379901"/>
            <a:ext cx="5086284" cy="4148175"/>
          </a:xfrm>
          <a:noFill/>
          <a:ln/>
        </p:spPr>
        <p:txBody>
          <a:bodyPr/>
          <a:lstStyle/>
          <a:p>
            <a:r>
              <a:rPr lang="en-US" dirty="0" smtClean="0"/>
              <a:t>LL: O(1), O(n), O(n)</a:t>
            </a:r>
          </a:p>
          <a:p>
            <a:r>
              <a:rPr lang="en-US" dirty="0" err="1" smtClean="0"/>
              <a:t>Uns</a:t>
            </a:r>
            <a:r>
              <a:rPr lang="en-US" dirty="0" smtClean="0"/>
              <a:t>: O(1), O(n), O(n)</a:t>
            </a:r>
          </a:p>
          <a:p>
            <a:r>
              <a:rPr lang="en-US" dirty="0" smtClean="0"/>
              <a:t>Sorted: O(n), O(log n), O(n)</a:t>
            </a:r>
          </a:p>
          <a:p>
            <a:r>
              <a:rPr lang="en-US" b="1" dirty="0" smtClean="0"/>
              <a:t>Sorted array is oh-so-close</a:t>
            </a:r>
            <a:r>
              <a:rPr lang="en-US" dirty="0" smtClean="0"/>
              <a:t>. O(log n) find time and almost O(log n) insert time. What’s wrong?</a:t>
            </a:r>
          </a:p>
          <a:p>
            <a:r>
              <a:rPr lang="en-US" dirty="0" smtClean="0"/>
              <a:t>Let’s look at how that search goes:</a:t>
            </a:r>
          </a:p>
          <a:p>
            <a:r>
              <a:rPr lang="en-US" dirty="0" smtClean="0"/>
              <a:t>Draw recursive calls (and potential recursive calls) in binary search. </a:t>
            </a:r>
          </a:p>
          <a:p>
            <a:r>
              <a:rPr lang="en-US" dirty="0" smtClean="0"/>
              <a:t>Note how it starts looking like a binary tree where the left </a:t>
            </a:r>
            <a:r>
              <a:rPr lang="en-US" dirty="0" err="1" smtClean="0"/>
              <a:t>subtrees</a:t>
            </a:r>
            <a:r>
              <a:rPr lang="en-US" dirty="0" smtClean="0"/>
              <a:t> have smaller elements and the right </a:t>
            </a:r>
            <a:r>
              <a:rPr lang="en-US" dirty="0" err="1" smtClean="0"/>
              <a:t>subtrees</a:t>
            </a:r>
            <a:r>
              <a:rPr lang="en-US" dirty="0" smtClean="0"/>
              <a:t> have bigger elements.</a:t>
            </a:r>
          </a:p>
          <a:p>
            <a:r>
              <a:rPr lang="en-US" dirty="0" smtClean="0"/>
              <a:t>What if we could store the whole thing in the structure this recursive search is building?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20" Type="http://schemas.openxmlformats.org/officeDocument/2006/relationships/tags" Target="../tags/tag35.xml"/><Relationship Id="rId21" Type="http://schemas.openxmlformats.org/officeDocument/2006/relationships/tags" Target="../tags/tag36.xml"/><Relationship Id="rId22" Type="http://schemas.openxmlformats.org/officeDocument/2006/relationships/tags" Target="../tags/tag37.xml"/><Relationship Id="rId23" Type="http://schemas.openxmlformats.org/officeDocument/2006/relationships/tags" Target="../tags/tag38.xml"/><Relationship Id="rId24" Type="http://schemas.openxmlformats.org/officeDocument/2006/relationships/tags" Target="../tags/tag39.xml"/><Relationship Id="rId25" Type="http://schemas.openxmlformats.org/officeDocument/2006/relationships/tags" Target="../tags/tag40.xml"/><Relationship Id="rId26" Type="http://schemas.openxmlformats.org/officeDocument/2006/relationships/tags" Target="../tags/tag41.xml"/><Relationship Id="rId27" Type="http://schemas.openxmlformats.org/officeDocument/2006/relationships/tags" Target="../tags/tag42.xml"/><Relationship Id="rId28" Type="http://schemas.openxmlformats.org/officeDocument/2006/relationships/tags" Target="../tags/tag43.xml"/><Relationship Id="rId29" Type="http://schemas.openxmlformats.org/officeDocument/2006/relationships/tags" Target="../tags/tag44.xml"/><Relationship Id="rId1" Type="http://schemas.openxmlformats.org/officeDocument/2006/relationships/tags" Target="../tags/tag16.xml"/><Relationship Id="rId2" Type="http://schemas.openxmlformats.org/officeDocument/2006/relationships/tags" Target="../tags/tag17.xml"/><Relationship Id="rId3" Type="http://schemas.openxmlformats.org/officeDocument/2006/relationships/tags" Target="../tags/tag18.xml"/><Relationship Id="rId4" Type="http://schemas.openxmlformats.org/officeDocument/2006/relationships/tags" Target="../tags/tag19.xml"/><Relationship Id="rId5" Type="http://schemas.openxmlformats.org/officeDocument/2006/relationships/tags" Target="../tags/tag20.xml"/><Relationship Id="rId30" Type="http://schemas.openxmlformats.org/officeDocument/2006/relationships/tags" Target="../tags/tag45.xml"/><Relationship Id="rId31" Type="http://schemas.openxmlformats.org/officeDocument/2006/relationships/tags" Target="../tags/tag46.xml"/><Relationship Id="rId32" Type="http://schemas.openxmlformats.org/officeDocument/2006/relationships/tags" Target="../tags/tag47.xml"/><Relationship Id="rId9" Type="http://schemas.openxmlformats.org/officeDocument/2006/relationships/tags" Target="../tags/tag24.xml"/><Relationship Id="rId6" Type="http://schemas.openxmlformats.org/officeDocument/2006/relationships/tags" Target="../tags/tag21.xml"/><Relationship Id="rId7" Type="http://schemas.openxmlformats.org/officeDocument/2006/relationships/tags" Target="../tags/tag22.xml"/><Relationship Id="rId8" Type="http://schemas.openxmlformats.org/officeDocument/2006/relationships/tags" Target="../tags/tag23.xml"/><Relationship Id="rId33" Type="http://schemas.openxmlformats.org/officeDocument/2006/relationships/tags" Target="../tags/tag48.xml"/><Relationship Id="rId34" Type="http://schemas.openxmlformats.org/officeDocument/2006/relationships/tags" Target="../tags/tag49.xml"/><Relationship Id="rId35" Type="http://schemas.openxmlformats.org/officeDocument/2006/relationships/tags" Target="../tags/tag50.xml"/><Relationship Id="rId36" Type="http://schemas.openxmlformats.org/officeDocument/2006/relationships/tags" Target="../tags/tag51.xml"/><Relationship Id="rId10" Type="http://schemas.openxmlformats.org/officeDocument/2006/relationships/tags" Target="../tags/tag25.xml"/><Relationship Id="rId11" Type="http://schemas.openxmlformats.org/officeDocument/2006/relationships/tags" Target="../tags/tag26.xml"/><Relationship Id="rId12" Type="http://schemas.openxmlformats.org/officeDocument/2006/relationships/tags" Target="../tags/tag27.xml"/><Relationship Id="rId13" Type="http://schemas.openxmlformats.org/officeDocument/2006/relationships/tags" Target="../tags/tag28.xml"/><Relationship Id="rId14" Type="http://schemas.openxmlformats.org/officeDocument/2006/relationships/tags" Target="../tags/tag29.xml"/><Relationship Id="rId15" Type="http://schemas.openxmlformats.org/officeDocument/2006/relationships/tags" Target="../tags/tag30.xml"/><Relationship Id="rId16" Type="http://schemas.openxmlformats.org/officeDocument/2006/relationships/tags" Target="../tags/tag31.xml"/><Relationship Id="rId17" Type="http://schemas.openxmlformats.org/officeDocument/2006/relationships/tags" Target="../tags/tag32.xml"/><Relationship Id="rId18" Type="http://schemas.openxmlformats.org/officeDocument/2006/relationships/tags" Target="../tags/tag33.xml"/><Relationship Id="rId19" Type="http://schemas.openxmlformats.org/officeDocument/2006/relationships/tags" Target="../tags/tag34.xml"/><Relationship Id="rId37" Type="http://schemas.openxmlformats.org/officeDocument/2006/relationships/tags" Target="../tags/tag52.xml"/><Relationship Id="rId38" Type="http://schemas.openxmlformats.org/officeDocument/2006/relationships/tags" Target="../tags/tag53.xml"/><Relationship Id="rId39" Type="http://schemas.openxmlformats.org/officeDocument/2006/relationships/tags" Target="../tags/tag54.xml"/><Relationship Id="rId40" Type="http://schemas.openxmlformats.org/officeDocument/2006/relationships/tags" Target="../tags/tag55.xml"/><Relationship Id="rId41" Type="http://schemas.openxmlformats.org/officeDocument/2006/relationships/slideLayout" Target="../slideLayouts/slideLayout2.xml"/><Relationship Id="rId4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64.xml"/><Relationship Id="rId20" Type="http://schemas.openxmlformats.org/officeDocument/2006/relationships/tags" Target="../tags/tag75.xml"/><Relationship Id="rId21" Type="http://schemas.openxmlformats.org/officeDocument/2006/relationships/tags" Target="../tags/tag76.xml"/><Relationship Id="rId22" Type="http://schemas.openxmlformats.org/officeDocument/2006/relationships/tags" Target="../tags/tag77.xml"/><Relationship Id="rId23" Type="http://schemas.openxmlformats.org/officeDocument/2006/relationships/tags" Target="../tags/tag78.xml"/><Relationship Id="rId24" Type="http://schemas.openxmlformats.org/officeDocument/2006/relationships/tags" Target="../tags/tag79.xml"/><Relationship Id="rId25" Type="http://schemas.openxmlformats.org/officeDocument/2006/relationships/tags" Target="../tags/tag80.xml"/><Relationship Id="rId26" Type="http://schemas.openxmlformats.org/officeDocument/2006/relationships/tags" Target="../tags/tag81.xml"/><Relationship Id="rId27" Type="http://schemas.openxmlformats.org/officeDocument/2006/relationships/tags" Target="../tags/tag82.xml"/><Relationship Id="rId28" Type="http://schemas.openxmlformats.org/officeDocument/2006/relationships/tags" Target="../tags/tag83.xml"/><Relationship Id="rId29" Type="http://schemas.openxmlformats.org/officeDocument/2006/relationships/tags" Target="../tags/tag84.xml"/><Relationship Id="rId30" Type="http://schemas.openxmlformats.org/officeDocument/2006/relationships/tags" Target="../tags/tag85.xml"/><Relationship Id="rId31" Type="http://schemas.openxmlformats.org/officeDocument/2006/relationships/slideLayout" Target="../slideLayouts/slideLayout2.xml"/><Relationship Id="rId32" Type="http://schemas.openxmlformats.org/officeDocument/2006/relationships/notesSlide" Target="../notesSlides/notesSlide11.xml"/><Relationship Id="rId10" Type="http://schemas.openxmlformats.org/officeDocument/2006/relationships/tags" Target="../tags/tag65.xml"/><Relationship Id="rId11" Type="http://schemas.openxmlformats.org/officeDocument/2006/relationships/tags" Target="../tags/tag66.xml"/><Relationship Id="rId12" Type="http://schemas.openxmlformats.org/officeDocument/2006/relationships/tags" Target="../tags/tag67.xml"/><Relationship Id="rId13" Type="http://schemas.openxmlformats.org/officeDocument/2006/relationships/tags" Target="../tags/tag68.xml"/><Relationship Id="rId14" Type="http://schemas.openxmlformats.org/officeDocument/2006/relationships/tags" Target="../tags/tag69.xml"/><Relationship Id="rId15" Type="http://schemas.openxmlformats.org/officeDocument/2006/relationships/tags" Target="../tags/tag70.xml"/><Relationship Id="rId16" Type="http://schemas.openxmlformats.org/officeDocument/2006/relationships/tags" Target="../tags/tag71.xml"/><Relationship Id="rId17" Type="http://schemas.openxmlformats.org/officeDocument/2006/relationships/tags" Target="../tags/tag72.xml"/><Relationship Id="rId18" Type="http://schemas.openxmlformats.org/officeDocument/2006/relationships/tags" Target="../tags/tag73.xml"/><Relationship Id="rId19" Type="http://schemas.openxmlformats.org/officeDocument/2006/relationships/tags" Target="../tags/tag74.xml"/><Relationship Id="rId1" Type="http://schemas.openxmlformats.org/officeDocument/2006/relationships/tags" Target="../tags/tag56.xml"/><Relationship Id="rId2" Type="http://schemas.openxmlformats.org/officeDocument/2006/relationships/tags" Target="../tags/tag57.xml"/><Relationship Id="rId3" Type="http://schemas.openxmlformats.org/officeDocument/2006/relationships/tags" Target="../tags/tag58.xml"/><Relationship Id="rId4" Type="http://schemas.openxmlformats.org/officeDocument/2006/relationships/tags" Target="../tags/tag59.xml"/><Relationship Id="rId5" Type="http://schemas.openxmlformats.org/officeDocument/2006/relationships/tags" Target="../tags/tag60.xml"/><Relationship Id="rId6" Type="http://schemas.openxmlformats.org/officeDocument/2006/relationships/tags" Target="../tags/tag61.xml"/><Relationship Id="rId7" Type="http://schemas.openxmlformats.org/officeDocument/2006/relationships/tags" Target="../tags/tag62.xml"/><Relationship Id="rId8" Type="http://schemas.openxmlformats.org/officeDocument/2006/relationships/tags" Target="../tags/tag63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tags" Target="../tags/tag94.xml"/><Relationship Id="rId20" Type="http://schemas.openxmlformats.org/officeDocument/2006/relationships/tags" Target="../tags/tag105.xml"/><Relationship Id="rId21" Type="http://schemas.openxmlformats.org/officeDocument/2006/relationships/tags" Target="../tags/tag106.xml"/><Relationship Id="rId22" Type="http://schemas.openxmlformats.org/officeDocument/2006/relationships/tags" Target="../tags/tag107.xml"/><Relationship Id="rId23" Type="http://schemas.openxmlformats.org/officeDocument/2006/relationships/tags" Target="../tags/tag108.xml"/><Relationship Id="rId24" Type="http://schemas.openxmlformats.org/officeDocument/2006/relationships/tags" Target="../tags/tag109.xml"/><Relationship Id="rId25" Type="http://schemas.openxmlformats.org/officeDocument/2006/relationships/tags" Target="../tags/tag110.xml"/><Relationship Id="rId26" Type="http://schemas.openxmlformats.org/officeDocument/2006/relationships/tags" Target="../tags/tag111.xml"/><Relationship Id="rId27" Type="http://schemas.openxmlformats.org/officeDocument/2006/relationships/slideLayout" Target="../slideLayouts/slideLayout2.xml"/><Relationship Id="rId28" Type="http://schemas.openxmlformats.org/officeDocument/2006/relationships/notesSlide" Target="../notesSlides/notesSlide12.xml"/><Relationship Id="rId10" Type="http://schemas.openxmlformats.org/officeDocument/2006/relationships/tags" Target="../tags/tag95.xml"/><Relationship Id="rId11" Type="http://schemas.openxmlformats.org/officeDocument/2006/relationships/tags" Target="../tags/tag96.xml"/><Relationship Id="rId12" Type="http://schemas.openxmlformats.org/officeDocument/2006/relationships/tags" Target="../tags/tag97.xml"/><Relationship Id="rId13" Type="http://schemas.openxmlformats.org/officeDocument/2006/relationships/tags" Target="../tags/tag98.xml"/><Relationship Id="rId14" Type="http://schemas.openxmlformats.org/officeDocument/2006/relationships/tags" Target="../tags/tag99.xml"/><Relationship Id="rId15" Type="http://schemas.openxmlformats.org/officeDocument/2006/relationships/tags" Target="../tags/tag100.xml"/><Relationship Id="rId16" Type="http://schemas.openxmlformats.org/officeDocument/2006/relationships/tags" Target="../tags/tag101.xml"/><Relationship Id="rId17" Type="http://schemas.openxmlformats.org/officeDocument/2006/relationships/tags" Target="../tags/tag102.xml"/><Relationship Id="rId18" Type="http://schemas.openxmlformats.org/officeDocument/2006/relationships/tags" Target="../tags/tag103.xml"/><Relationship Id="rId19" Type="http://schemas.openxmlformats.org/officeDocument/2006/relationships/tags" Target="../tags/tag104.xml"/><Relationship Id="rId1" Type="http://schemas.openxmlformats.org/officeDocument/2006/relationships/tags" Target="../tags/tag86.xml"/><Relationship Id="rId2" Type="http://schemas.openxmlformats.org/officeDocument/2006/relationships/tags" Target="../tags/tag87.xml"/><Relationship Id="rId3" Type="http://schemas.openxmlformats.org/officeDocument/2006/relationships/tags" Target="../tags/tag88.xml"/><Relationship Id="rId4" Type="http://schemas.openxmlformats.org/officeDocument/2006/relationships/tags" Target="../tags/tag89.xml"/><Relationship Id="rId5" Type="http://schemas.openxmlformats.org/officeDocument/2006/relationships/tags" Target="../tags/tag90.xml"/><Relationship Id="rId6" Type="http://schemas.openxmlformats.org/officeDocument/2006/relationships/tags" Target="../tags/tag91.xml"/><Relationship Id="rId7" Type="http://schemas.openxmlformats.org/officeDocument/2006/relationships/tags" Target="../tags/tag92.xml"/><Relationship Id="rId8" Type="http://schemas.openxmlformats.org/officeDocument/2006/relationships/tags" Target="../tags/tag9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14.xml"/><Relationship Id="rId4" Type="http://schemas.openxmlformats.org/officeDocument/2006/relationships/tags" Target="../tags/tag115.xml"/><Relationship Id="rId5" Type="http://schemas.openxmlformats.org/officeDocument/2006/relationships/tags" Target="../tags/tag116.xml"/><Relationship Id="rId6" Type="http://schemas.openxmlformats.org/officeDocument/2006/relationships/tags" Target="../tags/tag117.xml"/><Relationship Id="rId7" Type="http://schemas.openxmlformats.org/officeDocument/2006/relationships/slideLayout" Target="../slideLayouts/slideLayout2.xml"/><Relationship Id="rId8" Type="http://schemas.openxmlformats.org/officeDocument/2006/relationships/notesSlide" Target="../notesSlides/notesSlide13.xml"/><Relationship Id="rId1" Type="http://schemas.openxmlformats.org/officeDocument/2006/relationships/tags" Target="../tags/tag112.xml"/><Relationship Id="rId2" Type="http://schemas.openxmlformats.org/officeDocument/2006/relationships/tags" Target="../tags/tag113.xml"/></Relationships>
</file>

<file path=ppt/slides/_rels/slide16.xml.rels><?xml version="1.0" encoding="UTF-8" standalone="yes"?>
<Relationships xmlns="http://schemas.openxmlformats.org/package/2006/relationships"><Relationship Id="rId11" Type="http://schemas.openxmlformats.org/officeDocument/2006/relationships/tags" Target="../tags/tag128.xml"/><Relationship Id="rId12" Type="http://schemas.openxmlformats.org/officeDocument/2006/relationships/slideLayout" Target="../slideLayouts/slideLayout2.xml"/><Relationship Id="rId13" Type="http://schemas.openxmlformats.org/officeDocument/2006/relationships/notesSlide" Target="../notesSlides/notesSlide14.xml"/><Relationship Id="rId1" Type="http://schemas.openxmlformats.org/officeDocument/2006/relationships/tags" Target="../tags/tag118.xml"/><Relationship Id="rId2" Type="http://schemas.openxmlformats.org/officeDocument/2006/relationships/tags" Target="../tags/tag119.xml"/><Relationship Id="rId3" Type="http://schemas.openxmlformats.org/officeDocument/2006/relationships/tags" Target="../tags/tag120.xml"/><Relationship Id="rId4" Type="http://schemas.openxmlformats.org/officeDocument/2006/relationships/tags" Target="../tags/tag121.xml"/><Relationship Id="rId5" Type="http://schemas.openxmlformats.org/officeDocument/2006/relationships/tags" Target="../tags/tag122.xml"/><Relationship Id="rId6" Type="http://schemas.openxmlformats.org/officeDocument/2006/relationships/tags" Target="../tags/tag123.xml"/><Relationship Id="rId7" Type="http://schemas.openxmlformats.org/officeDocument/2006/relationships/tags" Target="../tags/tag124.xml"/><Relationship Id="rId8" Type="http://schemas.openxmlformats.org/officeDocument/2006/relationships/tags" Target="../tags/tag125.xml"/><Relationship Id="rId9" Type="http://schemas.openxmlformats.org/officeDocument/2006/relationships/tags" Target="../tags/tag126.xml"/><Relationship Id="rId10" Type="http://schemas.openxmlformats.org/officeDocument/2006/relationships/tags" Target="../tags/tag12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12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13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1" Type="http://schemas.openxmlformats.org/officeDocument/2006/relationships/tags" Target="../tags/tag141.xml"/><Relationship Id="rId12" Type="http://schemas.openxmlformats.org/officeDocument/2006/relationships/tags" Target="../tags/tag142.xml"/><Relationship Id="rId13" Type="http://schemas.openxmlformats.org/officeDocument/2006/relationships/tags" Target="../tags/tag143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17.xml"/><Relationship Id="rId1" Type="http://schemas.openxmlformats.org/officeDocument/2006/relationships/tags" Target="../tags/tag131.xml"/><Relationship Id="rId2" Type="http://schemas.openxmlformats.org/officeDocument/2006/relationships/tags" Target="../tags/tag132.xml"/><Relationship Id="rId3" Type="http://schemas.openxmlformats.org/officeDocument/2006/relationships/tags" Target="../tags/tag133.xml"/><Relationship Id="rId4" Type="http://schemas.openxmlformats.org/officeDocument/2006/relationships/tags" Target="../tags/tag134.xml"/><Relationship Id="rId5" Type="http://schemas.openxmlformats.org/officeDocument/2006/relationships/tags" Target="../tags/tag135.xml"/><Relationship Id="rId6" Type="http://schemas.openxmlformats.org/officeDocument/2006/relationships/tags" Target="../tags/tag136.xml"/><Relationship Id="rId7" Type="http://schemas.openxmlformats.org/officeDocument/2006/relationships/tags" Target="../tags/tag137.xml"/><Relationship Id="rId8" Type="http://schemas.openxmlformats.org/officeDocument/2006/relationships/tags" Target="../tags/tag138.xml"/><Relationship Id="rId9" Type="http://schemas.openxmlformats.org/officeDocument/2006/relationships/tags" Target="../tags/tag139.xml"/><Relationship Id="rId10" Type="http://schemas.openxmlformats.org/officeDocument/2006/relationships/tags" Target="../tags/tag1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1" Type="http://schemas.openxmlformats.org/officeDocument/2006/relationships/tags" Target="../tags/tag154.xml"/><Relationship Id="rId12" Type="http://schemas.openxmlformats.org/officeDocument/2006/relationships/tags" Target="../tags/tag155.xml"/><Relationship Id="rId13" Type="http://schemas.openxmlformats.org/officeDocument/2006/relationships/tags" Target="../tags/tag156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18.xml"/><Relationship Id="rId1" Type="http://schemas.openxmlformats.org/officeDocument/2006/relationships/tags" Target="../tags/tag144.xml"/><Relationship Id="rId2" Type="http://schemas.openxmlformats.org/officeDocument/2006/relationships/tags" Target="../tags/tag145.xml"/><Relationship Id="rId3" Type="http://schemas.openxmlformats.org/officeDocument/2006/relationships/tags" Target="../tags/tag146.xml"/><Relationship Id="rId4" Type="http://schemas.openxmlformats.org/officeDocument/2006/relationships/tags" Target="../tags/tag147.xml"/><Relationship Id="rId5" Type="http://schemas.openxmlformats.org/officeDocument/2006/relationships/tags" Target="../tags/tag148.xml"/><Relationship Id="rId6" Type="http://schemas.openxmlformats.org/officeDocument/2006/relationships/tags" Target="../tags/tag149.xml"/><Relationship Id="rId7" Type="http://schemas.openxmlformats.org/officeDocument/2006/relationships/tags" Target="../tags/tag150.xml"/><Relationship Id="rId8" Type="http://schemas.openxmlformats.org/officeDocument/2006/relationships/tags" Target="../tags/tag151.xml"/><Relationship Id="rId9" Type="http://schemas.openxmlformats.org/officeDocument/2006/relationships/tags" Target="../tags/tag152.xml"/><Relationship Id="rId10" Type="http://schemas.openxmlformats.org/officeDocument/2006/relationships/tags" Target="../tags/tag153.xml"/></Relationships>
</file>

<file path=ppt/slides/_rels/slide21.xml.rels><?xml version="1.0" encoding="UTF-8" standalone="yes"?>
<Relationships xmlns="http://schemas.openxmlformats.org/package/2006/relationships"><Relationship Id="rId11" Type="http://schemas.openxmlformats.org/officeDocument/2006/relationships/tags" Target="../tags/tag167.xml"/><Relationship Id="rId12" Type="http://schemas.openxmlformats.org/officeDocument/2006/relationships/tags" Target="../tags/tag168.xml"/><Relationship Id="rId13" Type="http://schemas.openxmlformats.org/officeDocument/2006/relationships/tags" Target="../tags/tag169.xml"/><Relationship Id="rId14" Type="http://schemas.openxmlformats.org/officeDocument/2006/relationships/tags" Target="../tags/tag170.xml"/><Relationship Id="rId15" Type="http://schemas.openxmlformats.org/officeDocument/2006/relationships/tags" Target="../tags/tag171.xml"/><Relationship Id="rId16" Type="http://schemas.openxmlformats.org/officeDocument/2006/relationships/tags" Target="../tags/tag172.xml"/><Relationship Id="rId17" Type="http://schemas.openxmlformats.org/officeDocument/2006/relationships/tags" Target="../tags/tag173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19.xml"/><Relationship Id="rId1" Type="http://schemas.openxmlformats.org/officeDocument/2006/relationships/tags" Target="../tags/tag157.xml"/><Relationship Id="rId2" Type="http://schemas.openxmlformats.org/officeDocument/2006/relationships/tags" Target="../tags/tag158.xml"/><Relationship Id="rId3" Type="http://schemas.openxmlformats.org/officeDocument/2006/relationships/tags" Target="../tags/tag159.xml"/><Relationship Id="rId4" Type="http://schemas.openxmlformats.org/officeDocument/2006/relationships/tags" Target="../tags/tag160.xml"/><Relationship Id="rId5" Type="http://schemas.openxmlformats.org/officeDocument/2006/relationships/tags" Target="../tags/tag161.xml"/><Relationship Id="rId6" Type="http://schemas.openxmlformats.org/officeDocument/2006/relationships/tags" Target="../tags/tag162.xml"/><Relationship Id="rId7" Type="http://schemas.openxmlformats.org/officeDocument/2006/relationships/tags" Target="../tags/tag163.xml"/><Relationship Id="rId8" Type="http://schemas.openxmlformats.org/officeDocument/2006/relationships/tags" Target="../tags/tag164.xml"/><Relationship Id="rId9" Type="http://schemas.openxmlformats.org/officeDocument/2006/relationships/tags" Target="../tags/tag165.xml"/><Relationship Id="rId10" Type="http://schemas.openxmlformats.org/officeDocument/2006/relationships/tags" Target="../tags/tag166.xml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tags" Target="../tags/tag182.xml"/><Relationship Id="rId20" Type="http://schemas.openxmlformats.org/officeDocument/2006/relationships/tags" Target="../tags/tag193.xml"/><Relationship Id="rId21" Type="http://schemas.openxmlformats.org/officeDocument/2006/relationships/tags" Target="../tags/tag194.xml"/><Relationship Id="rId22" Type="http://schemas.openxmlformats.org/officeDocument/2006/relationships/tags" Target="../tags/tag195.xml"/><Relationship Id="rId23" Type="http://schemas.openxmlformats.org/officeDocument/2006/relationships/tags" Target="../tags/tag196.xml"/><Relationship Id="rId24" Type="http://schemas.openxmlformats.org/officeDocument/2006/relationships/tags" Target="../tags/tag197.xml"/><Relationship Id="rId25" Type="http://schemas.openxmlformats.org/officeDocument/2006/relationships/tags" Target="../tags/tag198.xml"/><Relationship Id="rId26" Type="http://schemas.openxmlformats.org/officeDocument/2006/relationships/slideLayout" Target="../slideLayouts/slideLayout4.xml"/><Relationship Id="rId27" Type="http://schemas.openxmlformats.org/officeDocument/2006/relationships/notesSlide" Target="../notesSlides/notesSlide20.xml"/><Relationship Id="rId10" Type="http://schemas.openxmlformats.org/officeDocument/2006/relationships/tags" Target="../tags/tag183.xml"/><Relationship Id="rId11" Type="http://schemas.openxmlformats.org/officeDocument/2006/relationships/tags" Target="../tags/tag184.xml"/><Relationship Id="rId12" Type="http://schemas.openxmlformats.org/officeDocument/2006/relationships/tags" Target="../tags/tag185.xml"/><Relationship Id="rId13" Type="http://schemas.openxmlformats.org/officeDocument/2006/relationships/tags" Target="../tags/tag186.xml"/><Relationship Id="rId14" Type="http://schemas.openxmlformats.org/officeDocument/2006/relationships/tags" Target="../tags/tag187.xml"/><Relationship Id="rId15" Type="http://schemas.openxmlformats.org/officeDocument/2006/relationships/tags" Target="../tags/tag188.xml"/><Relationship Id="rId16" Type="http://schemas.openxmlformats.org/officeDocument/2006/relationships/tags" Target="../tags/tag189.xml"/><Relationship Id="rId17" Type="http://schemas.openxmlformats.org/officeDocument/2006/relationships/tags" Target="../tags/tag190.xml"/><Relationship Id="rId18" Type="http://schemas.openxmlformats.org/officeDocument/2006/relationships/tags" Target="../tags/tag191.xml"/><Relationship Id="rId19" Type="http://schemas.openxmlformats.org/officeDocument/2006/relationships/tags" Target="../tags/tag192.xml"/><Relationship Id="rId1" Type="http://schemas.openxmlformats.org/officeDocument/2006/relationships/tags" Target="../tags/tag174.xml"/><Relationship Id="rId2" Type="http://schemas.openxmlformats.org/officeDocument/2006/relationships/tags" Target="../tags/tag175.xml"/><Relationship Id="rId3" Type="http://schemas.openxmlformats.org/officeDocument/2006/relationships/tags" Target="../tags/tag176.xml"/><Relationship Id="rId4" Type="http://schemas.openxmlformats.org/officeDocument/2006/relationships/tags" Target="../tags/tag177.xml"/><Relationship Id="rId5" Type="http://schemas.openxmlformats.org/officeDocument/2006/relationships/tags" Target="../tags/tag178.xml"/><Relationship Id="rId6" Type="http://schemas.openxmlformats.org/officeDocument/2006/relationships/tags" Target="../tags/tag179.xml"/><Relationship Id="rId7" Type="http://schemas.openxmlformats.org/officeDocument/2006/relationships/tags" Target="../tags/tag180.xml"/><Relationship Id="rId8" Type="http://schemas.openxmlformats.org/officeDocument/2006/relationships/tags" Target="../tags/tag181.xml"/></Relationships>
</file>

<file path=ppt/slides/_rels/slide23.xml.rels><?xml version="1.0" encoding="UTF-8" standalone="yes"?>
<Relationships xmlns="http://schemas.openxmlformats.org/package/2006/relationships"><Relationship Id="rId20" Type="http://schemas.openxmlformats.org/officeDocument/2006/relationships/tags" Target="../tags/tag218.xml"/><Relationship Id="rId21" Type="http://schemas.openxmlformats.org/officeDocument/2006/relationships/tags" Target="../tags/tag219.xml"/><Relationship Id="rId22" Type="http://schemas.openxmlformats.org/officeDocument/2006/relationships/tags" Target="../tags/tag220.xml"/><Relationship Id="rId23" Type="http://schemas.openxmlformats.org/officeDocument/2006/relationships/tags" Target="../tags/tag221.xml"/><Relationship Id="rId24" Type="http://schemas.openxmlformats.org/officeDocument/2006/relationships/tags" Target="../tags/tag222.xml"/><Relationship Id="rId25" Type="http://schemas.openxmlformats.org/officeDocument/2006/relationships/tags" Target="../tags/tag223.xml"/><Relationship Id="rId26" Type="http://schemas.openxmlformats.org/officeDocument/2006/relationships/tags" Target="../tags/tag224.xml"/><Relationship Id="rId27" Type="http://schemas.openxmlformats.org/officeDocument/2006/relationships/tags" Target="../tags/tag225.xml"/><Relationship Id="rId28" Type="http://schemas.openxmlformats.org/officeDocument/2006/relationships/tags" Target="../tags/tag226.xml"/><Relationship Id="rId29" Type="http://schemas.openxmlformats.org/officeDocument/2006/relationships/tags" Target="../tags/tag227.xml"/><Relationship Id="rId1" Type="http://schemas.openxmlformats.org/officeDocument/2006/relationships/tags" Target="../tags/tag199.xml"/><Relationship Id="rId2" Type="http://schemas.openxmlformats.org/officeDocument/2006/relationships/tags" Target="../tags/tag200.xml"/><Relationship Id="rId3" Type="http://schemas.openxmlformats.org/officeDocument/2006/relationships/tags" Target="../tags/tag201.xml"/><Relationship Id="rId4" Type="http://schemas.openxmlformats.org/officeDocument/2006/relationships/tags" Target="../tags/tag202.xml"/><Relationship Id="rId5" Type="http://schemas.openxmlformats.org/officeDocument/2006/relationships/tags" Target="../tags/tag203.xml"/><Relationship Id="rId30" Type="http://schemas.openxmlformats.org/officeDocument/2006/relationships/tags" Target="../tags/tag228.xml"/><Relationship Id="rId31" Type="http://schemas.openxmlformats.org/officeDocument/2006/relationships/tags" Target="../tags/tag229.xml"/><Relationship Id="rId32" Type="http://schemas.openxmlformats.org/officeDocument/2006/relationships/tags" Target="../tags/tag230.xml"/><Relationship Id="rId9" Type="http://schemas.openxmlformats.org/officeDocument/2006/relationships/tags" Target="../tags/tag207.xml"/><Relationship Id="rId6" Type="http://schemas.openxmlformats.org/officeDocument/2006/relationships/tags" Target="../tags/tag204.xml"/><Relationship Id="rId7" Type="http://schemas.openxmlformats.org/officeDocument/2006/relationships/tags" Target="../tags/tag205.xml"/><Relationship Id="rId8" Type="http://schemas.openxmlformats.org/officeDocument/2006/relationships/tags" Target="../tags/tag206.xml"/><Relationship Id="rId33" Type="http://schemas.openxmlformats.org/officeDocument/2006/relationships/tags" Target="../tags/tag231.xml"/><Relationship Id="rId34" Type="http://schemas.openxmlformats.org/officeDocument/2006/relationships/tags" Target="../tags/tag232.xml"/><Relationship Id="rId35" Type="http://schemas.openxmlformats.org/officeDocument/2006/relationships/tags" Target="../tags/tag233.xml"/><Relationship Id="rId36" Type="http://schemas.openxmlformats.org/officeDocument/2006/relationships/tags" Target="../tags/tag234.xml"/><Relationship Id="rId10" Type="http://schemas.openxmlformats.org/officeDocument/2006/relationships/tags" Target="../tags/tag208.xml"/><Relationship Id="rId11" Type="http://schemas.openxmlformats.org/officeDocument/2006/relationships/tags" Target="../tags/tag209.xml"/><Relationship Id="rId12" Type="http://schemas.openxmlformats.org/officeDocument/2006/relationships/tags" Target="../tags/tag210.xml"/><Relationship Id="rId13" Type="http://schemas.openxmlformats.org/officeDocument/2006/relationships/tags" Target="../tags/tag211.xml"/><Relationship Id="rId14" Type="http://schemas.openxmlformats.org/officeDocument/2006/relationships/tags" Target="../tags/tag212.xml"/><Relationship Id="rId15" Type="http://schemas.openxmlformats.org/officeDocument/2006/relationships/tags" Target="../tags/tag213.xml"/><Relationship Id="rId16" Type="http://schemas.openxmlformats.org/officeDocument/2006/relationships/tags" Target="../tags/tag214.xml"/><Relationship Id="rId17" Type="http://schemas.openxmlformats.org/officeDocument/2006/relationships/tags" Target="../tags/tag215.xml"/><Relationship Id="rId18" Type="http://schemas.openxmlformats.org/officeDocument/2006/relationships/tags" Target="../tags/tag216.xml"/><Relationship Id="rId19" Type="http://schemas.openxmlformats.org/officeDocument/2006/relationships/tags" Target="../tags/tag217.xml"/><Relationship Id="rId37" Type="http://schemas.openxmlformats.org/officeDocument/2006/relationships/tags" Target="../tags/tag235.xml"/><Relationship Id="rId38" Type="http://schemas.openxmlformats.org/officeDocument/2006/relationships/tags" Target="../tags/tag236.xml"/><Relationship Id="rId39" Type="http://schemas.openxmlformats.org/officeDocument/2006/relationships/tags" Target="../tags/tag237.xml"/><Relationship Id="rId40" Type="http://schemas.openxmlformats.org/officeDocument/2006/relationships/tags" Target="../tags/tag238.xml"/><Relationship Id="rId41" Type="http://schemas.openxmlformats.org/officeDocument/2006/relationships/tags" Target="../tags/tag239.xml"/><Relationship Id="rId42" Type="http://schemas.openxmlformats.org/officeDocument/2006/relationships/slideLayout" Target="../slideLayouts/slideLayout2.xml"/><Relationship Id="rId43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20" Type="http://schemas.openxmlformats.org/officeDocument/2006/relationships/tags" Target="../tags/tag259.xml"/><Relationship Id="rId21" Type="http://schemas.openxmlformats.org/officeDocument/2006/relationships/tags" Target="../tags/tag260.xml"/><Relationship Id="rId22" Type="http://schemas.openxmlformats.org/officeDocument/2006/relationships/tags" Target="../tags/tag261.xml"/><Relationship Id="rId23" Type="http://schemas.openxmlformats.org/officeDocument/2006/relationships/tags" Target="../tags/tag262.xml"/><Relationship Id="rId24" Type="http://schemas.openxmlformats.org/officeDocument/2006/relationships/tags" Target="../tags/tag263.xml"/><Relationship Id="rId25" Type="http://schemas.openxmlformats.org/officeDocument/2006/relationships/tags" Target="../tags/tag264.xml"/><Relationship Id="rId26" Type="http://schemas.openxmlformats.org/officeDocument/2006/relationships/tags" Target="../tags/tag265.xml"/><Relationship Id="rId27" Type="http://schemas.openxmlformats.org/officeDocument/2006/relationships/tags" Target="../tags/tag266.xml"/><Relationship Id="rId28" Type="http://schemas.openxmlformats.org/officeDocument/2006/relationships/tags" Target="../tags/tag267.xml"/><Relationship Id="rId29" Type="http://schemas.openxmlformats.org/officeDocument/2006/relationships/tags" Target="../tags/tag268.xml"/><Relationship Id="rId1" Type="http://schemas.openxmlformats.org/officeDocument/2006/relationships/tags" Target="../tags/tag240.xml"/><Relationship Id="rId2" Type="http://schemas.openxmlformats.org/officeDocument/2006/relationships/tags" Target="../tags/tag241.xml"/><Relationship Id="rId3" Type="http://schemas.openxmlformats.org/officeDocument/2006/relationships/tags" Target="../tags/tag242.xml"/><Relationship Id="rId4" Type="http://schemas.openxmlformats.org/officeDocument/2006/relationships/tags" Target="../tags/tag243.xml"/><Relationship Id="rId5" Type="http://schemas.openxmlformats.org/officeDocument/2006/relationships/tags" Target="../tags/tag244.xml"/><Relationship Id="rId30" Type="http://schemas.openxmlformats.org/officeDocument/2006/relationships/tags" Target="../tags/tag269.xml"/><Relationship Id="rId31" Type="http://schemas.openxmlformats.org/officeDocument/2006/relationships/tags" Target="../tags/tag270.xml"/><Relationship Id="rId32" Type="http://schemas.openxmlformats.org/officeDocument/2006/relationships/tags" Target="../tags/tag271.xml"/><Relationship Id="rId9" Type="http://schemas.openxmlformats.org/officeDocument/2006/relationships/tags" Target="../tags/tag248.xml"/><Relationship Id="rId6" Type="http://schemas.openxmlformats.org/officeDocument/2006/relationships/tags" Target="../tags/tag245.xml"/><Relationship Id="rId7" Type="http://schemas.openxmlformats.org/officeDocument/2006/relationships/tags" Target="../tags/tag246.xml"/><Relationship Id="rId8" Type="http://schemas.openxmlformats.org/officeDocument/2006/relationships/tags" Target="../tags/tag247.xml"/><Relationship Id="rId33" Type="http://schemas.openxmlformats.org/officeDocument/2006/relationships/tags" Target="../tags/tag272.xml"/><Relationship Id="rId34" Type="http://schemas.openxmlformats.org/officeDocument/2006/relationships/tags" Target="../tags/tag273.xml"/><Relationship Id="rId35" Type="http://schemas.openxmlformats.org/officeDocument/2006/relationships/tags" Target="../tags/tag274.xml"/><Relationship Id="rId36" Type="http://schemas.openxmlformats.org/officeDocument/2006/relationships/tags" Target="../tags/tag275.xml"/><Relationship Id="rId10" Type="http://schemas.openxmlformats.org/officeDocument/2006/relationships/tags" Target="../tags/tag249.xml"/><Relationship Id="rId11" Type="http://schemas.openxmlformats.org/officeDocument/2006/relationships/tags" Target="../tags/tag250.xml"/><Relationship Id="rId12" Type="http://schemas.openxmlformats.org/officeDocument/2006/relationships/tags" Target="../tags/tag251.xml"/><Relationship Id="rId13" Type="http://schemas.openxmlformats.org/officeDocument/2006/relationships/tags" Target="../tags/tag252.xml"/><Relationship Id="rId14" Type="http://schemas.openxmlformats.org/officeDocument/2006/relationships/tags" Target="../tags/tag253.xml"/><Relationship Id="rId15" Type="http://schemas.openxmlformats.org/officeDocument/2006/relationships/tags" Target="../tags/tag254.xml"/><Relationship Id="rId16" Type="http://schemas.openxmlformats.org/officeDocument/2006/relationships/tags" Target="../tags/tag255.xml"/><Relationship Id="rId17" Type="http://schemas.openxmlformats.org/officeDocument/2006/relationships/tags" Target="../tags/tag256.xml"/><Relationship Id="rId18" Type="http://schemas.openxmlformats.org/officeDocument/2006/relationships/tags" Target="../tags/tag257.xml"/><Relationship Id="rId19" Type="http://schemas.openxmlformats.org/officeDocument/2006/relationships/tags" Target="../tags/tag258.xml"/><Relationship Id="rId37" Type="http://schemas.openxmlformats.org/officeDocument/2006/relationships/tags" Target="../tags/tag276.xml"/><Relationship Id="rId38" Type="http://schemas.openxmlformats.org/officeDocument/2006/relationships/tags" Target="../tags/tag277.xml"/><Relationship Id="rId39" Type="http://schemas.openxmlformats.org/officeDocument/2006/relationships/tags" Target="../tags/tag278.xml"/><Relationship Id="rId40" Type="http://schemas.openxmlformats.org/officeDocument/2006/relationships/tags" Target="../tags/tag279.xml"/><Relationship Id="rId41" Type="http://schemas.openxmlformats.org/officeDocument/2006/relationships/tags" Target="../tags/tag280.xml"/><Relationship Id="rId42" Type="http://schemas.openxmlformats.org/officeDocument/2006/relationships/slideLayout" Target="../slideLayouts/slideLayout2.xml"/><Relationship Id="rId43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9" Type="http://schemas.openxmlformats.org/officeDocument/2006/relationships/tags" Target="../tags/tag289.xml"/><Relationship Id="rId20" Type="http://schemas.openxmlformats.org/officeDocument/2006/relationships/tags" Target="../tags/tag300.xml"/><Relationship Id="rId21" Type="http://schemas.openxmlformats.org/officeDocument/2006/relationships/tags" Target="../tags/tag301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3.xml"/><Relationship Id="rId10" Type="http://schemas.openxmlformats.org/officeDocument/2006/relationships/tags" Target="../tags/tag290.xml"/><Relationship Id="rId11" Type="http://schemas.openxmlformats.org/officeDocument/2006/relationships/tags" Target="../tags/tag291.xml"/><Relationship Id="rId12" Type="http://schemas.openxmlformats.org/officeDocument/2006/relationships/tags" Target="../tags/tag292.xml"/><Relationship Id="rId13" Type="http://schemas.openxmlformats.org/officeDocument/2006/relationships/tags" Target="../tags/tag293.xml"/><Relationship Id="rId14" Type="http://schemas.openxmlformats.org/officeDocument/2006/relationships/tags" Target="../tags/tag294.xml"/><Relationship Id="rId15" Type="http://schemas.openxmlformats.org/officeDocument/2006/relationships/tags" Target="../tags/tag295.xml"/><Relationship Id="rId16" Type="http://schemas.openxmlformats.org/officeDocument/2006/relationships/tags" Target="../tags/tag296.xml"/><Relationship Id="rId17" Type="http://schemas.openxmlformats.org/officeDocument/2006/relationships/tags" Target="../tags/tag297.xml"/><Relationship Id="rId18" Type="http://schemas.openxmlformats.org/officeDocument/2006/relationships/tags" Target="../tags/tag298.xml"/><Relationship Id="rId19" Type="http://schemas.openxmlformats.org/officeDocument/2006/relationships/tags" Target="../tags/tag299.xml"/><Relationship Id="rId1" Type="http://schemas.openxmlformats.org/officeDocument/2006/relationships/tags" Target="../tags/tag281.xml"/><Relationship Id="rId2" Type="http://schemas.openxmlformats.org/officeDocument/2006/relationships/tags" Target="../tags/tag282.xml"/><Relationship Id="rId3" Type="http://schemas.openxmlformats.org/officeDocument/2006/relationships/tags" Target="../tags/tag283.xml"/><Relationship Id="rId4" Type="http://schemas.openxmlformats.org/officeDocument/2006/relationships/tags" Target="../tags/tag284.xml"/><Relationship Id="rId5" Type="http://schemas.openxmlformats.org/officeDocument/2006/relationships/tags" Target="../tags/tag285.xml"/><Relationship Id="rId6" Type="http://schemas.openxmlformats.org/officeDocument/2006/relationships/tags" Target="../tags/tag286.xml"/><Relationship Id="rId7" Type="http://schemas.openxmlformats.org/officeDocument/2006/relationships/tags" Target="../tags/tag287.xml"/><Relationship Id="rId8" Type="http://schemas.openxmlformats.org/officeDocument/2006/relationships/tags" Target="../tags/tag288.xml"/></Relationships>
</file>

<file path=ppt/slides/_rels/slide26.xml.rels><?xml version="1.0" encoding="UTF-8" standalone="yes"?>
<Relationships xmlns="http://schemas.openxmlformats.org/package/2006/relationships"><Relationship Id="rId9" Type="http://schemas.openxmlformats.org/officeDocument/2006/relationships/tags" Target="../tags/tag310.xml"/><Relationship Id="rId20" Type="http://schemas.openxmlformats.org/officeDocument/2006/relationships/tags" Target="../tags/tag321.xml"/><Relationship Id="rId21" Type="http://schemas.openxmlformats.org/officeDocument/2006/relationships/tags" Target="../tags/tag322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4.xml"/><Relationship Id="rId10" Type="http://schemas.openxmlformats.org/officeDocument/2006/relationships/tags" Target="../tags/tag311.xml"/><Relationship Id="rId11" Type="http://schemas.openxmlformats.org/officeDocument/2006/relationships/tags" Target="../tags/tag312.xml"/><Relationship Id="rId12" Type="http://schemas.openxmlformats.org/officeDocument/2006/relationships/tags" Target="../tags/tag313.xml"/><Relationship Id="rId13" Type="http://schemas.openxmlformats.org/officeDocument/2006/relationships/tags" Target="../tags/tag314.xml"/><Relationship Id="rId14" Type="http://schemas.openxmlformats.org/officeDocument/2006/relationships/tags" Target="../tags/tag315.xml"/><Relationship Id="rId15" Type="http://schemas.openxmlformats.org/officeDocument/2006/relationships/tags" Target="../tags/tag316.xml"/><Relationship Id="rId16" Type="http://schemas.openxmlformats.org/officeDocument/2006/relationships/tags" Target="../tags/tag317.xml"/><Relationship Id="rId17" Type="http://schemas.openxmlformats.org/officeDocument/2006/relationships/tags" Target="../tags/tag318.xml"/><Relationship Id="rId18" Type="http://schemas.openxmlformats.org/officeDocument/2006/relationships/tags" Target="../tags/tag319.xml"/><Relationship Id="rId19" Type="http://schemas.openxmlformats.org/officeDocument/2006/relationships/tags" Target="../tags/tag320.xml"/><Relationship Id="rId1" Type="http://schemas.openxmlformats.org/officeDocument/2006/relationships/tags" Target="../tags/tag302.xml"/><Relationship Id="rId2" Type="http://schemas.openxmlformats.org/officeDocument/2006/relationships/tags" Target="../tags/tag303.xml"/><Relationship Id="rId3" Type="http://schemas.openxmlformats.org/officeDocument/2006/relationships/tags" Target="../tags/tag304.xml"/><Relationship Id="rId4" Type="http://schemas.openxmlformats.org/officeDocument/2006/relationships/tags" Target="../tags/tag305.xml"/><Relationship Id="rId5" Type="http://schemas.openxmlformats.org/officeDocument/2006/relationships/tags" Target="../tags/tag306.xml"/><Relationship Id="rId6" Type="http://schemas.openxmlformats.org/officeDocument/2006/relationships/tags" Target="../tags/tag307.xml"/><Relationship Id="rId7" Type="http://schemas.openxmlformats.org/officeDocument/2006/relationships/tags" Target="../tags/tag308.xml"/><Relationship Id="rId8" Type="http://schemas.openxmlformats.org/officeDocument/2006/relationships/tags" Target="../tags/tag309.xml"/></Relationships>
</file>

<file path=ppt/slides/_rels/slide27.xml.rels><?xml version="1.0" encoding="UTF-8" standalone="yes"?>
<Relationships xmlns="http://schemas.openxmlformats.org/package/2006/relationships"><Relationship Id="rId9" Type="http://schemas.openxmlformats.org/officeDocument/2006/relationships/tags" Target="../tags/tag331.xml"/><Relationship Id="rId20" Type="http://schemas.openxmlformats.org/officeDocument/2006/relationships/tags" Target="../tags/tag342.xml"/><Relationship Id="rId21" Type="http://schemas.openxmlformats.org/officeDocument/2006/relationships/tags" Target="../tags/tag343.xml"/><Relationship Id="rId22" Type="http://schemas.openxmlformats.org/officeDocument/2006/relationships/tags" Target="../tags/tag344.xml"/><Relationship Id="rId23" Type="http://schemas.openxmlformats.org/officeDocument/2006/relationships/tags" Target="../tags/tag345.xml"/><Relationship Id="rId24" Type="http://schemas.openxmlformats.org/officeDocument/2006/relationships/slideLayout" Target="../slideLayouts/slideLayout4.xml"/><Relationship Id="rId25" Type="http://schemas.openxmlformats.org/officeDocument/2006/relationships/notesSlide" Target="../notesSlides/notesSlide25.xml"/><Relationship Id="rId10" Type="http://schemas.openxmlformats.org/officeDocument/2006/relationships/tags" Target="../tags/tag332.xml"/><Relationship Id="rId11" Type="http://schemas.openxmlformats.org/officeDocument/2006/relationships/tags" Target="../tags/tag333.xml"/><Relationship Id="rId12" Type="http://schemas.openxmlformats.org/officeDocument/2006/relationships/tags" Target="../tags/tag334.xml"/><Relationship Id="rId13" Type="http://schemas.openxmlformats.org/officeDocument/2006/relationships/tags" Target="../tags/tag335.xml"/><Relationship Id="rId14" Type="http://schemas.openxmlformats.org/officeDocument/2006/relationships/tags" Target="../tags/tag336.xml"/><Relationship Id="rId15" Type="http://schemas.openxmlformats.org/officeDocument/2006/relationships/tags" Target="../tags/tag337.xml"/><Relationship Id="rId16" Type="http://schemas.openxmlformats.org/officeDocument/2006/relationships/tags" Target="../tags/tag338.xml"/><Relationship Id="rId17" Type="http://schemas.openxmlformats.org/officeDocument/2006/relationships/tags" Target="../tags/tag339.xml"/><Relationship Id="rId18" Type="http://schemas.openxmlformats.org/officeDocument/2006/relationships/tags" Target="../tags/tag340.xml"/><Relationship Id="rId19" Type="http://schemas.openxmlformats.org/officeDocument/2006/relationships/tags" Target="../tags/tag341.xml"/><Relationship Id="rId1" Type="http://schemas.openxmlformats.org/officeDocument/2006/relationships/tags" Target="../tags/tag323.xml"/><Relationship Id="rId2" Type="http://schemas.openxmlformats.org/officeDocument/2006/relationships/tags" Target="../tags/tag324.xml"/><Relationship Id="rId3" Type="http://schemas.openxmlformats.org/officeDocument/2006/relationships/tags" Target="../tags/tag325.xml"/><Relationship Id="rId4" Type="http://schemas.openxmlformats.org/officeDocument/2006/relationships/tags" Target="../tags/tag326.xml"/><Relationship Id="rId5" Type="http://schemas.openxmlformats.org/officeDocument/2006/relationships/tags" Target="../tags/tag327.xml"/><Relationship Id="rId6" Type="http://schemas.openxmlformats.org/officeDocument/2006/relationships/tags" Target="../tags/tag328.xml"/><Relationship Id="rId7" Type="http://schemas.openxmlformats.org/officeDocument/2006/relationships/tags" Target="../tags/tag329.xml"/><Relationship Id="rId8" Type="http://schemas.openxmlformats.org/officeDocument/2006/relationships/tags" Target="../tags/tag330.xml"/></Relationships>
</file>

<file path=ppt/slides/_rels/slide28.xml.rels><?xml version="1.0" encoding="UTF-8" standalone="yes"?>
<Relationships xmlns="http://schemas.openxmlformats.org/package/2006/relationships"><Relationship Id="rId9" Type="http://schemas.openxmlformats.org/officeDocument/2006/relationships/tags" Target="../tags/tag354.xml"/><Relationship Id="rId20" Type="http://schemas.openxmlformats.org/officeDocument/2006/relationships/tags" Target="../tags/tag365.xml"/><Relationship Id="rId21" Type="http://schemas.openxmlformats.org/officeDocument/2006/relationships/tags" Target="../tags/tag366.xml"/><Relationship Id="rId22" Type="http://schemas.openxmlformats.org/officeDocument/2006/relationships/tags" Target="../tags/tag367.xml"/><Relationship Id="rId23" Type="http://schemas.openxmlformats.org/officeDocument/2006/relationships/tags" Target="../tags/tag368.xml"/><Relationship Id="rId24" Type="http://schemas.openxmlformats.org/officeDocument/2006/relationships/tags" Target="../tags/tag369.xml"/><Relationship Id="rId25" Type="http://schemas.openxmlformats.org/officeDocument/2006/relationships/tags" Target="../tags/tag370.xml"/><Relationship Id="rId26" Type="http://schemas.openxmlformats.org/officeDocument/2006/relationships/tags" Target="../tags/tag371.xml"/><Relationship Id="rId27" Type="http://schemas.openxmlformats.org/officeDocument/2006/relationships/tags" Target="../tags/tag372.xml"/><Relationship Id="rId28" Type="http://schemas.openxmlformats.org/officeDocument/2006/relationships/tags" Target="../tags/tag373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26.xml"/><Relationship Id="rId10" Type="http://schemas.openxmlformats.org/officeDocument/2006/relationships/tags" Target="../tags/tag355.xml"/><Relationship Id="rId11" Type="http://schemas.openxmlformats.org/officeDocument/2006/relationships/tags" Target="../tags/tag356.xml"/><Relationship Id="rId12" Type="http://schemas.openxmlformats.org/officeDocument/2006/relationships/tags" Target="../tags/tag357.xml"/><Relationship Id="rId13" Type="http://schemas.openxmlformats.org/officeDocument/2006/relationships/tags" Target="../tags/tag358.xml"/><Relationship Id="rId14" Type="http://schemas.openxmlformats.org/officeDocument/2006/relationships/tags" Target="../tags/tag359.xml"/><Relationship Id="rId15" Type="http://schemas.openxmlformats.org/officeDocument/2006/relationships/tags" Target="../tags/tag360.xml"/><Relationship Id="rId16" Type="http://schemas.openxmlformats.org/officeDocument/2006/relationships/tags" Target="../tags/tag361.xml"/><Relationship Id="rId17" Type="http://schemas.openxmlformats.org/officeDocument/2006/relationships/tags" Target="../tags/tag362.xml"/><Relationship Id="rId18" Type="http://schemas.openxmlformats.org/officeDocument/2006/relationships/tags" Target="../tags/tag363.xml"/><Relationship Id="rId19" Type="http://schemas.openxmlformats.org/officeDocument/2006/relationships/tags" Target="../tags/tag364.xml"/><Relationship Id="rId1" Type="http://schemas.openxmlformats.org/officeDocument/2006/relationships/tags" Target="../tags/tag346.xml"/><Relationship Id="rId2" Type="http://schemas.openxmlformats.org/officeDocument/2006/relationships/tags" Target="../tags/tag347.xml"/><Relationship Id="rId3" Type="http://schemas.openxmlformats.org/officeDocument/2006/relationships/tags" Target="../tags/tag348.xml"/><Relationship Id="rId4" Type="http://schemas.openxmlformats.org/officeDocument/2006/relationships/tags" Target="../tags/tag349.xml"/><Relationship Id="rId5" Type="http://schemas.openxmlformats.org/officeDocument/2006/relationships/tags" Target="../tags/tag350.xml"/><Relationship Id="rId6" Type="http://schemas.openxmlformats.org/officeDocument/2006/relationships/tags" Target="../tags/tag351.xml"/><Relationship Id="rId7" Type="http://schemas.openxmlformats.org/officeDocument/2006/relationships/tags" Target="../tags/tag352.xml"/><Relationship Id="rId8" Type="http://schemas.openxmlformats.org/officeDocument/2006/relationships/tags" Target="../tags/tag353.xml"/></Relationships>
</file>

<file path=ppt/slides/_rels/slide29.xml.rels><?xml version="1.0" encoding="UTF-8" standalone="yes"?>
<Relationships xmlns="http://schemas.openxmlformats.org/package/2006/relationships"><Relationship Id="rId9" Type="http://schemas.openxmlformats.org/officeDocument/2006/relationships/tags" Target="../tags/tag382.xml"/><Relationship Id="rId20" Type="http://schemas.openxmlformats.org/officeDocument/2006/relationships/tags" Target="../tags/tag393.xml"/><Relationship Id="rId21" Type="http://schemas.openxmlformats.org/officeDocument/2006/relationships/tags" Target="../tags/tag394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7.xml"/><Relationship Id="rId10" Type="http://schemas.openxmlformats.org/officeDocument/2006/relationships/tags" Target="../tags/tag383.xml"/><Relationship Id="rId11" Type="http://schemas.openxmlformats.org/officeDocument/2006/relationships/tags" Target="../tags/tag384.xml"/><Relationship Id="rId12" Type="http://schemas.openxmlformats.org/officeDocument/2006/relationships/tags" Target="../tags/tag385.xml"/><Relationship Id="rId13" Type="http://schemas.openxmlformats.org/officeDocument/2006/relationships/tags" Target="../tags/tag386.xml"/><Relationship Id="rId14" Type="http://schemas.openxmlformats.org/officeDocument/2006/relationships/tags" Target="../tags/tag387.xml"/><Relationship Id="rId15" Type="http://schemas.openxmlformats.org/officeDocument/2006/relationships/tags" Target="../tags/tag388.xml"/><Relationship Id="rId16" Type="http://schemas.openxmlformats.org/officeDocument/2006/relationships/tags" Target="../tags/tag389.xml"/><Relationship Id="rId17" Type="http://schemas.openxmlformats.org/officeDocument/2006/relationships/tags" Target="../tags/tag390.xml"/><Relationship Id="rId18" Type="http://schemas.openxmlformats.org/officeDocument/2006/relationships/tags" Target="../tags/tag391.xml"/><Relationship Id="rId19" Type="http://schemas.openxmlformats.org/officeDocument/2006/relationships/tags" Target="../tags/tag392.xml"/><Relationship Id="rId1" Type="http://schemas.openxmlformats.org/officeDocument/2006/relationships/tags" Target="../tags/tag374.xml"/><Relationship Id="rId2" Type="http://schemas.openxmlformats.org/officeDocument/2006/relationships/tags" Target="../tags/tag375.xml"/><Relationship Id="rId3" Type="http://schemas.openxmlformats.org/officeDocument/2006/relationships/tags" Target="../tags/tag376.xml"/><Relationship Id="rId4" Type="http://schemas.openxmlformats.org/officeDocument/2006/relationships/tags" Target="../tags/tag377.xml"/><Relationship Id="rId5" Type="http://schemas.openxmlformats.org/officeDocument/2006/relationships/tags" Target="../tags/tag378.xml"/><Relationship Id="rId6" Type="http://schemas.openxmlformats.org/officeDocument/2006/relationships/tags" Target="../tags/tag379.xml"/><Relationship Id="rId7" Type="http://schemas.openxmlformats.org/officeDocument/2006/relationships/tags" Target="../tags/tag380.xml"/><Relationship Id="rId8" Type="http://schemas.openxmlformats.org/officeDocument/2006/relationships/tags" Target="../tags/tag38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" Type="http://schemas.openxmlformats.org/officeDocument/2006/relationships/slideLayout" Target="../slideLayouts/slideLayout2.xml"/><Relationship Id="rId11" Type="http://schemas.openxmlformats.org/officeDocument/2006/relationships/notesSlide" Target="../notesSlides/notesSlide3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8.xml"/><Relationship Id="rId1" Type="http://schemas.openxmlformats.org/officeDocument/2006/relationships/tags" Target="../tags/tag395.xml"/><Relationship Id="rId2" Type="http://schemas.openxmlformats.org/officeDocument/2006/relationships/tags" Target="../tags/tag396.xml"/></Relationships>
</file>

<file path=ppt/slides/_rels/slide31.xml.rels><?xml version="1.0" encoding="UTF-8" standalone="yes"?>
<Relationships xmlns="http://schemas.openxmlformats.org/package/2006/relationships"><Relationship Id="rId9" Type="http://schemas.openxmlformats.org/officeDocument/2006/relationships/tags" Target="../tags/tag405.xml"/><Relationship Id="rId20" Type="http://schemas.openxmlformats.org/officeDocument/2006/relationships/tags" Target="../tags/tag416.xml"/><Relationship Id="rId21" Type="http://schemas.openxmlformats.org/officeDocument/2006/relationships/tags" Target="../tags/tag417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9.xml"/><Relationship Id="rId10" Type="http://schemas.openxmlformats.org/officeDocument/2006/relationships/tags" Target="../tags/tag406.xml"/><Relationship Id="rId11" Type="http://schemas.openxmlformats.org/officeDocument/2006/relationships/tags" Target="../tags/tag407.xml"/><Relationship Id="rId12" Type="http://schemas.openxmlformats.org/officeDocument/2006/relationships/tags" Target="../tags/tag408.xml"/><Relationship Id="rId13" Type="http://schemas.openxmlformats.org/officeDocument/2006/relationships/tags" Target="../tags/tag409.xml"/><Relationship Id="rId14" Type="http://schemas.openxmlformats.org/officeDocument/2006/relationships/tags" Target="../tags/tag410.xml"/><Relationship Id="rId15" Type="http://schemas.openxmlformats.org/officeDocument/2006/relationships/tags" Target="../tags/tag411.xml"/><Relationship Id="rId16" Type="http://schemas.openxmlformats.org/officeDocument/2006/relationships/tags" Target="../tags/tag412.xml"/><Relationship Id="rId17" Type="http://schemas.openxmlformats.org/officeDocument/2006/relationships/tags" Target="../tags/tag413.xml"/><Relationship Id="rId18" Type="http://schemas.openxmlformats.org/officeDocument/2006/relationships/tags" Target="../tags/tag414.xml"/><Relationship Id="rId19" Type="http://schemas.openxmlformats.org/officeDocument/2006/relationships/tags" Target="../tags/tag415.xml"/><Relationship Id="rId1" Type="http://schemas.openxmlformats.org/officeDocument/2006/relationships/tags" Target="../tags/tag397.xml"/><Relationship Id="rId2" Type="http://schemas.openxmlformats.org/officeDocument/2006/relationships/tags" Target="../tags/tag398.xml"/><Relationship Id="rId3" Type="http://schemas.openxmlformats.org/officeDocument/2006/relationships/tags" Target="../tags/tag399.xml"/><Relationship Id="rId4" Type="http://schemas.openxmlformats.org/officeDocument/2006/relationships/tags" Target="../tags/tag400.xml"/><Relationship Id="rId5" Type="http://schemas.openxmlformats.org/officeDocument/2006/relationships/tags" Target="../tags/tag401.xml"/><Relationship Id="rId6" Type="http://schemas.openxmlformats.org/officeDocument/2006/relationships/tags" Target="../tags/tag402.xml"/><Relationship Id="rId7" Type="http://schemas.openxmlformats.org/officeDocument/2006/relationships/tags" Target="../tags/tag403.xml"/><Relationship Id="rId8" Type="http://schemas.openxmlformats.org/officeDocument/2006/relationships/tags" Target="../tags/tag404.xml"/></Relationships>
</file>

<file path=ppt/slides/_rels/slide32.xml.rels><?xml version="1.0" encoding="UTF-8" standalone="yes"?>
<Relationships xmlns="http://schemas.openxmlformats.org/package/2006/relationships"><Relationship Id="rId9" Type="http://schemas.openxmlformats.org/officeDocument/2006/relationships/tags" Target="../tags/tag426.xml"/><Relationship Id="rId20" Type="http://schemas.openxmlformats.org/officeDocument/2006/relationships/slideLayout" Target="../slideLayouts/slideLayout2.xml"/><Relationship Id="rId21" Type="http://schemas.openxmlformats.org/officeDocument/2006/relationships/notesSlide" Target="../notesSlides/notesSlide30.xml"/><Relationship Id="rId10" Type="http://schemas.openxmlformats.org/officeDocument/2006/relationships/tags" Target="../tags/tag427.xml"/><Relationship Id="rId11" Type="http://schemas.openxmlformats.org/officeDocument/2006/relationships/tags" Target="../tags/tag428.xml"/><Relationship Id="rId12" Type="http://schemas.openxmlformats.org/officeDocument/2006/relationships/tags" Target="../tags/tag429.xml"/><Relationship Id="rId13" Type="http://schemas.openxmlformats.org/officeDocument/2006/relationships/tags" Target="../tags/tag430.xml"/><Relationship Id="rId14" Type="http://schemas.openxmlformats.org/officeDocument/2006/relationships/tags" Target="../tags/tag431.xml"/><Relationship Id="rId15" Type="http://schemas.openxmlformats.org/officeDocument/2006/relationships/tags" Target="../tags/tag432.xml"/><Relationship Id="rId16" Type="http://schemas.openxmlformats.org/officeDocument/2006/relationships/tags" Target="../tags/tag433.xml"/><Relationship Id="rId17" Type="http://schemas.openxmlformats.org/officeDocument/2006/relationships/tags" Target="../tags/tag434.xml"/><Relationship Id="rId18" Type="http://schemas.openxmlformats.org/officeDocument/2006/relationships/tags" Target="../tags/tag435.xml"/><Relationship Id="rId19" Type="http://schemas.openxmlformats.org/officeDocument/2006/relationships/tags" Target="../tags/tag436.xml"/><Relationship Id="rId1" Type="http://schemas.openxmlformats.org/officeDocument/2006/relationships/tags" Target="../tags/tag418.xml"/><Relationship Id="rId2" Type="http://schemas.openxmlformats.org/officeDocument/2006/relationships/tags" Target="../tags/tag419.xml"/><Relationship Id="rId3" Type="http://schemas.openxmlformats.org/officeDocument/2006/relationships/tags" Target="../tags/tag420.xml"/><Relationship Id="rId4" Type="http://schemas.openxmlformats.org/officeDocument/2006/relationships/tags" Target="../tags/tag421.xml"/><Relationship Id="rId5" Type="http://schemas.openxmlformats.org/officeDocument/2006/relationships/tags" Target="../tags/tag422.xml"/><Relationship Id="rId6" Type="http://schemas.openxmlformats.org/officeDocument/2006/relationships/tags" Target="../tags/tag423.xml"/><Relationship Id="rId7" Type="http://schemas.openxmlformats.org/officeDocument/2006/relationships/tags" Target="../tags/tag424.xml"/><Relationship Id="rId8" Type="http://schemas.openxmlformats.org/officeDocument/2006/relationships/tags" Target="../tags/tag425.xml"/></Relationships>
</file>

<file path=ppt/slides/_rels/slide33.xml.rels><?xml version="1.0" encoding="UTF-8" standalone="yes"?>
<Relationships xmlns="http://schemas.openxmlformats.org/package/2006/relationships"><Relationship Id="rId9" Type="http://schemas.openxmlformats.org/officeDocument/2006/relationships/tags" Target="../tags/tag445.xml"/><Relationship Id="rId20" Type="http://schemas.openxmlformats.org/officeDocument/2006/relationships/slideLayout" Target="../slideLayouts/slideLayout2.xml"/><Relationship Id="rId21" Type="http://schemas.openxmlformats.org/officeDocument/2006/relationships/notesSlide" Target="../notesSlides/notesSlide31.xml"/><Relationship Id="rId10" Type="http://schemas.openxmlformats.org/officeDocument/2006/relationships/tags" Target="../tags/tag446.xml"/><Relationship Id="rId11" Type="http://schemas.openxmlformats.org/officeDocument/2006/relationships/tags" Target="../tags/tag447.xml"/><Relationship Id="rId12" Type="http://schemas.openxmlformats.org/officeDocument/2006/relationships/tags" Target="../tags/tag448.xml"/><Relationship Id="rId13" Type="http://schemas.openxmlformats.org/officeDocument/2006/relationships/tags" Target="../tags/tag449.xml"/><Relationship Id="rId14" Type="http://schemas.openxmlformats.org/officeDocument/2006/relationships/tags" Target="../tags/tag450.xml"/><Relationship Id="rId15" Type="http://schemas.openxmlformats.org/officeDocument/2006/relationships/tags" Target="../tags/tag451.xml"/><Relationship Id="rId16" Type="http://schemas.openxmlformats.org/officeDocument/2006/relationships/tags" Target="../tags/tag452.xml"/><Relationship Id="rId17" Type="http://schemas.openxmlformats.org/officeDocument/2006/relationships/tags" Target="../tags/tag453.xml"/><Relationship Id="rId18" Type="http://schemas.openxmlformats.org/officeDocument/2006/relationships/tags" Target="../tags/tag454.xml"/><Relationship Id="rId19" Type="http://schemas.openxmlformats.org/officeDocument/2006/relationships/tags" Target="../tags/tag455.xml"/><Relationship Id="rId1" Type="http://schemas.openxmlformats.org/officeDocument/2006/relationships/tags" Target="../tags/tag437.xml"/><Relationship Id="rId2" Type="http://schemas.openxmlformats.org/officeDocument/2006/relationships/tags" Target="../tags/tag438.xml"/><Relationship Id="rId3" Type="http://schemas.openxmlformats.org/officeDocument/2006/relationships/tags" Target="../tags/tag439.xml"/><Relationship Id="rId4" Type="http://schemas.openxmlformats.org/officeDocument/2006/relationships/tags" Target="../tags/tag440.xml"/><Relationship Id="rId5" Type="http://schemas.openxmlformats.org/officeDocument/2006/relationships/tags" Target="../tags/tag441.xml"/><Relationship Id="rId6" Type="http://schemas.openxmlformats.org/officeDocument/2006/relationships/tags" Target="../tags/tag442.xml"/><Relationship Id="rId7" Type="http://schemas.openxmlformats.org/officeDocument/2006/relationships/tags" Target="../tags/tag443.xml"/><Relationship Id="rId8" Type="http://schemas.openxmlformats.org/officeDocument/2006/relationships/tags" Target="../tags/tag44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2.xml"/><Relationship Id="rId1" Type="http://schemas.openxmlformats.org/officeDocument/2006/relationships/tags" Target="../tags/tag456.xml"/><Relationship Id="rId2" Type="http://schemas.openxmlformats.org/officeDocument/2006/relationships/tags" Target="../tags/tag45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1" Type="http://schemas.openxmlformats.org/officeDocument/2006/relationships/tags" Target="../tags/tag468.xml"/><Relationship Id="rId12" Type="http://schemas.openxmlformats.org/officeDocument/2006/relationships/slideLayout" Target="../slideLayouts/slideLayout2.xml"/><Relationship Id="rId13" Type="http://schemas.openxmlformats.org/officeDocument/2006/relationships/notesSlide" Target="../notesSlides/notesSlide33.xml"/><Relationship Id="rId1" Type="http://schemas.openxmlformats.org/officeDocument/2006/relationships/tags" Target="../tags/tag458.xml"/><Relationship Id="rId2" Type="http://schemas.openxmlformats.org/officeDocument/2006/relationships/tags" Target="../tags/tag459.xml"/><Relationship Id="rId3" Type="http://schemas.openxmlformats.org/officeDocument/2006/relationships/tags" Target="../tags/tag460.xml"/><Relationship Id="rId4" Type="http://schemas.openxmlformats.org/officeDocument/2006/relationships/tags" Target="../tags/tag461.xml"/><Relationship Id="rId5" Type="http://schemas.openxmlformats.org/officeDocument/2006/relationships/tags" Target="../tags/tag462.xml"/><Relationship Id="rId6" Type="http://schemas.openxmlformats.org/officeDocument/2006/relationships/tags" Target="../tags/tag463.xml"/><Relationship Id="rId7" Type="http://schemas.openxmlformats.org/officeDocument/2006/relationships/tags" Target="../tags/tag464.xml"/><Relationship Id="rId8" Type="http://schemas.openxmlformats.org/officeDocument/2006/relationships/tags" Target="../tags/tag465.xml"/><Relationship Id="rId9" Type="http://schemas.openxmlformats.org/officeDocument/2006/relationships/tags" Target="../tags/tag466.xml"/><Relationship Id="rId10" Type="http://schemas.openxmlformats.org/officeDocument/2006/relationships/tags" Target="../tags/tag467.xml"/></Relationships>
</file>

<file path=ppt/slides/_rels/slide37.xml.rels><?xml version="1.0" encoding="UTF-8" standalone="yes"?>
<Relationships xmlns="http://schemas.openxmlformats.org/package/2006/relationships"><Relationship Id="rId9" Type="http://schemas.openxmlformats.org/officeDocument/2006/relationships/tags" Target="../tags/tag477.xml"/><Relationship Id="rId20" Type="http://schemas.openxmlformats.org/officeDocument/2006/relationships/tags" Target="../tags/tag488.xml"/><Relationship Id="rId21" Type="http://schemas.openxmlformats.org/officeDocument/2006/relationships/tags" Target="../tags/tag489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34.xml"/><Relationship Id="rId10" Type="http://schemas.openxmlformats.org/officeDocument/2006/relationships/tags" Target="../tags/tag478.xml"/><Relationship Id="rId11" Type="http://schemas.openxmlformats.org/officeDocument/2006/relationships/tags" Target="../tags/tag479.xml"/><Relationship Id="rId12" Type="http://schemas.openxmlformats.org/officeDocument/2006/relationships/tags" Target="../tags/tag480.xml"/><Relationship Id="rId13" Type="http://schemas.openxmlformats.org/officeDocument/2006/relationships/tags" Target="../tags/tag481.xml"/><Relationship Id="rId14" Type="http://schemas.openxmlformats.org/officeDocument/2006/relationships/tags" Target="../tags/tag482.xml"/><Relationship Id="rId15" Type="http://schemas.openxmlformats.org/officeDocument/2006/relationships/tags" Target="../tags/tag483.xml"/><Relationship Id="rId16" Type="http://schemas.openxmlformats.org/officeDocument/2006/relationships/tags" Target="../tags/tag484.xml"/><Relationship Id="rId17" Type="http://schemas.openxmlformats.org/officeDocument/2006/relationships/tags" Target="../tags/tag485.xml"/><Relationship Id="rId18" Type="http://schemas.openxmlformats.org/officeDocument/2006/relationships/tags" Target="../tags/tag486.xml"/><Relationship Id="rId19" Type="http://schemas.openxmlformats.org/officeDocument/2006/relationships/tags" Target="../tags/tag487.xml"/><Relationship Id="rId1" Type="http://schemas.openxmlformats.org/officeDocument/2006/relationships/tags" Target="../tags/tag469.xml"/><Relationship Id="rId2" Type="http://schemas.openxmlformats.org/officeDocument/2006/relationships/tags" Target="../tags/tag470.xml"/><Relationship Id="rId3" Type="http://schemas.openxmlformats.org/officeDocument/2006/relationships/tags" Target="../tags/tag471.xml"/><Relationship Id="rId4" Type="http://schemas.openxmlformats.org/officeDocument/2006/relationships/tags" Target="../tags/tag472.xml"/><Relationship Id="rId5" Type="http://schemas.openxmlformats.org/officeDocument/2006/relationships/tags" Target="../tags/tag473.xml"/><Relationship Id="rId6" Type="http://schemas.openxmlformats.org/officeDocument/2006/relationships/tags" Target="../tags/tag474.xml"/><Relationship Id="rId7" Type="http://schemas.openxmlformats.org/officeDocument/2006/relationships/tags" Target="../tags/tag475.xml"/><Relationship Id="rId8" Type="http://schemas.openxmlformats.org/officeDocument/2006/relationships/tags" Target="../tags/tag47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492.xml"/><Relationship Id="rId4" Type="http://schemas.openxmlformats.org/officeDocument/2006/relationships/tags" Target="../tags/tag493.xml"/><Relationship Id="rId5" Type="http://schemas.openxmlformats.org/officeDocument/2006/relationships/tags" Target="../tags/tag494.xml"/><Relationship Id="rId6" Type="http://schemas.openxmlformats.org/officeDocument/2006/relationships/tags" Target="../tags/tag495.xml"/><Relationship Id="rId7" Type="http://schemas.openxmlformats.org/officeDocument/2006/relationships/slideLayout" Target="../slideLayouts/slideLayout2.xml"/><Relationship Id="rId8" Type="http://schemas.openxmlformats.org/officeDocument/2006/relationships/notesSlide" Target="../notesSlides/notesSlide35.xml"/><Relationship Id="rId1" Type="http://schemas.openxmlformats.org/officeDocument/2006/relationships/tags" Target="../tags/tag490.xml"/><Relationship Id="rId2" Type="http://schemas.openxmlformats.org/officeDocument/2006/relationships/tags" Target="../tags/tag49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6.xml"/><Relationship Id="rId1" Type="http://schemas.openxmlformats.org/officeDocument/2006/relationships/tags" Target="../tags/tag496.xml"/><Relationship Id="rId2" Type="http://schemas.openxmlformats.org/officeDocument/2006/relationships/tags" Target="../tags/tag49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3" Type="http://schemas.openxmlformats.org/officeDocument/2006/relationships/tags" Target="../tags/tag510.xml"/><Relationship Id="rId14" Type="http://schemas.openxmlformats.org/officeDocument/2006/relationships/tags" Target="../tags/tag511.xml"/><Relationship Id="rId15" Type="http://schemas.openxmlformats.org/officeDocument/2006/relationships/tags" Target="../tags/tag512.xml"/><Relationship Id="rId16" Type="http://schemas.openxmlformats.org/officeDocument/2006/relationships/tags" Target="../tags/tag513.xml"/><Relationship Id="rId17" Type="http://schemas.openxmlformats.org/officeDocument/2006/relationships/tags" Target="../tags/tag514.xml"/><Relationship Id="rId18" Type="http://schemas.openxmlformats.org/officeDocument/2006/relationships/tags" Target="../tags/tag515.xml"/><Relationship Id="rId19" Type="http://schemas.openxmlformats.org/officeDocument/2006/relationships/tags" Target="../tags/tag516.xml"/><Relationship Id="rId50" Type="http://schemas.openxmlformats.org/officeDocument/2006/relationships/tags" Target="../tags/tag547.xml"/><Relationship Id="rId51" Type="http://schemas.openxmlformats.org/officeDocument/2006/relationships/tags" Target="../tags/tag548.xml"/><Relationship Id="rId52" Type="http://schemas.openxmlformats.org/officeDocument/2006/relationships/tags" Target="../tags/tag549.xml"/><Relationship Id="rId53" Type="http://schemas.openxmlformats.org/officeDocument/2006/relationships/tags" Target="../tags/tag550.xml"/><Relationship Id="rId54" Type="http://schemas.openxmlformats.org/officeDocument/2006/relationships/tags" Target="../tags/tag551.xml"/><Relationship Id="rId55" Type="http://schemas.openxmlformats.org/officeDocument/2006/relationships/slideLayout" Target="../slideLayouts/slideLayout2.xml"/><Relationship Id="rId56" Type="http://schemas.openxmlformats.org/officeDocument/2006/relationships/notesSlide" Target="../notesSlides/notesSlide37.xml"/><Relationship Id="rId40" Type="http://schemas.openxmlformats.org/officeDocument/2006/relationships/tags" Target="../tags/tag537.xml"/><Relationship Id="rId41" Type="http://schemas.openxmlformats.org/officeDocument/2006/relationships/tags" Target="../tags/tag538.xml"/><Relationship Id="rId42" Type="http://schemas.openxmlformats.org/officeDocument/2006/relationships/tags" Target="../tags/tag539.xml"/><Relationship Id="rId43" Type="http://schemas.openxmlformats.org/officeDocument/2006/relationships/tags" Target="../tags/tag540.xml"/><Relationship Id="rId44" Type="http://schemas.openxmlformats.org/officeDocument/2006/relationships/tags" Target="../tags/tag541.xml"/><Relationship Id="rId45" Type="http://schemas.openxmlformats.org/officeDocument/2006/relationships/tags" Target="../tags/tag542.xml"/><Relationship Id="rId46" Type="http://schemas.openxmlformats.org/officeDocument/2006/relationships/tags" Target="../tags/tag543.xml"/><Relationship Id="rId47" Type="http://schemas.openxmlformats.org/officeDocument/2006/relationships/tags" Target="../tags/tag544.xml"/><Relationship Id="rId48" Type="http://schemas.openxmlformats.org/officeDocument/2006/relationships/tags" Target="../tags/tag545.xml"/><Relationship Id="rId49" Type="http://schemas.openxmlformats.org/officeDocument/2006/relationships/tags" Target="../tags/tag546.xml"/><Relationship Id="rId1" Type="http://schemas.openxmlformats.org/officeDocument/2006/relationships/tags" Target="../tags/tag498.xml"/><Relationship Id="rId2" Type="http://schemas.openxmlformats.org/officeDocument/2006/relationships/tags" Target="../tags/tag499.xml"/><Relationship Id="rId3" Type="http://schemas.openxmlformats.org/officeDocument/2006/relationships/tags" Target="../tags/tag500.xml"/><Relationship Id="rId4" Type="http://schemas.openxmlformats.org/officeDocument/2006/relationships/tags" Target="../tags/tag501.xml"/><Relationship Id="rId5" Type="http://schemas.openxmlformats.org/officeDocument/2006/relationships/tags" Target="../tags/tag502.xml"/><Relationship Id="rId6" Type="http://schemas.openxmlformats.org/officeDocument/2006/relationships/tags" Target="../tags/tag503.xml"/><Relationship Id="rId7" Type="http://schemas.openxmlformats.org/officeDocument/2006/relationships/tags" Target="../tags/tag504.xml"/><Relationship Id="rId8" Type="http://schemas.openxmlformats.org/officeDocument/2006/relationships/tags" Target="../tags/tag505.xml"/><Relationship Id="rId9" Type="http://schemas.openxmlformats.org/officeDocument/2006/relationships/tags" Target="../tags/tag506.xml"/><Relationship Id="rId30" Type="http://schemas.openxmlformats.org/officeDocument/2006/relationships/tags" Target="../tags/tag527.xml"/><Relationship Id="rId31" Type="http://schemas.openxmlformats.org/officeDocument/2006/relationships/tags" Target="../tags/tag528.xml"/><Relationship Id="rId32" Type="http://schemas.openxmlformats.org/officeDocument/2006/relationships/tags" Target="../tags/tag529.xml"/><Relationship Id="rId33" Type="http://schemas.openxmlformats.org/officeDocument/2006/relationships/tags" Target="../tags/tag530.xml"/><Relationship Id="rId34" Type="http://schemas.openxmlformats.org/officeDocument/2006/relationships/tags" Target="../tags/tag531.xml"/><Relationship Id="rId35" Type="http://schemas.openxmlformats.org/officeDocument/2006/relationships/tags" Target="../tags/tag532.xml"/><Relationship Id="rId36" Type="http://schemas.openxmlformats.org/officeDocument/2006/relationships/tags" Target="../tags/tag533.xml"/><Relationship Id="rId37" Type="http://schemas.openxmlformats.org/officeDocument/2006/relationships/tags" Target="../tags/tag534.xml"/><Relationship Id="rId38" Type="http://schemas.openxmlformats.org/officeDocument/2006/relationships/tags" Target="../tags/tag535.xml"/><Relationship Id="rId39" Type="http://schemas.openxmlformats.org/officeDocument/2006/relationships/tags" Target="../tags/tag536.xml"/><Relationship Id="rId20" Type="http://schemas.openxmlformats.org/officeDocument/2006/relationships/tags" Target="../tags/tag517.xml"/><Relationship Id="rId21" Type="http://schemas.openxmlformats.org/officeDocument/2006/relationships/tags" Target="../tags/tag518.xml"/><Relationship Id="rId22" Type="http://schemas.openxmlformats.org/officeDocument/2006/relationships/tags" Target="../tags/tag519.xml"/><Relationship Id="rId23" Type="http://schemas.openxmlformats.org/officeDocument/2006/relationships/tags" Target="../tags/tag520.xml"/><Relationship Id="rId24" Type="http://schemas.openxmlformats.org/officeDocument/2006/relationships/tags" Target="../tags/tag521.xml"/><Relationship Id="rId25" Type="http://schemas.openxmlformats.org/officeDocument/2006/relationships/tags" Target="../tags/tag522.xml"/><Relationship Id="rId26" Type="http://schemas.openxmlformats.org/officeDocument/2006/relationships/tags" Target="../tags/tag523.xml"/><Relationship Id="rId27" Type="http://schemas.openxmlformats.org/officeDocument/2006/relationships/tags" Target="../tags/tag524.xml"/><Relationship Id="rId28" Type="http://schemas.openxmlformats.org/officeDocument/2006/relationships/tags" Target="../tags/tag525.xml"/><Relationship Id="rId29" Type="http://schemas.openxmlformats.org/officeDocument/2006/relationships/tags" Target="../tags/tag526.xml"/><Relationship Id="rId10" Type="http://schemas.openxmlformats.org/officeDocument/2006/relationships/tags" Target="../tags/tag507.xml"/><Relationship Id="rId11" Type="http://schemas.openxmlformats.org/officeDocument/2006/relationships/tags" Target="../tags/tag508.xml"/><Relationship Id="rId12" Type="http://schemas.openxmlformats.org/officeDocument/2006/relationships/tags" Target="../tags/tag509.xml"/></Relationships>
</file>

<file path=ppt/slides/_rels/slide41.xml.rels><?xml version="1.0" encoding="UTF-8" standalone="yes"?>
<Relationships xmlns="http://schemas.openxmlformats.org/package/2006/relationships"><Relationship Id="rId20" Type="http://schemas.openxmlformats.org/officeDocument/2006/relationships/tags" Target="../tags/tag571.xml"/><Relationship Id="rId21" Type="http://schemas.openxmlformats.org/officeDocument/2006/relationships/tags" Target="../tags/tag572.xml"/><Relationship Id="rId22" Type="http://schemas.openxmlformats.org/officeDocument/2006/relationships/tags" Target="../tags/tag573.xml"/><Relationship Id="rId23" Type="http://schemas.openxmlformats.org/officeDocument/2006/relationships/tags" Target="../tags/tag574.xml"/><Relationship Id="rId24" Type="http://schemas.openxmlformats.org/officeDocument/2006/relationships/tags" Target="../tags/tag575.xml"/><Relationship Id="rId25" Type="http://schemas.openxmlformats.org/officeDocument/2006/relationships/tags" Target="../tags/tag576.xml"/><Relationship Id="rId26" Type="http://schemas.openxmlformats.org/officeDocument/2006/relationships/tags" Target="../tags/tag577.xml"/><Relationship Id="rId27" Type="http://schemas.openxmlformats.org/officeDocument/2006/relationships/tags" Target="../tags/tag578.xml"/><Relationship Id="rId28" Type="http://schemas.openxmlformats.org/officeDocument/2006/relationships/tags" Target="../tags/tag579.xml"/><Relationship Id="rId29" Type="http://schemas.openxmlformats.org/officeDocument/2006/relationships/tags" Target="../tags/tag580.xml"/><Relationship Id="rId1" Type="http://schemas.openxmlformats.org/officeDocument/2006/relationships/tags" Target="../tags/tag552.xml"/><Relationship Id="rId2" Type="http://schemas.openxmlformats.org/officeDocument/2006/relationships/tags" Target="../tags/tag553.xml"/><Relationship Id="rId3" Type="http://schemas.openxmlformats.org/officeDocument/2006/relationships/tags" Target="../tags/tag554.xml"/><Relationship Id="rId4" Type="http://schemas.openxmlformats.org/officeDocument/2006/relationships/tags" Target="../tags/tag555.xml"/><Relationship Id="rId5" Type="http://schemas.openxmlformats.org/officeDocument/2006/relationships/tags" Target="../tags/tag556.xml"/><Relationship Id="rId30" Type="http://schemas.openxmlformats.org/officeDocument/2006/relationships/tags" Target="../tags/tag581.xml"/><Relationship Id="rId31" Type="http://schemas.openxmlformats.org/officeDocument/2006/relationships/tags" Target="../tags/tag582.xml"/><Relationship Id="rId32" Type="http://schemas.openxmlformats.org/officeDocument/2006/relationships/tags" Target="../tags/tag583.xml"/><Relationship Id="rId9" Type="http://schemas.openxmlformats.org/officeDocument/2006/relationships/tags" Target="../tags/tag560.xml"/><Relationship Id="rId6" Type="http://schemas.openxmlformats.org/officeDocument/2006/relationships/tags" Target="../tags/tag557.xml"/><Relationship Id="rId7" Type="http://schemas.openxmlformats.org/officeDocument/2006/relationships/tags" Target="../tags/tag558.xml"/><Relationship Id="rId8" Type="http://schemas.openxmlformats.org/officeDocument/2006/relationships/tags" Target="../tags/tag559.xml"/><Relationship Id="rId33" Type="http://schemas.openxmlformats.org/officeDocument/2006/relationships/tags" Target="../tags/tag584.xml"/><Relationship Id="rId34" Type="http://schemas.openxmlformats.org/officeDocument/2006/relationships/slideLayout" Target="../slideLayouts/slideLayout2.xml"/><Relationship Id="rId35" Type="http://schemas.openxmlformats.org/officeDocument/2006/relationships/notesSlide" Target="../notesSlides/notesSlide38.xml"/><Relationship Id="rId10" Type="http://schemas.openxmlformats.org/officeDocument/2006/relationships/tags" Target="../tags/tag561.xml"/><Relationship Id="rId11" Type="http://schemas.openxmlformats.org/officeDocument/2006/relationships/tags" Target="../tags/tag562.xml"/><Relationship Id="rId12" Type="http://schemas.openxmlformats.org/officeDocument/2006/relationships/tags" Target="../tags/tag563.xml"/><Relationship Id="rId13" Type="http://schemas.openxmlformats.org/officeDocument/2006/relationships/tags" Target="../tags/tag564.xml"/><Relationship Id="rId14" Type="http://schemas.openxmlformats.org/officeDocument/2006/relationships/tags" Target="../tags/tag565.xml"/><Relationship Id="rId15" Type="http://schemas.openxmlformats.org/officeDocument/2006/relationships/tags" Target="../tags/tag566.xml"/><Relationship Id="rId16" Type="http://schemas.openxmlformats.org/officeDocument/2006/relationships/tags" Target="../tags/tag567.xml"/><Relationship Id="rId17" Type="http://schemas.openxmlformats.org/officeDocument/2006/relationships/tags" Target="../tags/tag568.xml"/><Relationship Id="rId18" Type="http://schemas.openxmlformats.org/officeDocument/2006/relationships/tags" Target="../tags/tag569.xml"/><Relationship Id="rId19" Type="http://schemas.openxmlformats.org/officeDocument/2006/relationships/tags" Target="../tags/tag570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tags" Target="../tags/tag587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39.xml"/><Relationship Id="rId1" Type="http://schemas.openxmlformats.org/officeDocument/2006/relationships/tags" Target="../tags/tag585.xml"/><Relationship Id="rId2" Type="http://schemas.openxmlformats.org/officeDocument/2006/relationships/tags" Target="../tags/tag58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6.xml"/><Relationship Id="rId1" Type="http://schemas.openxmlformats.org/officeDocument/2006/relationships/tags" Target="../tags/tag10.xml"/><Relationship Id="rId2" Type="http://schemas.openxmlformats.org/officeDocument/2006/relationships/tags" Target="../tags/tag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7.xml"/><Relationship Id="rId1" Type="http://schemas.openxmlformats.org/officeDocument/2006/relationships/tags" Target="../tags/tag12.xml"/><Relationship Id="rId2" Type="http://schemas.openxmlformats.org/officeDocument/2006/relationships/tags" Target="../tags/tag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4: Dictionaries; Binary Search Trees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Kevin Quinn</a:t>
            </a:r>
          </a:p>
          <a:p>
            <a:r>
              <a:rPr lang="en-US" sz="2400" dirty="0" smtClean="0"/>
              <a:t>Fall 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Tree Terminology</a:t>
            </a:r>
            <a:endParaRPr lang="en-US" dirty="0">
              <a:latin typeface="Lucida Sans" charset="0"/>
            </a:endParaRPr>
          </a:p>
        </p:txBody>
      </p:sp>
      <p:sp>
        <p:nvSpPr>
          <p:cNvPr id="92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295400"/>
            <a:ext cx="9144000" cy="5562600"/>
          </a:xfrm>
        </p:spPr>
        <p:txBody>
          <a:bodyPr/>
          <a:lstStyle/>
          <a:p>
            <a:pPr>
              <a:buFont typeface="Tahoma" charset="0"/>
              <a:buChar char="•"/>
            </a:pPr>
            <a:r>
              <a:rPr lang="en-US" b="1" dirty="0">
                <a:solidFill>
                  <a:srgbClr val="262626"/>
                </a:solidFill>
                <a:latin typeface="Calibri" charset="0"/>
              </a:rPr>
              <a:t>node</a:t>
            </a:r>
            <a:r>
              <a:rPr lang="en-US" dirty="0">
                <a:solidFill>
                  <a:srgbClr val="262626"/>
                </a:solidFill>
                <a:latin typeface="Calibri" charset="0"/>
              </a:rPr>
              <a:t>: an object containing a data value and left/right children</a:t>
            </a:r>
          </a:p>
          <a:p>
            <a:pPr lvl="1">
              <a:buFont typeface="Tahoma" charset="0"/>
              <a:buChar char="•"/>
            </a:pPr>
            <a:r>
              <a:rPr lang="en-US" sz="2000" b="1" dirty="0">
                <a:solidFill>
                  <a:srgbClr val="404040"/>
                </a:solidFill>
                <a:latin typeface="Calibri" charset="0"/>
              </a:rPr>
              <a:t>root</a:t>
            </a:r>
            <a:r>
              <a:rPr lang="en-US" sz="2000" dirty="0">
                <a:solidFill>
                  <a:srgbClr val="404040"/>
                </a:solidFill>
                <a:latin typeface="Calibri" charset="0"/>
              </a:rPr>
              <a:t>: topmost node of a tree</a:t>
            </a:r>
          </a:p>
          <a:p>
            <a:pPr lvl="1">
              <a:buFont typeface="Tahoma" charset="0"/>
              <a:buChar char="•"/>
            </a:pPr>
            <a:r>
              <a:rPr lang="en-US" sz="2000" b="1" dirty="0">
                <a:solidFill>
                  <a:srgbClr val="404040"/>
                </a:solidFill>
                <a:latin typeface="Calibri" charset="0"/>
              </a:rPr>
              <a:t>leaf</a:t>
            </a:r>
            <a:r>
              <a:rPr lang="en-US" sz="2000" dirty="0">
                <a:solidFill>
                  <a:srgbClr val="404040"/>
                </a:solidFill>
                <a:latin typeface="Calibri" charset="0"/>
              </a:rPr>
              <a:t>: a node that has no children</a:t>
            </a:r>
          </a:p>
          <a:p>
            <a:pPr lvl="1">
              <a:buFont typeface="Tahoma" charset="0"/>
              <a:buChar char="•"/>
            </a:pPr>
            <a:r>
              <a:rPr lang="en-US" sz="2000" b="1" dirty="0">
                <a:solidFill>
                  <a:srgbClr val="404040"/>
                </a:solidFill>
                <a:latin typeface="Calibri" charset="0"/>
              </a:rPr>
              <a:t>branch</a:t>
            </a:r>
            <a:r>
              <a:rPr lang="en-US" sz="2000" dirty="0">
                <a:solidFill>
                  <a:srgbClr val="404040"/>
                </a:solidFill>
                <a:latin typeface="Calibri" charset="0"/>
              </a:rPr>
              <a:t>: any internal </a:t>
            </a:r>
            <a:r>
              <a:rPr lang="en-US" sz="2000" dirty="0" smtClean="0">
                <a:solidFill>
                  <a:srgbClr val="404040"/>
                </a:solidFill>
                <a:latin typeface="Calibri" charset="0"/>
              </a:rPr>
              <a:t>node (non-root)</a:t>
            </a:r>
            <a:endParaRPr lang="en-US" sz="800" b="1" dirty="0">
              <a:solidFill>
                <a:srgbClr val="404040"/>
              </a:solidFill>
              <a:latin typeface="Calibri" charset="0"/>
            </a:endParaRPr>
          </a:p>
          <a:p>
            <a:pPr lvl="1">
              <a:buFont typeface="Tahoma" charset="0"/>
              <a:buChar char="•"/>
            </a:pPr>
            <a:r>
              <a:rPr lang="en-US" sz="2000" b="1" dirty="0">
                <a:solidFill>
                  <a:srgbClr val="404040"/>
                </a:solidFill>
                <a:latin typeface="Calibri" charset="0"/>
              </a:rPr>
              <a:t>parent</a:t>
            </a:r>
            <a:r>
              <a:rPr lang="en-US" sz="2000" dirty="0">
                <a:solidFill>
                  <a:srgbClr val="404040"/>
                </a:solidFill>
                <a:latin typeface="Calibri" charset="0"/>
              </a:rPr>
              <a:t>: a node that refers to this one</a:t>
            </a:r>
          </a:p>
          <a:p>
            <a:pPr lvl="1">
              <a:buFont typeface="Tahoma" charset="0"/>
              <a:buChar char="•"/>
            </a:pPr>
            <a:r>
              <a:rPr lang="en-US" sz="2000" b="1" dirty="0">
                <a:solidFill>
                  <a:srgbClr val="404040"/>
                </a:solidFill>
                <a:latin typeface="Calibri" charset="0"/>
              </a:rPr>
              <a:t>child</a:t>
            </a:r>
            <a:r>
              <a:rPr lang="en-US" sz="2000" dirty="0">
                <a:solidFill>
                  <a:srgbClr val="404040"/>
                </a:solidFill>
                <a:latin typeface="Calibri" charset="0"/>
              </a:rPr>
              <a:t>: a node that this node refers to</a:t>
            </a:r>
          </a:p>
          <a:p>
            <a:pPr lvl="1">
              <a:buFont typeface="Tahoma" charset="0"/>
              <a:buChar char="•"/>
            </a:pPr>
            <a:r>
              <a:rPr lang="en-US" sz="2000" b="1" dirty="0">
                <a:solidFill>
                  <a:srgbClr val="404040"/>
                </a:solidFill>
                <a:latin typeface="Calibri" charset="0"/>
              </a:rPr>
              <a:t>sibling</a:t>
            </a:r>
            <a:r>
              <a:rPr lang="en-US" sz="2000" dirty="0">
                <a:solidFill>
                  <a:srgbClr val="404040"/>
                </a:solidFill>
                <a:latin typeface="Calibri" charset="0"/>
              </a:rPr>
              <a:t>: a node with a common</a:t>
            </a:r>
          </a:p>
          <a:p>
            <a:pPr lvl="1">
              <a:buFont typeface="Tahoma" charset="0"/>
              <a:buChar char="•"/>
            </a:pPr>
            <a:endParaRPr lang="en-US" sz="800" dirty="0">
              <a:solidFill>
                <a:srgbClr val="404040"/>
              </a:solidFill>
              <a:latin typeface="Calibri" charset="0"/>
            </a:endParaRPr>
          </a:p>
          <a:p>
            <a:pPr>
              <a:buFont typeface="Tahoma" charset="0"/>
              <a:buChar char="•"/>
            </a:pPr>
            <a:r>
              <a:rPr lang="en-US" sz="2000" b="1" dirty="0" err="1">
                <a:solidFill>
                  <a:srgbClr val="262626"/>
                </a:solidFill>
                <a:latin typeface="Calibri" charset="0"/>
              </a:rPr>
              <a:t>subtree</a:t>
            </a:r>
            <a:r>
              <a:rPr lang="en-US" sz="2000" dirty="0">
                <a:solidFill>
                  <a:srgbClr val="262626"/>
                </a:solidFill>
                <a:latin typeface="Calibri" charset="0"/>
              </a:rPr>
              <a:t>: the smaller tree of nodes on</a:t>
            </a:r>
            <a:br>
              <a:rPr lang="en-US" sz="2000" dirty="0">
                <a:solidFill>
                  <a:srgbClr val="262626"/>
                </a:solidFill>
                <a:latin typeface="Calibri" charset="0"/>
              </a:rPr>
            </a:br>
            <a:r>
              <a:rPr lang="en-US" sz="2000" dirty="0">
                <a:solidFill>
                  <a:srgbClr val="262626"/>
                </a:solidFill>
                <a:latin typeface="Calibri" charset="0"/>
              </a:rPr>
              <a:t>	the left or right of the current node</a:t>
            </a:r>
          </a:p>
          <a:p>
            <a:pPr>
              <a:buFont typeface="Tahoma" charset="0"/>
              <a:buChar char="•"/>
            </a:pPr>
            <a:r>
              <a:rPr lang="en-US" sz="2000" b="1" dirty="0">
                <a:solidFill>
                  <a:srgbClr val="262626"/>
                </a:solidFill>
                <a:latin typeface="Calibri" charset="0"/>
              </a:rPr>
              <a:t>height</a:t>
            </a:r>
            <a:r>
              <a:rPr lang="en-US" sz="2000" dirty="0">
                <a:solidFill>
                  <a:srgbClr val="262626"/>
                </a:solidFill>
                <a:latin typeface="Calibri" charset="0"/>
              </a:rPr>
              <a:t>: length of the longest path</a:t>
            </a:r>
            <a:br>
              <a:rPr lang="en-US" sz="2000" dirty="0">
                <a:solidFill>
                  <a:srgbClr val="262626"/>
                </a:solidFill>
                <a:latin typeface="Calibri" charset="0"/>
              </a:rPr>
            </a:br>
            <a:r>
              <a:rPr lang="en-US" sz="2000" dirty="0" smtClean="0">
                <a:solidFill>
                  <a:srgbClr val="262626"/>
                </a:solidFill>
                <a:latin typeface="Calibri" charset="0"/>
              </a:rPr>
              <a:t>from </a:t>
            </a:r>
            <a:r>
              <a:rPr lang="en-US" sz="2000" dirty="0">
                <a:solidFill>
                  <a:srgbClr val="262626"/>
                </a:solidFill>
                <a:latin typeface="Calibri" charset="0"/>
              </a:rPr>
              <a:t>the root to any </a:t>
            </a:r>
            <a:r>
              <a:rPr lang="en-US" sz="2000" dirty="0" smtClean="0">
                <a:solidFill>
                  <a:srgbClr val="262626"/>
                </a:solidFill>
                <a:latin typeface="Calibri" charset="0"/>
              </a:rPr>
              <a:t>node (count edges)</a:t>
            </a:r>
            <a:endParaRPr lang="en-US" sz="2000" dirty="0">
              <a:solidFill>
                <a:srgbClr val="262626"/>
              </a:solidFill>
              <a:latin typeface="Calibri" charset="0"/>
            </a:endParaRPr>
          </a:p>
          <a:p>
            <a:pPr>
              <a:buFont typeface="Tahoma" charset="0"/>
              <a:buChar char="•"/>
            </a:pPr>
            <a:r>
              <a:rPr lang="en-US" sz="2000" b="1" dirty="0">
                <a:solidFill>
                  <a:srgbClr val="262626"/>
                </a:solidFill>
                <a:latin typeface="Calibri" charset="0"/>
              </a:rPr>
              <a:t>level</a:t>
            </a:r>
            <a:r>
              <a:rPr lang="en-US" sz="2000" dirty="0">
                <a:solidFill>
                  <a:srgbClr val="262626"/>
                </a:solidFill>
                <a:latin typeface="Calibri" charset="0"/>
              </a:rPr>
              <a:t> or </a:t>
            </a:r>
            <a:r>
              <a:rPr lang="en-US" sz="2000" b="1" dirty="0">
                <a:solidFill>
                  <a:srgbClr val="262626"/>
                </a:solidFill>
                <a:latin typeface="Calibri" charset="0"/>
              </a:rPr>
              <a:t>depth</a:t>
            </a:r>
            <a:r>
              <a:rPr lang="en-US" sz="2000" dirty="0">
                <a:solidFill>
                  <a:srgbClr val="262626"/>
                </a:solidFill>
                <a:latin typeface="Calibri" charset="0"/>
              </a:rPr>
              <a:t>: length of the path</a:t>
            </a:r>
            <a:br>
              <a:rPr lang="en-US" sz="2000" dirty="0">
                <a:solidFill>
                  <a:srgbClr val="262626"/>
                </a:solidFill>
                <a:latin typeface="Calibri" charset="0"/>
              </a:rPr>
            </a:br>
            <a:r>
              <a:rPr lang="en-US" sz="2000" dirty="0">
                <a:solidFill>
                  <a:srgbClr val="262626"/>
                </a:solidFill>
                <a:latin typeface="Calibri" charset="0"/>
              </a:rPr>
              <a:t>	from a root to a given node</a:t>
            </a:r>
            <a:endParaRPr lang="en-US" dirty="0">
              <a:solidFill>
                <a:srgbClr val="262626"/>
              </a:solidFill>
              <a:latin typeface="Calibri" charset="0"/>
            </a:endParaRPr>
          </a:p>
        </p:txBody>
      </p:sp>
      <p:grpSp>
        <p:nvGrpSpPr>
          <p:cNvPr id="922628" name="Group 4"/>
          <p:cNvGrpSpPr>
            <a:grpSpLocks/>
          </p:cNvGrpSpPr>
          <p:nvPr/>
        </p:nvGrpSpPr>
        <p:grpSpPr bwMode="auto">
          <a:xfrm>
            <a:off x="5492750" y="3276600"/>
            <a:ext cx="3198813" cy="2986088"/>
            <a:chOff x="3600" y="2150"/>
            <a:chExt cx="2015" cy="1881"/>
          </a:xfrm>
        </p:grpSpPr>
        <p:sp>
          <p:nvSpPr>
            <p:cNvPr id="922629" name="Oval 5"/>
            <p:cNvSpPr>
              <a:spLocks noChangeArrowheads="1"/>
            </p:cNvSpPr>
            <p:nvPr/>
          </p:nvSpPr>
          <p:spPr bwMode="auto">
            <a:xfrm>
              <a:off x="5294" y="3699"/>
              <a:ext cx="322" cy="333"/>
            </a:xfrm>
            <a:prstGeom prst="ellips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1F2F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 defTabSz="457200" eaLnBrk="0" hangingPunct="0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Tahoma" charset="0"/>
                  <a:cs typeface="DejaVu Sans" charset="0"/>
                </a:rPr>
                <a:t>7</a:t>
              </a:r>
            </a:p>
          </p:txBody>
        </p:sp>
        <p:sp>
          <p:nvSpPr>
            <p:cNvPr id="922630" name="Oval 6"/>
            <p:cNvSpPr>
              <a:spLocks noChangeArrowheads="1"/>
            </p:cNvSpPr>
            <p:nvPr/>
          </p:nvSpPr>
          <p:spPr bwMode="auto">
            <a:xfrm>
              <a:off x="4759" y="3699"/>
              <a:ext cx="323" cy="333"/>
            </a:xfrm>
            <a:prstGeom prst="ellips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1F2F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 defTabSz="457200" eaLnBrk="0" hangingPunct="0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Tahoma" charset="0"/>
                  <a:cs typeface="DejaVu Sans" charset="0"/>
                </a:rPr>
                <a:t>6</a:t>
              </a:r>
            </a:p>
          </p:txBody>
        </p:sp>
        <p:sp>
          <p:nvSpPr>
            <p:cNvPr id="922631" name="Oval 7"/>
            <p:cNvSpPr>
              <a:spLocks noChangeArrowheads="1"/>
            </p:cNvSpPr>
            <p:nvPr/>
          </p:nvSpPr>
          <p:spPr bwMode="auto">
            <a:xfrm>
              <a:off x="5021" y="3098"/>
              <a:ext cx="323" cy="333"/>
            </a:xfrm>
            <a:prstGeom prst="ellips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1F2F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 defTabSz="457200" eaLnBrk="0" hangingPunct="0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Tahoma" charset="0"/>
                  <a:cs typeface="DejaVu Sans" charset="0"/>
                </a:rPr>
                <a:t>3</a:t>
              </a:r>
            </a:p>
          </p:txBody>
        </p:sp>
        <p:sp>
          <p:nvSpPr>
            <p:cNvPr id="922632" name="Oval 8"/>
            <p:cNvSpPr>
              <a:spLocks noChangeArrowheads="1"/>
            </p:cNvSpPr>
            <p:nvPr/>
          </p:nvSpPr>
          <p:spPr bwMode="auto">
            <a:xfrm>
              <a:off x="3858" y="3098"/>
              <a:ext cx="324" cy="333"/>
            </a:xfrm>
            <a:prstGeom prst="ellips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1F2F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 defTabSz="457200" eaLnBrk="0" hangingPunct="0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Tahoma" charset="0"/>
                  <a:cs typeface="DejaVu Sans" charset="0"/>
                </a:rPr>
                <a:t>2</a:t>
              </a:r>
            </a:p>
          </p:txBody>
        </p:sp>
        <p:sp>
          <p:nvSpPr>
            <p:cNvPr id="922633" name="Oval 9"/>
            <p:cNvSpPr>
              <a:spLocks noChangeArrowheads="1"/>
            </p:cNvSpPr>
            <p:nvPr/>
          </p:nvSpPr>
          <p:spPr bwMode="auto">
            <a:xfrm>
              <a:off x="4440" y="2564"/>
              <a:ext cx="322" cy="333"/>
            </a:xfrm>
            <a:prstGeom prst="ellips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1F2F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 defTabSz="457200" eaLnBrk="0" hangingPunct="0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Tahoma" charset="0"/>
                  <a:cs typeface="DejaVu Sans" charset="0"/>
                </a:rPr>
                <a:t>1</a:t>
              </a:r>
            </a:p>
          </p:txBody>
        </p:sp>
        <p:cxnSp>
          <p:nvCxnSpPr>
            <p:cNvPr id="922634" name="AutoShape 10"/>
            <p:cNvCxnSpPr>
              <a:cxnSpLocks noChangeShapeType="1"/>
              <a:stCxn id="922633" idx="3"/>
              <a:endCxn id="922632" idx="0"/>
            </p:cNvCxnSpPr>
            <p:nvPr/>
          </p:nvCxnSpPr>
          <p:spPr bwMode="auto">
            <a:xfrm flipH="1">
              <a:off x="4020" y="2866"/>
              <a:ext cx="467" cy="215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922635" name="AutoShape 11"/>
            <p:cNvCxnSpPr>
              <a:cxnSpLocks noChangeShapeType="1"/>
              <a:stCxn id="922633" idx="5"/>
              <a:endCxn id="922631" idx="0"/>
            </p:cNvCxnSpPr>
            <p:nvPr/>
          </p:nvCxnSpPr>
          <p:spPr bwMode="auto">
            <a:xfrm>
              <a:off x="4715" y="2848"/>
              <a:ext cx="468" cy="250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922636" name="AutoShape 12"/>
            <p:cNvCxnSpPr>
              <a:cxnSpLocks noChangeShapeType="1"/>
              <a:stCxn id="922631" idx="3"/>
              <a:endCxn id="922630" idx="0"/>
            </p:cNvCxnSpPr>
            <p:nvPr/>
          </p:nvCxnSpPr>
          <p:spPr bwMode="auto">
            <a:xfrm flipH="1">
              <a:off x="4920" y="3382"/>
              <a:ext cx="147" cy="317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922637" name="AutoShape 13"/>
            <p:cNvCxnSpPr>
              <a:cxnSpLocks noChangeShapeType="1"/>
              <a:stCxn id="922631" idx="5"/>
              <a:endCxn id="922629" idx="0"/>
            </p:cNvCxnSpPr>
            <p:nvPr/>
          </p:nvCxnSpPr>
          <p:spPr bwMode="auto">
            <a:xfrm>
              <a:off x="5297" y="3382"/>
              <a:ext cx="158" cy="317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922638" name="Oval 14"/>
            <p:cNvSpPr>
              <a:spLocks noChangeArrowheads="1"/>
            </p:cNvSpPr>
            <p:nvPr/>
          </p:nvSpPr>
          <p:spPr bwMode="auto">
            <a:xfrm>
              <a:off x="4133" y="3699"/>
              <a:ext cx="324" cy="333"/>
            </a:xfrm>
            <a:prstGeom prst="ellips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1F2F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 defTabSz="457200" eaLnBrk="0" hangingPunct="0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Tahoma" charset="0"/>
                  <a:cs typeface="DejaVu Sans" charset="0"/>
                </a:rPr>
                <a:t>5</a:t>
              </a:r>
            </a:p>
          </p:txBody>
        </p:sp>
        <p:sp>
          <p:nvSpPr>
            <p:cNvPr id="922639" name="Oval 15"/>
            <p:cNvSpPr>
              <a:spLocks noChangeArrowheads="1"/>
            </p:cNvSpPr>
            <p:nvPr/>
          </p:nvSpPr>
          <p:spPr bwMode="auto">
            <a:xfrm>
              <a:off x="3600" y="3699"/>
              <a:ext cx="323" cy="333"/>
            </a:xfrm>
            <a:prstGeom prst="ellips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1F2F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 defTabSz="457200" eaLnBrk="0" hangingPunct="0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Tahoma" charset="0"/>
                  <a:cs typeface="DejaVu Sans" charset="0"/>
                </a:rPr>
                <a:t>4</a:t>
              </a:r>
            </a:p>
          </p:txBody>
        </p:sp>
        <p:cxnSp>
          <p:nvCxnSpPr>
            <p:cNvPr id="922640" name="AutoShape 16"/>
            <p:cNvCxnSpPr>
              <a:cxnSpLocks noChangeShapeType="1"/>
              <a:stCxn id="922632" idx="3"/>
              <a:endCxn id="922639" idx="0"/>
            </p:cNvCxnSpPr>
            <p:nvPr/>
          </p:nvCxnSpPr>
          <p:spPr bwMode="auto">
            <a:xfrm flipH="1">
              <a:off x="3761" y="3382"/>
              <a:ext cx="144" cy="317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922641" name="AutoShape 17"/>
            <p:cNvCxnSpPr>
              <a:cxnSpLocks noChangeShapeType="1"/>
              <a:stCxn id="922632" idx="5"/>
              <a:endCxn id="922638" idx="0"/>
            </p:cNvCxnSpPr>
            <p:nvPr/>
          </p:nvCxnSpPr>
          <p:spPr bwMode="auto">
            <a:xfrm>
              <a:off x="4135" y="3382"/>
              <a:ext cx="161" cy="317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922642" name="Text Box 18"/>
            <p:cNvSpPr txBox="1">
              <a:spLocks noChangeArrowheads="1"/>
            </p:cNvSpPr>
            <p:nvPr/>
          </p:nvSpPr>
          <p:spPr bwMode="auto">
            <a:xfrm>
              <a:off x="4399" y="2150"/>
              <a:ext cx="400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buSzPct val="100000"/>
              </a:pPr>
              <a:r>
                <a:rPr lang="en-US" sz="2000">
                  <a:solidFill>
                    <a:srgbClr val="000000"/>
                  </a:solidFill>
                  <a:latin typeface="Tahoma" charset="0"/>
                  <a:cs typeface="DejaVu Sans" charset="0"/>
                </a:rPr>
                <a:t>root</a:t>
              </a:r>
            </a:p>
          </p:txBody>
        </p:sp>
        <p:cxnSp>
          <p:nvCxnSpPr>
            <p:cNvPr id="922643" name="AutoShape 19"/>
            <p:cNvCxnSpPr>
              <a:cxnSpLocks noChangeShapeType="1"/>
              <a:stCxn id="922642" idx="2"/>
              <a:endCxn id="922633" idx="0"/>
            </p:cNvCxnSpPr>
            <p:nvPr/>
          </p:nvCxnSpPr>
          <p:spPr bwMode="auto">
            <a:xfrm>
              <a:off x="4599" y="2401"/>
              <a:ext cx="2" cy="163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</p:grpSp>
      <p:sp>
        <p:nvSpPr>
          <p:cNvPr id="922644" name="Line 20"/>
          <p:cNvSpPr>
            <a:spLocks noChangeShapeType="1"/>
          </p:cNvSpPr>
          <p:nvPr/>
        </p:nvSpPr>
        <p:spPr bwMode="auto">
          <a:xfrm>
            <a:off x="8769350" y="3978275"/>
            <a:ext cx="1588" cy="2286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45" name="Text Box 21"/>
          <p:cNvSpPr txBox="1">
            <a:spLocks noChangeArrowheads="1"/>
          </p:cNvSpPr>
          <p:nvPr/>
        </p:nvSpPr>
        <p:spPr bwMode="auto">
          <a:xfrm>
            <a:off x="7670800" y="3673475"/>
            <a:ext cx="1261380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SzPct val="100000"/>
            </a:pPr>
            <a:r>
              <a:rPr lang="en-US" sz="1600" dirty="0">
                <a:solidFill>
                  <a:srgbClr val="000000"/>
                </a:solidFill>
                <a:latin typeface="Tahoma" charset="0"/>
                <a:cs typeface="DejaVu Sans" charset="0"/>
              </a:rPr>
              <a:t>height = </a:t>
            </a:r>
            <a:r>
              <a:rPr lang="en-US" sz="1600" dirty="0" smtClean="0">
                <a:solidFill>
                  <a:srgbClr val="000000"/>
                </a:solidFill>
                <a:latin typeface="Tahoma" charset="0"/>
                <a:cs typeface="DejaVu Sans" charset="0"/>
              </a:rPr>
              <a:t>2</a:t>
            </a:r>
            <a:endParaRPr lang="en-US" sz="1600" dirty="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  <p:sp>
        <p:nvSpPr>
          <p:cNvPr id="922646" name="Text Box 22"/>
          <p:cNvSpPr txBox="1">
            <a:spLocks noChangeArrowheads="1"/>
          </p:cNvSpPr>
          <p:nvPr/>
        </p:nvSpPr>
        <p:spPr bwMode="auto">
          <a:xfrm>
            <a:off x="6013450" y="3992563"/>
            <a:ext cx="822671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SzPct val="100000"/>
            </a:pPr>
            <a:r>
              <a:rPr lang="en-US" sz="1400" dirty="0" smtClean="0">
                <a:solidFill>
                  <a:srgbClr val="000000"/>
                </a:solidFill>
                <a:latin typeface="Tahoma" charset="0"/>
                <a:cs typeface="DejaVu Sans" charset="0"/>
              </a:rPr>
              <a:t>Level 0</a:t>
            </a:r>
            <a:endParaRPr lang="en-US" sz="1400" dirty="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  <p:sp>
        <p:nvSpPr>
          <p:cNvPr id="922647" name="Text Box 23"/>
          <p:cNvSpPr txBox="1">
            <a:spLocks noChangeArrowheads="1"/>
          </p:cNvSpPr>
          <p:nvPr/>
        </p:nvSpPr>
        <p:spPr bwMode="auto">
          <a:xfrm>
            <a:off x="5105400" y="4870450"/>
            <a:ext cx="822671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SzPct val="100000"/>
            </a:pPr>
            <a:r>
              <a:rPr lang="en-US" sz="1400" dirty="0" smtClean="0">
                <a:solidFill>
                  <a:srgbClr val="000000"/>
                </a:solidFill>
                <a:latin typeface="Tahoma" charset="0"/>
                <a:cs typeface="DejaVu Sans" charset="0"/>
              </a:rPr>
              <a:t>Level 1</a:t>
            </a:r>
            <a:endParaRPr lang="en-US" sz="1400" dirty="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  <p:sp>
        <p:nvSpPr>
          <p:cNvPr id="922648" name="Text Box 24"/>
          <p:cNvSpPr txBox="1">
            <a:spLocks noChangeArrowheads="1"/>
          </p:cNvSpPr>
          <p:nvPr/>
        </p:nvSpPr>
        <p:spPr bwMode="auto">
          <a:xfrm>
            <a:off x="4648200" y="5883275"/>
            <a:ext cx="822671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SzPct val="100000"/>
            </a:pPr>
            <a:r>
              <a:rPr lang="en-US" sz="1400" dirty="0" smtClean="0">
                <a:solidFill>
                  <a:srgbClr val="000000"/>
                </a:solidFill>
                <a:latin typeface="Tahoma" charset="0"/>
                <a:cs typeface="DejaVu Sans" charset="0"/>
              </a:rPr>
              <a:t>Level 2</a:t>
            </a:r>
            <a:endParaRPr lang="en-US" sz="1400" dirty="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5467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Some tree terms (mostly review)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kinds of trees</a:t>
            </a:r>
          </a:p>
          <a:p>
            <a:pPr lvl="1"/>
            <a:r>
              <a:rPr lang="en-US" dirty="0" smtClean="0"/>
              <a:t>Every binary tree is a tree</a:t>
            </a:r>
          </a:p>
          <a:p>
            <a:pPr lvl="1"/>
            <a:r>
              <a:rPr lang="en-US" dirty="0" smtClean="0"/>
              <a:t>Every list is kind of a tree (think of “next” as the one child)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There are many kinds of binary trees</a:t>
            </a:r>
          </a:p>
          <a:p>
            <a:pPr lvl="1"/>
            <a:r>
              <a:rPr lang="en-US" dirty="0" smtClean="0"/>
              <a:t>Every binary search tree is a binary tree</a:t>
            </a:r>
          </a:p>
          <a:p>
            <a:pPr lvl="1"/>
            <a:r>
              <a:rPr lang="en-US" dirty="0" smtClean="0"/>
              <a:t>Later: A binary heap is a different kind of binary tree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tree can be balanced or not</a:t>
            </a:r>
          </a:p>
          <a:p>
            <a:pPr lvl="1"/>
            <a:r>
              <a:rPr lang="en-US" dirty="0" smtClean="0"/>
              <a:t>A balanced tree with </a:t>
            </a:r>
            <a:r>
              <a:rPr lang="en-US" i="1" dirty="0" smtClean="0"/>
              <a:t>n</a:t>
            </a:r>
            <a:r>
              <a:rPr lang="en-US" dirty="0" smtClean="0"/>
              <a:t> nodes has a height of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Different tree data structures have different “balance conditions” to achieve this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Kinds of trees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2362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Certain terms define trees with specific structure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Binary tree</a:t>
            </a:r>
            <a:r>
              <a:rPr lang="en-US" dirty="0" smtClean="0"/>
              <a:t>:  Each node has at most 2 children (branching factor 2)</a:t>
            </a:r>
          </a:p>
          <a:p>
            <a:r>
              <a:rPr lang="en-US" i="1" dirty="0" smtClean="0">
                <a:solidFill>
                  <a:srgbClr val="4F81BD"/>
                </a:solidFill>
              </a:rPr>
              <a:t>n</a:t>
            </a:r>
            <a:r>
              <a:rPr lang="en-US" dirty="0" smtClean="0">
                <a:solidFill>
                  <a:srgbClr val="4F81BD"/>
                </a:solidFill>
              </a:rPr>
              <a:t>-</a:t>
            </a:r>
            <a:r>
              <a:rPr lang="en-US" dirty="0" err="1" smtClean="0">
                <a:solidFill>
                  <a:srgbClr val="4F81BD"/>
                </a:solidFill>
              </a:rPr>
              <a:t>ary</a:t>
            </a:r>
            <a:r>
              <a:rPr lang="en-US" dirty="0" smtClean="0">
                <a:solidFill>
                  <a:srgbClr val="4F81BD"/>
                </a:solidFill>
              </a:rPr>
              <a:t> tree:    </a:t>
            </a:r>
            <a:r>
              <a:rPr lang="en-US" dirty="0" smtClean="0"/>
              <a:t>Each node has at most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children (branching factor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>
                <a:solidFill>
                  <a:srgbClr val="4F81BD"/>
                </a:solidFill>
              </a:rPr>
              <a:t>Perfect tree: </a:t>
            </a:r>
            <a:r>
              <a:rPr lang="en-US" dirty="0" smtClean="0"/>
              <a:t>Each </a:t>
            </a:r>
            <a:r>
              <a:rPr lang="en-US" dirty="0"/>
              <a:t>row </a:t>
            </a:r>
            <a:r>
              <a:rPr lang="en-US" dirty="0" smtClean="0"/>
              <a:t>completely full</a:t>
            </a:r>
          </a:p>
          <a:p>
            <a:r>
              <a:rPr lang="en-US" dirty="0" smtClean="0">
                <a:solidFill>
                  <a:srgbClr val="4F81BD"/>
                </a:solidFill>
              </a:rPr>
              <a:t>Complete tree:  </a:t>
            </a:r>
            <a:r>
              <a:rPr lang="en-US" dirty="0" smtClean="0"/>
              <a:t>Each row completely full except maybe the bottom row, which is filled from left to right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1524000" y="4343400"/>
            <a:ext cx="2489200" cy="1143000"/>
            <a:chOff x="1625600" y="4267200"/>
            <a:chExt cx="2489200" cy="1143000"/>
          </a:xfrm>
        </p:grpSpPr>
        <p:sp>
          <p:nvSpPr>
            <p:cNvPr id="7" name="Oval 4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870200" y="42672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159000" y="46101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683000" y="46101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" name="AutoShape 7"/>
            <p:cNvCxnSpPr>
              <a:cxnSpLocks noChangeShapeType="1"/>
              <a:stCxn id="7" idx="4"/>
              <a:endCxn id="8" idx="0"/>
            </p:cNvCxnSpPr>
            <p:nvPr>
              <p:custDataLst>
                <p:tags r:id="rId21"/>
              </p:custDataLst>
            </p:nvPr>
          </p:nvCxnSpPr>
          <p:spPr bwMode="auto">
            <a:xfrm flipH="1">
              <a:off x="2260600" y="4381500"/>
              <a:ext cx="7112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" name="AutoShape 8"/>
            <p:cNvCxnSpPr>
              <a:cxnSpLocks noChangeShapeType="1"/>
              <a:stCxn id="7" idx="4"/>
              <a:endCxn id="9" idx="0"/>
            </p:cNvCxnSpPr>
            <p:nvPr>
              <p:custDataLst>
                <p:tags r:id="rId22"/>
              </p:custDataLst>
            </p:nvPr>
          </p:nvCxnSpPr>
          <p:spPr bwMode="auto">
            <a:xfrm>
              <a:off x="2971800" y="4381500"/>
              <a:ext cx="8128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" name="Oval 29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18542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30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6256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31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0066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5" name="AutoShape 32"/>
            <p:cNvCxnSpPr>
              <a:cxnSpLocks noChangeShapeType="1"/>
              <a:stCxn id="12" idx="4"/>
              <a:endCxn id="13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1727200" y="5124450"/>
              <a:ext cx="2286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33"/>
            <p:cNvCxnSpPr>
              <a:cxnSpLocks noChangeShapeType="1"/>
              <a:stCxn id="12" idx="4"/>
              <a:endCxn id="14" idx="0"/>
            </p:cNvCxnSpPr>
            <p:nvPr>
              <p:custDataLst>
                <p:tags r:id="rId27"/>
              </p:custDataLst>
            </p:nvPr>
          </p:nvCxnSpPr>
          <p:spPr bwMode="auto">
            <a:xfrm>
              <a:off x="1955800" y="5124450"/>
              <a:ext cx="1524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Oval 34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4638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35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2606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36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6670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" name="AutoShape 37"/>
            <p:cNvCxnSpPr>
              <a:cxnSpLocks noChangeShapeType="1"/>
              <a:stCxn id="17" idx="4"/>
              <a:endCxn id="18" idx="0"/>
            </p:cNvCxnSpPr>
            <p:nvPr>
              <p:custDataLst>
                <p:tags r:id="rId31"/>
              </p:custDataLst>
            </p:nvPr>
          </p:nvCxnSpPr>
          <p:spPr bwMode="auto">
            <a:xfrm flipH="1">
              <a:off x="2362200" y="5124450"/>
              <a:ext cx="2032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" name="AutoShape 38"/>
            <p:cNvCxnSpPr>
              <a:cxnSpLocks noChangeShapeType="1"/>
              <a:stCxn id="17" idx="4"/>
              <a:endCxn id="19" idx="0"/>
            </p:cNvCxnSpPr>
            <p:nvPr>
              <p:custDataLst>
                <p:tags r:id="rId32"/>
              </p:custDataLst>
            </p:nvPr>
          </p:nvCxnSpPr>
          <p:spPr bwMode="auto">
            <a:xfrm>
              <a:off x="2565400" y="5124450"/>
              <a:ext cx="2032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" name="AutoShape 39"/>
            <p:cNvCxnSpPr>
              <a:cxnSpLocks noChangeShapeType="1"/>
              <a:stCxn id="8" idx="4"/>
              <a:endCxn id="12" idx="0"/>
            </p:cNvCxnSpPr>
            <p:nvPr>
              <p:custDataLst>
                <p:tags r:id="rId33"/>
              </p:custDataLst>
            </p:nvPr>
          </p:nvCxnSpPr>
          <p:spPr bwMode="auto">
            <a:xfrm flipH="1">
              <a:off x="1955800" y="47244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40"/>
            <p:cNvCxnSpPr>
              <a:cxnSpLocks noChangeShapeType="1"/>
              <a:stCxn id="8" idx="4"/>
              <a:endCxn id="17" idx="1"/>
            </p:cNvCxnSpPr>
            <p:nvPr>
              <p:custDataLst>
                <p:tags r:id="rId34"/>
              </p:custDataLst>
            </p:nvPr>
          </p:nvCxnSpPr>
          <p:spPr bwMode="auto">
            <a:xfrm>
              <a:off x="2260600" y="4724400"/>
              <a:ext cx="232958" cy="3024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4" name="Oval 41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3782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42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1750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7" name="AutoShape 44"/>
            <p:cNvCxnSpPr>
              <a:cxnSpLocks noChangeShapeType="1"/>
              <a:stCxn id="24" idx="4"/>
              <a:endCxn id="25" idx="0"/>
            </p:cNvCxnSpPr>
            <p:nvPr>
              <p:custDataLst>
                <p:tags r:id="rId37"/>
              </p:custDataLst>
            </p:nvPr>
          </p:nvCxnSpPr>
          <p:spPr bwMode="auto">
            <a:xfrm flipH="1">
              <a:off x="3276600" y="5124450"/>
              <a:ext cx="2032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9" name="Oval 46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39116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0" name="AutoShape 51"/>
            <p:cNvCxnSpPr>
              <a:cxnSpLocks noChangeShapeType="1"/>
              <a:stCxn id="9" idx="4"/>
              <a:endCxn id="24" idx="0"/>
            </p:cNvCxnSpPr>
            <p:nvPr>
              <p:custDataLst>
                <p:tags r:id="rId39"/>
              </p:custDataLst>
            </p:nvPr>
          </p:nvCxnSpPr>
          <p:spPr bwMode="auto">
            <a:xfrm flipH="1">
              <a:off x="3479800" y="47244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52"/>
            <p:cNvCxnSpPr>
              <a:cxnSpLocks noChangeShapeType="1"/>
              <a:stCxn id="9" idx="4"/>
              <a:endCxn id="29" idx="0"/>
            </p:cNvCxnSpPr>
            <p:nvPr>
              <p:custDataLst>
                <p:tags r:id="rId40"/>
              </p:custDataLst>
            </p:nvPr>
          </p:nvCxnSpPr>
          <p:spPr bwMode="auto">
            <a:xfrm>
              <a:off x="3784600" y="4724400"/>
              <a:ext cx="2286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51" name="Group 50"/>
          <p:cNvGrpSpPr/>
          <p:nvPr/>
        </p:nvGrpSpPr>
        <p:grpSpPr>
          <a:xfrm>
            <a:off x="4953000" y="4343400"/>
            <a:ext cx="2616200" cy="1143000"/>
            <a:chOff x="1854200" y="4572000"/>
            <a:chExt cx="2616200" cy="1143000"/>
          </a:xfrm>
        </p:grpSpPr>
        <p:sp>
          <p:nvSpPr>
            <p:cNvPr id="32" name="Oval 53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49600" y="45720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54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438400" y="4914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55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962400" y="4914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5" name="AutoShape 56"/>
            <p:cNvCxnSpPr>
              <a:cxnSpLocks noChangeShapeType="1"/>
              <a:stCxn id="32" idx="4"/>
              <a:endCxn id="33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2540000" y="4686300"/>
              <a:ext cx="7112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6" name="AutoShape 57"/>
            <p:cNvCxnSpPr>
              <a:cxnSpLocks noChangeShapeType="1"/>
              <a:stCxn id="32" idx="4"/>
              <a:endCxn id="34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3251200" y="4686300"/>
              <a:ext cx="8128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" name="Oval 58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0828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59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854200" y="56007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60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311400" y="56007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0" name="AutoShape 61"/>
            <p:cNvCxnSpPr>
              <a:cxnSpLocks noChangeShapeType="1"/>
              <a:stCxn id="37" idx="4"/>
              <a:endCxn id="38" idx="0"/>
            </p:cNvCxnSpPr>
            <p:nvPr>
              <p:custDataLst>
                <p:tags r:id="rId9"/>
              </p:custDataLst>
            </p:nvPr>
          </p:nvCxnSpPr>
          <p:spPr bwMode="auto">
            <a:xfrm flipH="1">
              <a:off x="1955800" y="5429250"/>
              <a:ext cx="2286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1" name="AutoShape 62"/>
            <p:cNvCxnSpPr>
              <a:cxnSpLocks noChangeShapeType="1"/>
              <a:stCxn id="37" idx="4"/>
              <a:endCxn id="39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2184400" y="5429250"/>
              <a:ext cx="2286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2" name="Oval 6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8194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3" name="AutoShape 68"/>
            <p:cNvCxnSpPr>
              <a:cxnSpLocks noChangeShapeType="1"/>
              <a:stCxn id="33" idx="4"/>
              <a:endCxn id="37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2184400" y="5029200"/>
              <a:ext cx="3556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4" name="AutoShape 69"/>
            <p:cNvCxnSpPr>
              <a:cxnSpLocks noChangeShapeType="1"/>
              <a:stCxn id="33" idx="4"/>
              <a:endCxn id="42" idx="1"/>
            </p:cNvCxnSpPr>
            <p:nvPr>
              <p:custDataLst>
                <p:tags r:id="rId13"/>
              </p:custDataLst>
            </p:nvPr>
          </p:nvCxnSpPr>
          <p:spPr bwMode="auto">
            <a:xfrm>
              <a:off x="2540000" y="5029200"/>
              <a:ext cx="309158" cy="3024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5" name="Oval 70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6576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Oval 7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2672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7" name="AutoShape 76"/>
            <p:cNvCxnSpPr>
              <a:cxnSpLocks noChangeShapeType="1"/>
              <a:stCxn id="34" idx="4"/>
              <a:endCxn id="45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3759200" y="50292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8" name="AutoShape 77"/>
            <p:cNvCxnSpPr>
              <a:cxnSpLocks noChangeShapeType="1"/>
              <a:stCxn id="34" idx="4"/>
              <a:endCxn id="46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4064000" y="50292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56" name="Content Placeholder 2"/>
          <p:cNvSpPr txBox="1">
            <a:spLocks/>
          </p:cNvSpPr>
          <p:nvPr/>
        </p:nvSpPr>
        <p:spPr bwMode="auto">
          <a:xfrm>
            <a:off x="685800" y="5610225"/>
            <a:ext cx="77724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000" b="0" kern="0" dirty="0" smtClean="0">
                <a:latin typeface="+mn-lt"/>
              </a:rPr>
              <a:t>What is the height of a </a:t>
            </a:r>
            <a:r>
              <a:rPr lang="en-US" sz="2000" b="0" kern="0" dirty="0" smtClean="0">
                <a:solidFill>
                  <a:srgbClr val="4F81BD"/>
                </a:solidFill>
                <a:latin typeface="+mn-lt"/>
              </a:rPr>
              <a:t>perfect binary </a:t>
            </a:r>
            <a:r>
              <a:rPr lang="en-US" sz="2000" b="0" kern="0" dirty="0" smtClean="0">
                <a:latin typeface="+mn-lt"/>
              </a:rPr>
              <a:t>tree with </a:t>
            </a:r>
            <a:r>
              <a:rPr lang="en-US" sz="2000" b="0" kern="0" dirty="0" smtClean="0">
                <a:solidFill>
                  <a:srgbClr val="4F81BD"/>
                </a:solidFill>
                <a:latin typeface="+mn-lt"/>
              </a:rPr>
              <a:t>n</a:t>
            </a:r>
            <a:r>
              <a:rPr lang="en-US" sz="2000" b="0" kern="0" dirty="0" smtClean="0">
                <a:solidFill>
                  <a:schemeClr val="accent6"/>
                </a:solidFill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nodes? 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b="0" kern="0" dirty="0" smtClean="0">
                <a:latin typeface="+mn-lt"/>
              </a:rPr>
              <a:t>A </a:t>
            </a:r>
            <a:r>
              <a:rPr lang="en-US" sz="2000" b="0" kern="0" dirty="0" smtClean="0">
                <a:solidFill>
                  <a:srgbClr val="4F81BD"/>
                </a:solidFill>
                <a:latin typeface="+mn-lt"/>
              </a:rPr>
              <a:t>complete binary </a:t>
            </a:r>
            <a:r>
              <a:rPr lang="en-US" sz="2000" b="0" kern="0" dirty="0" smtClean="0">
                <a:latin typeface="+mn-lt"/>
              </a:rPr>
              <a:t>tree?</a:t>
            </a:r>
            <a:endParaRPr lang="en-US" sz="2000" b="0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14907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Tree terms (review?)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5605463" y="1600200"/>
            <a:ext cx="2849562" cy="4038600"/>
            <a:chOff x="5605463" y="1600200"/>
            <a:chExt cx="2849562" cy="4038600"/>
          </a:xfrm>
        </p:grpSpPr>
        <p:sp>
          <p:nvSpPr>
            <p:cNvPr id="7" name="Oval 3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781800" y="16002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A</a:t>
              </a:r>
            </a:p>
          </p:txBody>
        </p:sp>
        <p:cxnSp>
          <p:nvCxnSpPr>
            <p:cNvPr id="8" name="AutoShape 4"/>
            <p:cNvCxnSpPr>
              <a:cxnSpLocks noChangeShapeType="1"/>
              <a:stCxn id="7" idx="3"/>
              <a:endCxn id="11" idx="0"/>
            </p:cNvCxnSpPr>
            <p:nvPr>
              <p:custDataLst>
                <p:tags r:id="rId5"/>
              </p:custDataLst>
            </p:nvPr>
          </p:nvCxnSpPr>
          <p:spPr bwMode="auto">
            <a:xfrm flipH="1">
              <a:off x="6367463" y="2009775"/>
              <a:ext cx="481012" cy="485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" name="AutoShape 5"/>
            <p:cNvCxnSpPr>
              <a:cxnSpLocks noChangeShapeType="1"/>
              <a:stCxn id="7" idx="5"/>
              <a:endCxn id="17" idx="0"/>
            </p:cNvCxnSpPr>
            <p:nvPr>
              <p:custDataLst>
                <p:tags r:id="rId6"/>
              </p:custDataLst>
            </p:nvPr>
          </p:nvCxnSpPr>
          <p:spPr bwMode="auto">
            <a:xfrm>
              <a:off x="7172325" y="2009775"/>
              <a:ext cx="481013" cy="485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" name="Oval 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138863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E</a:t>
              </a: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138863" y="2514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B</a:t>
              </a:r>
            </a:p>
          </p:txBody>
        </p:sp>
        <p:cxnSp>
          <p:nvCxnSpPr>
            <p:cNvPr id="12" name="AutoShape 8"/>
            <p:cNvCxnSpPr>
              <a:cxnSpLocks noChangeShapeType="1"/>
              <a:stCxn id="11" idx="4"/>
              <a:endCxn id="10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6367463" y="2990850"/>
              <a:ext cx="0" cy="342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" name="Oval 9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605463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D</a:t>
              </a:r>
            </a:p>
          </p:txBody>
        </p:sp>
        <p:sp>
          <p:nvSpPr>
            <p:cNvPr id="14" name="Oval 10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672263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F</a:t>
              </a:r>
            </a:p>
          </p:txBody>
        </p:sp>
        <p:cxnSp>
          <p:nvCxnSpPr>
            <p:cNvPr id="15" name="AutoShape 11"/>
            <p:cNvCxnSpPr>
              <a:cxnSpLocks noChangeShapeType="1"/>
              <a:stCxn id="11" idx="5"/>
              <a:endCxn id="14" idx="0"/>
            </p:cNvCxnSpPr>
            <p:nvPr>
              <p:custDataLst>
                <p:tags r:id="rId12"/>
              </p:custDataLst>
            </p:nvPr>
          </p:nvCxnSpPr>
          <p:spPr bwMode="auto">
            <a:xfrm>
              <a:off x="6529388" y="2924175"/>
              <a:ext cx="371475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12"/>
            <p:cNvCxnSpPr>
              <a:cxnSpLocks noChangeShapeType="1"/>
              <a:stCxn id="11" idx="3"/>
              <a:endCxn id="13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5834063" y="2924175"/>
              <a:ext cx="371475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Oval 13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424738" y="2514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C</a:t>
              </a:r>
            </a:p>
          </p:txBody>
        </p:sp>
        <p:sp>
          <p:nvSpPr>
            <p:cNvPr id="18" name="Oval 14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424738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G</a:t>
              </a:r>
            </a:p>
          </p:txBody>
        </p:sp>
        <p:cxnSp>
          <p:nvCxnSpPr>
            <p:cNvPr id="19" name="AutoShape 15"/>
            <p:cNvCxnSpPr>
              <a:cxnSpLocks noChangeShapeType="1"/>
              <a:stCxn id="17" idx="4"/>
              <a:endCxn id="18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7653338" y="2990850"/>
              <a:ext cx="0" cy="342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16"/>
            <p:cNvCxnSpPr>
              <a:cxnSpLocks noChangeShapeType="1"/>
              <a:stCxn id="18" idx="3"/>
              <a:endCxn id="23" idx="0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7080250" y="3762375"/>
              <a:ext cx="411163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Oval 17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997825" y="4191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I</a:t>
              </a:r>
            </a:p>
          </p:txBody>
        </p:sp>
        <p:cxnSp>
          <p:nvCxnSpPr>
            <p:cNvPr id="22" name="AutoShape 18"/>
            <p:cNvCxnSpPr>
              <a:cxnSpLocks noChangeShapeType="1"/>
              <a:stCxn id="18" idx="5"/>
              <a:endCxn id="21" idx="0"/>
            </p:cNvCxnSpPr>
            <p:nvPr>
              <p:custDataLst>
                <p:tags r:id="rId19"/>
              </p:custDataLst>
            </p:nvPr>
          </p:nvCxnSpPr>
          <p:spPr bwMode="auto">
            <a:xfrm>
              <a:off x="7815263" y="3762375"/>
              <a:ext cx="411162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" name="Oval 1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851650" y="4191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H</a:t>
              </a:r>
            </a:p>
          </p:txBody>
        </p:sp>
        <p:sp>
          <p:nvSpPr>
            <p:cNvPr id="24" name="Oval 20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85800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L</a:t>
              </a:r>
            </a:p>
          </p:txBody>
        </p:sp>
        <p:sp>
          <p:nvSpPr>
            <p:cNvPr id="25" name="Oval 21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853113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J</a:t>
              </a:r>
            </a:p>
          </p:txBody>
        </p:sp>
        <p:sp>
          <p:nvSpPr>
            <p:cNvPr id="26" name="Oval 22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34695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M</a:t>
              </a:r>
            </a:p>
          </p:txBody>
        </p:sp>
        <p:sp>
          <p:nvSpPr>
            <p:cNvPr id="27" name="Oval 23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635000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K</a:t>
              </a:r>
            </a:p>
          </p:txBody>
        </p:sp>
        <p:sp>
          <p:nvSpPr>
            <p:cNvPr id="28" name="Oval 24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845425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N</a:t>
              </a:r>
            </a:p>
          </p:txBody>
        </p:sp>
        <p:cxnSp>
          <p:nvCxnSpPr>
            <p:cNvPr id="29" name="AutoShape 25"/>
            <p:cNvCxnSpPr>
              <a:cxnSpLocks noChangeShapeType="1"/>
              <a:stCxn id="23" idx="2"/>
              <a:endCxn id="25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6081713" y="4419600"/>
              <a:ext cx="750887" cy="742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" name="AutoShape 26"/>
            <p:cNvCxnSpPr>
              <a:cxnSpLocks noChangeShapeType="1"/>
              <a:stCxn id="23" idx="3"/>
              <a:endCxn id="27" idx="0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6578600" y="4600575"/>
              <a:ext cx="339725" cy="561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27"/>
            <p:cNvCxnSpPr>
              <a:cxnSpLocks noChangeShapeType="1"/>
              <a:stCxn id="23" idx="4"/>
              <a:endCxn id="24" idx="0"/>
            </p:cNvCxnSpPr>
            <p:nvPr>
              <p:custDataLst>
                <p:tags r:id="rId28"/>
              </p:custDataLst>
            </p:nvPr>
          </p:nvCxnSpPr>
          <p:spPr bwMode="auto">
            <a:xfrm>
              <a:off x="7080250" y="4667250"/>
              <a:ext cx="6350" cy="4953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2" name="AutoShape 28"/>
            <p:cNvCxnSpPr>
              <a:cxnSpLocks noChangeShapeType="1"/>
              <a:stCxn id="23" idx="5"/>
              <a:endCxn id="26" idx="0"/>
            </p:cNvCxnSpPr>
            <p:nvPr>
              <p:custDataLst>
                <p:tags r:id="rId29"/>
              </p:custDataLst>
            </p:nvPr>
          </p:nvCxnSpPr>
          <p:spPr bwMode="auto">
            <a:xfrm>
              <a:off x="7242175" y="4600575"/>
              <a:ext cx="333375" cy="561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29"/>
            <p:cNvCxnSpPr>
              <a:cxnSpLocks noChangeShapeType="1"/>
              <a:stCxn id="23" idx="6"/>
              <a:endCxn id="28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7327900" y="4419600"/>
              <a:ext cx="746125" cy="742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34" name="Text Box 3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0" y="1295400"/>
            <a:ext cx="1020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Tree </a:t>
            </a:r>
            <a:r>
              <a:rPr lang="en-US" b="1"/>
              <a:t>T</a:t>
            </a:r>
          </a:p>
        </p:txBody>
      </p:sp>
      <p:sp>
        <p:nvSpPr>
          <p:cNvPr id="35" name="Text Box 30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2193191"/>
            <a:ext cx="22098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1"/>
                </a:solidFill>
              </a:rPr>
              <a:t>root</a:t>
            </a:r>
            <a:r>
              <a:rPr lang="en-US" sz="2000" dirty="0" smtClean="0">
                <a:solidFill>
                  <a:schemeClr val="accent1"/>
                </a:solidFill>
              </a:rPr>
              <a:t>(tree)</a:t>
            </a:r>
            <a:endParaRPr lang="en-US" sz="2000" i="1" dirty="0">
              <a:solidFill>
                <a:schemeClr val="accent1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>
                <a:solidFill>
                  <a:schemeClr val="accent1"/>
                </a:solidFill>
              </a:rPr>
              <a:t>leaves</a:t>
            </a:r>
            <a:r>
              <a:rPr lang="en-US" sz="2000" dirty="0">
                <a:solidFill>
                  <a:schemeClr val="accent1"/>
                </a:solidFill>
              </a:rPr>
              <a:t>(tree</a:t>
            </a:r>
            <a:r>
              <a:rPr lang="en-US" sz="2000" dirty="0" smtClean="0">
                <a:solidFill>
                  <a:schemeClr val="accent1"/>
                </a:solidFill>
              </a:rPr>
              <a:t>)</a:t>
            </a:r>
            <a:endParaRPr lang="en-US" sz="2000" i="1" dirty="0" smtClean="0">
              <a:solidFill>
                <a:schemeClr val="accent1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1"/>
                </a:solidFill>
              </a:rPr>
              <a:t>children</a:t>
            </a:r>
            <a:r>
              <a:rPr lang="en-US" sz="2000" dirty="0" smtClean="0">
                <a:solidFill>
                  <a:schemeClr val="accent1"/>
                </a:solidFill>
              </a:rPr>
              <a:t>(node)</a:t>
            </a:r>
            <a:endParaRPr lang="en-US" sz="2000" i="1" dirty="0">
              <a:solidFill>
                <a:schemeClr val="accent1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1"/>
                </a:solidFill>
              </a:rPr>
              <a:t>parent</a:t>
            </a:r>
            <a:r>
              <a:rPr lang="en-US" sz="2000" dirty="0" smtClean="0">
                <a:solidFill>
                  <a:schemeClr val="accent1"/>
                </a:solidFill>
              </a:rPr>
              <a:t>(node)</a:t>
            </a:r>
            <a:endParaRPr lang="en-US" sz="2000" i="1" dirty="0">
              <a:solidFill>
                <a:schemeClr val="accent1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1"/>
                </a:solidFill>
              </a:rPr>
              <a:t>siblings</a:t>
            </a:r>
            <a:r>
              <a:rPr lang="en-US" sz="2000" dirty="0" smtClean="0">
                <a:solidFill>
                  <a:schemeClr val="accent1"/>
                </a:solidFill>
              </a:rPr>
              <a:t>(node)</a:t>
            </a:r>
            <a:endParaRPr lang="en-US" sz="2000" i="1" dirty="0">
              <a:solidFill>
                <a:schemeClr val="accent1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1"/>
                </a:solidFill>
              </a:rPr>
              <a:t>ancestors</a:t>
            </a:r>
            <a:r>
              <a:rPr lang="en-US" sz="2000" dirty="0" smtClean="0">
                <a:solidFill>
                  <a:schemeClr val="accent1"/>
                </a:solidFill>
              </a:rPr>
              <a:t>(node)</a:t>
            </a:r>
            <a:endParaRPr lang="en-US" sz="2000" i="1" dirty="0">
              <a:solidFill>
                <a:schemeClr val="accent1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1"/>
                </a:solidFill>
              </a:rPr>
              <a:t>descendents</a:t>
            </a:r>
            <a:r>
              <a:rPr lang="en-US" sz="2000" dirty="0" smtClean="0">
                <a:solidFill>
                  <a:schemeClr val="accent1"/>
                </a:solidFill>
              </a:rPr>
              <a:t>(node)</a:t>
            </a:r>
            <a:endParaRPr lang="en-US" sz="2000" i="1" dirty="0">
              <a:solidFill>
                <a:schemeClr val="accent1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err="1" smtClean="0">
                <a:solidFill>
                  <a:schemeClr val="accent1"/>
                </a:solidFill>
              </a:rPr>
              <a:t>subtree</a:t>
            </a:r>
            <a:r>
              <a:rPr lang="en-US" sz="2000" dirty="0" smtClean="0">
                <a:solidFill>
                  <a:schemeClr val="accent1"/>
                </a:solidFill>
              </a:rPr>
              <a:t>(node)</a:t>
            </a:r>
            <a:endParaRPr lang="en-US" sz="2000" i="1" dirty="0">
              <a:solidFill>
                <a:schemeClr val="accent1"/>
              </a:solidFill>
            </a:endParaRPr>
          </a:p>
        </p:txBody>
      </p:sp>
      <p:sp>
        <p:nvSpPr>
          <p:cNvPr id="36" name="Text Box 3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19400" y="2209800"/>
            <a:ext cx="28956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rgbClr val="4F81BD"/>
                </a:solidFill>
              </a:rPr>
              <a:t>depth</a:t>
            </a:r>
            <a:r>
              <a:rPr lang="en-US" sz="2000" dirty="0" smtClean="0">
                <a:solidFill>
                  <a:srgbClr val="4F81BD"/>
                </a:solidFill>
              </a:rPr>
              <a:t>(node)</a:t>
            </a:r>
            <a:endParaRPr lang="en-US" sz="2000" i="1" dirty="0">
              <a:solidFill>
                <a:srgbClr val="4F81BD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rgbClr val="4F81BD"/>
                </a:solidFill>
              </a:rPr>
              <a:t>height</a:t>
            </a:r>
            <a:r>
              <a:rPr lang="en-US" sz="2000" dirty="0" smtClean="0">
                <a:solidFill>
                  <a:srgbClr val="4F81BD"/>
                </a:solidFill>
              </a:rPr>
              <a:t>(tree)</a:t>
            </a:r>
            <a:endParaRPr lang="en-US" sz="2000" i="1" dirty="0">
              <a:solidFill>
                <a:srgbClr val="4F81BD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rgbClr val="4F81BD"/>
                </a:solidFill>
              </a:rPr>
              <a:t>degree</a:t>
            </a:r>
            <a:r>
              <a:rPr lang="en-US" sz="2000" dirty="0" smtClean="0">
                <a:solidFill>
                  <a:srgbClr val="4F81BD"/>
                </a:solidFill>
              </a:rPr>
              <a:t>(node)</a:t>
            </a:r>
            <a:endParaRPr lang="en-US" sz="2000" i="1" dirty="0">
              <a:solidFill>
                <a:srgbClr val="4F81BD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rgbClr val="4F81BD"/>
                </a:solidFill>
              </a:rPr>
              <a:t>branching factor</a:t>
            </a:r>
            <a:r>
              <a:rPr lang="en-US" sz="2000" dirty="0" smtClean="0">
                <a:solidFill>
                  <a:srgbClr val="4F81BD"/>
                </a:solidFill>
              </a:rPr>
              <a:t>(tree)</a:t>
            </a:r>
          </a:p>
        </p:txBody>
      </p:sp>
    </p:spTree>
    <p:extLst>
      <p:ext uri="{BB962C8B-B14F-4D97-AF65-F5344CB8AC3E}">
        <p14:creationId xmlns:p14="http://schemas.microsoft.com/office/powerpoint/2010/main" val="11174754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Binary Trees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1447800"/>
            <a:ext cx="4495800" cy="220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Binary tree is empty or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</a:t>
            </a:r>
            <a:r>
              <a:rPr lang="en-US" b="1" dirty="0" smtClean="0"/>
              <a:t> root </a:t>
            </a:r>
            <a:r>
              <a:rPr lang="en-US" i="1" dirty="0" smtClean="0"/>
              <a:t>(with data)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b="1" dirty="0" smtClean="0"/>
              <a:t>left </a:t>
            </a:r>
            <a:r>
              <a:rPr lang="en-US" b="1" dirty="0" err="1" smtClean="0"/>
              <a:t>subtree</a:t>
            </a:r>
            <a:r>
              <a:rPr lang="en-US" b="1" dirty="0" smtClean="0"/>
              <a:t> </a:t>
            </a:r>
            <a:r>
              <a:rPr lang="en-US" i="1" dirty="0" smtClean="0"/>
              <a:t>(may be empty)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b="1" dirty="0" smtClean="0"/>
              <a:t>right </a:t>
            </a:r>
            <a:r>
              <a:rPr lang="en-US" b="1" dirty="0" err="1" smtClean="0"/>
              <a:t>subtree</a:t>
            </a:r>
            <a:r>
              <a:rPr lang="en-US" b="1" dirty="0" smtClean="0"/>
              <a:t> </a:t>
            </a:r>
            <a:r>
              <a:rPr lang="en-US" i="1" dirty="0" smtClean="0"/>
              <a:t>(may be empty) 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Representation:</a:t>
            </a:r>
          </a:p>
        </p:txBody>
      </p:sp>
      <p:sp>
        <p:nvSpPr>
          <p:cNvPr id="10244" name="Oval 102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6632575" y="19812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cxnSp>
        <p:nvCxnSpPr>
          <p:cNvPr id="10245" name="AutoShape 1029"/>
          <p:cNvCxnSpPr>
            <a:cxnSpLocks noChangeShapeType="1"/>
            <a:stCxn id="10244" idx="3"/>
            <a:endCxn id="10247" idx="0"/>
          </p:cNvCxnSpPr>
          <p:nvPr>
            <p:custDataLst>
              <p:tags r:id="rId4"/>
            </p:custDataLst>
          </p:nvPr>
        </p:nvCxnSpPr>
        <p:spPr bwMode="auto">
          <a:xfrm flipH="1">
            <a:off x="6218238" y="2390775"/>
            <a:ext cx="481012" cy="485775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246" name="AutoShape 1030"/>
          <p:cNvCxnSpPr>
            <a:cxnSpLocks noChangeShapeType="1"/>
            <a:stCxn id="10244" idx="5"/>
            <a:endCxn id="10252" idx="0"/>
          </p:cNvCxnSpPr>
          <p:nvPr>
            <p:custDataLst>
              <p:tags r:id="rId5"/>
            </p:custDataLst>
          </p:nvPr>
        </p:nvCxnSpPr>
        <p:spPr bwMode="auto">
          <a:xfrm>
            <a:off x="7023100" y="2390775"/>
            <a:ext cx="481013" cy="485775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0247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5989638" y="28956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10248" name="Oval 1034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5456238" y="37338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249" name="Oval 1035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523038" y="37338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cxnSp>
        <p:nvCxnSpPr>
          <p:cNvPr id="10250" name="AutoShape 1036"/>
          <p:cNvCxnSpPr>
            <a:cxnSpLocks noChangeShapeType="1"/>
            <a:stCxn id="10247" idx="5"/>
            <a:endCxn id="10249" idx="0"/>
          </p:cNvCxnSpPr>
          <p:nvPr>
            <p:custDataLst>
              <p:tags r:id="rId9"/>
            </p:custDataLst>
          </p:nvPr>
        </p:nvCxnSpPr>
        <p:spPr bwMode="auto">
          <a:xfrm>
            <a:off x="6380163" y="3305175"/>
            <a:ext cx="371475" cy="409575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251" name="AutoShape 1037"/>
          <p:cNvCxnSpPr>
            <a:cxnSpLocks noChangeShapeType="1"/>
            <a:stCxn id="10247" idx="3"/>
            <a:endCxn id="10248" idx="0"/>
          </p:cNvCxnSpPr>
          <p:nvPr>
            <p:custDataLst>
              <p:tags r:id="rId10"/>
            </p:custDataLst>
          </p:nvPr>
        </p:nvCxnSpPr>
        <p:spPr bwMode="auto">
          <a:xfrm flipH="1">
            <a:off x="5684838" y="3305175"/>
            <a:ext cx="371475" cy="409575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252" name="Oval 103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275513" y="28956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/>
              <a:t>C</a:t>
            </a:r>
          </a:p>
        </p:txBody>
      </p:sp>
      <p:sp>
        <p:nvSpPr>
          <p:cNvPr id="10253" name="Oval 1039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0" y="37338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cxnSp>
        <p:nvCxnSpPr>
          <p:cNvPr id="10254" name="AutoShape 1040"/>
          <p:cNvCxnSpPr>
            <a:cxnSpLocks noChangeShapeType="1"/>
            <a:stCxn id="10252" idx="4"/>
            <a:endCxn id="10253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7485856" y="3371056"/>
            <a:ext cx="381000" cy="344487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255" name="AutoShape 1041"/>
          <p:cNvCxnSpPr>
            <a:cxnSpLocks noChangeShapeType="1"/>
            <a:stCxn id="10253" idx="3"/>
            <a:endCxn id="10258" idx="0"/>
          </p:cNvCxnSpPr>
          <p:nvPr>
            <p:custDataLst>
              <p:tags r:id="rId14"/>
            </p:custDataLst>
          </p:nvPr>
        </p:nvCxnSpPr>
        <p:spPr bwMode="auto">
          <a:xfrm rot="5400000">
            <a:off x="7161213" y="4046257"/>
            <a:ext cx="447955" cy="60353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256" name="Oval 1042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8229600" y="45720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cxnSp>
        <p:nvCxnSpPr>
          <p:cNvPr id="10257" name="AutoShape 1043"/>
          <p:cNvCxnSpPr>
            <a:cxnSpLocks noChangeShapeType="1"/>
            <a:endCxn id="10256" idx="0"/>
          </p:cNvCxnSpPr>
          <p:nvPr>
            <p:custDataLst>
              <p:tags r:id="rId16"/>
            </p:custDataLst>
          </p:nvPr>
        </p:nvCxnSpPr>
        <p:spPr bwMode="auto">
          <a:xfrm>
            <a:off x="8001000" y="4124044"/>
            <a:ext cx="457200" cy="447956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0258" name="Oval 1044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6854825" y="45720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sp>
        <p:nvSpPr>
          <p:cNvPr id="10259" name="Oval 1047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350125" y="55626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/>
              <a:t>J</a:t>
            </a:r>
          </a:p>
        </p:txBody>
      </p:sp>
      <p:sp>
        <p:nvSpPr>
          <p:cNvPr id="10260" name="Oval 1048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6353175" y="55626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/>
              <a:t>I</a:t>
            </a:r>
          </a:p>
        </p:txBody>
      </p:sp>
      <p:cxnSp>
        <p:nvCxnSpPr>
          <p:cNvPr id="10261" name="AutoShape 1051"/>
          <p:cNvCxnSpPr>
            <a:cxnSpLocks noChangeShapeType="1"/>
            <a:stCxn id="10258" idx="3"/>
            <a:endCxn id="10260" idx="0"/>
          </p:cNvCxnSpPr>
          <p:nvPr>
            <p:custDataLst>
              <p:tags r:id="rId20"/>
            </p:custDataLst>
          </p:nvPr>
        </p:nvCxnSpPr>
        <p:spPr bwMode="auto">
          <a:xfrm flipH="1">
            <a:off x="6581775" y="4981575"/>
            <a:ext cx="339725" cy="561975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262" name="AutoShape 1053"/>
          <p:cNvCxnSpPr>
            <a:cxnSpLocks noChangeShapeType="1"/>
            <a:stCxn id="10258" idx="5"/>
            <a:endCxn id="10259" idx="0"/>
          </p:cNvCxnSpPr>
          <p:nvPr>
            <p:custDataLst>
              <p:tags r:id="rId21"/>
            </p:custDataLst>
          </p:nvPr>
        </p:nvCxnSpPr>
        <p:spPr bwMode="auto">
          <a:xfrm>
            <a:off x="7245350" y="4981575"/>
            <a:ext cx="333375" cy="561975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grpSp>
        <p:nvGrpSpPr>
          <p:cNvPr id="2" name="Group 1059"/>
          <p:cNvGrpSpPr>
            <a:grpSpLocks/>
          </p:cNvGrpSpPr>
          <p:nvPr>
            <p:custDataLst>
              <p:tags r:id="rId22"/>
            </p:custDataLst>
          </p:nvPr>
        </p:nvGrpSpPr>
        <p:grpSpPr bwMode="auto">
          <a:xfrm>
            <a:off x="2209800" y="3810000"/>
            <a:ext cx="1447800" cy="1266825"/>
            <a:chOff x="2256" y="3408"/>
            <a:chExt cx="768" cy="672"/>
          </a:xfrm>
          <a:solidFill>
            <a:srgbClr val="FFFFFF"/>
          </a:solidFill>
        </p:grpSpPr>
        <p:sp>
          <p:nvSpPr>
            <p:cNvPr id="10264" name="Rectangle 105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256" y="3408"/>
              <a:ext cx="768" cy="33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dirty="0"/>
                <a:t>Data</a:t>
              </a:r>
            </a:p>
          </p:txBody>
        </p:sp>
        <p:sp>
          <p:nvSpPr>
            <p:cNvPr id="10265" name="Rectangle 1057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640" y="3744"/>
              <a:ext cx="384" cy="33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1600" dirty="0"/>
                <a:t>right </a:t>
              </a:r>
            </a:p>
            <a:p>
              <a:pPr algn="ctr"/>
              <a:r>
                <a:rPr lang="en-US" sz="1600" dirty="0"/>
                <a:t>pointer</a:t>
              </a:r>
            </a:p>
          </p:txBody>
        </p:sp>
        <p:sp>
          <p:nvSpPr>
            <p:cNvPr id="10266" name="Rectangle 1058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256" y="3744"/>
              <a:ext cx="384" cy="33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1600" dirty="0"/>
                <a:t>left</a:t>
              </a:r>
            </a:p>
            <a:p>
              <a:pPr algn="ctr"/>
              <a:r>
                <a:rPr lang="en-US" sz="1600" dirty="0"/>
                <a:t>pointer</a:t>
              </a:r>
            </a:p>
          </p:txBody>
        </p:sp>
      </p:grpSp>
      <p:sp>
        <p:nvSpPr>
          <p:cNvPr id="27" name="Rectangle 1027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62000" y="5181600"/>
            <a:ext cx="449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a dictionary,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will include a key and a value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E18F-25AA-44BB-B058-C2C55DA3F450}" type="slidenum">
              <a:rPr lang="en-US"/>
              <a:pPr/>
              <a:t>15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rgbClr val="C0504D"/>
                </a:solidFill>
              </a:rPr>
              <a:t>Binary </a:t>
            </a:r>
            <a:r>
              <a:rPr lang="en-US" dirty="0" smtClean="0">
                <a:solidFill>
                  <a:srgbClr val="C0504D"/>
                </a:solidFill>
              </a:rPr>
              <a:t>Trees: </a:t>
            </a:r>
            <a:r>
              <a:rPr lang="en-US" dirty="0">
                <a:solidFill>
                  <a:srgbClr val="C0504D"/>
                </a:solidFill>
              </a:rPr>
              <a:t>Some </a:t>
            </a:r>
            <a:r>
              <a:rPr lang="en-US" dirty="0" smtClean="0">
                <a:solidFill>
                  <a:srgbClr val="C0504D"/>
                </a:solidFill>
              </a:rPr>
              <a:t>Numbers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295400"/>
            <a:ext cx="81534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Recall: height of a tree = longest path from root to leaf (count edges)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For </a:t>
            </a:r>
            <a:r>
              <a:rPr lang="en-US" dirty="0"/>
              <a:t>binary tree of height </a:t>
            </a:r>
            <a:r>
              <a:rPr lang="en-US" i="1" dirty="0"/>
              <a:t>h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max # of leaves: 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max # of nodes: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min # of leaves: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min # of nodes:</a:t>
            </a:r>
          </a:p>
          <a:p>
            <a:endParaRPr lang="en-US" dirty="0"/>
          </a:p>
        </p:txBody>
      </p:sp>
      <p:sp>
        <p:nvSpPr>
          <p:cNvPr id="195588" name="AutoShape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19800" y="19050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</a:rPr>
              <a:t>2</a:t>
            </a:r>
            <a:r>
              <a:rPr lang="en-US" i="1" baseline="30000">
                <a:latin typeface="Times New Roman" pitchFamily="18" charset="0"/>
              </a:rPr>
              <a:t>h</a:t>
            </a:r>
            <a:r>
              <a:rPr lang="en-US">
                <a:latin typeface="Times New Roman" pitchFamily="18" charset="0"/>
              </a:rPr>
              <a:t>, for perfect tree</a:t>
            </a:r>
            <a:endParaRPr lang="en-US" i="1" baseline="30000">
              <a:latin typeface="Times New Roman" pitchFamily="18" charset="0"/>
            </a:endParaRPr>
          </a:p>
        </p:txBody>
      </p:sp>
      <p:sp>
        <p:nvSpPr>
          <p:cNvPr id="195589" name="AutoShape 5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19800" y="27432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</a:rPr>
              <a:t>2</a:t>
            </a:r>
            <a:r>
              <a:rPr lang="en-US" i="1" baseline="30000">
                <a:latin typeface="Times New Roman" pitchFamily="18" charset="0"/>
              </a:rPr>
              <a:t>h</a:t>
            </a:r>
            <a:r>
              <a:rPr lang="en-US" baseline="30000">
                <a:latin typeface="Times New Roman" pitchFamily="18" charset="0"/>
              </a:rPr>
              <a:t>+1</a:t>
            </a:r>
            <a:r>
              <a:rPr lang="en-US">
                <a:latin typeface="Times New Roman" pitchFamily="18" charset="0"/>
              </a:rPr>
              <a:t> – 1, for perfect tree</a:t>
            </a:r>
          </a:p>
        </p:txBody>
      </p:sp>
      <p:sp>
        <p:nvSpPr>
          <p:cNvPr id="195590" name="AutoShape 6" hidden="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19800" y="35814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</a:rPr>
              <a:t>1, for “line” (?) tree</a:t>
            </a:r>
            <a:endParaRPr lang="en-US" i="1" baseline="30000">
              <a:latin typeface="Times New Roman" pitchFamily="18" charset="0"/>
            </a:endParaRPr>
          </a:p>
        </p:txBody>
      </p:sp>
      <p:sp>
        <p:nvSpPr>
          <p:cNvPr id="195591" name="AutoShape 7" hidden="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19800" y="43434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i="1">
                <a:latin typeface="Times New Roman" pitchFamily="18" charset="0"/>
              </a:rPr>
              <a:t>h</a:t>
            </a:r>
            <a:r>
              <a:rPr lang="en-US">
                <a:latin typeface="Times New Roman" pitchFamily="18" charset="0"/>
              </a:rPr>
              <a:t>+1, for “line” (?) tree</a:t>
            </a:r>
            <a:endParaRPr lang="en-US" i="1" baseline="30000">
              <a:latin typeface="Times New Roman" pitchFamily="18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Binary Trees: Some Numbers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295400"/>
            <a:ext cx="8153400" cy="48006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Recall: height of a tree = longest path from root to leaf (count edges)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For binary tree of height </a:t>
            </a:r>
            <a:r>
              <a:rPr lang="en-US" i="1" dirty="0" smtClean="0">
                <a:solidFill>
                  <a:schemeClr val="accent1"/>
                </a:solidFill>
              </a:rPr>
              <a:t>h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max # of leaves: 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max # of nodes: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min # of leaves: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min # of nodes:</a:t>
            </a:r>
          </a:p>
          <a:p>
            <a:pPr lvl="1">
              <a:buFontTx/>
              <a:buNone/>
            </a:pPr>
            <a:endParaRPr lang="en-US" dirty="0" smtClean="0"/>
          </a:p>
        </p:txBody>
      </p:sp>
      <p:sp>
        <p:nvSpPr>
          <p:cNvPr id="292868" name="AutoShape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19800" y="29718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2</a:t>
            </a:r>
            <a:r>
              <a:rPr lang="en-US" sz="2000" i="1" baseline="30000"/>
              <a:t>h</a:t>
            </a:r>
            <a:r>
              <a:rPr lang="en-US" sz="2000"/>
              <a:t>, for perfect tree</a:t>
            </a:r>
            <a:endParaRPr lang="en-US" sz="2000" i="1" baseline="30000"/>
          </a:p>
        </p:txBody>
      </p:sp>
      <p:sp>
        <p:nvSpPr>
          <p:cNvPr id="292869" name="AutoShape 5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19800" y="38100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2</a:t>
            </a:r>
            <a:r>
              <a:rPr lang="en-US" sz="2000" i="1" baseline="30000"/>
              <a:t>h</a:t>
            </a:r>
            <a:r>
              <a:rPr lang="en-US" sz="2000" baseline="30000"/>
              <a:t>+1</a:t>
            </a:r>
            <a:r>
              <a:rPr lang="en-US" sz="2000"/>
              <a:t> – 1, for perfect tree</a:t>
            </a:r>
          </a:p>
        </p:txBody>
      </p:sp>
      <p:sp>
        <p:nvSpPr>
          <p:cNvPr id="292870" name="AutoShape 6" hidden="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19800" y="46482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1, for “list” tree</a:t>
            </a:r>
            <a:endParaRPr lang="en-US" sz="2000" i="1" baseline="30000"/>
          </a:p>
        </p:txBody>
      </p:sp>
      <p:sp>
        <p:nvSpPr>
          <p:cNvPr id="292871" name="AutoShape 7" hidden="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19800" y="54102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i="1"/>
              <a:t>h</a:t>
            </a:r>
            <a:r>
              <a:rPr lang="en-US" sz="2000"/>
              <a:t>+1, for “list” tree</a:t>
            </a:r>
            <a:endParaRPr lang="en-US" sz="2000" i="1" baseline="30000"/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124200" y="2362200"/>
            <a:ext cx="175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0" dirty="0">
                <a:latin typeface="+mj-lt"/>
              </a:rPr>
              <a:t>2</a:t>
            </a:r>
            <a:r>
              <a:rPr lang="en-US" sz="3200" b="0" baseline="30000" dirty="0" smtClean="0">
                <a:solidFill>
                  <a:schemeClr val="accent1"/>
                </a:solidFill>
              </a:rPr>
              <a:t>h</a:t>
            </a:r>
            <a:endParaRPr lang="en-US" sz="3200" b="0" baseline="30000" dirty="0">
              <a:solidFill>
                <a:schemeClr val="accent1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048000" y="3149600"/>
            <a:ext cx="2438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 dirty="0">
                <a:solidFill>
                  <a:srgbClr val="000000"/>
                </a:solidFill>
                <a:latin typeface="+mj-lt"/>
              </a:rPr>
              <a:t>2</a:t>
            </a:r>
            <a:r>
              <a:rPr lang="en-US" sz="2800" b="0" baseline="30000" dirty="0" smtClean="0">
                <a:solidFill>
                  <a:srgbClr val="000000"/>
                </a:solidFill>
                <a:latin typeface="+mj-lt"/>
              </a:rPr>
              <a:t>(</a:t>
            </a:r>
            <a:r>
              <a:rPr lang="en-US" sz="2800" b="0" baseline="30000" dirty="0">
                <a:solidFill>
                  <a:schemeClr val="accent1"/>
                </a:solidFill>
                <a:latin typeface="+mj-lt"/>
              </a:rPr>
              <a:t>h</a:t>
            </a:r>
            <a:r>
              <a:rPr lang="en-US" sz="2800" b="0" baseline="30000" dirty="0">
                <a:solidFill>
                  <a:srgbClr val="000000"/>
                </a:solidFill>
                <a:latin typeface="+mj-lt"/>
              </a:rPr>
              <a:t> + 1)</a:t>
            </a:r>
            <a:r>
              <a:rPr lang="en-US" sz="2800" b="0" dirty="0">
                <a:solidFill>
                  <a:srgbClr val="000000"/>
                </a:solidFill>
                <a:latin typeface="+mj-lt"/>
              </a:rPr>
              <a:t> - 1</a:t>
            </a:r>
            <a:endParaRPr lang="en-US" sz="2800" b="0" baseline="30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3810000"/>
            <a:ext cx="2438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 dirty="0">
                <a:latin typeface="+mj-lt"/>
              </a:rPr>
              <a:t>1</a:t>
            </a:r>
            <a:endParaRPr lang="en-US" sz="2800" b="0" baseline="30000" dirty="0">
              <a:latin typeface="+mj-lt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048000" y="4495800"/>
            <a:ext cx="2438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 dirty="0">
                <a:solidFill>
                  <a:schemeClr val="accent1"/>
                </a:solidFill>
                <a:latin typeface="+mj-lt"/>
              </a:rPr>
              <a:t>h</a:t>
            </a:r>
            <a:r>
              <a:rPr lang="en-US" sz="2800" b="0" dirty="0" smtClean="0">
                <a:solidFill>
                  <a:schemeClr val="accent2"/>
                </a:solidFill>
                <a:latin typeface="+mj-lt"/>
              </a:rPr>
              <a:t> </a:t>
            </a:r>
            <a:r>
              <a:rPr lang="en-US" sz="2800" b="0" dirty="0" smtClean="0">
                <a:latin typeface="+mj-lt"/>
              </a:rPr>
              <a:t>+ 1</a:t>
            </a:r>
            <a:endParaRPr lang="en-US" sz="3200" i="1" baseline="30000" dirty="0"/>
          </a:p>
        </p:txBody>
      </p:sp>
      <p:sp>
        <p:nvSpPr>
          <p:cNvPr id="12" name="Text Box 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066800" y="5486400"/>
            <a:ext cx="7391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800" i="1" dirty="0" smtClean="0">
                <a:solidFill>
                  <a:schemeClr val="accent1"/>
                </a:solidFill>
                <a:latin typeface="+mj-lt"/>
              </a:rPr>
              <a:t>For n nodes, we cannot </a:t>
            </a:r>
            <a:r>
              <a:rPr lang="en-US" sz="1800" i="1" dirty="0">
                <a:solidFill>
                  <a:schemeClr val="accent1"/>
                </a:solidFill>
                <a:latin typeface="+mj-lt"/>
              </a:rPr>
              <a:t>do better than </a:t>
            </a:r>
            <a:r>
              <a:rPr lang="en-US" sz="1800" i="1" dirty="0" smtClean="0">
                <a:solidFill>
                  <a:schemeClr val="accent1"/>
                </a:solidFill>
                <a:latin typeface="+mj-lt"/>
              </a:rPr>
              <a:t>O(</a:t>
            </a:r>
            <a:r>
              <a:rPr lang="en-US" sz="1800" dirty="0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log</a:t>
            </a:r>
            <a:r>
              <a:rPr lang="en-US" sz="1800" i="1" dirty="0" smtClean="0">
                <a:solidFill>
                  <a:schemeClr val="accent1"/>
                </a:solidFill>
                <a:latin typeface="+mj-lt"/>
              </a:rPr>
              <a:t> n) </a:t>
            </a:r>
            <a:r>
              <a:rPr lang="en-US" sz="1800" i="1" dirty="0">
                <a:solidFill>
                  <a:schemeClr val="accent1"/>
                </a:solidFill>
                <a:latin typeface="+mj-lt"/>
              </a:rPr>
              <a:t>height, </a:t>
            </a:r>
            <a:br>
              <a:rPr lang="en-US" sz="1800" i="1" dirty="0">
                <a:solidFill>
                  <a:schemeClr val="accent1"/>
                </a:solidFill>
                <a:latin typeface="+mj-lt"/>
              </a:rPr>
            </a:br>
            <a:r>
              <a:rPr lang="en-US" sz="1800" i="1" dirty="0">
                <a:solidFill>
                  <a:schemeClr val="accent1"/>
                </a:solidFill>
                <a:latin typeface="+mj-lt"/>
              </a:rPr>
              <a:t>and we </a:t>
            </a:r>
            <a:r>
              <a:rPr lang="en-US" sz="1800" i="1" dirty="0" smtClean="0">
                <a:solidFill>
                  <a:schemeClr val="accent1"/>
                </a:solidFill>
                <a:latin typeface="+mj-lt"/>
              </a:rPr>
              <a:t>want to avoid O(n) height</a:t>
            </a:r>
            <a:endParaRPr lang="en-US" sz="1800" i="1" baseline="300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8" grpId="0" animBg="1"/>
      <p:bldP spid="292869" grpId="0" animBg="1"/>
      <p:bldP spid="292870" grpId="0" animBg="1"/>
      <p:bldP spid="8" grpId="0"/>
      <p:bldP spid="9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Calculating height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What is the height of a tree with root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root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133600"/>
            <a:ext cx="64770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treeHeight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(Node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root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		</a:t>
            </a:r>
            <a:r>
              <a:rPr lang="en-US" sz="2000" i="1" kern="0" dirty="0" smtClean="0">
                <a:latin typeface="Courier New" pitchFamily="49" charset="0"/>
              </a:rPr>
              <a:t>???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Calculating height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What is the height of a tree with root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root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905000"/>
            <a:ext cx="64770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treeHeight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(Node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root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(root ==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return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-1;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</a:t>
            </a:r>
            <a:r>
              <a:rPr lang="en-US" sz="2000" kern="0" baseline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baseline="0" dirty="0" smtClean="0">
                <a:latin typeface="Courier New" pitchFamily="49" charset="0"/>
              </a:rPr>
              <a:t> 1 + max(</a:t>
            </a:r>
            <a:r>
              <a:rPr lang="en-US" sz="2000" kern="0" baseline="0" dirty="0" err="1" smtClean="0">
                <a:latin typeface="Courier New" pitchFamily="49" charset="0"/>
              </a:rPr>
              <a:t>treeHeight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root.left</a:t>
            </a:r>
            <a:r>
              <a:rPr lang="en-US" sz="2000" kern="0" dirty="0" smtClean="0">
                <a:latin typeface="Courier New" pitchFamily="49" charset="0"/>
              </a:rPr>
              <a:t>),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treeHeight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root.right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44196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Running time for tree with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nodes: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– single pass over tree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1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Note: non-recursive is painful – need your own stack of pending nodes; much easier to use recursion’s call stack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14478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Tree Traversals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524000"/>
            <a:ext cx="65532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A </a:t>
            </a:r>
            <a:r>
              <a:rPr lang="en-US" i="1" dirty="0" smtClean="0"/>
              <a:t>traversal</a:t>
            </a:r>
            <a:r>
              <a:rPr lang="en-US" dirty="0" smtClean="0"/>
              <a:t> is an order for visiting all the nodes of a tree</a:t>
            </a:r>
          </a:p>
          <a:p>
            <a:pPr>
              <a:buFontTx/>
              <a:buNone/>
            </a:pPr>
            <a:endParaRPr lang="en-US" dirty="0" smtClean="0"/>
          </a:p>
          <a:p>
            <a:r>
              <a:rPr lang="en-US" i="1" dirty="0" smtClean="0"/>
              <a:t>Pre-order</a:t>
            </a:r>
            <a:r>
              <a:rPr lang="en-US" dirty="0" smtClean="0"/>
              <a:t>:	root, left </a:t>
            </a:r>
            <a:r>
              <a:rPr lang="en-US" dirty="0" err="1" smtClean="0"/>
              <a:t>subtree</a:t>
            </a:r>
            <a:r>
              <a:rPr lang="en-US" dirty="0" smtClean="0"/>
              <a:t>, right </a:t>
            </a:r>
            <a:r>
              <a:rPr lang="en-US" dirty="0" err="1" smtClean="0"/>
              <a:t>subtree</a:t>
            </a:r>
            <a:endParaRPr lang="en-US" dirty="0" smtClean="0"/>
          </a:p>
          <a:p>
            <a:endParaRPr lang="en-US" dirty="0" smtClean="0"/>
          </a:p>
          <a:p>
            <a:endParaRPr lang="en-US" sz="1000" dirty="0" smtClean="0"/>
          </a:p>
          <a:p>
            <a:r>
              <a:rPr lang="en-US" i="1" dirty="0" smtClean="0"/>
              <a:t>In-order</a:t>
            </a:r>
            <a:r>
              <a:rPr lang="en-US" dirty="0" smtClean="0"/>
              <a:t>:	left </a:t>
            </a:r>
            <a:r>
              <a:rPr lang="en-US" dirty="0" err="1" smtClean="0"/>
              <a:t>subtree</a:t>
            </a:r>
            <a:r>
              <a:rPr lang="en-US" dirty="0" smtClean="0"/>
              <a:t>, root, right </a:t>
            </a:r>
            <a:r>
              <a:rPr lang="en-US" dirty="0" err="1" smtClean="0"/>
              <a:t>subtree</a:t>
            </a:r>
            <a:endParaRPr lang="en-US" dirty="0" smtClean="0"/>
          </a:p>
          <a:p>
            <a:endParaRPr lang="en-US" dirty="0" smtClean="0"/>
          </a:p>
          <a:p>
            <a:endParaRPr lang="en-US" sz="1000" dirty="0" smtClean="0"/>
          </a:p>
          <a:p>
            <a:r>
              <a:rPr lang="en-US" i="1" dirty="0" smtClean="0"/>
              <a:t>Post-order</a:t>
            </a:r>
            <a:r>
              <a:rPr lang="en-US" dirty="0" smtClean="0"/>
              <a:t>:	left </a:t>
            </a:r>
            <a:r>
              <a:rPr lang="en-US" dirty="0" err="1" smtClean="0"/>
              <a:t>subtree</a:t>
            </a:r>
            <a:r>
              <a:rPr lang="en-US" dirty="0" smtClean="0"/>
              <a:t>, right </a:t>
            </a:r>
            <a:r>
              <a:rPr lang="en-US" dirty="0" err="1" smtClean="0"/>
              <a:t>subtree</a:t>
            </a:r>
            <a:r>
              <a:rPr lang="en-US" dirty="0" smtClean="0"/>
              <a:t>, root</a:t>
            </a:r>
          </a:p>
        </p:txBody>
      </p:sp>
      <p:grpSp>
        <p:nvGrpSpPr>
          <p:cNvPr id="2" name="Group 102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6599238" y="2362200"/>
            <a:ext cx="1752600" cy="2057400"/>
            <a:chOff x="3792" y="1728"/>
            <a:chExt cx="1104" cy="1296"/>
          </a:xfrm>
        </p:grpSpPr>
        <p:sp>
          <p:nvSpPr>
            <p:cNvPr id="12294" name="Oval 1029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293" y="1728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cxnSp>
          <p:nvCxnSpPr>
            <p:cNvPr id="12295" name="AutoShape 1030"/>
            <p:cNvCxnSpPr>
              <a:cxnSpLocks noChangeShapeType="1"/>
              <a:stCxn id="12294" idx="3"/>
              <a:endCxn id="12297" idx="0"/>
            </p:cNvCxnSpPr>
            <p:nvPr>
              <p:custDataLst>
                <p:tags r:id="rId6"/>
              </p:custDataLst>
            </p:nvPr>
          </p:nvCxnSpPr>
          <p:spPr bwMode="auto">
            <a:xfrm flipH="1">
              <a:off x="4128" y="1968"/>
              <a:ext cx="207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296" name="AutoShape 1031"/>
            <p:cNvCxnSpPr>
              <a:cxnSpLocks noChangeShapeType="1"/>
              <a:stCxn id="12294" idx="5"/>
              <a:endCxn id="12302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4539" y="1968"/>
              <a:ext cx="213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297" name="Oval 103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984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*</a:t>
              </a:r>
            </a:p>
          </p:txBody>
        </p:sp>
        <p:sp>
          <p:nvSpPr>
            <p:cNvPr id="12298" name="Oval 1033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792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2299" name="Oval 1034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176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cxnSp>
          <p:nvCxnSpPr>
            <p:cNvPr id="12300" name="AutoShape 1035"/>
            <p:cNvCxnSpPr>
              <a:cxnSpLocks noChangeShapeType="1"/>
              <a:stCxn id="12297" idx="5"/>
              <a:endCxn id="12299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4230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301" name="AutoShape 1036"/>
            <p:cNvCxnSpPr>
              <a:cxnSpLocks noChangeShapeType="1"/>
              <a:stCxn id="12297" idx="3"/>
              <a:endCxn id="12298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3936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302" name="Oval 1037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608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</p:grpSp>
      <p:sp>
        <p:nvSpPr>
          <p:cNvPr id="12293" name="Text Box 103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96000" y="4648200"/>
            <a:ext cx="2586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(an expression tree)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Where we are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Studying the absolutely essential ADTs of computer science and </a:t>
            </a:r>
          </a:p>
          <a:p>
            <a:pPr>
              <a:buNone/>
            </a:pPr>
            <a:r>
              <a:rPr lang="en-US" dirty="0" smtClean="0"/>
              <a:t>classic data structures for implementing them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ADTs so far: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Stack</a:t>
            </a:r>
            <a:r>
              <a:rPr lang="en-US" dirty="0" smtClean="0"/>
              <a:t>: 	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dirty="0" smtClean="0"/>
              <a:t>, …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4F81BD"/>
                </a:solidFill>
              </a:rPr>
              <a:t>Queue</a:t>
            </a:r>
            <a:r>
              <a:rPr lang="en-US" dirty="0" smtClean="0"/>
              <a:t>: 	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dequeue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dirty="0" smtClean="0"/>
              <a:t>, …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None/>
            </a:pPr>
            <a:r>
              <a:rPr lang="en-US" dirty="0" smtClean="0"/>
              <a:t>Next:</a:t>
            </a:r>
          </a:p>
          <a:p>
            <a:pPr marL="457200" indent="-45720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3.   </a:t>
            </a:r>
            <a:r>
              <a:rPr lang="en-US" dirty="0" smtClean="0">
                <a:solidFill>
                  <a:srgbClr val="4F81BD"/>
                </a:solidFill>
              </a:rPr>
              <a:t>Dictionary</a:t>
            </a:r>
            <a:r>
              <a:rPr lang="en-US" dirty="0" smtClean="0"/>
              <a:t> (also known as a Map): associate keys with values</a:t>
            </a:r>
          </a:p>
          <a:p>
            <a:pPr marL="857250" lvl="1" indent="-457200"/>
            <a:r>
              <a:rPr lang="en-US" dirty="0" smtClean="0"/>
              <a:t>Extremely common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14478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Tree Traversals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524000"/>
            <a:ext cx="65532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A </a:t>
            </a:r>
            <a:r>
              <a:rPr lang="en-US" i="1" dirty="0" smtClean="0"/>
              <a:t>traversal</a:t>
            </a:r>
            <a:r>
              <a:rPr lang="en-US" dirty="0" smtClean="0"/>
              <a:t> is an order for visiting all the nodes of a tree</a:t>
            </a:r>
          </a:p>
          <a:p>
            <a:pPr>
              <a:buFontTx/>
              <a:buNone/>
            </a:pPr>
            <a:endParaRPr lang="en-US" dirty="0" smtClean="0"/>
          </a:p>
          <a:p>
            <a:r>
              <a:rPr lang="en-US" b="1" i="1" dirty="0" smtClean="0"/>
              <a:t>Pre-order</a:t>
            </a:r>
            <a:r>
              <a:rPr lang="en-US" b="1" dirty="0" smtClean="0"/>
              <a:t>:</a:t>
            </a:r>
            <a:r>
              <a:rPr lang="en-US" dirty="0" smtClean="0"/>
              <a:t>	root, left </a:t>
            </a:r>
            <a:r>
              <a:rPr lang="en-US" dirty="0" err="1" smtClean="0"/>
              <a:t>subtree</a:t>
            </a:r>
            <a:r>
              <a:rPr lang="en-US" dirty="0" smtClean="0"/>
              <a:t>, right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	</a:t>
            </a:r>
            <a:r>
              <a:rPr lang="en-US" dirty="0" smtClean="0">
                <a:solidFill>
                  <a:schemeClr val="accent1"/>
                </a:solidFill>
              </a:rPr>
              <a:t>+ * 2 4 5</a:t>
            </a:r>
          </a:p>
          <a:p>
            <a:endParaRPr lang="en-US" sz="1000" dirty="0" smtClean="0"/>
          </a:p>
          <a:p>
            <a:r>
              <a:rPr lang="en-US" b="1" i="1" dirty="0" smtClean="0"/>
              <a:t>In-order</a:t>
            </a:r>
            <a:r>
              <a:rPr lang="en-US" b="1" dirty="0" smtClean="0"/>
              <a:t>:</a:t>
            </a:r>
            <a:r>
              <a:rPr lang="en-US" dirty="0" smtClean="0"/>
              <a:t>	left </a:t>
            </a:r>
            <a:r>
              <a:rPr lang="en-US" dirty="0" err="1" smtClean="0"/>
              <a:t>subtree</a:t>
            </a:r>
            <a:r>
              <a:rPr lang="en-US" dirty="0" smtClean="0"/>
              <a:t>, root, right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	</a:t>
            </a:r>
            <a:r>
              <a:rPr lang="en-US" dirty="0" smtClean="0">
                <a:solidFill>
                  <a:srgbClr val="4F81BD"/>
                </a:solidFill>
              </a:rPr>
              <a:t>2 * 4 + 5</a:t>
            </a:r>
          </a:p>
          <a:p>
            <a:endParaRPr lang="en-US" sz="1000" dirty="0" smtClean="0"/>
          </a:p>
          <a:p>
            <a:r>
              <a:rPr lang="en-US" b="1" i="1" dirty="0" smtClean="0"/>
              <a:t>Post-order</a:t>
            </a:r>
            <a:r>
              <a:rPr lang="en-US" b="1" dirty="0" smtClean="0"/>
              <a:t>:</a:t>
            </a:r>
            <a:r>
              <a:rPr lang="en-US" dirty="0" smtClean="0"/>
              <a:t>	left </a:t>
            </a:r>
            <a:r>
              <a:rPr lang="en-US" dirty="0" err="1" smtClean="0"/>
              <a:t>subtree</a:t>
            </a:r>
            <a:r>
              <a:rPr lang="en-US" dirty="0" smtClean="0"/>
              <a:t>, right </a:t>
            </a:r>
            <a:r>
              <a:rPr lang="en-US" dirty="0" err="1" smtClean="0"/>
              <a:t>subtree</a:t>
            </a:r>
            <a:r>
              <a:rPr lang="en-US" dirty="0" smtClean="0"/>
              <a:t>, root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</a:rPr>
              <a:t>	</a:t>
            </a:r>
            <a:r>
              <a:rPr lang="en-US" dirty="0" smtClean="0">
                <a:solidFill>
                  <a:srgbClr val="4F81BD"/>
                </a:solidFill>
              </a:rPr>
              <a:t>2 4 * 5 +</a:t>
            </a:r>
          </a:p>
        </p:txBody>
      </p:sp>
      <p:grpSp>
        <p:nvGrpSpPr>
          <p:cNvPr id="2" name="Group 102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6599238" y="2362200"/>
            <a:ext cx="1752600" cy="2057400"/>
            <a:chOff x="3792" y="1728"/>
            <a:chExt cx="1104" cy="1296"/>
          </a:xfrm>
        </p:grpSpPr>
        <p:sp>
          <p:nvSpPr>
            <p:cNvPr id="12294" name="Oval 1029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293" y="1728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cxnSp>
          <p:nvCxnSpPr>
            <p:cNvPr id="12295" name="AutoShape 1030"/>
            <p:cNvCxnSpPr>
              <a:cxnSpLocks noChangeShapeType="1"/>
              <a:stCxn id="12294" idx="3"/>
              <a:endCxn id="12297" idx="0"/>
            </p:cNvCxnSpPr>
            <p:nvPr>
              <p:custDataLst>
                <p:tags r:id="rId6"/>
              </p:custDataLst>
            </p:nvPr>
          </p:nvCxnSpPr>
          <p:spPr bwMode="auto">
            <a:xfrm flipH="1">
              <a:off x="4128" y="1968"/>
              <a:ext cx="207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296" name="AutoShape 1031"/>
            <p:cNvCxnSpPr>
              <a:cxnSpLocks noChangeShapeType="1"/>
              <a:stCxn id="12294" idx="5"/>
              <a:endCxn id="12302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4539" y="1968"/>
              <a:ext cx="213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297" name="Oval 103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984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*</a:t>
              </a:r>
            </a:p>
          </p:txBody>
        </p:sp>
        <p:sp>
          <p:nvSpPr>
            <p:cNvPr id="12298" name="Oval 1033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792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2299" name="Oval 1034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176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cxnSp>
          <p:nvCxnSpPr>
            <p:cNvPr id="12300" name="AutoShape 1035"/>
            <p:cNvCxnSpPr>
              <a:cxnSpLocks noChangeShapeType="1"/>
              <a:stCxn id="12297" idx="5"/>
              <a:endCxn id="12299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4230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301" name="AutoShape 1036"/>
            <p:cNvCxnSpPr>
              <a:cxnSpLocks noChangeShapeType="1"/>
              <a:stCxn id="12297" idx="3"/>
              <a:endCxn id="12298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3936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302" name="Oval 1037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608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</p:grpSp>
      <p:sp>
        <p:nvSpPr>
          <p:cNvPr id="12293" name="Text Box 103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96000" y="4648200"/>
            <a:ext cx="2586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(an expression tree)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73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6" name="Rectangle 102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3733800"/>
            <a:ext cx="5257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Sometimes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order doesn’t matter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Example: sum all elements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Sometimes order matters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noProof="0" dirty="0" smtClean="0">
                <a:latin typeface="+mn-lt"/>
              </a:rPr>
              <a:t>Example: print tree with parent above 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sz="2000" b="0" kern="0" dirty="0" smtClean="0">
                <a:latin typeface="+mn-lt"/>
              </a:rPr>
              <a:t>	</a:t>
            </a:r>
            <a:r>
              <a:rPr lang="en-US" sz="2000" b="0" kern="0" noProof="0" dirty="0" smtClean="0">
                <a:latin typeface="+mn-lt"/>
              </a:rPr>
              <a:t>indented children (pre-order)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evaluate an expression tree</a:t>
            </a:r>
            <a:r>
              <a:rPr lang="en-US" sz="2000" b="0" kern="0" dirty="0" smtClean="0">
                <a:latin typeface="+mn-lt"/>
              </a:rPr>
              <a:t> (post-order)</a:t>
            </a:r>
            <a:endParaRPr kumimoji="0" lang="en-US" sz="2000" b="0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102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477000" y="3657600"/>
            <a:ext cx="1295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</a:t>
            </a:r>
            <a:r>
              <a:rPr lang="en-US" sz="2000" b="0" kern="0" dirty="0" smtClean="0">
                <a:solidFill>
                  <a:srgbClr val="9BBB59"/>
                </a:solidFill>
                <a:latin typeface="+mn-lt"/>
              </a:rPr>
              <a:t>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</a:t>
            </a:r>
            <a:r>
              <a:rPr lang="en-US" sz="2000" b="0" kern="0" dirty="0" smtClean="0">
                <a:solidFill>
                  <a:srgbClr val="4F81BD"/>
                </a:solidFill>
                <a:latin typeface="+mn-lt"/>
              </a:rPr>
              <a:t>C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</a:t>
            </a:r>
            <a:r>
              <a:rPr lang="en-US" sz="2000" b="0" kern="0" dirty="0" smtClean="0">
                <a:solidFill>
                  <a:srgbClr val="9BBB59"/>
                </a:solidFill>
                <a:latin typeface="+mn-lt"/>
              </a:rPr>
              <a:t>F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</a:t>
            </a:r>
            <a:r>
              <a:rPr lang="en-US" sz="2000" b="0" kern="0" dirty="0" smtClean="0">
                <a:solidFill>
                  <a:srgbClr val="9BBB59"/>
                </a:solidFill>
                <a:latin typeface="+mn-lt"/>
              </a:rPr>
              <a:t>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6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7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11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2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6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7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6200"/>
            <a:ext cx="8305800" cy="1143000"/>
          </a:xfrm>
        </p:spPr>
        <p:txBody>
          <a:bodyPr/>
          <a:lstStyle/>
          <a:p>
            <a:r>
              <a:rPr lang="en-US" sz="3200" dirty="0" smtClean="0">
                <a:solidFill>
                  <a:srgbClr val="C0504D"/>
                </a:solidFill>
              </a:rPr>
              <a:t>Binary Search Tree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876800" y="2133600"/>
            <a:ext cx="3848100" cy="3886200"/>
            <a:chOff x="4610100" y="2133600"/>
            <a:chExt cx="3848100" cy="3886200"/>
          </a:xfrm>
        </p:grpSpPr>
        <p:sp>
          <p:nvSpPr>
            <p:cNvPr id="15363" name="Oval 3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8768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  <p:sp>
          <p:nvSpPr>
            <p:cNvPr id="15364" name="Oval 4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8105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12</a:t>
              </a:r>
            </a:p>
          </p:txBody>
        </p:sp>
        <p:sp>
          <p:nvSpPr>
            <p:cNvPr id="15365" name="Oval 5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7437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10</a:t>
              </a:r>
            </a:p>
          </p:txBody>
        </p:sp>
        <p:sp>
          <p:nvSpPr>
            <p:cNvPr id="15366" name="Oval 6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6769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6</a:t>
              </a:r>
            </a:p>
          </p:txBody>
        </p:sp>
        <p:sp>
          <p:nvSpPr>
            <p:cNvPr id="15367" name="Oval 7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6101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2</a:t>
              </a:r>
            </a:p>
          </p:txBody>
        </p:sp>
        <p:sp>
          <p:nvSpPr>
            <p:cNvPr id="15368" name="Oval 8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2771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11</a:t>
              </a:r>
            </a:p>
          </p:txBody>
        </p:sp>
        <p:sp>
          <p:nvSpPr>
            <p:cNvPr id="15369" name="Oval 9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1435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5</a:t>
              </a:r>
            </a:p>
          </p:txBody>
        </p:sp>
        <p:sp>
          <p:nvSpPr>
            <p:cNvPr id="15370" name="Oval 10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210300" y="2133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8</a:t>
              </a:r>
            </a:p>
          </p:txBody>
        </p:sp>
        <p:cxnSp>
          <p:nvCxnSpPr>
            <p:cNvPr id="15371" name="AutoShape 11"/>
            <p:cNvCxnSpPr>
              <a:cxnSpLocks noChangeShapeType="1"/>
              <a:stCxn id="15370" idx="3"/>
              <a:endCxn id="15369" idx="0"/>
            </p:cNvCxnSpPr>
            <p:nvPr>
              <p:custDataLst>
                <p:tags r:id="rId11"/>
              </p:custDataLst>
            </p:nvPr>
          </p:nvCxnSpPr>
          <p:spPr bwMode="auto">
            <a:xfrm flipH="1">
              <a:off x="5334000" y="2478088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2" name="AutoShape 12"/>
            <p:cNvCxnSpPr>
              <a:cxnSpLocks noChangeShapeType="1"/>
              <a:stCxn id="15370" idx="5"/>
              <a:endCxn id="15368" idx="0"/>
            </p:cNvCxnSpPr>
            <p:nvPr>
              <p:custDataLst>
                <p:tags r:id="rId12"/>
              </p:custDataLst>
            </p:nvPr>
          </p:nvCxnSpPr>
          <p:spPr bwMode="auto">
            <a:xfrm>
              <a:off x="6535738" y="2478088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3" name="AutoShape 13"/>
            <p:cNvCxnSpPr>
              <a:cxnSpLocks noChangeShapeType="1"/>
              <a:stCxn id="15368" idx="3"/>
              <a:endCxn id="15365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69342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4" name="AutoShape 14"/>
            <p:cNvCxnSpPr>
              <a:cxnSpLocks noChangeShapeType="1"/>
              <a:stCxn id="15368" idx="5"/>
              <a:endCxn id="15364" idx="0"/>
            </p:cNvCxnSpPr>
            <p:nvPr>
              <p:custDataLst>
                <p:tags r:id="rId14"/>
              </p:custDataLst>
            </p:nvPr>
          </p:nvCxnSpPr>
          <p:spPr bwMode="auto">
            <a:xfrm>
              <a:off x="76025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5" name="AutoShape 15"/>
            <p:cNvCxnSpPr>
              <a:cxnSpLocks noChangeShapeType="1"/>
              <a:stCxn id="15369" idx="3"/>
              <a:endCxn id="15367" idx="0"/>
            </p:cNvCxnSpPr>
            <p:nvPr>
              <p:custDataLst>
                <p:tags r:id="rId15"/>
              </p:custDataLst>
            </p:nvPr>
          </p:nvCxnSpPr>
          <p:spPr bwMode="auto">
            <a:xfrm flipH="1">
              <a:off x="48006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6" name="AutoShape 16"/>
            <p:cNvCxnSpPr>
              <a:cxnSpLocks noChangeShapeType="1"/>
              <a:stCxn id="15369" idx="5"/>
              <a:endCxn id="15366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54689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7" name="AutoShape 17"/>
            <p:cNvCxnSpPr>
              <a:cxnSpLocks noChangeShapeType="1"/>
              <a:stCxn id="15367" idx="5"/>
              <a:endCxn id="15363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49355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378" name="Oval 18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80772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14</a:t>
              </a:r>
            </a:p>
          </p:txBody>
        </p:sp>
        <p:sp>
          <p:nvSpPr>
            <p:cNvPr id="15379" name="Oval 19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8001000" y="56388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13</a:t>
              </a:r>
            </a:p>
          </p:txBody>
        </p:sp>
        <p:sp>
          <p:nvSpPr>
            <p:cNvPr id="15380" name="Oval 20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59436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7</a:t>
              </a:r>
            </a:p>
          </p:txBody>
        </p:sp>
        <p:cxnSp>
          <p:nvCxnSpPr>
            <p:cNvPr id="15381" name="AutoShape 21"/>
            <p:cNvCxnSpPr>
              <a:cxnSpLocks noChangeShapeType="1"/>
              <a:stCxn id="15366" idx="5"/>
              <a:endCxn id="15380" idx="0"/>
            </p:cNvCxnSpPr>
            <p:nvPr>
              <p:custDataLst>
                <p:tags r:id="rId21"/>
              </p:custDataLst>
            </p:nvPr>
          </p:nvCxnSpPr>
          <p:spPr bwMode="auto">
            <a:xfrm>
              <a:off x="60023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382" name="Oval 22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4770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9</a:t>
              </a:r>
            </a:p>
          </p:txBody>
        </p:sp>
        <p:cxnSp>
          <p:nvCxnSpPr>
            <p:cNvPr id="15383" name="AutoShape 23"/>
            <p:cNvCxnSpPr>
              <a:cxnSpLocks noChangeShapeType="1"/>
              <a:stCxn id="15365" idx="3"/>
              <a:endCxn id="15382" idx="0"/>
            </p:cNvCxnSpPr>
            <p:nvPr>
              <p:custDataLst>
                <p:tags r:id="rId23"/>
              </p:custDataLst>
            </p:nvPr>
          </p:nvCxnSpPr>
          <p:spPr bwMode="auto">
            <a:xfrm flipH="1">
              <a:off x="6667500" y="42560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4" name="AutoShape 24"/>
            <p:cNvCxnSpPr>
              <a:cxnSpLocks noChangeShapeType="1"/>
              <a:stCxn id="15378" idx="4"/>
              <a:endCxn id="15379" idx="0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8191500" y="5200650"/>
              <a:ext cx="76200" cy="4191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5" name="AutoShape 25"/>
            <p:cNvCxnSpPr>
              <a:cxnSpLocks noChangeShapeType="1"/>
              <a:stCxn id="15364" idx="5"/>
              <a:endCxn id="15378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81359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5386" name="Rectangle 27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228600" y="1371600"/>
            <a:ext cx="4876800" cy="4800600"/>
          </a:xfrm>
        </p:spPr>
        <p:txBody>
          <a:bodyPr/>
          <a:lstStyle/>
          <a:p>
            <a:r>
              <a:rPr lang="en-US" sz="2400" dirty="0" smtClean="0">
                <a:solidFill>
                  <a:srgbClr val="4F81BD"/>
                </a:solidFill>
              </a:rPr>
              <a:t>Structure property (“binary”)</a:t>
            </a:r>
          </a:p>
          <a:p>
            <a:pPr lvl="1"/>
            <a:r>
              <a:rPr lang="en-US" sz="2000" dirty="0"/>
              <a:t>E</a:t>
            </a:r>
            <a:r>
              <a:rPr lang="en-US" sz="2000" dirty="0" smtClean="0"/>
              <a:t>ach node has </a:t>
            </a:r>
            <a:r>
              <a:rPr lang="en-US" sz="2000" dirty="0" smtClean="0">
                <a:sym typeface="Symbol" pitchFamily="18" charset="2"/>
              </a:rPr>
              <a:t> 2</a:t>
            </a:r>
            <a:r>
              <a:rPr lang="en-US" sz="2000" dirty="0" smtClean="0"/>
              <a:t> children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esult: keeps operations simple</a:t>
            </a:r>
          </a:p>
          <a:p>
            <a:pPr lvl="2">
              <a:buFontTx/>
              <a:buNone/>
            </a:pPr>
            <a:endParaRPr lang="en-US" sz="1800" dirty="0" smtClean="0"/>
          </a:p>
          <a:p>
            <a:r>
              <a:rPr lang="en-US" sz="2400" dirty="0" smtClean="0">
                <a:solidFill>
                  <a:schemeClr val="accent1"/>
                </a:solidFill>
              </a:rPr>
              <a:t>Order property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ll keys in left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smaller</a:t>
            </a:r>
            <a:br>
              <a:rPr lang="en-US" sz="2000" dirty="0" smtClean="0"/>
            </a:br>
            <a:r>
              <a:rPr lang="en-US" sz="2000" dirty="0" smtClean="0"/>
              <a:t>than node’s key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ll keys in right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larger</a:t>
            </a:r>
            <a:br>
              <a:rPr lang="en-US" sz="2000" dirty="0" smtClean="0"/>
            </a:br>
            <a:r>
              <a:rPr lang="en-US" sz="2000" dirty="0" smtClean="0"/>
              <a:t>than node’s key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esult: easy to find any given key</a:t>
            </a:r>
          </a:p>
          <a:p>
            <a:pPr lvl="1">
              <a:buFontTx/>
              <a:buNone/>
            </a:pPr>
            <a:endParaRPr lang="en-US" sz="2000" dirty="0" smtClean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152400"/>
            <a:ext cx="80772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Are these BSTs?</a:t>
            </a:r>
          </a:p>
        </p:txBody>
      </p:sp>
      <p:sp>
        <p:nvSpPr>
          <p:cNvPr id="16387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477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6388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5814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16389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6390" name="Oval 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810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6391" name="Oval 10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0480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6392" name="Oval 1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9144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6393" name="Oval 12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19812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cxnSp>
        <p:nvCxnSpPr>
          <p:cNvPr id="16394" name="AutoShape 13"/>
          <p:cNvCxnSpPr>
            <a:cxnSpLocks noChangeShapeType="1"/>
            <a:stCxn id="16393" idx="3"/>
            <a:endCxn id="16392" idx="0"/>
          </p:cNvCxnSpPr>
          <p:nvPr>
            <p:custDataLst>
              <p:tags r:id="rId9"/>
            </p:custDataLst>
          </p:nvPr>
        </p:nvCxnSpPr>
        <p:spPr bwMode="auto">
          <a:xfrm flipH="1">
            <a:off x="1104900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395" name="AutoShape 14"/>
          <p:cNvCxnSpPr>
            <a:cxnSpLocks noChangeShapeType="1"/>
            <a:stCxn id="16393" idx="5"/>
            <a:endCxn id="16391" idx="0"/>
          </p:cNvCxnSpPr>
          <p:nvPr>
            <p:custDataLst>
              <p:tags r:id="rId10"/>
            </p:custDataLst>
          </p:nvPr>
        </p:nvCxnSpPr>
        <p:spPr bwMode="auto">
          <a:xfrm>
            <a:off x="23066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396" name="AutoShape 15"/>
          <p:cNvCxnSpPr>
            <a:cxnSpLocks noChangeShapeType="1"/>
            <a:stCxn id="16391" idx="3"/>
            <a:endCxn id="16389" idx="0"/>
          </p:cNvCxnSpPr>
          <p:nvPr>
            <p:custDataLst>
              <p:tags r:id="rId11"/>
            </p:custDataLst>
          </p:nvPr>
        </p:nvCxnSpPr>
        <p:spPr bwMode="auto">
          <a:xfrm flipH="1">
            <a:off x="27051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397" name="AutoShape 16"/>
          <p:cNvCxnSpPr>
            <a:cxnSpLocks noChangeShapeType="1"/>
            <a:stCxn id="16391" idx="5"/>
            <a:endCxn id="16388" idx="0"/>
          </p:cNvCxnSpPr>
          <p:nvPr>
            <p:custDataLst>
              <p:tags r:id="rId12"/>
            </p:custDataLst>
          </p:nvPr>
        </p:nvCxnSpPr>
        <p:spPr bwMode="auto">
          <a:xfrm>
            <a:off x="33734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398" name="AutoShape 17"/>
          <p:cNvCxnSpPr>
            <a:cxnSpLocks noChangeShapeType="1"/>
            <a:stCxn id="16392" idx="3"/>
            <a:endCxn id="16390" idx="0"/>
          </p:cNvCxnSpPr>
          <p:nvPr>
            <p:custDataLst>
              <p:tags r:id="rId13"/>
            </p:custDataLst>
          </p:nvPr>
        </p:nvCxnSpPr>
        <p:spPr bwMode="auto">
          <a:xfrm flipH="1">
            <a:off x="5715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399" name="AutoShape 19"/>
          <p:cNvCxnSpPr>
            <a:cxnSpLocks noChangeShapeType="1"/>
            <a:stCxn id="16390" idx="5"/>
            <a:endCxn id="16387" idx="0"/>
          </p:cNvCxnSpPr>
          <p:nvPr>
            <p:custDataLst>
              <p:tags r:id="rId14"/>
            </p:custDataLst>
          </p:nvPr>
        </p:nvCxnSpPr>
        <p:spPr bwMode="auto">
          <a:xfrm>
            <a:off x="7064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376" name="Oval 28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8768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5377" name="Oval 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78105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18</a:t>
            </a:r>
          </a:p>
        </p:txBody>
      </p:sp>
      <p:sp>
        <p:nvSpPr>
          <p:cNvPr id="15378" name="Oval 3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67437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15379" name="Oval 31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6769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5380" name="Oval 32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46101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381" name="Oval 33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72771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15382" name="Oval 34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51435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5383" name="Oval 35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2103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5384" name="AutoShape 36"/>
          <p:cNvCxnSpPr>
            <a:cxnSpLocks noChangeShapeType="1"/>
            <a:stCxn id="15383" idx="3"/>
            <a:endCxn id="15382" idx="0"/>
          </p:cNvCxnSpPr>
          <p:nvPr>
            <p:custDataLst>
              <p:tags r:id="rId23"/>
            </p:custDataLst>
          </p:nvPr>
        </p:nvCxnSpPr>
        <p:spPr bwMode="auto">
          <a:xfrm flipH="1">
            <a:off x="5334000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85" name="AutoShape 37"/>
          <p:cNvCxnSpPr>
            <a:cxnSpLocks noChangeShapeType="1"/>
            <a:stCxn id="15383" idx="5"/>
            <a:endCxn id="15381" idx="0"/>
          </p:cNvCxnSpPr>
          <p:nvPr>
            <p:custDataLst>
              <p:tags r:id="rId24"/>
            </p:custDataLst>
          </p:nvPr>
        </p:nvCxnSpPr>
        <p:spPr bwMode="auto">
          <a:xfrm>
            <a:off x="65357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86" name="AutoShape 38"/>
          <p:cNvCxnSpPr>
            <a:cxnSpLocks noChangeShapeType="1"/>
            <a:stCxn id="15381" idx="3"/>
            <a:endCxn id="15378" idx="0"/>
          </p:cNvCxnSpPr>
          <p:nvPr>
            <p:custDataLst>
              <p:tags r:id="rId25"/>
            </p:custDataLst>
          </p:nvPr>
        </p:nvCxnSpPr>
        <p:spPr bwMode="auto">
          <a:xfrm flipH="1">
            <a:off x="69342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87" name="AutoShape 39"/>
          <p:cNvCxnSpPr>
            <a:cxnSpLocks noChangeShapeType="1"/>
            <a:stCxn id="15381" idx="5"/>
            <a:endCxn id="15377" idx="0"/>
          </p:cNvCxnSpPr>
          <p:nvPr>
            <p:custDataLst>
              <p:tags r:id="rId26"/>
            </p:custDataLst>
          </p:nvPr>
        </p:nvCxnSpPr>
        <p:spPr bwMode="auto">
          <a:xfrm>
            <a:off x="76025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88" name="AutoShape 40"/>
          <p:cNvCxnSpPr>
            <a:cxnSpLocks noChangeShapeType="1"/>
            <a:stCxn id="15382" idx="3"/>
            <a:endCxn id="15380" idx="0"/>
          </p:cNvCxnSpPr>
          <p:nvPr>
            <p:custDataLst>
              <p:tags r:id="rId27"/>
            </p:custDataLst>
          </p:nvPr>
        </p:nvCxnSpPr>
        <p:spPr bwMode="auto">
          <a:xfrm flipH="1">
            <a:off x="48006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89" name="AutoShape 41"/>
          <p:cNvCxnSpPr>
            <a:cxnSpLocks noChangeShapeType="1"/>
            <a:stCxn id="15382" idx="5"/>
            <a:endCxn id="15379" idx="0"/>
          </p:cNvCxnSpPr>
          <p:nvPr>
            <p:custDataLst>
              <p:tags r:id="rId28"/>
            </p:custDataLst>
          </p:nvPr>
        </p:nvCxnSpPr>
        <p:spPr bwMode="auto">
          <a:xfrm>
            <a:off x="54689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90" name="AutoShape 42"/>
          <p:cNvCxnSpPr>
            <a:cxnSpLocks noChangeShapeType="1"/>
            <a:stCxn id="15380" idx="5"/>
            <a:endCxn id="15376" idx="0"/>
          </p:cNvCxnSpPr>
          <p:nvPr>
            <p:custDataLst>
              <p:tags r:id="rId29"/>
            </p:custDataLst>
          </p:nvPr>
        </p:nvCxnSpPr>
        <p:spPr bwMode="auto">
          <a:xfrm>
            <a:off x="49355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391" name="Oval 43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80772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15392" name="Oval 44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7848600" y="5638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21</a:t>
            </a:r>
          </a:p>
        </p:txBody>
      </p:sp>
      <p:cxnSp>
        <p:nvCxnSpPr>
          <p:cNvPr id="15393" name="AutoShape 49"/>
          <p:cNvCxnSpPr>
            <a:cxnSpLocks noChangeShapeType="1"/>
            <a:stCxn id="15391" idx="4"/>
            <a:endCxn id="15392" idx="0"/>
          </p:cNvCxnSpPr>
          <p:nvPr>
            <p:custDataLst>
              <p:tags r:id="rId32"/>
            </p:custDataLst>
          </p:nvPr>
        </p:nvCxnSpPr>
        <p:spPr bwMode="auto">
          <a:xfrm rot="5400000">
            <a:off x="7924800" y="5295900"/>
            <a:ext cx="4572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94" name="AutoShape 50"/>
          <p:cNvCxnSpPr>
            <a:cxnSpLocks noChangeShapeType="1"/>
            <a:stCxn id="15377" idx="5"/>
            <a:endCxn id="15391" idx="0"/>
          </p:cNvCxnSpPr>
          <p:nvPr>
            <p:custDataLst>
              <p:tags r:id="rId33"/>
            </p:custDataLst>
          </p:nvPr>
        </p:nvCxnSpPr>
        <p:spPr bwMode="auto">
          <a:xfrm>
            <a:off x="81359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396" name="Oval 53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5141913" y="391318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15397" name="AutoShape 54"/>
          <p:cNvCxnSpPr>
            <a:cxnSpLocks noChangeShapeType="1"/>
            <a:stCxn id="15382" idx="4"/>
            <a:endCxn id="15396" idx="0"/>
          </p:cNvCxnSpPr>
          <p:nvPr>
            <p:custDataLst>
              <p:tags r:id="rId35"/>
            </p:custDataLst>
          </p:nvPr>
        </p:nvCxnSpPr>
        <p:spPr bwMode="auto">
          <a:xfrm flipH="1">
            <a:off x="5332413" y="3422650"/>
            <a:ext cx="1587" cy="471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398" name="Oval 55"/>
          <p:cNvSpPr>
            <a:spLocks noChangeAspect="1" noChangeArrowheads="1"/>
          </p:cNvSpPr>
          <p:nvPr>
            <p:custDataLst>
              <p:tags r:id="rId36"/>
            </p:custDataLst>
          </p:nvPr>
        </p:nvSpPr>
        <p:spPr bwMode="auto">
          <a:xfrm>
            <a:off x="70104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cxnSp>
        <p:nvCxnSpPr>
          <p:cNvPr id="15399" name="AutoShape 56"/>
          <p:cNvCxnSpPr>
            <a:cxnSpLocks noChangeShapeType="1"/>
            <a:stCxn id="15378" idx="5"/>
            <a:endCxn id="15398" idx="0"/>
          </p:cNvCxnSpPr>
          <p:nvPr>
            <p:custDataLst>
              <p:tags r:id="rId37"/>
            </p:custDataLst>
          </p:nvPr>
        </p:nvCxnSpPr>
        <p:spPr bwMode="auto">
          <a:xfrm>
            <a:off x="70691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1786" name="AutoShape 58" hidden="1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486400" y="4800600"/>
            <a:ext cx="1447800" cy="762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/>
              <a:t>All children must </a:t>
            </a:r>
            <a:br>
              <a:rPr lang="en-US" sz="1600"/>
            </a:br>
            <a:r>
              <a:rPr lang="en-US" sz="1600"/>
              <a:t>obey order</a:t>
            </a:r>
          </a:p>
        </p:txBody>
      </p:sp>
      <p:sp>
        <p:nvSpPr>
          <p:cNvPr id="201787" name="Line 59" hidden="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4572000" y="2667000"/>
            <a:ext cx="5334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1788" name="Line 60" hidden="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7772400" y="2667000"/>
            <a:ext cx="4572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1789" name="Line 61" hidden="1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8458200" y="4419600"/>
            <a:ext cx="4572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" name="Date Placeholder 4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86" grpId="0" animBg="1"/>
      <p:bldP spid="201787" grpId="0" animBg="1"/>
      <p:bldP spid="201788" grpId="0" animBg="1"/>
      <p:bldP spid="20178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152400"/>
            <a:ext cx="80772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Are these BSTs?</a:t>
            </a:r>
          </a:p>
        </p:txBody>
      </p:sp>
      <p:sp>
        <p:nvSpPr>
          <p:cNvPr id="17411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477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7412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5814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17413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7414" name="Oval 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810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7415" name="Oval 10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0480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7416" name="Oval 1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9144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7417" name="Oval 12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19812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cxnSp>
        <p:nvCxnSpPr>
          <p:cNvPr id="17418" name="AutoShape 13"/>
          <p:cNvCxnSpPr>
            <a:cxnSpLocks noChangeShapeType="1"/>
            <a:stCxn id="17417" idx="3"/>
            <a:endCxn id="17416" idx="0"/>
          </p:cNvCxnSpPr>
          <p:nvPr>
            <p:custDataLst>
              <p:tags r:id="rId9"/>
            </p:custDataLst>
          </p:nvPr>
        </p:nvCxnSpPr>
        <p:spPr bwMode="auto">
          <a:xfrm flipH="1">
            <a:off x="1104900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19" name="AutoShape 14"/>
          <p:cNvCxnSpPr>
            <a:cxnSpLocks noChangeShapeType="1"/>
            <a:stCxn id="17417" idx="5"/>
            <a:endCxn id="17415" idx="0"/>
          </p:cNvCxnSpPr>
          <p:nvPr>
            <p:custDataLst>
              <p:tags r:id="rId10"/>
            </p:custDataLst>
          </p:nvPr>
        </p:nvCxnSpPr>
        <p:spPr bwMode="auto">
          <a:xfrm>
            <a:off x="23066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20" name="AutoShape 15"/>
          <p:cNvCxnSpPr>
            <a:cxnSpLocks noChangeShapeType="1"/>
            <a:stCxn id="17415" idx="3"/>
            <a:endCxn id="17413" idx="0"/>
          </p:cNvCxnSpPr>
          <p:nvPr>
            <p:custDataLst>
              <p:tags r:id="rId11"/>
            </p:custDataLst>
          </p:nvPr>
        </p:nvCxnSpPr>
        <p:spPr bwMode="auto">
          <a:xfrm flipH="1">
            <a:off x="27051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21" name="AutoShape 16"/>
          <p:cNvCxnSpPr>
            <a:cxnSpLocks noChangeShapeType="1"/>
            <a:stCxn id="17415" idx="5"/>
            <a:endCxn id="17412" idx="0"/>
          </p:cNvCxnSpPr>
          <p:nvPr>
            <p:custDataLst>
              <p:tags r:id="rId12"/>
            </p:custDataLst>
          </p:nvPr>
        </p:nvCxnSpPr>
        <p:spPr bwMode="auto">
          <a:xfrm>
            <a:off x="33734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22" name="AutoShape 17"/>
          <p:cNvCxnSpPr>
            <a:cxnSpLocks noChangeShapeType="1"/>
            <a:stCxn id="17416" idx="3"/>
            <a:endCxn id="17414" idx="0"/>
          </p:cNvCxnSpPr>
          <p:nvPr>
            <p:custDataLst>
              <p:tags r:id="rId13"/>
            </p:custDataLst>
          </p:nvPr>
        </p:nvCxnSpPr>
        <p:spPr bwMode="auto">
          <a:xfrm flipH="1">
            <a:off x="5715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23" name="AutoShape 19"/>
          <p:cNvCxnSpPr>
            <a:cxnSpLocks noChangeShapeType="1"/>
            <a:stCxn id="17414" idx="5"/>
            <a:endCxn id="17411" idx="0"/>
          </p:cNvCxnSpPr>
          <p:nvPr>
            <p:custDataLst>
              <p:tags r:id="rId14"/>
            </p:custDataLst>
          </p:nvPr>
        </p:nvCxnSpPr>
        <p:spPr bwMode="auto">
          <a:xfrm>
            <a:off x="7064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424" name="Oval 28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8768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7425" name="Oval 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78105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18</a:t>
            </a:r>
          </a:p>
        </p:txBody>
      </p:sp>
      <p:sp>
        <p:nvSpPr>
          <p:cNvPr id="17426" name="Oval 3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67437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17427" name="Oval 31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6769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7428" name="Oval 32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46101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7429" name="Oval 33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7277100" y="3022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C0504D"/>
                </a:solidFill>
              </a:rPr>
              <a:t>11</a:t>
            </a:r>
          </a:p>
        </p:txBody>
      </p:sp>
      <p:sp>
        <p:nvSpPr>
          <p:cNvPr id="17430" name="Oval 34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51435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7431" name="Oval 35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2103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7432" name="AutoShape 36"/>
          <p:cNvCxnSpPr>
            <a:cxnSpLocks noChangeShapeType="1"/>
            <a:stCxn id="17431" idx="3"/>
            <a:endCxn id="17430" idx="0"/>
          </p:cNvCxnSpPr>
          <p:nvPr>
            <p:custDataLst>
              <p:tags r:id="rId23"/>
            </p:custDataLst>
          </p:nvPr>
        </p:nvCxnSpPr>
        <p:spPr bwMode="auto">
          <a:xfrm flipH="1">
            <a:off x="5334000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3" name="AutoShape 37"/>
          <p:cNvCxnSpPr>
            <a:cxnSpLocks noChangeShapeType="1"/>
            <a:stCxn id="17431" idx="5"/>
            <a:endCxn id="17429" idx="0"/>
          </p:cNvCxnSpPr>
          <p:nvPr>
            <p:custDataLst>
              <p:tags r:id="rId24"/>
            </p:custDataLst>
          </p:nvPr>
        </p:nvCxnSpPr>
        <p:spPr bwMode="auto">
          <a:xfrm>
            <a:off x="65357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4" name="AutoShape 38"/>
          <p:cNvCxnSpPr>
            <a:cxnSpLocks noChangeShapeType="1"/>
            <a:stCxn id="17429" idx="3"/>
            <a:endCxn id="17426" idx="0"/>
          </p:cNvCxnSpPr>
          <p:nvPr>
            <p:custDataLst>
              <p:tags r:id="rId25"/>
            </p:custDataLst>
          </p:nvPr>
        </p:nvCxnSpPr>
        <p:spPr bwMode="auto">
          <a:xfrm flipH="1">
            <a:off x="69342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5" name="AutoShape 39"/>
          <p:cNvCxnSpPr>
            <a:cxnSpLocks noChangeShapeType="1"/>
            <a:stCxn id="17429" idx="5"/>
            <a:endCxn id="17425" idx="0"/>
          </p:cNvCxnSpPr>
          <p:nvPr>
            <p:custDataLst>
              <p:tags r:id="rId26"/>
            </p:custDataLst>
          </p:nvPr>
        </p:nvCxnSpPr>
        <p:spPr bwMode="auto">
          <a:xfrm>
            <a:off x="76025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6" name="AutoShape 40"/>
          <p:cNvCxnSpPr>
            <a:cxnSpLocks noChangeShapeType="1"/>
            <a:stCxn id="17430" idx="3"/>
            <a:endCxn id="17428" idx="0"/>
          </p:cNvCxnSpPr>
          <p:nvPr>
            <p:custDataLst>
              <p:tags r:id="rId27"/>
            </p:custDataLst>
          </p:nvPr>
        </p:nvCxnSpPr>
        <p:spPr bwMode="auto">
          <a:xfrm flipH="1">
            <a:off x="48006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7" name="AutoShape 41"/>
          <p:cNvCxnSpPr>
            <a:cxnSpLocks noChangeShapeType="1"/>
            <a:stCxn id="17430" idx="5"/>
            <a:endCxn id="17427" idx="0"/>
          </p:cNvCxnSpPr>
          <p:nvPr>
            <p:custDataLst>
              <p:tags r:id="rId28"/>
            </p:custDataLst>
          </p:nvPr>
        </p:nvCxnSpPr>
        <p:spPr bwMode="auto">
          <a:xfrm>
            <a:off x="54689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8" name="AutoShape 42"/>
          <p:cNvCxnSpPr>
            <a:cxnSpLocks noChangeShapeType="1"/>
            <a:stCxn id="17428" idx="5"/>
            <a:endCxn id="17424" idx="0"/>
          </p:cNvCxnSpPr>
          <p:nvPr>
            <p:custDataLst>
              <p:tags r:id="rId29"/>
            </p:custDataLst>
          </p:nvPr>
        </p:nvCxnSpPr>
        <p:spPr bwMode="auto">
          <a:xfrm>
            <a:off x="49355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439" name="Oval 43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80772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17440" name="Oval 44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7848600" y="5638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C0504D"/>
                </a:solidFill>
              </a:rPr>
              <a:t>21</a:t>
            </a:r>
          </a:p>
        </p:txBody>
      </p:sp>
      <p:cxnSp>
        <p:nvCxnSpPr>
          <p:cNvPr id="17441" name="AutoShape 49"/>
          <p:cNvCxnSpPr>
            <a:cxnSpLocks noChangeShapeType="1"/>
            <a:stCxn id="17439" idx="4"/>
            <a:endCxn id="17440" idx="0"/>
          </p:cNvCxnSpPr>
          <p:nvPr>
            <p:custDataLst>
              <p:tags r:id="rId32"/>
            </p:custDataLst>
          </p:nvPr>
        </p:nvCxnSpPr>
        <p:spPr bwMode="auto">
          <a:xfrm rot="5400000">
            <a:off x="7924800" y="5295900"/>
            <a:ext cx="4572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42" name="AutoShape 50"/>
          <p:cNvCxnSpPr>
            <a:cxnSpLocks noChangeShapeType="1"/>
            <a:stCxn id="17425" idx="5"/>
            <a:endCxn id="17439" idx="0"/>
          </p:cNvCxnSpPr>
          <p:nvPr>
            <p:custDataLst>
              <p:tags r:id="rId33"/>
            </p:custDataLst>
          </p:nvPr>
        </p:nvCxnSpPr>
        <p:spPr bwMode="auto">
          <a:xfrm>
            <a:off x="81359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443" name="Oval 53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5141913" y="3913188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C0504D"/>
                </a:solidFill>
              </a:rPr>
              <a:t>7</a:t>
            </a:r>
          </a:p>
        </p:txBody>
      </p:sp>
      <p:cxnSp>
        <p:nvCxnSpPr>
          <p:cNvPr id="17444" name="AutoShape 54"/>
          <p:cNvCxnSpPr>
            <a:cxnSpLocks noChangeShapeType="1"/>
            <a:stCxn id="17430" idx="4"/>
            <a:endCxn id="17443" idx="0"/>
          </p:cNvCxnSpPr>
          <p:nvPr>
            <p:custDataLst>
              <p:tags r:id="rId35"/>
            </p:custDataLst>
          </p:nvPr>
        </p:nvCxnSpPr>
        <p:spPr bwMode="auto">
          <a:xfrm flipH="1">
            <a:off x="5332413" y="3422650"/>
            <a:ext cx="1587" cy="471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445" name="Oval 55"/>
          <p:cNvSpPr>
            <a:spLocks noChangeAspect="1" noChangeArrowheads="1"/>
          </p:cNvSpPr>
          <p:nvPr>
            <p:custDataLst>
              <p:tags r:id="rId36"/>
            </p:custDataLst>
          </p:nvPr>
        </p:nvSpPr>
        <p:spPr bwMode="auto">
          <a:xfrm>
            <a:off x="7010400" y="4800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C0504D"/>
                </a:solidFill>
              </a:rPr>
              <a:t>15</a:t>
            </a:r>
          </a:p>
        </p:txBody>
      </p:sp>
      <p:cxnSp>
        <p:nvCxnSpPr>
          <p:cNvPr id="17446" name="AutoShape 56"/>
          <p:cNvCxnSpPr>
            <a:cxnSpLocks noChangeShapeType="1"/>
            <a:stCxn id="17426" idx="5"/>
            <a:endCxn id="17445" idx="0"/>
          </p:cNvCxnSpPr>
          <p:nvPr>
            <p:custDataLst>
              <p:tags r:id="rId37"/>
            </p:custDataLst>
          </p:nvPr>
        </p:nvCxnSpPr>
        <p:spPr bwMode="auto">
          <a:xfrm>
            <a:off x="70691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1786" name="AutoShape 58" hidden="1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486400" y="4800600"/>
            <a:ext cx="1447800" cy="762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/>
              <a:t>All children must </a:t>
            </a:r>
            <a:br>
              <a:rPr lang="en-US" sz="1600"/>
            </a:br>
            <a:r>
              <a:rPr lang="en-US" sz="1600"/>
              <a:t>obey order</a:t>
            </a:r>
          </a:p>
        </p:txBody>
      </p:sp>
      <p:sp>
        <p:nvSpPr>
          <p:cNvPr id="201787" name="Line 59" hidden="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4572000" y="2667000"/>
            <a:ext cx="5334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1788" name="Line 60" hidden="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7772400" y="2667000"/>
            <a:ext cx="4572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1789" name="Line 61" hidden="1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8458200" y="4419600"/>
            <a:ext cx="4572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" name="Date Placeholder 4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86" grpId="0" animBg="1"/>
      <p:bldP spid="201787" grpId="0" animBg="1"/>
      <p:bldP spid="201788" grpId="0" animBg="1"/>
      <p:bldP spid="20178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Find in BST, Recursive</a:t>
            </a:r>
          </a:p>
        </p:txBody>
      </p:sp>
      <p:sp>
        <p:nvSpPr>
          <p:cNvPr id="18436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7813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18437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620837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18438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477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8439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2479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18440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087437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8441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638300" y="1600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18442" name="AutoShape 11"/>
          <p:cNvCxnSpPr>
            <a:cxnSpLocks noChangeShapeType="1"/>
            <a:stCxn id="18441" idx="3"/>
            <a:endCxn id="18440" idx="0"/>
          </p:cNvCxnSpPr>
          <p:nvPr>
            <p:custDataLst>
              <p:tags r:id="rId8"/>
            </p:custDataLst>
          </p:nvPr>
        </p:nvCxnSpPr>
        <p:spPr bwMode="auto">
          <a:xfrm rot="5400000">
            <a:off x="1204119" y="1999223"/>
            <a:ext cx="563796" cy="41615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3" name="AutoShape 12"/>
          <p:cNvCxnSpPr>
            <a:cxnSpLocks noChangeShapeType="1"/>
            <a:stCxn id="18441" idx="5"/>
            <a:endCxn id="18439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919054" y="1969854"/>
            <a:ext cx="563796" cy="474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4" name="AutoShape 13"/>
          <p:cNvCxnSpPr>
            <a:cxnSpLocks noChangeShapeType="1"/>
            <a:stCxn id="18439" idx="5"/>
            <a:endCxn id="18436" idx="0"/>
          </p:cNvCxnSpPr>
          <p:nvPr>
            <p:custDataLst>
              <p:tags r:id="rId10"/>
            </p:custDataLst>
          </p:nvPr>
        </p:nvCxnSpPr>
        <p:spPr bwMode="auto">
          <a:xfrm>
            <a:off x="25733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5" name="AutoShape 14"/>
          <p:cNvCxnSpPr>
            <a:cxnSpLocks noChangeShapeType="1"/>
            <a:stCxn id="18440" idx="3"/>
            <a:endCxn id="18438" idx="0"/>
          </p:cNvCxnSpPr>
          <p:nvPr>
            <p:custDataLst>
              <p:tags r:id="rId11"/>
            </p:custDataLst>
          </p:nvPr>
        </p:nvCxnSpPr>
        <p:spPr bwMode="auto">
          <a:xfrm rot="5400000">
            <a:off x="708819" y="2943786"/>
            <a:ext cx="563796" cy="3050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6" name="AutoShape 15"/>
          <p:cNvCxnSpPr>
            <a:cxnSpLocks noChangeShapeType="1"/>
            <a:stCxn id="18440" idx="5"/>
            <a:endCxn id="18437" idx="0"/>
          </p:cNvCxnSpPr>
          <p:nvPr>
            <p:custDataLst>
              <p:tags r:id="rId12"/>
            </p:custDataLst>
          </p:nvPr>
        </p:nvCxnSpPr>
        <p:spPr bwMode="auto">
          <a:xfrm>
            <a:off x="1412875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47" name="Oval 16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18448" name="AutoShape 17"/>
          <p:cNvCxnSpPr>
            <a:cxnSpLocks noChangeShapeType="1"/>
            <a:stCxn id="18436" idx="5"/>
            <a:endCxn id="18447" idx="0"/>
          </p:cNvCxnSpPr>
          <p:nvPr>
            <p:custDataLst>
              <p:tags r:id="rId14"/>
            </p:custDataLst>
          </p:nvPr>
        </p:nvCxnSpPr>
        <p:spPr bwMode="auto">
          <a:xfrm>
            <a:off x="3106738" y="37226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49" name="Oval 18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1354137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18450" name="AutoShape 19"/>
          <p:cNvCxnSpPr>
            <a:cxnSpLocks noChangeShapeType="1"/>
            <a:stCxn id="18437" idx="3"/>
            <a:endCxn id="18449" idx="0"/>
          </p:cNvCxnSpPr>
          <p:nvPr>
            <p:custDataLst>
              <p:tags r:id="rId16"/>
            </p:custDataLst>
          </p:nvPr>
        </p:nvCxnSpPr>
        <p:spPr bwMode="auto">
          <a:xfrm flipH="1">
            <a:off x="1544637" y="37226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51" name="Oval 2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514600" y="42592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cxnSp>
        <p:nvCxnSpPr>
          <p:cNvPr id="18452" name="AutoShape 21"/>
          <p:cNvCxnSpPr>
            <a:cxnSpLocks noChangeShapeType="1"/>
            <a:stCxn id="18436" idx="3"/>
            <a:endCxn id="18451" idx="0"/>
          </p:cNvCxnSpPr>
          <p:nvPr>
            <p:custDataLst>
              <p:tags r:id="rId18"/>
            </p:custDataLst>
          </p:nvPr>
        </p:nvCxnSpPr>
        <p:spPr bwMode="auto">
          <a:xfrm flipH="1">
            <a:off x="2705100" y="37226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53" name="Oval 24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1866900" y="42783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18454" name="AutoShape 25"/>
          <p:cNvCxnSpPr>
            <a:cxnSpLocks noChangeShapeType="1"/>
            <a:endCxn id="18453" idx="0"/>
          </p:cNvCxnSpPr>
          <p:nvPr>
            <p:custDataLst>
              <p:tags r:id="rId20"/>
            </p:custDataLst>
          </p:nvPr>
        </p:nvCxnSpPr>
        <p:spPr bwMode="auto">
          <a:xfrm>
            <a:off x="1925637" y="37338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Rectangle 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810000" y="1752600"/>
            <a:ext cx="49530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</a:rPr>
              <a:t>(Key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dirty="0" smtClean="0">
                <a:latin typeface="Courier New" pitchFamily="49" charset="0"/>
              </a:rPr>
              <a:t>, 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root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(root ==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(key &lt; </a:t>
            </a:r>
            <a:r>
              <a:rPr lang="en-US" sz="2000" dirty="0" err="1" smtClean="0">
                <a:latin typeface="Courier New" pitchFamily="49" charset="0"/>
              </a:rPr>
              <a:t>root.key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</a:rPr>
              <a:t> find(</a:t>
            </a:r>
            <a:r>
              <a:rPr lang="en-US" sz="2000" dirty="0" err="1" smtClean="0">
                <a:latin typeface="Courier New" pitchFamily="49" charset="0"/>
              </a:rPr>
              <a:t>key,root.left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(key &gt; </a:t>
            </a:r>
            <a:r>
              <a:rPr lang="en-US" sz="2000" dirty="0" err="1" smtClean="0">
                <a:latin typeface="Courier New" pitchFamily="49" charset="0"/>
              </a:rPr>
              <a:t>root.key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</a:rPr>
              <a:t> find(</a:t>
            </a:r>
            <a:r>
              <a:rPr lang="en-US" sz="2000" dirty="0" err="1" smtClean="0">
                <a:latin typeface="Courier New" pitchFamily="49" charset="0"/>
              </a:rPr>
              <a:t>key,root.right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 return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root.data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Find in BST, Iterative</a:t>
            </a:r>
          </a:p>
        </p:txBody>
      </p:sp>
      <p:sp>
        <p:nvSpPr>
          <p:cNvPr id="18436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18437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277937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18438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3048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8439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19050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15</a:t>
            </a:r>
          </a:p>
        </p:txBody>
      </p:sp>
      <p:sp>
        <p:nvSpPr>
          <p:cNvPr id="18440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44537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8441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295400" y="1676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12</a:t>
            </a:r>
          </a:p>
        </p:txBody>
      </p:sp>
      <p:cxnSp>
        <p:nvCxnSpPr>
          <p:cNvPr id="18442" name="AutoShape 11"/>
          <p:cNvCxnSpPr>
            <a:cxnSpLocks noChangeShapeType="1"/>
            <a:stCxn id="18441" idx="3"/>
            <a:endCxn id="18440" idx="0"/>
          </p:cNvCxnSpPr>
          <p:nvPr>
            <p:custDataLst>
              <p:tags r:id="rId8"/>
            </p:custDataLst>
          </p:nvPr>
        </p:nvCxnSpPr>
        <p:spPr bwMode="auto">
          <a:xfrm rot="5400000">
            <a:off x="861219" y="2075423"/>
            <a:ext cx="563796" cy="41615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3" name="AutoShape 12"/>
          <p:cNvCxnSpPr>
            <a:cxnSpLocks noChangeShapeType="1"/>
            <a:stCxn id="18441" idx="5"/>
            <a:endCxn id="18439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576154" y="2046054"/>
            <a:ext cx="563796" cy="474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4" name="AutoShape 13"/>
          <p:cNvCxnSpPr>
            <a:cxnSpLocks noChangeShapeType="1"/>
            <a:stCxn id="18439" idx="5"/>
            <a:endCxn id="18436" idx="0"/>
          </p:cNvCxnSpPr>
          <p:nvPr>
            <p:custDataLst>
              <p:tags r:id="rId10"/>
            </p:custDataLst>
          </p:nvPr>
        </p:nvCxnSpPr>
        <p:spPr bwMode="auto">
          <a:xfrm>
            <a:off x="2230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5" name="AutoShape 14"/>
          <p:cNvCxnSpPr>
            <a:cxnSpLocks noChangeShapeType="1"/>
            <a:stCxn id="18440" idx="3"/>
            <a:endCxn id="18438" idx="0"/>
          </p:cNvCxnSpPr>
          <p:nvPr>
            <p:custDataLst>
              <p:tags r:id="rId11"/>
            </p:custDataLst>
          </p:nvPr>
        </p:nvCxnSpPr>
        <p:spPr bwMode="auto">
          <a:xfrm rot="5400000">
            <a:off x="365919" y="3019986"/>
            <a:ext cx="563796" cy="3050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6" name="AutoShape 15"/>
          <p:cNvCxnSpPr>
            <a:cxnSpLocks noChangeShapeType="1"/>
            <a:stCxn id="18440" idx="5"/>
            <a:endCxn id="18437" idx="0"/>
          </p:cNvCxnSpPr>
          <p:nvPr>
            <p:custDataLst>
              <p:tags r:id="rId12"/>
            </p:custDataLst>
          </p:nvPr>
        </p:nvCxnSpPr>
        <p:spPr bwMode="auto">
          <a:xfrm>
            <a:off x="1069975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47" name="Oval 16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2705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18448" name="AutoShape 17"/>
          <p:cNvCxnSpPr>
            <a:cxnSpLocks noChangeShapeType="1"/>
            <a:stCxn id="18436" idx="5"/>
            <a:endCxn id="18447" idx="0"/>
          </p:cNvCxnSpPr>
          <p:nvPr>
            <p:custDataLst>
              <p:tags r:id="rId14"/>
            </p:custDataLst>
          </p:nvPr>
        </p:nvCxnSpPr>
        <p:spPr bwMode="auto">
          <a:xfrm>
            <a:off x="2763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49" name="Oval 18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1011237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18450" name="AutoShape 19"/>
          <p:cNvCxnSpPr>
            <a:cxnSpLocks noChangeShapeType="1"/>
            <a:stCxn id="18437" idx="3"/>
            <a:endCxn id="18449" idx="0"/>
          </p:cNvCxnSpPr>
          <p:nvPr>
            <p:custDataLst>
              <p:tags r:id="rId16"/>
            </p:custDataLst>
          </p:nvPr>
        </p:nvCxnSpPr>
        <p:spPr bwMode="auto">
          <a:xfrm flipH="1">
            <a:off x="1201737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51" name="Oval 2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171700" y="43354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cxnSp>
        <p:nvCxnSpPr>
          <p:cNvPr id="18452" name="AutoShape 21"/>
          <p:cNvCxnSpPr>
            <a:cxnSpLocks noChangeShapeType="1"/>
            <a:stCxn id="18436" idx="3"/>
            <a:endCxn id="18451" idx="0"/>
          </p:cNvCxnSpPr>
          <p:nvPr>
            <p:custDataLst>
              <p:tags r:id="rId18"/>
            </p:custDataLst>
          </p:nvPr>
        </p:nvCxnSpPr>
        <p:spPr bwMode="auto">
          <a:xfrm flipH="1">
            <a:off x="2362200" y="37988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53" name="Oval 24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1524000" y="43545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18454" name="AutoShape 25"/>
          <p:cNvCxnSpPr>
            <a:cxnSpLocks noChangeShapeType="1"/>
            <a:endCxn id="18453" idx="0"/>
          </p:cNvCxnSpPr>
          <p:nvPr>
            <p:custDataLst>
              <p:tags r:id="rId20"/>
            </p:custDataLst>
          </p:nvPr>
        </p:nvCxnSpPr>
        <p:spPr bwMode="auto">
          <a:xfrm>
            <a:off x="1582737" y="38100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Rectangle 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276600" y="1828800"/>
            <a:ext cx="5715000" cy="2971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find</a:t>
            </a:r>
            <a:r>
              <a:rPr lang="en-US" sz="1800" dirty="0" smtClean="0">
                <a:latin typeface="Courier New" pitchFamily="49" charset="0"/>
              </a:rPr>
              <a:t>(Key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1800" dirty="0" smtClean="0">
                <a:latin typeface="Courier New" pitchFamily="49" charset="0"/>
              </a:rPr>
              <a:t>, Node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root</a:t>
            </a:r>
            <a:r>
              <a:rPr lang="en-US" sz="1800" dirty="0" smtClean="0">
                <a:latin typeface="Courier New" pitchFamily="49" charset="0"/>
              </a:rPr>
              <a:t>){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1800" dirty="0" smtClean="0">
                <a:latin typeface="Courier New" pitchFamily="49" charset="0"/>
              </a:rPr>
              <a:t>(root !=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1800" dirty="0" smtClean="0">
                <a:latin typeface="Courier New" pitchFamily="49" charset="0"/>
              </a:rPr>
              <a:t> &amp;&amp; </a:t>
            </a:r>
            <a:r>
              <a:rPr lang="en-US" sz="1800" dirty="0" err="1" smtClean="0">
                <a:latin typeface="Courier New" pitchFamily="49" charset="0"/>
              </a:rPr>
              <a:t>root.key</a:t>
            </a:r>
            <a:r>
              <a:rPr lang="en-US" sz="1800" dirty="0" smtClean="0">
                <a:latin typeface="Courier New" pitchFamily="49" charset="0"/>
              </a:rPr>
              <a:t> != key){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1800" dirty="0" smtClean="0">
                <a:latin typeface="Courier New" pitchFamily="49" charset="0"/>
              </a:rPr>
              <a:t>(key &lt; </a:t>
            </a:r>
            <a:r>
              <a:rPr lang="en-US" sz="1800" dirty="0" err="1" smtClean="0">
                <a:latin typeface="Courier New" pitchFamily="49" charset="0"/>
              </a:rPr>
              <a:t>root.key</a:t>
            </a:r>
            <a:r>
              <a:rPr lang="en-US" sz="1800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root = </a:t>
            </a:r>
            <a:r>
              <a:rPr lang="en-US" sz="1800" dirty="0" err="1" smtClean="0">
                <a:latin typeface="Courier New" pitchFamily="49" charset="0"/>
              </a:rPr>
              <a:t>root.left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sz="1800" dirty="0" smtClean="0">
                <a:latin typeface="Courier New" pitchFamily="49" charset="0"/>
              </a:rPr>
              <a:t>(key &gt; </a:t>
            </a:r>
            <a:r>
              <a:rPr lang="en-US" sz="1800" dirty="0" err="1" smtClean="0">
                <a:latin typeface="Courier New" pitchFamily="49" charset="0"/>
              </a:rPr>
              <a:t>root.key</a:t>
            </a:r>
            <a:r>
              <a:rPr lang="en-US" sz="1800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root = </a:t>
            </a:r>
            <a:r>
              <a:rPr lang="en-US" sz="1800" dirty="0" err="1" smtClean="0">
                <a:latin typeface="Courier New" pitchFamily="49" charset="0"/>
              </a:rPr>
              <a:t>root.right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1800" dirty="0" smtClean="0">
                <a:latin typeface="Courier New" pitchFamily="49" charset="0"/>
              </a:rPr>
              <a:t>(root ==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1800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 smtClean="0">
                <a:solidFill>
                  <a:schemeClr val="accent1"/>
                </a:solidFill>
                <a:latin typeface="Courier New" pitchFamily="49" charset="0"/>
              </a:rPr>
              <a:t>return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 null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4F81BD"/>
                </a:solidFill>
                <a:latin typeface="Courier New" pitchFamily="49" charset="0"/>
              </a:rPr>
              <a:t>return </a:t>
            </a:r>
            <a:r>
              <a:rPr lang="en-US" sz="1800" dirty="0" err="1" smtClean="0">
                <a:latin typeface="Courier New" pitchFamily="49" charset="0"/>
              </a:rPr>
              <a:t>root.data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</a:rPr>
              <a:t>Other “Finding” Operations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685800" y="1600200"/>
            <a:ext cx="4191000" cy="4495800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Find </a:t>
            </a:r>
            <a:r>
              <a:rPr lang="en-US" sz="2000" i="1" dirty="0" smtClean="0">
                <a:solidFill>
                  <a:schemeClr val="accent1"/>
                </a:solidFill>
              </a:rPr>
              <a:t>minimum</a:t>
            </a:r>
            <a:r>
              <a:rPr lang="en-US" sz="2000" dirty="0" smtClean="0"/>
              <a:t> node</a:t>
            </a:r>
          </a:p>
          <a:p>
            <a:pPr lvl="1"/>
            <a:r>
              <a:rPr lang="en-US" sz="2000" dirty="0" smtClean="0"/>
              <a:t>“the Ralph Nader algorithm”</a:t>
            </a:r>
          </a:p>
          <a:p>
            <a:r>
              <a:rPr lang="en-US" sz="2000" dirty="0" smtClean="0"/>
              <a:t>Find </a:t>
            </a:r>
            <a:r>
              <a:rPr lang="en-US" sz="2000" i="1" dirty="0" smtClean="0">
                <a:solidFill>
                  <a:srgbClr val="4F81BD"/>
                </a:solidFill>
              </a:rPr>
              <a:t>maximum</a:t>
            </a:r>
            <a:r>
              <a:rPr lang="en-US" sz="2000" dirty="0" smtClean="0">
                <a:solidFill>
                  <a:srgbClr val="4F81BD"/>
                </a:solidFill>
              </a:rPr>
              <a:t> </a:t>
            </a:r>
            <a:r>
              <a:rPr lang="en-US" sz="2000" dirty="0" smtClean="0"/>
              <a:t>node</a:t>
            </a:r>
          </a:p>
          <a:p>
            <a:pPr lvl="1"/>
            <a:r>
              <a:rPr lang="en-US" sz="2000" dirty="0" smtClean="0"/>
              <a:t>“the </a:t>
            </a:r>
            <a:r>
              <a:rPr lang="en-US" sz="2000" dirty="0" err="1"/>
              <a:t>Z</a:t>
            </a:r>
            <a:r>
              <a:rPr lang="en-US" sz="2000" dirty="0" err="1" smtClean="0"/>
              <a:t>oolander</a:t>
            </a:r>
            <a:r>
              <a:rPr lang="en-US" sz="2000" dirty="0" smtClean="0"/>
              <a:t> algorithm”</a:t>
            </a:r>
          </a:p>
          <a:p>
            <a:endParaRPr lang="en-US" sz="2000" dirty="0" smtClean="0"/>
          </a:p>
          <a:p>
            <a:r>
              <a:rPr lang="en-US" sz="2000" dirty="0" smtClean="0"/>
              <a:t>Find </a:t>
            </a:r>
            <a:r>
              <a:rPr lang="en-US" sz="2000" i="1" dirty="0" smtClean="0"/>
              <a:t>predecessor</a:t>
            </a:r>
            <a:r>
              <a:rPr lang="en-US" sz="2000" dirty="0" smtClean="0"/>
              <a:t> of a non-leaf</a:t>
            </a:r>
          </a:p>
          <a:p>
            <a:r>
              <a:rPr lang="en-US" sz="2000" dirty="0" smtClean="0"/>
              <a:t>Find </a:t>
            </a:r>
            <a:r>
              <a:rPr lang="en-US" sz="2000" i="1" dirty="0" smtClean="0"/>
              <a:t>successor</a:t>
            </a:r>
            <a:r>
              <a:rPr lang="en-US" sz="2000" dirty="0" smtClean="0"/>
              <a:t> of a non-leaf</a:t>
            </a:r>
          </a:p>
          <a:p>
            <a:r>
              <a:rPr lang="en-US" sz="2000" dirty="0" smtClean="0"/>
              <a:t>Find </a:t>
            </a:r>
            <a:r>
              <a:rPr lang="en-US" sz="2000" i="1" dirty="0" smtClean="0"/>
              <a:t>predecessor</a:t>
            </a:r>
            <a:r>
              <a:rPr lang="en-US" sz="2000" dirty="0" smtClean="0"/>
              <a:t> of a leaf</a:t>
            </a:r>
          </a:p>
          <a:p>
            <a:r>
              <a:rPr lang="en-US" sz="2000" dirty="0" smtClean="0"/>
              <a:t>Find </a:t>
            </a:r>
            <a:r>
              <a:rPr lang="en-US" sz="2000" i="1" dirty="0" smtClean="0"/>
              <a:t>successor</a:t>
            </a:r>
            <a:r>
              <a:rPr lang="en-US" sz="2000" dirty="0" smtClean="0"/>
              <a:t> of a leaf</a:t>
            </a:r>
          </a:p>
        </p:txBody>
      </p:sp>
      <p:sp>
        <p:nvSpPr>
          <p:cNvPr id="20484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581900" y="3784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20485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040437" y="3784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0486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087937" y="3784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0487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048500" y="2895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20488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5507037" y="2895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0489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2865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20490" name="AutoShape 10"/>
          <p:cNvCxnSpPr>
            <a:cxnSpLocks noChangeShapeType="1"/>
            <a:stCxn id="20489" idx="3"/>
            <a:endCxn id="20488" idx="0"/>
          </p:cNvCxnSpPr>
          <p:nvPr>
            <p:custDataLst>
              <p:tags r:id="rId9"/>
            </p:custDataLst>
          </p:nvPr>
        </p:nvCxnSpPr>
        <p:spPr bwMode="auto">
          <a:xfrm rot="5400000">
            <a:off x="5801519" y="2354823"/>
            <a:ext cx="436796" cy="64475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1" name="AutoShape 11"/>
          <p:cNvCxnSpPr>
            <a:cxnSpLocks noChangeShapeType="1"/>
            <a:stCxn id="20489" idx="5"/>
            <a:endCxn id="20487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6706954" y="2363554"/>
            <a:ext cx="436796" cy="627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2" name="AutoShape 12"/>
          <p:cNvCxnSpPr>
            <a:cxnSpLocks noChangeShapeType="1"/>
            <a:stCxn id="20487" idx="5"/>
            <a:endCxn id="20484" idx="0"/>
          </p:cNvCxnSpPr>
          <p:nvPr>
            <p:custDataLst>
              <p:tags r:id="rId11"/>
            </p:custDataLst>
          </p:nvPr>
        </p:nvCxnSpPr>
        <p:spPr bwMode="auto">
          <a:xfrm>
            <a:off x="7373938" y="3240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3" name="AutoShape 13"/>
          <p:cNvCxnSpPr>
            <a:cxnSpLocks noChangeShapeType="1"/>
            <a:stCxn id="20488" idx="3"/>
            <a:endCxn id="20486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5138737" y="3360504"/>
            <a:ext cx="563796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4" name="AutoShape 14"/>
          <p:cNvCxnSpPr>
            <a:cxnSpLocks noChangeShapeType="1"/>
            <a:stCxn id="20488" idx="5"/>
            <a:endCxn id="20485" idx="0"/>
          </p:cNvCxnSpPr>
          <p:nvPr>
            <p:custDataLst>
              <p:tags r:id="rId13"/>
            </p:custDataLst>
          </p:nvPr>
        </p:nvCxnSpPr>
        <p:spPr bwMode="auto">
          <a:xfrm>
            <a:off x="5832475" y="3240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5" name="Oval 15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467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20496" name="AutoShape 16"/>
          <p:cNvCxnSpPr>
            <a:cxnSpLocks noChangeShapeType="1"/>
            <a:stCxn id="20484" idx="5"/>
            <a:endCxn id="20495" idx="0"/>
          </p:cNvCxnSpPr>
          <p:nvPr>
            <p:custDataLst>
              <p:tags r:id="rId15"/>
            </p:custDataLst>
          </p:nvPr>
        </p:nvCxnSpPr>
        <p:spPr bwMode="auto">
          <a:xfrm>
            <a:off x="7907338" y="4129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7" name="Oval 17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773737" y="467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0498" name="AutoShape 18"/>
          <p:cNvCxnSpPr>
            <a:cxnSpLocks noChangeShapeType="1"/>
            <a:stCxn id="20485" idx="3"/>
            <a:endCxn id="20497" idx="0"/>
          </p:cNvCxnSpPr>
          <p:nvPr>
            <p:custDataLst>
              <p:tags r:id="rId17"/>
            </p:custDataLst>
          </p:nvPr>
        </p:nvCxnSpPr>
        <p:spPr bwMode="auto">
          <a:xfrm flipH="1">
            <a:off x="5964237" y="41290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9" name="Oval 1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315200" y="46656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cxnSp>
        <p:nvCxnSpPr>
          <p:cNvPr id="20500" name="AutoShape 20"/>
          <p:cNvCxnSpPr>
            <a:cxnSpLocks noChangeShapeType="1"/>
            <a:stCxn id="20484" idx="3"/>
            <a:endCxn id="20499" idx="0"/>
          </p:cNvCxnSpPr>
          <p:nvPr>
            <p:custDataLst>
              <p:tags r:id="rId19"/>
            </p:custDataLst>
          </p:nvPr>
        </p:nvCxnSpPr>
        <p:spPr bwMode="auto">
          <a:xfrm flipH="1">
            <a:off x="7505700" y="41290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9333" name="Line 21" hidden="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886200" y="4191000"/>
            <a:ext cx="685800" cy="228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9334" name="Line 22" hidden="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8382000" y="5334000"/>
            <a:ext cx="76200" cy="685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3" name="Oval 23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324600" y="46847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0504" name="AutoShape 24"/>
          <p:cNvCxnSpPr>
            <a:cxnSpLocks noChangeShapeType="1"/>
            <a:endCxn id="20503" idx="0"/>
          </p:cNvCxnSpPr>
          <p:nvPr>
            <p:custDataLst>
              <p:tags r:id="rId23"/>
            </p:custDataLst>
          </p:nvPr>
        </p:nvCxnSpPr>
        <p:spPr bwMode="auto">
          <a:xfrm>
            <a:off x="6383337" y="41402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33" grpId="0" animBg="1"/>
      <p:bldP spid="26933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Insert in BST</a:t>
            </a:r>
          </a:p>
        </p:txBody>
      </p:sp>
      <p:sp>
        <p:nvSpPr>
          <p:cNvPr id="21507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657600" y="307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21508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524000" y="307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1509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57200" y="307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1510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124200" y="218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21511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990600" y="218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1512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057400" y="129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21513" name="AutoShape 9"/>
          <p:cNvCxnSpPr>
            <a:cxnSpLocks noChangeShapeType="1"/>
            <a:stCxn id="21512" idx="3"/>
            <a:endCxn id="21511" idx="0"/>
          </p:cNvCxnSpPr>
          <p:nvPr>
            <p:custDataLst>
              <p:tags r:id="rId8"/>
            </p:custDataLst>
          </p:nvPr>
        </p:nvCxnSpPr>
        <p:spPr bwMode="auto">
          <a:xfrm flipH="1">
            <a:off x="1181100" y="1639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4" name="AutoShape 10"/>
          <p:cNvCxnSpPr>
            <a:cxnSpLocks noChangeShapeType="1"/>
            <a:stCxn id="21512" idx="5"/>
            <a:endCxn id="21510" idx="0"/>
          </p:cNvCxnSpPr>
          <p:nvPr>
            <p:custDataLst>
              <p:tags r:id="rId9"/>
            </p:custDataLst>
          </p:nvPr>
        </p:nvCxnSpPr>
        <p:spPr bwMode="auto">
          <a:xfrm>
            <a:off x="2382838" y="1639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5" name="AutoShape 11"/>
          <p:cNvCxnSpPr>
            <a:cxnSpLocks noChangeShapeType="1"/>
            <a:stCxn id="21510" idx="5"/>
            <a:endCxn id="21507" idx="0"/>
          </p:cNvCxnSpPr>
          <p:nvPr>
            <p:custDataLst>
              <p:tags r:id="rId10"/>
            </p:custDataLst>
          </p:nvPr>
        </p:nvCxnSpPr>
        <p:spPr bwMode="auto">
          <a:xfrm>
            <a:off x="3449638" y="2528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6" name="AutoShape 12"/>
          <p:cNvCxnSpPr>
            <a:cxnSpLocks noChangeShapeType="1"/>
            <a:stCxn id="21511" idx="3"/>
            <a:endCxn id="21509" idx="0"/>
          </p:cNvCxnSpPr>
          <p:nvPr>
            <p:custDataLst>
              <p:tags r:id="rId11"/>
            </p:custDataLst>
          </p:nvPr>
        </p:nvCxnSpPr>
        <p:spPr bwMode="auto">
          <a:xfrm flipH="1">
            <a:off x="647700" y="2528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7" name="AutoShape 13"/>
          <p:cNvCxnSpPr>
            <a:cxnSpLocks noChangeShapeType="1"/>
            <a:stCxn id="21511" idx="5"/>
            <a:endCxn id="21508" idx="0"/>
          </p:cNvCxnSpPr>
          <p:nvPr>
            <p:custDataLst>
              <p:tags r:id="rId12"/>
            </p:custDataLst>
          </p:nvPr>
        </p:nvCxnSpPr>
        <p:spPr bwMode="auto">
          <a:xfrm>
            <a:off x="1316038" y="2528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18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3924300" y="3962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21519" name="AutoShape 15"/>
          <p:cNvCxnSpPr>
            <a:cxnSpLocks noChangeShapeType="1"/>
            <a:stCxn id="21507" idx="5"/>
            <a:endCxn id="21518" idx="0"/>
          </p:cNvCxnSpPr>
          <p:nvPr>
            <p:custDataLst>
              <p:tags r:id="rId14"/>
            </p:custDataLst>
          </p:nvPr>
        </p:nvCxnSpPr>
        <p:spPr bwMode="auto">
          <a:xfrm>
            <a:off x="3983038" y="3417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20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1257300" y="3962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1521" name="AutoShape 17"/>
          <p:cNvCxnSpPr>
            <a:cxnSpLocks noChangeShapeType="1"/>
            <a:stCxn id="21508" idx="3"/>
            <a:endCxn id="21520" idx="0"/>
          </p:cNvCxnSpPr>
          <p:nvPr>
            <p:custDataLst>
              <p:tags r:id="rId16"/>
            </p:custDataLst>
          </p:nvPr>
        </p:nvCxnSpPr>
        <p:spPr bwMode="auto">
          <a:xfrm flipH="1">
            <a:off x="1447800" y="3417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22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3390900" y="39544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cxnSp>
        <p:nvCxnSpPr>
          <p:cNvPr id="21523" name="AutoShape 19"/>
          <p:cNvCxnSpPr>
            <a:cxnSpLocks noChangeShapeType="1"/>
            <a:stCxn id="21507" idx="3"/>
            <a:endCxn id="21522" idx="0"/>
          </p:cNvCxnSpPr>
          <p:nvPr>
            <p:custDataLst>
              <p:tags r:id="rId18"/>
            </p:custDataLst>
          </p:nvPr>
        </p:nvCxnSpPr>
        <p:spPr bwMode="auto">
          <a:xfrm flipH="1">
            <a:off x="3581400" y="34178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24" name="Text Box 28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470525" y="1641475"/>
            <a:ext cx="202811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nsert(</a:t>
            </a:r>
            <a:r>
              <a:rPr lang="en-US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13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nsert(</a:t>
            </a:r>
            <a:r>
              <a:rPr lang="en-US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nsert(</a:t>
            </a:r>
            <a:r>
              <a:rPr lang="en-US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31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21525" name="Text Box 29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105401" y="3733800"/>
            <a:ext cx="3657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0" dirty="0" smtClean="0">
                <a:latin typeface="+mn-lt"/>
              </a:rPr>
              <a:t>(New) insertions </a:t>
            </a:r>
            <a:r>
              <a:rPr lang="en-US" b="0" dirty="0">
                <a:latin typeface="+mn-lt"/>
              </a:rPr>
              <a:t>happen only </a:t>
            </a:r>
            <a:r>
              <a:rPr lang="en-US" b="0" dirty="0" smtClean="0">
                <a:latin typeface="+mn-lt"/>
              </a:rPr>
              <a:t>at leaves </a:t>
            </a:r>
            <a:r>
              <a:rPr lang="en-US" b="0" dirty="0">
                <a:latin typeface="+mn-lt"/>
              </a:rPr>
              <a:t>– easy!</a:t>
            </a:r>
          </a:p>
        </p:txBody>
      </p:sp>
      <p:sp>
        <p:nvSpPr>
          <p:cNvPr id="21526" name="Oval 30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1770063" y="39735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1527" name="AutoShape 31"/>
          <p:cNvCxnSpPr>
            <a:cxnSpLocks noChangeShapeType="1"/>
            <a:endCxn id="21526" idx="0"/>
          </p:cNvCxnSpPr>
          <p:nvPr>
            <p:custDataLst>
              <p:tags r:id="rId22"/>
            </p:custDataLst>
          </p:nvPr>
        </p:nvCxnSpPr>
        <p:spPr bwMode="auto">
          <a:xfrm>
            <a:off x="1828800" y="34290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Oval 30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1447800" y="4876800"/>
            <a:ext cx="381000" cy="3810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28" name="AutoShape 31"/>
          <p:cNvCxnSpPr>
            <a:cxnSpLocks noChangeShapeType="1"/>
            <a:endCxn id="27" idx="0"/>
          </p:cNvCxnSpPr>
          <p:nvPr>
            <p:custDataLst>
              <p:tags r:id="rId24"/>
            </p:custDataLst>
          </p:nvPr>
        </p:nvCxnSpPr>
        <p:spPr bwMode="auto">
          <a:xfrm>
            <a:off x="1506538" y="43322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9" name="Oval 30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4191000" y="4876800"/>
            <a:ext cx="381000" cy="3810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31</a:t>
            </a:r>
          </a:p>
        </p:txBody>
      </p:sp>
      <p:cxnSp>
        <p:nvCxnSpPr>
          <p:cNvPr id="30" name="AutoShape 31"/>
          <p:cNvCxnSpPr>
            <a:cxnSpLocks noChangeShapeType="1"/>
            <a:endCxn id="29" idx="0"/>
          </p:cNvCxnSpPr>
          <p:nvPr>
            <p:custDataLst>
              <p:tags r:id="rId26"/>
            </p:custDataLst>
          </p:nvPr>
        </p:nvCxnSpPr>
        <p:spPr bwMode="auto">
          <a:xfrm>
            <a:off x="4249738" y="43322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1" name="Oval 18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2590800" y="3048000"/>
            <a:ext cx="381000" cy="3810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/>
              <a:t>13</a:t>
            </a:r>
          </a:p>
        </p:txBody>
      </p:sp>
      <p:cxnSp>
        <p:nvCxnSpPr>
          <p:cNvPr id="32" name="AutoShape 19"/>
          <p:cNvCxnSpPr>
            <a:cxnSpLocks noChangeShapeType="1"/>
            <a:stCxn id="21510" idx="3"/>
            <a:endCxn id="31" idx="0"/>
          </p:cNvCxnSpPr>
          <p:nvPr>
            <p:custDataLst>
              <p:tags r:id="rId28"/>
            </p:custDataLst>
          </p:nvPr>
        </p:nvCxnSpPr>
        <p:spPr bwMode="auto">
          <a:xfrm rot="5400000">
            <a:off x="2711451" y="2579687"/>
            <a:ext cx="538162" cy="398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3" name="Date Placeholder 3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35" name="Footer Placeholder 3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  <p:bldP spid="3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Deletion in BST</a:t>
            </a:r>
          </a:p>
        </p:txBody>
      </p:sp>
      <p:sp>
        <p:nvSpPr>
          <p:cNvPr id="22531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8674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22532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7338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2533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6670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2534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3340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22535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2004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2536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267200" y="1600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22537" name="AutoShape 9"/>
          <p:cNvCxnSpPr>
            <a:cxnSpLocks noChangeShapeType="1"/>
            <a:stCxn id="22536" idx="3"/>
            <a:endCxn id="22535" idx="0"/>
          </p:cNvCxnSpPr>
          <p:nvPr>
            <p:custDataLst>
              <p:tags r:id="rId8"/>
            </p:custDataLst>
          </p:nvPr>
        </p:nvCxnSpPr>
        <p:spPr bwMode="auto">
          <a:xfrm flipH="1">
            <a:off x="3390900" y="19446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38" name="AutoShape 10"/>
          <p:cNvCxnSpPr>
            <a:cxnSpLocks noChangeShapeType="1"/>
            <a:stCxn id="22536" idx="5"/>
            <a:endCxn id="22534" idx="0"/>
          </p:cNvCxnSpPr>
          <p:nvPr>
            <p:custDataLst>
              <p:tags r:id="rId9"/>
            </p:custDataLst>
          </p:nvPr>
        </p:nvCxnSpPr>
        <p:spPr bwMode="auto">
          <a:xfrm>
            <a:off x="4592638" y="19446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39" name="AutoShape 11"/>
          <p:cNvCxnSpPr>
            <a:cxnSpLocks noChangeShapeType="1"/>
            <a:stCxn id="22534" idx="5"/>
            <a:endCxn id="22531" idx="0"/>
          </p:cNvCxnSpPr>
          <p:nvPr>
            <p:custDataLst>
              <p:tags r:id="rId10"/>
            </p:custDataLst>
          </p:nvPr>
        </p:nvCxnSpPr>
        <p:spPr bwMode="auto">
          <a:xfrm>
            <a:off x="56594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40" name="AutoShape 12"/>
          <p:cNvCxnSpPr>
            <a:cxnSpLocks noChangeShapeType="1"/>
            <a:stCxn id="22535" idx="3"/>
            <a:endCxn id="22533" idx="0"/>
          </p:cNvCxnSpPr>
          <p:nvPr>
            <p:custDataLst>
              <p:tags r:id="rId11"/>
            </p:custDataLst>
          </p:nvPr>
        </p:nvCxnSpPr>
        <p:spPr bwMode="auto">
          <a:xfrm flipH="1">
            <a:off x="2857500" y="28336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41" name="AutoShape 13"/>
          <p:cNvCxnSpPr>
            <a:cxnSpLocks noChangeShapeType="1"/>
            <a:stCxn id="22535" idx="5"/>
            <a:endCxn id="22532" idx="0"/>
          </p:cNvCxnSpPr>
          <p:nvPr>
            <p:custDataLst>
              <p:tags r:id="rId12"/>
            </p:custDataLst>
          </p:nvPr>
        </p:nvCxnSpPr>
        <p:spPr bwMode="auto">
          <a:xfrm>
            <a:off x="35258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42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1341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22543" name="AutoShape 15"/>
          <p:cNvCxnSpPr>
            <a:cxnSpLocks noChangeShapeType="1"/>
            <a:stCxn id="22531" idx="5"/>
            <a:endCxn id="22542" idx="0"/>
          </p:cNvCxnSpPr>
          <p:nvPr>
            <p:custDataLst>
              <p:tags r:id="rId14"/>
            </p:custDataLst>
          </p:nvPr>
        </p:nvCxnSpPr>
        <p:spPr bwMode="auto">
          <a:xfrm>
            <a:off x="6192838" y="37226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44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34671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2545" name="AutoShape 17"/>
          <p:cNvCxnSpPr>
            <a:cxnSpLocks noChangeShapeType="1"/>
            <a:stCxn id="22532" idx="3"/>
            <a:endCxn id="22544" idx="0"/>
          </p:cNvCxnSpPr>
          <p:nvPr>
            <p:custDataLst>
              <p:tags r:id="rId16"/>
            </p:custDataLst>
          </p:nvPr>
        </p:nvCxnSpPr>
        <p:spPr bwMode="auto">
          <a:xfrm flipH="1">
            <a:off x="3657600" y="37226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46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600700" y="42592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cxnSp>
        <p:nvCxnSpPr>
          <p:cNvPr id="22547" name="AutoShape 19"/>
          <p:cNvCxnSpPr>
            <a:cxnSpLocks noChangeShapeType="1"/>
            <a:stCxn id="22531" idx="3"/>
            <a:endCxn id="22546" idx="0"/>
          </p:cNvCxnSpPr>
          <p:nvPr>
            <p:custDataLst>
              <p:tags r:id="rId18"/>
            </p:custDataLst>
          </p:nvPr>
        </p:nvCxnSpPr>
        <p:spPr bwMode="auto">
          <a:xfrm flipH="1">
            <a:off x="5791200" y="37226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48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676400" y="5105400"/>
            <a:ext cx="6314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accent1"/>
                </a:solidFill>
                <a:latin typeface="+mn-lt"/>
              </a:rPr>
              <a:t>Why might deletion be harder than insertion?</a:t>
            </a:r>
          </a:p>
        </p:txBody>
      </p:sp>
      <p:sp>
        <p:nvSpPr>
          <p:cNvPr id="22549" name="Oval 22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3979863" y="42783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2550" name="AutoShape 23"/>
          <p:cNvCxnSpPr>
            <a:cxnSpLocks noChangeShapeType="1"/>
            <a:endCxn id="22549" idx="0"/>
          </p:cNvCxnSpPr>
          <p:nvPr>
            <p:custDataLst>
              <p:tags r:id="rId21"/>
            </p:custDataLst>
          </p:nvPr>
        </p:nvCxnSpPr>
        <p:spPr bwMode="auto">
          <a:xfrm>
            <a:off x="4038600" y="37338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457200"/>
            <a:ext cx="7772400" cy="7620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The Dictionary (a.k.a. Map) ADT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447800"/>
            <a:ext cx="3962400" cy="4953000"/>
          </a:xfrm>
        </p:spPr>
        <p:txBody>
          <a:bodyPr/>
          <a:lstStyle/>
          <a:p>
            <a:r>
              <a:rPr lang="en-US" dirty="0" smtClean="0"/>
              <a:t>Data:</a:t>
            </a:r>
          </a:p>
          <a:p>
            <a:pPr lvl="1"/>
            <a:r>
              <a:rPr lang="en-US" i="1" dirty="0" smtClean="0"/>
              <a:t>set </a:t>
            </a:r>
            <a:r>
              <a:rPr lang="en-US" dirty="0" smtClean="0"/>
              <a:t>of (</a:t>
            </a:r>
            <a:r>
              <a:rPr lang="en-US" dirty="0" smtClean="0">
                <a:solidFill>
                  <a:srgbClr val="F79646"/>
                </a:solidFill>
              </a:rPr>
              <a:t>key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5"/>
                </a:solidFill>
              </a:rPr>
              <a:t>value</a:t>
            </a:r>
            <a:r>
              <a:rPr lang="en-US" dirty="0" smtClean="0"/>
              <a:t>) </a:t>
            </a:r>
            <a:r>
              <a:rPr lang="en-US" i="1" dirty="0" smtClean="0"/>
              <a:t>pairs</a:t>
            </a:r>
          </a:p>
          <a:p>
            <a:pPr lvl="1"/>
            <a:r>
              <a:rPr lang="en-US" dirty="0" smtClean="0"/>
              <a:t>keys must be </a:t>
            </a:r>
            <a:r>
              <a:rPr lang="en-US" i="1" dirty="0" smtClean="0"/>
              <a:t>comparable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Operations: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key,value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find(key)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delete(key)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</p:txBody>
      </p:sp>
      <p:sp>
        <p:nvSpPr>
          <p:cNvPr id="4101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715000" y="1676400"/>
            <a:ext cx="3124200" cy="4114800"/>
          </a:xfrm>
          <a:prstGeom prst="rect">
            <a:avLst/>
          </a:prstGeom>
          <a:noFill/>
          <a:ln w="50800" cap="rnd">
            <a:solidFill>
              <a:schemeClr val="accent2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dirty="0">
                <a:solidFill>
                  <a:schemeClr val="accent6"/>
                </a:solidFill>
              </a:rPr>
              <a:t>c</a:t>
            </a:r>
            <a:r>
              <a:rPr lang="en-US" sz="1800" dirty="0" smtClean="0">
                <a:solidFill>
                  <a:schemeClr val="accent6"/>
                </a:solidFill>
              </a:rPr>
              <a:t>s373</a:t>
            </a:r>
            <a:r>
              <a:rPr lang="en-US" sz="1800" dirty="0" smtClean="0">
                <a:solidFill>
                  <a:srgbClr val="9900CC"/>
                </a:solidFill>
              </a:rPr>
              <a:t> </a:t>
            </a:r>
            <a:r>
              <a:rPr lang="en-US" sz="1800" dirty="0" smtClean="0">
                <a:solidFill>
                  <a:srgbClr val="8064A2"/>
                </a:solidFill>
                <a:sym typeface="Wingdings"/>
              </a:rPr>
              <a:t></a:t>
            </a:r>
            <a:r>
              <a:rPr lang="en-US" sz="1800" dirty="0" smtClean="0">
                <a:solidFill>
                  <a:srgbClr val="9900CC"/>
                </a:solidFill>
                <a:sym typeface="Wingdings"/>
              </a:rPr>
              <a:t> </a:t>
            </a:r>
            <a:r>
              <a:rPr lang="en-US" sz="1800" dirty="0" smtClean="0">
                <a:solidFill>
                  <a:schemeClr val="accent5"/>
                </a:solidFill>
                <a:sym typeface="Wingdings"/>
              </a:rPr>
              <a:t>Data Structures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1800" dirty="0" smtClean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1800" dirty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1800" dirty="0" smtClean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1800" dirty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dirty="0">
                <a:solidFill>
                  <a:schemeClr val="accent6"/>
                </a:solidFill>
                <a:sym typeface="Wingdings"/>
              </a:rPr>
              <a:t>d</a:t>
            </a:r>
            <a:r>
              <a:rPr lang="en-US" sz="1800" dirty="0" smtClean="0">
                <a:solidFill>
                  <a:schemeClr val="accent6"/>
                </a:solidFill>
                <a:sym typeface="Wingdings"/>
              </a:rPr>
              <a:t>og</a:t>
            </a:r>
            <a:r>
              <a:rPr lang="en-US" sz="1800" dirty="0" smtClean="0">
                <a:solidFill>
                  <a:schemeClr val="accent2"/>
                </a:solidFill>
                <a:sym typeface="Wingdings"/>
              </a:rPr>
              <a:t> </a:t>
            </a:r>
            <a:r>
              <a:rPr lang="en-US" sz="1800" dirty="0" smtClean="0">
                <a:solidFill>
                  <a:schemeClr val="accent4"/>
                </a:solidFill>
                <a:sym typeface="Wingdings"/>
              </a:rPr>
              <a:t></a:t>
            </a:r>
            <a:r>
              <a:rPr lang="en-US" sz="1800" dirty="0" smtClean="0">
                <a:solidFill>
                  <a:schemeClr val="accent2"/>
                </a:solidFill>
                <a:sym typeface="Wingdings"/>
              </a:rPr>
              <a:t> </a:t>
            </a:r>
            <a:r>
              <a:rPr lang="en-US" sz="1800" dirty="0" smtClean="0">
                <a:solidFill>
                  <a:schemeClr val="accent5"/>
                </a:solidFill>
                <a:sym typeface="Wingdings"/>
              </a:rPr>
              <a:t>Labrador</a:t>
            </a:r>
            <a:endParaRPr lang="en-US" sz="1800" dirty="0">
              <a:solidFill>
                <a:schemeClr val="accent5"/>
              </a:solidFill>
              <a:sym typeface="Wingding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1800" dirty="0" smtClean="0">
              <a:solidFill>
                <a:srgbClr val="339933"/>
              </a:solidFill>
              <a:sym typeface="Wingding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1800" dirty="0">
              <a:solidFill>
                <a:srgbClr val="339933"/>
              </a:solidFill>
              <a:sym typeface="Wingdings"/>
            </a:endParaRPr>
          </a:p>
          <a:p>
            <a:pPr>
              <a:spcBef>
                <a:spcPct val="20000"/>
              </a:spcBef>
            </a:pPr>
            <a:endParaRPr lang="en-US" sz="1800" dirty="0">
              <a:solidFill>
                <a:srgbClr val="339933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–"/>
            </a:pPr>
            <a:endParaRPr lang="en-US" sz="1800" dirty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dirty="0" err="1">
                <a:solidFill>
                  <a:srgbClr val="F79646"/>
                </a:solidFill>
              </a:rPr>
              <a:t>k</a:t>
            </a:r>
            <a:r>
              <a:rPr lang="en-US" sz="1800" dirty="0" err="1" smtClean="0">
                <a:solidFill>
                  <a:srgbClr val="F79646"/>
                </a:solidFill>
              </a:rPr>
              <a:t>anye</a:t>
            </a:r>
            <a:r>
              <a:rPr lang="en-US" sz="1800" dirty="0" smtClean="0">
                <a:solidFill>
                  <a:srgbClr val="F79646"/>
                </a:solidFill>
              </a:rPr>
              <a:t> </a:t>
            </a:r>
            <a:r>
              <a:rPr lang="en-US" sz="1800" dirty="0" smtClean="0">
                <a:solidFill>
                  <a:srgbClr val="8064A2"/>
                </a:solidFill>
                <a:sym typeface="Wingdings"/>
              </a:rPr>
              <a:t></a:t>
            </a:r>
            <a:r>
              <a:rPr lang="en-US" sz="1800" dirty="0" smtClean="0">
                <a:solidFill>
                  <a:schemeClr val="accent2"/>
                </a:solidFill>
              </a:rPr>
              <a:t> </a:t>
            </a:r>
            <a:r>
              <a:rPr lang="en-US" sz="1800" dirty="0" err="1" smtClean="0">
                <a:solidFill>
                  <a:srgbClr val="4BACC6"/>
                </a:solidFill>
              </a:rPr>
              <a:t>Kanye</a:t>
            </a:r>
            <a:r>
              <a:rPr lang="en-US" sz="1800" dirty="0" smtClean="0">
                <a:solidFill>
                  <a:srgbClr val="4BACC6"/>
                </a:solidFill>
              </a:rPr>
              <a:t> West</a:t>
            </a:r>
          </a:p>
          <a:p>
            <a:pPr>
              <a:spcBef>
                <a:spcPct val="20000"/>
              </a:spcBef>
            </a:pPr>
            <a:r>
              <a:rPr lang="en-US" sz="1800" dirty="0" smtClean="0">
                <a:solidFill>
                  <a:srgbClr val="339933"/>
                </a:solidFill>
              </a:rPr>
              <a:t>      </a:t>
            </a:r>
          </a:p>
          <a:p>
            <a:pPr>
              <a:spcBef>
                <a:spcPct val="20000"/>
              </a:spcBef>
            </a:pPr>
            <a:r>
              <a:rPr lang="en-US" sz="1800" dirty="0">
                <a:solidFill>
                  <a:srgbClr val="339933"/>
                </a:solidFill>
              </a:rPr>
              <a:t> </a:t>
            </a:r>
          </a:p>
        </p:txBody>
      </p:sp>
      <p:sp>
        <p:nvSpPr>
          <p:cNvPr id="4102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810000" y="2971800"/>
            <a:ext cx="1905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505200" y="2590800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insert(</a:t>
            </a:r>
            <a:r>
              <a:rPr lang="en-US" sz="2000" dirty="0" smtClean="0">
                <a:solidFill>
                  <a:schemeClr val="accent6"/>
                </a:solidFill>
              </a:rPr>
              <a:t>cs373</a:t>
            </a:r>
            <a:r>
              <a:rPr lang="en-US" sz="2000" dirty="0" smtClean="0">
                <a:solidFill>
                  <a:schemeClr val="accent5"/>
                </a:solidFill>
              </a:rPr>
              <a:t>, </a:t>
            </a:r>
            <a:r>
              <a:rPr lang="en-US" sz="2000" dirty="0">
                <a:solidFill>
                  <a:schemeClr val="accent5"/>
                </a:solidFill>
              </a:rPr>
              <a:t>….</a:t>
            </a:r>
            <a:r>
              <a:rPr lang="en-US" sz="20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4104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3733800" y="4572000"/>
            <a:ext cx="1981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505200" y="4191000"/>
            <a:ext cx="14542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find(</a:t>
            </a:r>
            <a:r>
              <a:rPr lang="en-US" sz="2000" dirty="0" err="1" smtClean="0">
                <a:solidFill>
                  <a:schemeClr val="accent6"/>
                </a:solidFill>
              </a:rPr>
              <a:t>kanye</a:t>
            </a:r>
            <a:r>
              <a:rPr lang="en-US" sz="2000" dirty="0" smtClean="0">
                <a:solidFill>
                  <a:srgbClr val="000000"/>
                </a:solidFill>
              </a:rPr>
              <a:t>)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4106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733800" y="4572000"/>
            <a:ext cx="2438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 err="1" smtClean="0">
                <a:solidFill>
                  <a:schemeClr val="accent5"/>
                </a:solidFill>
              </a:rPr>
              <a:t>Kanye</a:t>
            </a:r>
            <a:r>
              <a:rPr lang="en-US" sz="1800" dirty="0" smtClean="0">
                <a:solidFill>
                  <a:schemeClr val="accent5"/>
                </a:solidFill>
              </a:rPr>
              <a:t> West</a:t>
            </a:r>
            <a:endParaRPr lang="en-US" sz="1800" dirty="0">
              <a:solidFill>
                <a:schemeClr val="accent5"/>
              </a:solidFill>
            </a:endParaRPr>
          </a:p>
        </p:txBody>
      </p:sp>
      <p:sp>
        <p:nvSpPr>
          <p:cNvPr id="4107" name="Text Box 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09600" y="5181600"/>
            <a:ext cx="4191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i="1" dirty="0" smtClean="0">
                <a:latin typeface="+mn-lt"/>
              </a:rPr>
              <a:t>Will </a:t>
            </a:r>
            <a:r>
              <a:rPr lang="en-US" sz="2000" b="0" i="1" dirty="0">
                <a:latin typeface="+mn-lt"/>
              </a:rPr>
              <a:t>tend to emphasize the </a:t>
            </a:r>
            <a:r>
              <a:rPr lang="en-US" sz="2000" b="0" i="1" dirty="0" smtClean="0">
                <a:latin typeface="+mn-lt"/>
              </a:rPr>
              <a:t>keys; </a:t>
            </a:r>
            <a:r>
              <a:rPr lang="en-US" sz="2000" b="0" i="1" dirty="0">
                <a:latin typeface="+mn-lt"/>
              </a:rPr>
              <a:t>don’t forget about the stored values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533400"/>
            <a:ext cx="7772400" cy="6858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Deletion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11200" y="1390650"/>
            <a:ext cx="7772400" cy="3333750"/>
          </a:xfrm>
        </p:spPr>
        <p:txBody>
          <a:bodyPr/>
          <a:lstStyle/>
          <a:p>
            <a:r>
              <a:rPr lang="en-US" dirty="0" smtClean="0"/>
              <a:t>Removing an item disrupts the tree structure</a:t>
            </a:r>
          </a:p>
          <a:p>
            <a:endParaRPr lang="en-US" dirty="0" smtClean="0"/>
          </a:p>
          <a:p>
            <a:r>
              <a:rPr lang="en-US" dirty="0" smtClean="0"/>
              <a:t>Basic idea: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 the node to be removed, then </a:t>
            </a:r>
            <a:br>
              <a:rPr lang="en-US" dirty="0" smtClean="0"/>
            </a:br>
            <a:r>
              <a:rPr lang="en-US" dirty="0" smtClean="0"/>
              <a:t>“fix” the tree so that it is still a binary search tree</a:t>
            </a:r>
          </a:p>
          <a:p>
            <a:endParaRPr lang="en-US" dirty="0" smtClean="0"/>
          </a:p>
          <a:p>
            <a:r>
              <a:rPr lang="en-US" dirty="0" smtClean="0"/>
              <a:t>Three cases: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ode has no children (leaf)</a:t>
            </a:r>
          </a:p>
          <a:p>
            <a:pPr lvl="1"/>
            <a:r>
              <a:rPr lang="en-US" dirty="0" smtClean="0"/>
              <a:t>Node has one child</a:t>
            </a:r>
          </a:p>
          <a:p>
            <a:pPr lvl="1"/>
            <a:r>
              <a:rPr lang="en-US" dirty="0" smtClean="0"/>
              <a:t>Node has two children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8153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Deletion – The Leaf Case</a:t>
            </a:r>
          </a:p>
        </p:txBody>
      </p:sp>
      <p:sp>
        <p:nvSpPr>
          <p:cNvPr id="24579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24580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4581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4582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24583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4584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19600" y="190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24585" name="AutoShape 9"/>
          <p:cNvCxnSpPr>
            <a:cxnSpLocks noChangeShapeType="1"/>
            <a:stCxn id="24584" idx="3"/>
            <a:endCxn id="24583" idx="0"/>
          </p:cNvCxnSpPr>
          <p:nvPr>
            <p:custDataLst>
              <p:tags r:id="rId8"/>
            </p:custDataLst>
          </p:nvPr>
        </p:nvCxnSpPr>
        <p:spPr bwMode="auto">
          <a:xfrm flipH="1">
            <a:off x="3543300" y="22494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6" name="AutoShape 10"/>
          <p:cNvCxnSpPr>
            <a:cxnSpLocks noChangeShapeType="1"/>
            <a:stCxn id="24584" idx="5"/>
            <a:endCxn id="24582" idx="0"/>
          </p:cNvCxnSpPr>
          <p:nvPr>
            <p:custDataLst>
              <p:tags r:id="rId9"/>
            </p:custDataLst>
          </p:nvPr>
        </p:nvCxnSpPr>
        <p:spPr bwMode="auto">
          <a:xfrm>
            <a:off x="4745038" y="22494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7" name="AutoShape 11"/>
          <p:cNvCxnSpPr>
            <a:cxnSpLocks noChangeShapeType="1"/>
            <a:stCxn id="24582" idx="5"/>
            <a:endCxn id="24579" idx="0"/>
          </p:cNvCxnSpPr>
          <p:nvPr>
            <p:custDataLst>
              <p:tags r:id="rId10"/>
            </p:custDataLst>
          </p:nvPr>
        </p:nvCxnSpPr>
        <p:spPr bwMode="auto">
          <a:xfrm>
            <a:off x="58118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8" name="AutoShape 12"/>
          <p:cNvCxnSpPr>
            <a:cxnSpLocks noChangeShapeType="1"/>
            <a:stCxn id="24583" idx="3"/>
            <a:endCxn id="24581" idx="0"/>
          </p:cNvCxnSpPr>
          <p:nvPr>
            <p:custDataLst>
              <p:tags r:id="rId11"/>
            </p:custDataLst>
          </p:nvPr>
        </p:nvCxnSpPr>
        <p:spPr bwMode="auto">
          <a:xfrm flipH="1">
            <a:off x="3009900" y="31384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9" name="AutoShape 13"/>
          <p:cNvCxnSpPr>
            <a:cxnSpLocks noChangeShapeType="1"/>
            <a:stCxn id="24583" idx="5"/>
            <a:endCxn id="24580" idx="0"/>
          </p:cNvCxnSpPr>
          <p:nvPr>
            <p:custDataLst>
              <p:tags r:id="rId12"/>
            </p:custDataLst>
          </p:nvPr>
        </p:nvCxnSpPr>
        <p:spPr bwMode="auto">
          <a:xfrm>
            <a:off x="36782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0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286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24591" name="AutoShape 15"/>
          <p:cNvCxnSpPr>
            <a:cxnSpLocks noChangeShapeType="1"/>
            <a:stCxn id="24579" idx="5"/>
            <a:endCxn id="24590" idx="0"/>
          </p:cNvCxnSpPr>
          <p:nvPr>
            <p:custDataLst>
              <p:tags r:id="rId14"/>
            </p:custDataLst>
          </p:nvPr>
        </p:nvCxnSpPr>
        <p:spPr bwMode="auto">
          <a:xfrm>
            <a:off x="6345238" y="40274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2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3619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4593" name="AutoShape 17"/>
          <p:cNvCxnSpPr>
            <a:cxnSpLocks noChangeShapeType="1"/>
            <a:stCxn id="24580" idx="3"/>
            <a:endCxn id="24592" idx="0"/>
          </p:cNvCxnSpPr>
          <p:nvPr>
            <p:custDataLst>
              <p:tags r:id="rId16"/>
            </p:custDataLst>
          </p:nvPr>
        </p:nvCxnSpPr>
        <p:spPr bwMode="auto">
          <a:xfrm flipH="1">
            <a:off x="3810000" y="40274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4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753100" y="4564063"/>
            <a:ext cx="381000" cy="3810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17</a:t>
            </a:r>
          </a:p>
        </p:txBody>
      </p:sp>
      <p:cxnSp>
        <p:nvCxnSpPr>
          <p:cNvPr id="24595" name="AutoShape 19"/>
          <p:cNvCxnSpPr>
            <a:cxnSpLocks noChangeShapeType="1"/>
            <a:stCxn id="24579" idx="3"/>
            <a:endCxn id="24594" idx="0"/>
          </p:cNvCxnSpPr>
          <p:nvPr>
            <p:custDataLst>
              <p:tags r:id="rId18"/>
            </p:custDataLst>
          </p:nvPr>
        </p:nvCxnSpPr>
        <p:spPr bwMode="auto">
          <a:xfrm flipH="1">
            <a:off x="5943600" y="40274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6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952500" y="1905000"/>
            <a:ext cx="2028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delete(</a:t>
            </a:r>
            <a:r>
              <a:rPr lang="en-US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17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24597" name="Oval 22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4132263" y="45831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4598" name="AutoShape 23"/>
          <p:cNvCxnSpPr>
            <a:cxnSpLocks noChangeShapeType="1"/>
            <a:endCxn id="24597" idx="0"/>
          </p:cNvCxnSpPr>
          <p:nvPr>
            <p:custDataLst>
              <p:tags r:id="rId21"/>
            </p:custDataLst>
          </p:nvPr>
        </p:nvCxnSpPr>
        <p:spPr bwMode="auto">
          <a:xfrm>
            <a:off x="4191000" y="40386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Deletion – The One Child Case</a:t>
            </a:r>
          </a:p>
        </p:txBody>
      </p:sp>
      <p:sp>
        <p:nvSpPr>
          <p:cNvPr id="25603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25604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5605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5606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794000"/>
            <a:ext cx="381000" cy="3810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25607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5608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19600" y="190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25609" name="AutoShape 9"/>
          <p:cNvCxnSpPr>
            <a:cxnSpLocks noChangeShapeType="1"/>
            <a:stCxn id="25608" idx="3"/>
            <a:endCxn id="25607" idx="0"/>
          </p:cNvCxnSpPr>
          <p:nvPr>
            <p:custDataLst>
              <p:tags r:id="rId8"/>
            </p:custDataLst>
          </p:nvPr>
        </p:nvCxnSpPr>
        <p:spPr bwMode="auto">
          <a:xfrm flipH="1">
            <a:off x="3543300" y="22494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0" name="AutoShape 10"/>
          <p:cNvCxnSpPr>
            <a:cxnSpLocks noChangeShapeType="1"/>
            <a:stCxn id="25608" idx="5"/>
            <a:endCxn id="25606" idx="0"/>
          </p:cNvCxnSpPr>
          <p:nvPr>
            <p:custDataLst>
              <p:tags r:id="rId9"/>
            </p:custDataLst>
          </p:nvPr>
        </p:nvCxnSpPr>
        <p:spPr bwMode="auto">
          <a:xfrm>
            <a:off x="4745038" y="22494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1" name="AutoShape 11"/>
          <p:cNvCxnSpPr>
            <a:cxnSpLocks noChangeShapeType="1"/>
            <a:stCxn id="25606" idx="5"/>
            <a:endCxn id="25603" idx="0"/>
          </p:cNvCxnSpPr>
          <p:nvPr>
            <p:custDataLst>
              <p:tags r:id="rId10"/>
            </p:custDataLst>
          </p:nvPr>
        </p:nvCxnSpPr>
        <p:spPr bwMode="auto">
          <a:xfrm>
            <a:off x="58118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2" name="AutoShape 12"/>
          <p:cNvCxnSpPr>
            <a:cxnSpLocks noChangeShapeType="1"/>
            <a:stCxn id="25607" idx="3"/>
            <a:endCxn id="25605" idx="0"/>
          </p:cNvCxnSpPr>
          <p:nvPr>
            <p:custDataLst>
              <p:tags r:id="rId11"/>
            </p:custDataLst>
          </p:nvPr>
        </p:nvCxnSpPr>
        <p:spPr bwMode="auto">
          <a:xfrm flipH="1">
            <a:off x="3009900" y="31384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3" name="AutoShape 13"/>
          <p:cNvCxnSpPr>
            <a:cxnSpLocks noChangeShapeType="1"/>
            <a:stCxn id="25607" idx="5"/>
            <a:endCxn id="25604" idx="0"/>
          </p:cNvCxnSpPr>
          <p:nvPr>
            <p:custDataLst>
              <p:tags r:id="rId12"/>
            </p:custDataLst>
          </p:nvPr>
        </p:nvCxnSpPr>
        <p:spPr bwMode="auto">
          <a:xfrm>
            <a:off x="36782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4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286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25615" name="AutoShape 15"/>
          <p:cNvCxnSpPr>
            <a:cxnSpLocks noChangeShapeType="1"/>
            <a:stCxn id="25603" idx="5"/>
            <a:endCxn id="25614" idx="0"/>
          </p:cNvCxnSpPr>
          <p:nvPr>
            <p:custDataLst>
              <p:tags r:id="rId14"/>
            </p:custDataLst>
          </p:nvPr>
        </p:nvCxnSpPr>
        <p:spPr bwMode="auto">
          <a:xfrm>
            <a:off x="6345238" y="40274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6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3619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5617" name="AutoShape 17"/>
          <p:cNvCxnSpPr>
            <a:cxnSpLocks noChangeShapeType="1"/>
            <a:stCxn id="25604" idx="3"/>
            <a:endCxn id="25616" idx="0"/>
          </p:cNvCxnSpPr>
          <p:nvPr>
            <p:custDataLst>
              <p:tags r:id="rId16"/>
            </p:custDataLst>
          </p:nvPr>
        </p:nvCxnSpPr>
        <p:spPr bwMode="auto">
          <a:xfrm flipH="1">
            <a:off x="3810000" y="40274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9" name="Oval 2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4132263" y="45831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5620" name="AutoShape 21"/>
          <p:cNvCxnSpPr>
            <a:cxnSpLocks noChangeShapeType="1"/>
            <a:endCxn id="25619" idx="0"/>
          </p:cNvCxnSpPr>
          <p:nvPr>
            <p:custDataLst>
              <p:tags r:id="rId18"/>
            </p:custDataLst>
          </p:nvPr>
        </p:nvCxnSpPr>
        <p:spPr bwMode="auto">
          <a:xfrm>
            <a:off x="4191000" y="40386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4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952500" y="1905000"/>
            <a:ext cx="2028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delete(</a:t>
            </a:r>
            <a:r>
              <a:rPr lang="en-US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15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Deletion – The Two Child Case</a:t>
            </a:r>
          </a:p>
        </p:txBody>
      </p:sp>
      <p:sp>
        <p:nvSpPr>
          <p:cNvPr id="26627" name="Oval 1027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sp>
        <p:nvSpPr>
          <p:cNvPr id="26628" name="Oval 102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6629" name="Oval 1029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6630" name="Oval 1030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33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26631" name="Oval 1031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2336800"/>
            <a:ext cx="381000" cy="3810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6632" name="Oval 1032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19600" y="1447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26633" name="AutoShape 1033"/>
          <p:cNvCxnSpPr>
            <a:cxnSpLocks noChangeShapeType="1"/>
            <a:stCxn id="26632" idx="3"/>
            <a:endCxn id="26631" idx="0"/>
          </p:cNvCxnSpPr>
          <p:nvPr>
            <p:custDataLst>
              <p:tags r:id="rId8"/>
            </p:custDataLst>
          </p:nvPr>
        </p:nvCxnSpPr>
        <p:spPr bwMode="auto">
          <a:xfrm flipH="1">
            <a:off x="3543300" y="17922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4" name="AutoShape 1034"/>
          <p:cNvCxnSpPr>
            <a:cxnSpLocks noChangeShapeType="1"/>
            <a:stCxn id="26632" idx="5"/>
            <a:endCxn id="26630" idx="0"/>
          </p:cNvCxnSpPr>
          <p:nvPr>
            <p:custDataLst>
              <p:tags r:id="rId9"/>
            </p:custDataLst>
          </p:nvPr>
        </p:nvCxnSpPr>
        <p:spPr bwMode="auto">
          <a:xfrm>
            <a:off x="4745038" y="17922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5" name="AutoShape 1035"/>
          <p:cNvCxnSpPr>
            <a:cxnSpLocks noChangeShapeType="1"/>
            <a:stCxn id="26630" idx="5"/>
            <a:endCxn id="26627" idx="0"/>
          </p:cNvCxnSpPr>
          <p:nvPr>
            <p:custDataLst>
              <p:tags r:id="rId10"/>
            </p:custDataLst>
          </p:nvPr>
        </p:nvCxnSpPr>
        <p:spPr bwMode="auto">
          <a:xfrm>
            <a:off x="5811838" y="2681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6" name="AutoShape 1036"/>
          <p:cNvCxnSpPr>
            <a:cxnSpLocks noChangeShapeType="1"/>
            <a:stCxn id="26631" idx="3"/>
            <a:endCxn id="26629" idx="0"/>
          </p:cNvCxnSpPr>
          <p:nvPr>
            <p:custDataLst>
              <p:tags r:id="rId11"/>
            </p:custDataLst>
          </p:nvPr>
        </p:nvCxnSpPr>
        <p:spPr bwMode="auto">
          <a:xfrm flipH="1">
            <a:off x="3009900" y="26812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7" name="AutoShape 1037"/>
          <p:cNvCxnSpPr>
            <a:cxnSpLocks noChangeShapeType="1"/>
            <a:stCxn id="26631" idx="5"/>
            <a:endCxn id="26628" idx="0"/>
          </p:cNvCxnSpPr>
          <p:nvPr>
            <p:custDataLst>
              <p:tags r:id="rId12"/>
            </p:custDataLst>
          </p:nvPr>
        </p:nvCxnSpPr>
        <p:spPr bwMode="auto">
          <a:xfrm>
            <a:off x="3678238" y="2681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638" name="Oval 103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3619500" y="4114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6639" name="AutoShape 1039"/>
          <p:cNvCxnSpPr>
            <a:cxnSpLocks noChangeShapeType="1"/>
            <a:stCxn id="26628" idx="3"/>
            <a:endCxn id="26638" idx="0"/>
          </p:cNvCxnSpPr>
          <p:nvPr>
            <p:custDataLst>
              <p:tags r:id="rId14"/>
            </p:custDataLst>
          </p:nvPr>
        </p:nvCxnSpPr>
        <p:spPr bwMode="auto">
          <a:xfrm flipH="1">
            <a:off x="3810000" y="35702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641" name="Text Box 104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17525" y="5029200"/>
            <a:ext cx="412164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latin typeface="+mn-lt"/>
              </a:rPr>
              <a:t>What can we replace </a:t>
            </a:r>
            <a:r>
              <a:rPr lang="en-US" b="0" dirty="0">
                <a:solidFill>
                  <a:schemeClr val="accent4"/>
                </a:solidFill>
                <a:latin typeface="+mn-lt"/>
              </a:rPr>
              <a:t>5</a:t>
            </a:r>
            <a:r>
              <a:rPr lang="en-US" b="0" dirty="0">
                <a:latin typeface="+mn-lt"/>
              </a:rPr>
              <a:t> with?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81619" name="AutoShape 1043" hidden="1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638800" y="4191000"/>
            <a:ext cx="3276600" cy="1371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2000"/>
              <a:t>A value guaranteed to be</a:t>
            </a:r>
          </a:p>
          <a:p>
            <a:pPr eaLnBrk="1" hangingPunct="1"/>
            <a:r>
              <a:rPr lang="en-US" sz="2000"/>
              <a:t>between the two subtrees!</a:t>
            </a:r>
          </a:p>
          <a:p>
            <a:pPr eaLnBrk="1" hangingPunct="1">
              <a:buFontTx/>
              <a:buChar char="-"/>
            </a:pPr>
            <a:r>
              <a:rPr lang="en-US" sz="2000" i="1"/>
              <a:t>  succ</a:t>
            </a:r>
            <a:r>
              <a:rPr lang="en-US" sz="2000"/>
              <a:t> from right subtree</a:t>
            </a:r>
          </a:p>
          <a:p>
            <a:pPr eaLnBrk="1" hangingPunct="1"/>
            <a:r>
              <a:rPr lang="en-US" sz="2000" i="1"/>
              <a:t>-  pred</a:t>
            </a:r>
            <a:r>
              <a:rPr lang="en-US" sz="2000"/>
              <a:t> from left subtree</a:t>
            </a:r>
          </a:p>
        </p:txBody>
      </p:sp>
      <p:sp>
        <p:nvSpPr>
          <p:cNvPr id="26643" name="Oval 1045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4132263" y="41259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6644" name="AutoShape 1046"/>
          <p:cNvCxnSpPr>
            <a:cxnSpLocks noChangeShapeType="1"/>
            <a:endCxn id="26643" idx="0"/>
          </p:cNvCxnSpPr>
          <p:nvPr>
            <p:custDataLst>
              <p:tags r:id="rId18"/>
            </p:custDataLst>
          </p:nvPr>
        </p:nvCxnSpPr>
        <p:spPr bwMode="auto">
          <a:xfrm>
            <a:off x="4191000" y="35814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4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38200" y="1905000"/>
            <a:ext cx="18437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delete(</a:t>
            </a:r>
            <a:r>
              <a:rPr lang="en-US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1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Deletion – The Two Child Case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Idea: Replace the deleted node with a value guaranteed to be between the two child </a:t>
            </a:r>
            <a:r>
              <a:rPr lang="en-US" dirty="0" err="1" smtClean="0"/>
              <a:t>subtrees</a:t>
            </a: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Options:</a:t>
            </a:r>
          </a:p>
          <a:p>
            <a:r>
              <a:rPr lang="en-US" i="1" dirty="0" smtClean="0"/>
              <a:t>successor</a:t>
            </a:r>
            <a:r>
              <a:rPr lang="en-US" dirty="0" smtClean="0"/>
              <a:t>  	 from right </a:t>
            </a:r>
            <a:r>
              <a:rPr lang="en-US" dirty="0" err="1" smtClean="0"/>
              <a:t>subtree</a:t>
            </a:r>
            <a:r>
              <a:rPr lang="en-US" dirty="0" smtClean="0"/>
              <a:t>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node.right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i="1" dirty="0" smtClean="0"/>
              <a:t>predecessor</a:t>
            </a:r>
            <a:r>
              <a:rPr lang="en-US" dirty="0" smtClean="0"/>
              <a:t> 	 from left </a:t>
            </a:r>
            <a:r>
              <a:rPr lang="en-US" dirty="0" err="1" smtClean="0"/>
              <a:t>subtree</a:t>
            </a:r>
            <a:r>
              <a:rPr lang="en-US" dirty="0" smtClean="0"/>
              <a:t>: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node.left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/>
              <a:t>These are the easy cases of predecessor/successor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Now delete the original node containing </a:t>
            </a:r>
            <a:r>
              <a:rPr lang="en-US" i="1" dirty="0" smtClean="0"/>
              <a:t>successor</a:t>
            </a:r>
            <a:r>
              <a:rPr lang="en-US" dirty="0" smtClean="0"/>
              <a:t> or </a:t>
            </a:r>
            <a:r>
              <a:rPr lang="en-US" i="1" dirty="0" smtClean="0"/>
              <a:t>predecessor</a:t>
            </a:r>
          </a:p>
          <a:p>
            <a:r>
              <a:rPr lang="en-US" dirty="0" smtClean="0"/>
              <a:t>Leaf or one child case – easy cases of delete!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Lazy Deletion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Lazy deletion can work well for a BST</a:t>
            </a:r>
          </a:p>
          <a:p>
            <a:pPr lvl="1"/>
            <a:r>
              <a:rPr lang="en-US" dirty="0" smtClean="0"/>
              <a:t>Simpler</a:t>
            </a:r>
          </a:p>
          <a:p>
            <a:pPr lvl="1"/>
            <a:r>
              <a:rPr lang="en-US" dirty="0" smtClean="0"/>
              <a:t>Can do “real deletions” later as a batch</a:t>
            </a:r>
          </a:p>
          <a:p>
            <a:pPr lvl="1"/>
            <a:r>
              <a:rPr lang="en-US" dirty="0" smtClean="0"/>
              <a:t>Some inserts can just “undelete” a tree node</a:t>
            </a:r>
          </a:p>
          <a:p>
            <a:pPr lvl="1"/>
            <a:endParaRPr lang="en-US" dirty="0"/>
          </a:p>
          <a:p>
            <a:r>
              <a:rPr lang="en-US" dirty="0" smtClean="0"/>
              <a:t>But</a:t>
            </a:r>
          </a:p>
          <a:p>
            <a:pPr lvl="1"/>
            <a:r>
              <a:rPr lang="en-US" dirty="0" smtClean="0"/>
              <a:t>Can waste space and slow down find operations</a:t>
            </a:r>
          </a:p>
          <a:p>
            <a:pPr lvl="1"/>
            <a:r>
              <a:rPr lang="en-US" dirty="0" smtClean="0"/>
              <a:t>Make some operations more complicated:</a:t>
            </a:r>
          </a:p>
          <a:p>
            <a:pPr lvl="2"/>
            <a:r>
              <a:rPr lang="en-US" dirty="0" smtClean="0"/>
              <a:t>How would you change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findMin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findMax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999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504D"/>
                </a:solidFill>
              </a:rPr>
              <a:t>BuildTree</a:t>
            </a:r>
            <a:r>
              <a:rPr lang="en-US" dirty="0" smtClean="0">
                <a:solidFill>
                  <a:srgbClr val="C0504D"/>
                </a:solidFill>
              </a:rPr>
              <a:t> for BST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295400"/>
            <a:ext cx="8229600" cy="4800600"/>
          </a:xfrm>
        </p:spPr>
        <p:txBody>
          <a:bodyPr/>
          <a:lstStyle/>
          <a:p>
            <a:r>
              <a:rPr lang="en-US" dirty="0" smtClean="0"/>
              <a:t>Let’s consider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buildTree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Insert all, starting from an empty tree</a:t>
            </a:r>
          </a:p>
          <a:p>
            <a:endParaRPr lang="en-US" dirty="0" smtClean="0"/>
          </a:p>
          <a:p>
            <a:r>
              <a:rPr lang="en-US" dirty="0" smtClean="0"/>
              <a:t>Insert keys 1, 2, 3, 4, 5, 6, 7, 8, 9 into an empty BST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If inserted in given order, </a:t>
            </a:r>
            <a:br>
              <a:rPr lang="en-US" dirty="0" smtClean="0"/>
            </a:br>
            <a:r>
              <a:rPr lang="en-US" dirty="0" smtClean="0"/>
              <a:t>what is the tree? 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What big-O runtime for </a:t>
            </a:r>
            <a:br>
              <a:rPr lang="en-US" dirty="0" smtClean="0"/>
            </a:br>
            <a:r>
              <a:rPr lang="en-US" dirty="0" smtClean="0"/>
              <a:t>this kind of sorted input?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Is inserting in the reverse order </a:t>
            </a:r>
          </a:p>
          <a:p>
            <a:pPr lvl="1">
              <a:buNone/>
            </a:pPr>
            <a:r>
              <a:rPr lang="en-US" dirty="0" smtClean="0"/>
              <a:t>	any better?</a:t>
            </a:r>
          </a:p>
          <a:p>
            <a:pPr lvl="1">
              <a:buFontTx/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210948" name="AutoShape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3962400"/>
            <a:ext cx="16002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l-GR">
                <a:cs typeface="Times New Roman" pitchFamily="18" charset="0"/>
              </a:rPr>
              <a:t>Θ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 baseline="30000"/>
              <a:t>2</a:t>
            </a:r>
            <a:r>
              <a:rPr lang="en-US"/>
              <a:t>)</a:t>
            </a:r>
          </a:p>
        </p:txBody>
      </p:sp>
      <p:sp>
        <p:nvSpPr>
          <p:cNvPr id="210949" name="AutoShape 5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9600" y="6477000"/>
            <a:ext cx="16002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l-GR">
                <a:cs typeface="Times New Roman" pitchFamily="18" charset="0"/>
              </a:rPr>
              <a:t>Θ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 baseline="30000"/>
              <a:t>2</a:t>
            </a:r>
            <a:r>
              <a:rPr lang="en-US"/>
              <a:t>)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6172200" y="2743200"/>
            <a:ext cx="1411288" cy="2362200"/>
            <a:chOff x="6629400" y="3352800"/>
            <a:chExt cx="1410502" cy="2362528"/>
          </a:xfrm>
        </p:grpSpPr>
        <p:sp>
          <p:nvSpPr>
            <p:cNvPr id="29704" name="Oval 64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629400" y="3352800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cxnSp>
          <p:nvCxnSpPr>
            <p:cNvPr id="29705" name="AutoShape 65"/>
            <p:cNvCxnSpPr>
              <a:cxnSpLocks noChangeShapeType="1"/>
              <a:stCxn id="29704" idx="5"/>
              <a:endCxn id="29706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6993056" y="3734128"/>
              <a:ext cx="314873" cy="4522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9706" name="Oval 66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95057" y="4204138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29707" name="Oval 67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449844" y="4984531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  <p:cxnSp>
          <p:nvCxnSpPr>
            <p:cNvPr id="29708" name="AutoShape 68"/>
            <p:cNvCxnSpPr>
              <a:cxnSpLocks noChangeShapeType="1"/>
              <a:stCxn id="29706" idx="5"/>
              <a:endCxn id="29707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7458714" y="4585466"/>
              <a:ext cx="204002" cy="3813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9709" name="AutoShape 68"/>
            <p:cNvCxnSpPr>
              <a:cxnSpLocks noChangeShapeType="1"/>
            </p:cNvCxnSpPr>
            <p:nvPr>
              <p:custDataLst>
                <p:tags r:id="rId11"/>
              </p:custDataLst>
            </p:nvPr>
          </p:nvCxnSpPr>
          <p:spPr bwMode="auto">
            <a:xfrm>
              <a:off x="7835900" y="5334000"/>
              <a:ext cx="204002" cy="3813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8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67200" y="3810000"/>
            <a:ext cx="2438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accent1"/>
                </a:solidFill>
                <a:latin typeface="+mj-lt"/>
              </a:rPr>
              <a:t>O(n</a:t>
            </a:r>
            <a:r>
              <a:rPr lang="en-US" sz="2000" i="1" baseline="30000" dirty="0" smtClean="0">
                <a:solidFill>
                  <a:schemeClr val="accent1"/>
                </a:solidFill>
                <a:latin typeface="+mj-lt"/>
              </a:rPr>
              <a:t>2</a:t>
            </a:r>
            <a:r>
              <a:rPr lang="en-US" sz="2000" i="1" dirty="0" smtClean="0">
                <a:solidFill>
                  <a:schemeClr val="accent1"/>
                </a:solidFill>
                <a:latin typeface="+mj-lt"/>
              </a:rPr>
              <a:t>)</a:t>
            </a:r>
            <a:endParaRPr lang="en-US" sz="2000" i="1" dirty="0">
              <a:solidFill>
                <a:schemeClr val="accent1"/>
              </a:solidFill>
              <a:latin typeface="+mj-lt"/>
            </a:endParaRPr>
          </a:p>
          <a:p>
            <a:pPr algn="ctr"/>
            <a:r>
              <a:rPr lang="en-US" sz="2000" i="1" dirty="0" smtClean="0">
                <a:solidFill>
                  <a:schemeClr val="accent1"/>
                </a:solidFill>
                <a:latin typeface="+mj-lt"/>
              </a:rPr>
              <a:t>Not a happy place</a:t>
            </a:r>
            <a:endParaRPr lang="en-US" sz="2000" i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8" grpId="0" animBg="1"/>
      <p:bldP spid="210949" grpId="0" animBg="1"/>
      <p:bldP spid="18" grpId="0"/>
      <p:bldP spid="18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/>
                </a:solidFill>
              </a:rPr>
              <a:t>BuildTree</a:t>
            </a:r>
            <a:r>
              <a:rPr lang="en-US" dirty="0" smtClean="0">
                <a:solidFill>
                  <a:schemeClr val="accent2"/>
                </a:solidFill>
              </a:rPr>
              <a:t> for BST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295400"/>
            <a:ext cx="8229600" cy="4800600"/>
          </a:xfrm>
        </p:spPr>
        <p:txBody>
          <a:bodyPr/>
          <a:lstStyle/>
          <a:p>
            <a:r>
              <a:rPr lang="en-US" dirty="0" smtClean="0"/>
              <a:t>Insert keys 1, 2, 3, 4, 5, 6, 7, 8, 9 into an empty BST</a:t>
            </a:r>
          </a:p>
          <a:p>
            <a:endParaRPr lang="en-US" sz="1200" dirty="0" smtClean="0"/>
          </a:p>
          <a:p>
            <a:r>
              <a:rPr lang="en-US" dirty="0" smtClean="0"/>
              <a:t>What we if could somehow re-arrange them</a:t>
            </a:r>
          </a:p>
          <a:p>
            <a:pPr lvl="1"/>
            <a:r>
              <a:rPr lang="en-US" dirty="0" smtClean="0"/>
              <a:t>median first, then left median, right median, etc.</a:t>
            </a:r>
          </a:p>
          <a:p>
            <a:pPr lvl="1"/>
            <a:r>
              <a:rPr lang="en-US" dirty="0" smtClean="0"/>
              <a:t>5, 3, 7, 2, 1, 4, 8, 6, 9	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tree does that give us?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What big-O runtime?</a:t>
            </a:r>
          </a:p>
          <a:p>
            <a:pPr lvl="1"/>
            <a:endParaRPr lang="en-US" dirty="0" smtClean="0"/>
          </a:p>
          <a:p>
            <a:pPr lvl="1"/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335878" name="AutoShape 6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6019800"/>
            <a:ext cx="4267200" cy="4572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/>
              <a:t>5, 3, 7, 2, 1, 6, 8, 9 better: </a:t>
            </a:r>
            <a:r>
              <a:rPr lang="en-US" i="1"/>
              <a:t>n</a:t>
            </a:r>
            <a:r>
              <a:rPr lang="en-US"/>
              <a:t> log </a:t>
            </a:r>
            <a:r>
              <a:rPr lang="en-US" i="1"/>
              <a:t>n</a:t>
            </a:r>
          </a:p>
        </p:txBody>
      </p:sp>
      <p:sp>
        <p:nvSpPr>
          <p:cNvPr id="5" name="Oval 3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8191500" y="467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6" name="Oval 4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6057900" y="467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7" name="Oval 5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991100" y="467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8" name="Oval 6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658100" y="3784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9" name="Oval 7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524500" y="3784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0" name="Oval 8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591300" y="2895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cxnSp>
        <p:nvCxnSpPr>
          <p:cNvPr id="11" name="AutoShape 9"/>
          <p:cNvCxnSpPr>
            <a:cxnSpLocks noChangeShapeType="1"/>
            <a:stCxn id="10" idx="3"/>
            <a:endCxn id="9" idx="0"/>
          </p:cNvCxnSpPr>
          <p:nvPr>
            <p:custDataLst>
              <p:tags r:id="rId10"/>
            </p:custDataLst>
          </p:nvPr>
        </p:nvCxnSpPr>
        <p:spPr bwMode="auto">
          <a:xfrm flipH="1">
            <a:off x="5715000" y="3240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2" name="AutoShape 10"/>
          <p:cNvCxnSpPr>
            <a:cxnSpLocks noChangeShapeType="1"/>
            <a:stCxn id="10" idx="5"/>
            <a:endCxn id="8" idx="0"/>
          </p:cNvCxnSpPr>
          <p:nvPr>
            <p:custDataLst>
              <p:tags r:id="rId11"/>
            </p:custDataLst>
          </p:nvPr>
        </p:nvCxnSpPr>
        <p:spPr bwMode="auto">
          <a:xfrm>
            <a:off x="6916738" y="3240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" name="AutoShape 11"/>
          <p:cNvCxnSpPr>
            <a:cxnSpLocks noChangeShapeType="1"/>
            <a:stCxn id="8" idx="5"/>
            <a:endCxn id="5" idx="0"/>
          </p:cNvCxnSpPr>
          <p:nvPr>
            <p:custDataLst>
              <p:tags r:id="rId12"/>
            </p:custDataLst>
          </p:nvPr>
        </p:nvCxnSpPr>
        <p:spPr bwMode="auto">
          <a:xfrm>
            <a:off x="7983538" y="4129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" name="AutoShape 12"/>
          <p:cNvCxnSpPr>
            <a:cxnSpLocks noChangeShapeType="1"/>
            <a:stCxn id="9" idx="3"/>
            <a:endCxn id="7" idx="0"/>
          </p:cNvCxnSpPr>
          <p:nvPr>
            <p:custDataLst>
              <p:tags r:id="rId13"/>
            </p:custDataLst>
          </p:nvPr>
        </p:nvCxnSpPr>
        <p:spPr bwMode="auto">
          <a:xfrm flipH="1">
            <a:off x="5181600" y="4129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" name="AutoShape 13"/>
          <p:cNvCxnSpPr>
            <a:cxnSpLocks noChangeShapeType="1"/>
            <a:stCxn id="9" idx="5"/>
            <a:endCxn id="6" idx="0"/>
          </p:cNvCxnSpPr>
          <p:nvPr>
            <p:custDataLst>
              <p:tags r:id="rId14"/>
            </p:custDataLst>
          </p:nvPr>
        </p:nvCxnSpPr>
        <p:spPr bwMode="auto">
          <a:xfrm>
            <a:off x="5849938" y="4129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6" name="Oval 14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8458200" y="556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cxnSp>
        <p:nvCxnSpPr>
          <p:cNvPr id="17" name="AutoShape 15"/>
          <p:cNvCxnSpPr>
            <a:cxnSpLocks noChangeShapeType="1"/>
            <a:stCxn id="5" idx="5"/>
            <a:endCxn id="16" idx="0"/>
          </p:cNvCxnSpPr>
          <p:nvPr>
            <p:custDataLst>
              <p:tags r:id="rId16"/>
            </p:custDataLst>
          </p:nvPr>
        </p:nvCxnSpPr>
        <p:spPr bwMode="auto">
          <a:xfrm>
            <a:off x="8516938" y="5018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7124700" y="464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cxnSp>
        <p:nvCxnSpPr>
          <p:cNvPr id="25" name="AutoShape 19"/>
          <p:cNvCxnSpPr>
            <a:cxnSpLocks noChangeShapeType="1"/>
            <a:stCxn id="8" idx="3"/>
            <a:endCxn id="24" idx="0"/>
          </p:cNvCxnSpPr>
          <p:nvPr>
            <p:custDataLst>
              <p:tags r:id="rId18"/>
            </p:custDataLst>
          </p:nvPr>
        </p:nvCxnSpPr>
        <p:spPr bwMode="auto">
          <a:xfrm rot="5400000">
            <a:off x="7245351" y="4179887"/>
            <a:ext cx="538162" cy="398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" name="Oval 16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4732338" y="556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cxnSp>
        <p:nvCxnSpPr>
          <p:cNvPr id="27" name="AutoShape 17"/>
          <p:cNvCxnSpPr>
            <a:cxnSpLocks noChangeShapeType="1"/>
            <a:endCxn id="26" idx="0"/>
          </p:cNvCxnSpPr>
          <p:nvPr>
            <p:custDataLst>
              <p:tags r:id="rId20"/>
            </p:custDataLst>
          </p:nvPr>
        </p:nvCxnSpPr>
        <p:spPr bwMode="auto">
          <a:xfrm flipH="1">
            <a:off x="4922838" y="5018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914400" y="4495800"/>
            <a:ext cx="358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accent1"/>
                </a:solidFill>
                <a:latin typeface="+mn-lt"/>
              </a:rPr>
              <a:t>O(n </a:t>
            </a:r>
            <a:r>
              <a:rPr lang="en-US" sz="2000" dirty="0">
                <a:solidFill>
                  <a:schemeClr val="accent1"/>
                </a:solidFill>
                <a:latin typeface="+mn-lt"/>
                <a:cs typeface="Courier New" pitchFamily="49" charset="0"/>
              </a:rPr>
              <a:t>log</a:t>
            </a:r>
            <a:r>
              <a:rPr lang="en-US" sz="2000" i="1" dirty="0">
                <a:solidFill>
                  <a:schemeClr val="accent1"/>
                </a:solidFill>
                <a:latin typeface="+mn-lt"/>
              </a:rPr>
              <a:t> </a:t>
            </a:r>
            <a:r>
              <a:rPr lang="en-US" sz="2000" i="1" dirty="0" smtClean="0">
                <a:solidFill>
                  <a:schemeClr val="accent1"/>
                </a:solidFill>
                <a:latin typeface="+mn-lt"/>
              </a:rPr>
              <a:t>n), </a:t>
            </a:r>
            <a:r>
              <a:rPr lang="en-US" sz="2000" i="1" dirty="0">
                <a:solidFill>
                  <a:schemeClr val="accent1"/>
                </a:solidFill>
                <a:latin typeface="+mn-lt"/>
              </a:rPr>
              <a:t>definitely better</a:t>
            </a:r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5" grpId="0" animBg="1"/>
      <p:bldP spid="3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Unbalanced BST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Balancing a tree at build time is insufficient, as sequences of operations can eventually transform that carefully balanced tree into the dreaded list</a:t>
            </a:r>
          </a:p>
          <a:p>
            <a:endParaRPr lang="en-US" dirty="0" smtClean="0"/>
          </a:p>
          <a:p>
            <a:r>
              <a:rPr lang="en-US" dirty="0" smtClean="0"/>
              <a:t>At that point, everything is</a:t>
            </a:r>
            <a:br>
              <a:rPr lang="en-US" dirty="0" smtClean="0"/>
            </a:br>
            <a:r>
              <a:rPr lang="en-US" i="1" dirty="0" smtClean="0"/>
              <a:t>O(n)</a:t>
            </a:r>
            <a:r>
              <a:rPr lang="en-US" dirty="0" smtClean="0"/>
              <a:t> and nobody is happy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629400" y="3352800"/>
            <a:ext cx="1411288" cy="2362200"/>
            <a:chOff x="6629400" y="3352800"/>
            <a:chExt cx="1410502" cy="2362528"/>
          </a:xfrm>
        </p:grpSpPr>
        <p:sp>
          <p:nvSpPr>
            <p:cNvPr id="31749" name="Oval 64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629400" y="3352800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1</a:t>
              </a:r>
            </a:p>
          </p:txBody>
        </p:sp>
        <p:cxnSp>
          <p:nvCxnSpPr>
            <p:cNvPr id="31750" name="AutoShape 65"/>
            <p:cNvCxnSpPr>
              <a:cxnSpLocks noChangeShapeType="1"/>
              <a:stCxn id="31749" idx="5"/>
              <a:endCxn id="31751" idx="0"/>
            </p:cNvCxnSpPr>
            <p:nvPr>
              <p:custDataLst>
                <p:tags r:id="rId2"/>
              </p:custDataLst>
            </p:nvPr>
          </p:nvCxnSpPr>
          <p:spPr bwMode="auto">
            <a:xfrm>
              <a:off x="6993056" y="3734128"/>
              <a:ext cx="314873" cy="4522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1751" name="Oval 66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7095057" y="4204138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2</a:t>
              </a:r>
            </a:p>
          </p:txBody>
        </p:sp>
        <p:sp>
          <p:nvSpPr>
            <p:cNvPr id="31752" name="Oval 67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449844" y="4984531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3</a:t>
              </a:r>
            </a:p>
          </p:txBody>
        </p:sp>
        <p:cxnSp>
          <p:nvCxnSpPr>
            <p:cNvPr id="31753" name="AutoShape 68"/>
            <p:cNvCxnSpPr>
              <a:cxnSpLocks noChangeShapeType="1"/>
              <a:stCxn id="31751" idx="5"/>
              <a:endCxn id="31752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7458714" y="4585466"/>
              <a:ext cx="204002" cy="3813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1754" name="AutoShape 68"/>
            <p:cNvCxnSpPr>
              <a:cxnSpLocks noChangeShapeType="1"/>
            </p:cNvCxnSpPr>
            <p:nvPr>
              <p:custDataLst>
                <p:tags r:id="rId6"/>
              </p:custDataLst>
            </p:nvPr>
          </p:nvCxnSpPr>
          <p:spPr bwMode="auto">
            <a:xfrm>
              <a:off x="7835900" y="5334000"/>
              <a:ext cx="204002" cy="3813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Balanced BST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i="1" dirty="0" smtClean="0"/>
              <a:t>Observation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 smtClean="0"/>
              <a:t>BST: the shallower the better!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 smtClean="0"/>
              <a:t>For a BST with </a:t>
            </a:r>
            <a:r>
              <a:rPr lang="en-US" i="1" dirty="0" smtClean="0"/>
              <a:t>n</a:t>
            </a:r>
            <a:r>
              <a:rPr lang="en-US" dirty="0" smtClean="0"/>
              <a:t> nodes inserted in arbitrary order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dirty="0" smtClean="0"/>
              <a:t>Average height is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– see text for proof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Worst case height is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Simple cases, such as inserting in key order, lead to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dirty="0" smtClean="0">
                <a:sym typeface="Symbol" pitchFamily="18" charset="2"/>
              </a:rPr>
              <a:t>	the worst-case scenario</a:t>
            </a:r>
          </a:p>
          <a:p>
            <a:pPr marL="533400" indent="-533400">
              <a:lnSpc>
                <a:spcPct val="90000"/>
              </a:lnSpc>
            </a:pPr>
            <a:endParaRPr lang="en-US" dirty="0" smtClean="0">
              <a:sym typeface="Symbol" pitchFamily="18" charset="2"/>
            </a:endParaRP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i="1" dirty="0" smtClean="0">
                <a:sym typeface="Symbol" pitchFamily="18" charset="2"/>
              </a:rPr>
              <a:t>Solution</a:t>
            </a:r>
            <a:r>
              <a:rPr lang="en-US" dirty="0" smtClean="0">
                <a:sym typeface="Symbol" pitchFamily="18" charset="2"/>
              </a:rPr>
              <a:t>:  Require a </a:t>
            </a:r>
            <a:r>
              <a:rPr lang="en-US" b="1" dirty="0" smtClean="0">
                <a:solidFill>
                  <a:schemeClr val="accent1"/>
                </a:solidFill>
                <a:sym typeface="Symbol" pitchFamily="18" charset="2"/>
              </a:rPr>
              <a:t>Balance Condition</a:t>
            </a:r>
            <a:r>
              <a:rPr lang="en-US" dirty="0" smtClean="0">
                <a:solidFill>
                  <a:schemeClr val="accent1"/>
                </a:solidFill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that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>
                <a:sym typeface="Symbol" pitchFamily="18" charset="2"/>
              </a:rPr>
              <a:t>E</a:t>
            </a:r>
            <a:r>
              <a:rPr lang="en-US" dirty="0" smtClean="0">
                <a:sym typeface="Symbol" pitchFamily="18" charset="2"/>
              </a:rPr>
              <a:t>nsures depth is always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</a:t>
            </a:r>
            <a:r>
              <a:rPr lang="en-US" sz="2400" dirty="0" smtClean="0">
                <a:sym typeface="Symbol" pitchFamily="18" charset="2"/>
              </a:rPr>
              <a:t>     </a:t>
            </a:r>
            <a:r>
              <a:rPr lang="en-US" dirty="0" smtClean="0">
                <a:sym typeface="Symbol" pitchFamily="18" charset="2"/>
              </a:rPr>
              <a:t>– strong enough!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>
                <a:sym typeface="Symbol" pitchFamily="18" charset="2"/>
              </a:rPr>
              <a:t>I</a:t>
            </a:r>
            <a:r>
              <a:rPr lang="en-US" dirty="0" smtClean="0">
                <a:sym typeface="Symbol" pitchFamily="18" charset="2"/>
              </a:rPr>
              <a:t>s efficient to maintain         		   – not too strong!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Common Uses of Dictionaries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Counting frequency of words in a book:</a:t>
            </a:r>
          </a:p>
          <a:p>
            <a:pPr marL="0" indent="0">
              <a:buNone/>
            </a:pPr>
            <a:r>
              <a:rPr lang="en-US" dirty="0" smtClean="0"/>
              <a:t>Storing a contact list:   </a:t>
            </a:r>
          </a:p>
          <a:p>
            <a:pPr marL="0" indent="0">
              <a:buNone/>
            </a:pPr>
            <a:r>
              <a:rPr lang="en-US" dirty="0" smtClean="0"/>
              <a:t>Making a </a:t>
            </a:r>
            <a:r>
              <a:rPr lang="en-US" dirty="0"/>
              <a:t>F</a:t>
            </a:r>
            <a:r>
              <a:rPr lang="en-US" dirty="0" smtClean="0"/>
              <a:t>acebook-</a:t>
            </a:r>
            <a:r>
              <a:rPr lang="en-US" dirty="0" err="1" smtClean="0"/>
              <a:t>esque</a:t>
            </a:r>
            <a:r>
              <a:rPr lang="en-US" dirty="0" smtClean="0"/>
              <a:t> graph of friends: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happens when the keys aren’t all the same type?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about the values?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0" y="1600200"/>
            <a:ext cx="28069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Map&lt;String, Integer&gt;</a:t>
            </a:r>
          </a:p>
          <a:p>
            <a:endParaRPr lang="en-US" sz="2000" b="0" dirty="0" err="1" smtClean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0" y="1981200"/>
            <a:ext cx="26927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Map&lt;String, </a:t>
            </a:r>
            <a:r>
              <a:rPr lang="en-US" sz="2000" dirty="0" smtClean="0">
                <a:latin typeface="+mj-lt"/>
              </a:rPr>
              <a:t>String&gt;</a:t>
            </a:r>
            <a:endParaRPr lang="en-US" sz="2000" dirty="0">
              <a:latin typeface="+mj-lt"/>
            </a:endParaRPr>
          </a:p>
          <a:p>
            <a:endParaRPr lang="en-US" sz="2000" b="0" dirty="0" err="1" smtClean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6400" y="2340114"/>
            <a:ext cx="36486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Map</a:t>
            </a:r>
            <a:r>
              <a:rPr lang="en-US" sz="2000" dirty="0" smtClean="0">
                <a:latin typeface="+mj-lt"/>
              </a:rPr>
              <a:t>&lt;Person, Set&lt;Person&gt;&gt;</a:t>
            </a:r>
            <a:endParaRPr lang="en-US" sz="2000" dirty="0">
              <a:latin typeface="+mj-lt"/>
            </a:endParaRPr>
          </a:p>
          <a:p>
            <a:endParaRPr lang="en-US" sz="2000" b="0" dirty="0" err="1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637491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Potential Balance Conditions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371600"/>
            <a:ext cx="4648200" cy="5014913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dirty="0" smtClean="0"/>
              <a:t>Left and right </a:t>
            </a:r>
            <a:r>
              <a:rPr lang="en-US" dirty="0" err="1" smtClean="0"/>
              <a:t>subtrees</a:t>
            </a:r>
            <a:r>
              <a:rPr lang="en-US" dirty="0" smtClean="0"/>
              <a:t> of the </a:t>
            </a:r>
            <a:r>
              <a:rPr lang="en-US" i="1" dirty="0" smtClean="0"/>
              <a:t>root</a:t>
            </a:r>
            <a:br>
              <a:rPr lang="en-US" i="1" dirty="0" smtClean="0"/>
            </a:br>
            <a:r>
              <a:rPr lang="en-US" dirty="0" smtClean="0"/>
              <a:t>have equal number of nodes</a:t>
            </a:r>
          </a:p>
          <a:p>
            <a:pPr marL="533400" indent="-533400"/>
            <a:endParaRPr lang="en-US" dirty="0" smtClean="0"/>
          </a:p>
          <a:p>
            <a:pPr marL="533400" indent="-533400"/>
            <a:endParaRPr lang="en-US" dirty="0" smtClean="0"/>
          </a:p>
          <a:p>
            <a:pPr marL="533400" indent="-533400"/>
            <a:endParaRPr lang="en-US" dirty="0" smtClean="0"/>
          </a:p>
          <a:p>
            <a:pPr marL="533400" indent="-533400">
              <a:buFontTx/>
              <a:buNone/>
            </a:pPr>
            <a:r>
              <a:rPr lang="en-US" dirty="0" smtClean="0"/>
              <a:t>2.	Left and right </a:t>
            </a:r>
            <a:r>
              <a:rPr lang="en-US" dirty="0" err="1" smtClean="0"/>
              <a:t>subtrees</a:t>
            </a:r>
            <a:r>
              <a:rPr lang="en-US" dirty="0" smtClean="0"/>
              <a:t> of the </a:t>
            </a:r>
            <a:r>
              <a:rPr lang="en-US" i="1" dirty="0" smtClean="0"/>
              <a:t>root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have equal </a:t>
            </a:r>
            <a:r>
              <a:rPr lang="en-US" i="1" dirty="0" smtClean="0"/>
              <a:t>height</a:t>
            </a:r>
          </a:p>
        </p:txBody>
      </p:sp>
      <p:sp>
        <p:nvSpPr>
          <p:cNvPr id="303108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66800" y="2209800"/>
            <a:ext cx="3657600" cy="6096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 i="1" dirty="0">
                <a:latin typeface="+mn-lt"/>
              </a:rPr>
              <a:t>Too weak!</a:t>
            </a:r>
          </a:p>
          <a:p>
            <a:pPr algn="ctr"/>
            <a:r>
              <a:rPr lang="en-US" sz="2000" b="0" i="1" dirty="0">
                <a:latin typeface="+mn-lt"/>
              </a:rPr>
              <a:t>Height mismatch </a:t>
            </a:r>
            <a:r>
              <a:rPr lang="en-US" sz="2000" b="0" i="1" dirty="0" smtClean="0">
                <a:latin typeface="+mn-lt"/>
              </a:rPr>
              <a:t>example:</a:t>
            </a:r>
            <a:endParaRPr lang="en-US" sz="2000" b="0" i="1" dirty="0">
              <a:latin typeface="+mn-lt"/>
            </a:endParaRPr>
          </a:p>
        </p:txBody>
      </p:sp>
      <p:sp>
        <p:nvSpPr>
          <p:cNvPr id="303109" name="AutoShap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90600" y="4191000"/>
            <a:ext cx="3657600" cy="685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 i="1" dirty="0">
                <a:latin typeface="+mn-lt"/>
              </a:rPr>
              <a:t>Too weak!</a:t>
            </a:r>
          </a:p>
          <a:p>
            <a:pPr algn="ctr"/>
            <a:r>
              <a:rPr lang="en-US" sz="2000" b="0" i="1" dirty="0" smtClean="0">
                <a:latin typeface="+mn-lt"/>
              </a:rPr>
              <a:t>Double chain example:</a:t>
            </a:r>
            <a:endParaRPr lang="en-US" sz="2000" b="0" i="1" dirty="0">
              <a:latin typeface="+mn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grpSp>
        <p:nvGrpSpPr>
          <p:cNvPr id="88" name="Group 87"/>
          <p:cNvGrpSpPr/>
          <p:nvPr/>
        </p:nvGrpSpPr>
        <p:grpSpPr>
          <a:xfrm>
            <a:off x="5443396" y="1371600"/>
            <a:ext cx="3395804" cy="3382340"/>
            <a:chOff x="5443396" y="1371600"/>
            <a:chExt cx="3395804" cy="3382340"/>
          </a:xfrm>
        </p:grpSpPr>
        <p:sp>
          <p:nvSpPr>
            <p:cNvPr id="10" name="Oval 3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5828923" y="278354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1" name="Oval 4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7772400" y="23622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3" name="Oval 6"/>
            <p:cNvSpPr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6399291" y="23128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4" name="Oval 7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638800" y="23128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5" name="Oval 8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7391400" y="19050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6" name="Oval 9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019046" y="1842247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7" name="Oval 10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779537" y="13716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18" name="AutoShape 11"/>
            <p:cNvCxnSpPr>
              <a:cxnSpLocks noChangeShapeType="1"/>
              <a:stCxn id="17" idx="3"/>
              <a:endCxn id="16" idx="0"/>
            </p:cNvCxnSpPr>
            <p:nvPr>
              <p:custDataLst>
                <p:tags r:id="rId33"/>
              </p:custDataLst>
            </p:nvPr>
          </p:nvCxnSpPr>
          <p:spPr bwMode="auto">
            <a:xfrm flipH="1">
              <a:off x="6154848" y="1553976"/>
              <a:ext cx="664298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9" name="AutoShape 12"/>
            <p:cNvCxnSpPr>
              <a:cxnSpLocks noChangeShapeType="1"/>
              <a:stCxn id="17" idx="5"/>
              <a:endCxn id="15" idx="0"/>
            </p:cNvCxnSpPr>
            <p:nvPr>
              <p:custDataLst>
                <p:tags r:id="rId34"/>
              </p:custDataLst>
            </p:nvPr>
          </p:nvCxnSpPr>
          <p:spPr bwMode="auto">
            <a:xfrm rot="16200000" flipH="1">
              <a:off x="7088667" y="1466464"/>
              <a:ext cx="361233" cy="5158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1" name="AutoShape 14"/>
            <p:cNvCxnSpPr>
              <a:cxnSpLocks noChangeShapeType="1"/>
              <a:stCxn id="15" idx="5"/>
              <a:endCxn id="11" idx="0"/>
            </p:cNvCxnSpPr>
            <p:nvPr>
              <p:custDataLst>
                <p:tags r:id="rId35"/>
              </p:custDataLst>
            </p:nvPr>
          </p:nvCxnSpPr>
          <p:spPr bwMode="auto">
            <a:xfrm rot="16200000" flipH="1">
              <a:off x="7623199" y="2077196"/>
              <a:ext cx="285033" cy="2849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2" name="AutoShape 15"/>
            <p:cNvCxnSpPr>
              <a:cxnSpLocks noChangeShapeType="1"/>
              <a:stCxn id="16" idx="3"/>
              <a:endCxn id="14" idx="0"/>
            </p:cNvCxnSpPr>
            <p:nvPr>
              <p:custDataLst>
                <p:tags r:id="rId36"/>
              </p:custDataLst>
            </p:nvPr>
          </p:nvCxnSpPr>
          <p:spPr bwMode="auto">
            <a:xfrm flipH="1">
              <a:off x="5774602" y="2024623"/>
              <a:ext cx="284053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3" name="AutoShape 16"/>
            <p:cNvCxnSpPr>
              <a:cxnSpLocks noChangeShapeType="1"/>
              <a:stCxn id="16" idx="5"/>
              <a:endCxn id="13" idx="0"/>
            </p:cNvCxnSpPr>
            <p:nvPr>
              <p:custDataLst>
                <p:tags r:id="rId37"/>
              </p:custDataLst>
            </p:nvPr>
          </p:nvCxnSpPr>
          <p:spPr bwMode="auto">
            <a:xfrm>
              <a:off x="6251041" y="2024623"/>
              <a:ext cx="284052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4" name="AutoShape 17"/>
            <p:cNvCxnSpPr>
              <a:cxnSpLocks noChangeShapeType="1"/>
              <a:stCxn id="14" idx="5"/>
              <a:endCxn id="10" idx="0"/>
            </p:cNvCxnSpPr>
            <p:nvPr>
              <p:custDataLst>
                <p:tags r:id="rId38"/>
              </p:custDataLst>
            </p:nvPr>
          </p:nvCxnSpPr>
          <p:spPr bwMode="auto">
            <a:xfrm>
              <a:off x="5870795" y="2495270"/>
              <a:ext cx="93929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5" name="Oval 18"/>
            <p:cNvSpPr>
              <a:spLocks noChangeAspect="1"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8110396" y="278354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26" name="Oval 19"/>
            <p:cNvSpPr>
              <a:spLocks noChangeAspect="1"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8229600" y="32004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27" name="Oval 20"/>
            <p:cNvSpPr>
              <a:spLocks noChangeAspect="1"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6589414" y="278354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28" name="AutoShape 21"/>
            <p:cNvCxnSpPr>
              <a:cxnSpLocks noChangeShapeType="1"/>
              <a:stCxn id="13" idx="5"/>
              <a:endCxn id="27" idx="0"/>
            </p:cNvCxnSpPr>
            <p:nvPr>
              <p:custDataLst>
                <p:tags r:id="rId42"/>
              </p:custDataLst>
            </p:nvPr>
          </p:nvCxnSpPr>
          <p:spPr bwMode="auto">
            <a:xfrm>
              <a:off x="6631286" y="2495270"/>
              <a:ext cx="93929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1" name="AutoShape 24"/>
            <p:cNvCxnSpPr>
              <a:cxnSpLocks noChangeShapeType="1"/>
              <a:stCxn id="25" idx="4"/>
              <a:endCxn id="26" idx="0"/>
            </p:cNvCxnSpPr>
            <p:nvPr>
              <p:custDataLst>
                <p:tags r:id="rId43"/>
              </p:custDataLst>
            </p:nvPr>
          </p:nvCxnSpPr>
          <p:spPr bwMode="auto">
            <a:xfrm rot="16200000" flipH="1">
              <a:off x="8198224" y="3033221"/>
              <a:ext cx="215153" cy="1192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2" name="AutoShape 25"/>
            <p:cNvCxnSpPr>
              <a:cxnSpLocks noChangeShapeType="1"/>
              <a:stCxn id="11" idx="5"/>
              <a:endCxn id="25" idx="0"/>
            </p:cNvCxnSpPr>
            <p:nvPr>
              <p:custDataLst>
                <p:tags r:id="rId44"/>
              </p:custDataLst>
            </p:nvPr>
          </p:nvCxnSpPr>
          <p:spPr bwMode="auto">
            <a:xfrm rot="16200000" flipH="1">
              <a:off x="8000626" y="2537969"/>
              <a:ext cx="249174" cy="2419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3" name="Oval 22"/>
            <p:cNvSpPr>
              <a:spLocks noChangeAspect="1"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5443396" y="280287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34" name="AutoShape 23"/>
            <p:cNvCxnSpPr>
              <a:cxnSpLocks noChangeShapeType="1"/>
              <a:endCxn id="33" idx="0"/>
            </p:cNvCxnSpPr>
            <p:nvPr>
              <p:custDataLst>
                <p:tags r:id="rId46"/>
              </p:custDataLst>
            </p:nvPr>
          </p:nvCxnSpPr>
          <p:spPr bwMode="auto">
            <a:xfrm flipH="1">
              <a:off x="5579198" y="2514600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5" name="Oval 22"/>
            <p:cNvSpPr>
              <a:spLocks noChangeAspect="1"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6205396" y="27700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36" name="AutoShape 23"/>
            <p:cNvCxnSpPr>
              <a:cxnSpLocks noChangeShapeType="1"/>
              <a:endCxn id="35" idx="0"/>
            </p:cNvCxnSpPr>
            <p:nvPr>
              <p:custDataLst>
                <p:tags r:id="rId48"/>
              </p:custDataLst>
            </p:nvPr>
          </p:nvCxnSpPr>
          <p:spPr bwMode="auto">
            <a:xfrm flipH="1">
              <a:off x="6341198" y="2481823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4" name="Oval 4"/>
            <p:cNvSpPr>
              <a:spLocks noChangeAspect="1"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8305800" y="371403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45" name="AutoShape 14"/>
            <p:cNvCxnSpPr>
              <a:cxnSpLocks noChangeShapeType="1"/>
              <a:endCxn id="44" idx="0"/>
            </p:cNvCxnSpPr>
            <p:nvPr>
              <p:custDataLst>
                <p:tags r:id="rId50"/>
              </p:custDataLst>
            </p:nvPr>
          </p:nvCxnSpPr>
          <p:spPr bwMode="auto">
            <a:xfrm rot="16200000" flipH="1">
              <a:off x="8279197" y="3551629"/>
              <a:ext cx="285034" cy="397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6" name="Oval 18"/>
            <p:cNvSpPr>
              <a:spLocks noChangeAspect="1"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8458200" y="4135375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47" name="Oval 19"/>
            <p:cNvSpPr>
              <a:spLocks noChangeAspect="1"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8567596" y="455223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48" name="AutoShape 24"/>
            <p:cNvCxnSpPr>
              <a:cxnSpLocks noChangeShapeType="1"/>
              <a:stCxn id="46" idx="4"/>
              <a:endCxn id="47" idx="0"/>
            </p:cNvCxnSpPr>
            <p:nvPr>
              <p:custDataLst>
                <p:tags r:id="rId53"/>
              </p:custDataLst>
            </p:nvPr>
          </p:nvCxnSpPr>
          <p:spPr bwMode="auto">
            <a:xfrm rot="16200000" flipH="1">
              <a:off x="8541124" y="4389959"/>
              <a:ext cx="215153" cy="1093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9" name="AutoShape 25"/>
            <p:cNvCxnSpPr>
              <a:cxnSpLocks noChangeShapeType="1"/>
              <a:stCxn id="44" idx="5"/>
              <a:endCxn id="46" idx="0"/>
            </p:cNvCxnSpPr>
            <p:nvPr>
              <p:custDataLst>
                <p:tags r:id="rId54"/>
              </p:custDataLst>
            </p:nvPr>
          </p:nvCxnSpPr>
          <p:spPr bwMode="auto">
            <a:xfrm rot="16200000" flipH="1">
              <a:off x="8441228" y="3982601"/>
              <a:ext cx="249174" cy="563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87" name="Group 86"/>
          <p:cNvGrpSpPr/>
          <p:nvPr/>
        </p:nvGrpSpPr>
        <p:grpSpPr>
          <a:xfrm>
            <a:off x="5029200" y="3780460"/>
            <a:ext cx="3405612" cy="2544140"/>
            <a:chOff x="4833796" y="3780460"/>
            <a:chExt cx="3405612" cy="2544140"/>
          </a:xfrm>
        </p:grpSpPr>
        <p:sp>
          <p:nvSpPr>
            <p:cNvPr id="52" name="Oval 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7434404" y="47710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54" name="Oval 7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300804" y="472175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55" name="Oval 8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053404" y="43138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56" name="Oval 9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681050" y="4251107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57" name="Oval 10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441541" y="37804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58" name="AutoShape 11"/>
            <p:cNvCxnSpPr>
              <a:cxnSpLocks noChangeShapeType="1"/>
              <a:stCxn id="57" idx="3"/>
              <a:endCxn id="56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816852" y="3962836"/>
              <a:ext cx="664298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9" name="AutoShape 12"/>
            <p:cNvCxnSpPr>
              <a:cxnSpLocks noChangeShapeType="1"/>
              <a:stCxn id="57" idx="5"/>
              <a:endCxn id="55" idx="0"/>
            </p:cNvCxnSpPr>
            <p:nvPr>
              <p:custDataLst>
                <p:tags r:id="rId11"/>
              </p:custDataLst>
            </p:nvPr>
          </p:nvCxnSpPr>
          <p:spPr bwMode="auto">
            <a:xfrm rot="16200000" flipH="1">
              <a:off x="6750671" y="3875324"/>
              <a:ext cx="361233" cy="5158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0" name="AutoShape 14"/>
            <p:cNvCxnSpPr>
              <a:cxnSpLocks noChangeShapeType="1"/>
              <a:stCxn id="55" idx="5"/>
              <a:endCxn id="52" idx="0"/>
            </p:cNvCxnSpPr>
            <p:nvPr>
              <p:custDataLst>
                <p:tags r:id="rId12"/>
              </p:custDataLst>
            </p:nvPr>
          </p:nvCxnSpPr>
          <p:spPr bwMode="auto">
            <a:xfrm rot="16200000" flipH="1">
              <a:off x="7285203" y="4486056"/>
              <a:ext cx="285033" cy="2849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1" name="AutoShape 15"/>
            <p:cNvCxnSpPr>
              <a:cxnSpLocks noChangeShapeType="1"/>
              <a:stCxn id="56" idx="3"/>
              <a:endCxn id="54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5436606" y="4433483"/>
              <a:ext cx="284053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4" name="Oval 18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772400" y="519240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65" name="Oval 1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891604" y="56092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68" name="AutoShape 24"/>
            <p:cNvCxnSpPr>
              <a:cxnSpLocks noChangeShapeType="1"/>
              <a:stCxn id="64" idx="4"/>
              <a:endCxn id="65" idx="0"/>
            </p:cNvCxnSpPr>
            <p:nvPr>
              <p:custDataLst>
                <p:tags r:id="rId16"/>
              </p:custDataLst>
            </p:nvPr>
          </p:nvCxnSpPr>
          <p:spPr bwMode="auto">
            <a:xfrm rot="16200000" flipH="1">
              <a:off x="7860228" y="5442081"/>
              <a:ext cx="215153" cy="1192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9" name="AutoShape 25"/>
            <p:cNvCxnSpPr>
              <a:cxnSpLocks noChangeShapeType="1"/>
              <a:stCxn id="52" idx="5"/>
              <a:endCxn id="64" idx="0"/>
            </p:cNvCxnSpPr>
            <p:nvPr>
              <p:custDataLst>
                <p:tags r:id="rId17"/>
              </p:custDataLst>
            </p:nvPr>
          </p:nvCxnSpPr>
          <p:spPr bwMode="auto">
            <a:xfrm rot="16200000" flipH="1">
              <a:off x="7662630" y="4946829"/>
              <a:ext cx="249174" cy="2419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0" name="Oval 22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105400" y="521173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71" name="AutoShape 23"/>
            <p:cNvCxnSpPr>
              <a:cxnSpLocks noChangeShapeType="1"/>
              <a:endCxn id="70" idx="0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5241202" y="4923460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4" name="Oval 4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7967804" y="61228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75" name="AutoShape 14"/>
            <p:cNvCxnSpPr>
              <a:cxnSpLocks noChangeShapeType="1"/>
              <a:endCxn id="74" idx="0"/>
            </p:cNvCxnSpPr>
            <p:nvPr>
              <p:custDataLst>
                <p:tags r:id="rId21"/>
              </p:custDataLst>
            </p:nvPr>
          </p:nvCxnSpPr>
          <p:spPr bwMode="auto">
            <a:xfrm rot="16200000" flipH="1">
              <a:off x="7941201" y="5960489"/>
              <a:ext cx="285034" cy="397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0" name="Oval 19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986196" y="562535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81" name="AutoShape 24"/>
            <p:cNvCxnSpPr>
              <a:cxnSpLocks noChangeShapeType="1"/>
              <a:stCxn id="70" idx="4"/>
              <a:endCxn id="80" idx="0"/>
            </p:cNvCxnSpPr>
            <p:nvPr>
              <p:custDataLst>
                <p:tags r:id="rId23"/>
              </p:custDataLst>
            </p:nvPr>
          </p:nvCxnSpPr>
          <p:spPr bwMode="auto">
            <a:xfrm rot="5400000">
              <a:off x="5075642" y="5459793"/>
              <a:ext cx="211917" cy="1192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2" name="Oval 4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833796" y="60960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83" name="AutoShape 14"/>
            <p:cNvCxnSpPr>
              <a:cxnSpLocks noChangeShapeType="1"/>
              <a:stCxn id="80" idx="4"/>
              <a:endCxn id="82" idx="0"/>
            </p:cNvCxnSpPr>
            <p:nvPr>
              <p:custDataLst>
                <p:tags r:id="rId25"/>
              </p:custDataLst>
            </p:nvPr>
          </p:nvCxnSpPr>
          <p:spPr bwMode="auto">
            <a:xfrm rot="5400000">
              <a:off x="4911328" y="5885330"/>
              <a:ext cx="268940" cy="152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8" grpId="0" animBg="1"/>
      <p:bldP spid="30310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Potential Balance Conditions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371600"/>
            <a:ext cx="8229600" cy="5014913"/>
          </a:xfrm>
        </p:spPr>
        <p:txBody>
          <a:bodyPr/>
          <a:lstStyle/>
          <a:p>
            <a:pPr marL="533400" indent="-533400">
              <a:buFont typeface="+mj-lt"/>
              <a:buAutoNum type="arabicPeriod" startAt="3"/>
            </a:pPr>
            <a:r>
              <a:rPr lang="en-US" dirty="0" smtClean="0"/>
              <a:t>Left and right </a:t>
            </a:r>
            <a:r>
              <a:rPr lang="en-US" dirty="0" err="1" smtClean="0"/>
              <a:t>subtrees</a:t>
            </a:r>
            <a:r>
              <a:rPr lang="en-US" dirty="0" smtClean="0"/>
              <a:t> of every node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have equal number of nodes</a:t>
            </a:r>
          </a:p>
          <a:p>
            <a:pPr marL="533400" indent="-533400"/>
            <a:endParaRPr lang="en-US" dirty="0" smtClean="0"/>
          </a:p>
          <a:p>
            <a:pPr marL="533400" indent="-533400"/>
            <a:endParaRPr lang="en-US" dirty="0" smtClean="0"/>
          </a:p>
          <a:p>
            <a:pPr marL="533400" indent="-533400"/>
            <a:endParaRPr lang="en-US" dirty="0" smtClean="0"/>
          </a:p>
          <a:p>
            <a:pPr marL="533400" indent="-533400">
              <a:buFont typeface="+mj-lt"/>
              <a:buAutoNum type="arabicPeriod" startAt="4"/>
            </a:pPr>
            <a:r>
              <a:rPr lang="en-US" dirty="0" smtClean="0"/>
              <a:t>Left and right </a:t>
            </a:r>
            <a:r>
              <a:rPr lang="en-US" dirty="0" err="1" smtClean="0"/>
              <a:t>subtrees</a:t>
            </a:r>
            <a:r>
              <a:rPr lang="en-US" dirty="0" smtClean="0"/>
              <a:t> of every node</a:t>
            </a:r>
            <a:br>
              <a:rPr lang="en-US" dirty="0" smtClean="0"/>
            </a:br>
            <a:r>
              <a:rPr lang="en-US" dirty="0" smtClean="0"/>
              <a:t>have equal </a:t>
            </a:r>
            <a:r>
              <a:rPr lang="en-US" i="1" dirty="0" smtClean="0"/>
              <a:t>height</a:t>
            </a:r>
          </a:p>
        </p:txBody>
      </p:sp>
      <p:sp>
        <p:nvSpPr>
          <p:cNvPr id="303108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66800" y="2209800"/>
            <a:ext cx="3657600" cy="6096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 i="1" dirty="0">
                <a:latin typeface="+mn-lt"/>
              </a:rPr>
              <a:t>Too </a:t>
            </a:r>
            <a:r>
              <a:rPr lang="en-US" sz="2000" b="0" i="1" dirty="0" smtClean="0">
                <a:latin typeface="+mn-lt"/>
              </a:rPr>
              <a:t>strong!</a:t>
            </a:r>
            <a:endParaRPr lang="en-US" sz="2000" b="0" i="1" dirty="0">
              <a:latin typeface="+mn-lt"/>
            </a:endParaRPr>
          </a:p>
          <a:p>
            <a:pPr algn="ctr"/>
            <a:r>
              <a:rPr lang="en-US" sz="2000" b="0" i="1" dirty="0" smtClean="0">
                <a:latin typeface="+mn-lt"/>
              </a:rPr>
              <a:t>Only perfect trees (2</a:t>
            </a:r>
            <a:r>
              <a:rPr lang="en-US" sz="2000" b="0" i="1" baseline="30000" dirty="0" smtClean="0">
                <a:latin typeface="+mn-lt"/>
              </a:rPr>
              <a:t>n</a:t>
            </a:r>
            <a:r>
              <a:rPr lang="en-US" sz="2000" b="0" i="1" dirty="0" smtClean="0">
                <a:latin typeface="+mn-lt"/>
              </a:rPr>
              <a:t> – 1 nodes)</a:t>
            </a:r>
            <a:endParaRPr lang="en-US" sz="2000" b="0" i="1" dirty="0">
              <a:latin typeface="+mn-lt"/>
            </a:endParaRPr>
          </a:p>
        </p:txBody>
      </p:sp>
      <p:sp>
        <p:nvSpPr>
          <p:cNvPr id="303109" name="AutoShap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90600" y="4191000"/>
            <a:ext cx="3657600" cy="685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 i="1" dirty="0">
                <a:latin typeface="+mn-lt"/>
              </a:rPr>
              <a:t>Too </a:t>
            </a:r>
            <a:r>
              <a:rPr lang="en-US" sz="2000" b="0" i="1" dirty="0" smtClean="0">
                <a:latin typeface="+mn-lt"/>
              </a:rPr>
              <a:t>strong!</a:t>
            </a:r>
            <a:endParaRPr lang="en-US" sz="2000" b="0" i="1" dirty="0">
              <a:latin typeface="+mn-lt"/>
            </a:endParaRPr>
          </a:p>
          <a:p>
            <a:pPr algn="ctr"/>
            <a:r>
              <a:rPr lang="en-US" sz="2000" b="0" i="1" dirty="0" smtClean="0">
                <a:latin typeface="+mn-lt"/>
              </a:rPr>
              <a:t>Only perfect trees (2</a:t>
            </a:r>
            <a:r>
              <a:rPr lang="en-US" sz="2000" b="0" i="1" baseline="30000" dirty="0" smtClean="0">
                <a:latin typeface="+mn-lt"/>
              </a:rPr>
              <a:t>n</a:t>
            </a:r>
            <a:r>
              <a:rPr lang="en-US" sz="2000" b="0" i="1" dirty="0" smtClean="0">
                <a:latin typeface="+mn-lt"/>
              </a:rPr>
              <a:t> – 1 nodes)</a:t>
            </a:r>
            <a:endParaRPr lang="en-US" sz="2000" b="0" i="1" dirty="0">
              <a:latin typeface="+mn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0" name="Oval 3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828923" y="2783541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3" name="Oval 6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399291" y="231289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4" name="Oval 7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5638800" y="231289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6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019046" y="1842247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7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779537" y="1371600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18" name="AutoShape 11"/>
          <p:cNvCxnSpPr>
            <a:cxnSpLocks noChangeShapeType="1"/>
            <a:stCxn id="17" idx="3"/>
            <a:endCxn id="16" idx="0"/>
          </p:cNvCxnSpPr>
          <p:nvPr>
            <p:custDataLst>
              <p:tags r:id="rId10"/>
            </p:custDataLst>
          </p:nvPr>
        </p:nvCxnSpPr>
        <p:spPr bwMode="auto">
          <a:xfrm flipH="1">
            <a:off x="6154848" y="1553976"/>
            <a:ext cx="664298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12"/>
          <p:cNvCxnSpPr>
            <a:cxnSpLocks noChangeShapeType="1"/>
            <a:stCxn id="17" idx="5"/>
            <a:endCxn id="67" idx="1"/>
          </p:cNvCxnSpPr>
          <p:nvPr>
            <p:custDataLst>
              <p:tags r:id="rId11"/>
            </p:custDataLst>
          </p:nvPr>
        </p:nvCxnSpPr>
        <p:spPr bwMode="auto">
          <a:xfrm rot="16200000" flipH="1">
            <a:off x="7138298" y="1416833"/>
            <a:ext cx="314572" cy="56843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15"/>
          <p:cNvCxnSpPr>
            <a:cxnSpLocks noChangeShapeType="1"/>
            <a:stCxn id="16" idx="3"/>
            <a:endCxn id="14" idx="0"/>
          </p:cNvCxnSpPr>
          <p:nvPr>
            <p:custDataLst>
              <p:tags r:id="rId12"/>
            </p:custDataLst>
          </p:nvPr>
        </p:nvCxnSpPr>
        <p:spPr bwMode="auto">
          <a:xfrm flipH="1">
            <a:off x="5774602" y="2024623"/>
            <a:ext cx="284053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16"/>
          <p:cNvCxnSpPr>
            <a:cxnSpLocks noChangeShapeType="1"/>
            <a:stCxn id="16" idx="5"/>
            <a:endCxn id="13" idx="0"/>
          </p:cNvCxnSpPr>
          <p:nvPr>
            <p:custDataLst>
              <p:tags r:id="rId13"/>
            </p:custDataLst>
          </p:nvPr>
        </p:nvCxnSpPr>
        <p:spPr bwMode="auto">
          <a:xfrm>
            <a:off x="6251041" y="2024623"/>
            <a:ext cx="284052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17"/>
          <p:cNvCxnSpPr>
            <a:cxnSpLocks noChangeShapeType="1"/>
            <a:stCxn id="14" idx="5"/>
            <a:endCxn id="10" idx="0"/>
          </p:cNvCxnSpPr>
          <p:nvPr>
            <p:custDataLst>
              <p:tags r:id="rId14"/>
            </p:custDataLst>
          </p:nvPr>
        </p:nvCxnSpPr>
        <p:spPr bwMode="auto">
          <a:xfrm>
            <a:off x="5870795" y="2495270"/>
            <a:ext cx="93929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Oval 20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589414" y="2783541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28" name="AutoShape 21"/>
          <p:cNvCxnSpPr>
            <a:cxnSpLocks noChangeShapeType="1"/>
            <a:stCxn id="13" idx="5"/>
            <a:endCxn id="27" idx="0"/>
          </p:cNvCxnSpPr>
          <p:nvPr>
            <p:custDataLst>
              <p:tags r:id="rId16"/>
            </p:custDataLst>
          </p:nvPr>
        </p:nvCxnSpPr>
        <p:spPr bwMode="auto">
          <a:xfrm>
            <a:off x="6631286" y="2495270"/>
            <a:ext cx="93929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3" name="Oval 22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443396" y="2802871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34" name="AutoShape 23"/>
          <p:cNvCxnSpPr>
            <a:cxnSpLocks noChangeShapeType="1"/>
            <a:endCxn id="33" idx="0"/>
          </p:cNvCxnSpPr>
          <p:nvPr>
            <p:custDataLst>
              <p:tags r:id="rId18"/>
            </p:custDataLst>
          </p:nvPr>
        </p:nvCxnSpPr>
        <p:spPr bwMode="auto">
          <a:xfrm flipH="1">
            <a:off x="5579198" y="2514600"/>
            <a:ext cx="93930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5" name="Oval 22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6205396" y="277009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36" name="AutoShape 23"/>
          <p:cNvCxnSpPr>
            <a:cxnSpLocks noChangeShapeType="1"/>
            <a:endCxn id="35" idx="0"/>
          </p:cNvCxnSpPr>
          <p:nvPr>
            <p:custDataLst>
              <p:tags r:id="rId20"/>
            </p:custDataLst>
          </p:nvPr>
        </p:nvCxnSpPr>
        <p:spPr bwMode="auto">
          <a:xfrm flipH="1">
            <a:off x="6341198" y="2481823"/>
            <a:ext cx="93930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2" name="Oval 3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7349905" y="277009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63" name="Oval 6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7920273" y="2299447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66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7159782" y="2299447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67" name="Oval 9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7540028" y="1828800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72" name="AutoShape 15"/>
          <p:cNvCxnSpPr>
            <a:cxnSpLocks noChangeShapeType="1"/>
            <a:stCxn id="67" idx="3"/>
            <a:endCxn id="66" idx="0"/>
          </p:cNvCxnSpPr>
          <p:nvPr>
            <p:custDataLst>
              <p:tags r:id="rId25"/>
            </p:custDataLst>
          </p:nvPr>
        </p:nvCxnSpPr>
        <p:spPr bwMode="auto">
          <a:xfrm flipH="1">
            <a:off x="7295584" y="2011176"/>
            <a:ext cx="284053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3" name="AutoShape 16"/>
          <p:cNvCxnSpPr>
            <a:cxnSpLocks noChangeShapeType="1"/>
            <a:stCxn id="67" idx="5"/>
            <a:endCxn id="63" idx="0"/>
          </p:cNvCxnSpPr>
          <p:nvPr>
            <p:custDataLst>
              <p:tags r:id="rId26"/>
            </p:custDataLst>
          </p:nvPr>
        </p:nvCxnSpPr>
        <p:spPr bwMode="auto">
          <a:xfrm>
            <a:off x="7772023" y="2011176"/>
            <a:ext cx="284052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6" name="AutoShape 17"/>
          <p:cNvCxnSpPr>
            <a:cxnSpLocks noChangeShapeType="1"/>
            <a:stCxn id="66" idx="5"/>
            <a:endCxn id="62" idx="0"/>
          </p:cNvCxnSpPr>
          <p:nvPr>
            <p:custDataLst>
              <p:tags r:id="rId27"/>
            </p:custDataLst>
          </p:nvPr>
        </p:nvCxnSpPr>
        <p:spPr bwMode="auto">
          <a:xfrm>
            <a:off x="7391777" y="2481823"/>
            <a:ext cx="93929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7" name="Oval 20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8110396" y="277009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78" name="AutoShape 21"/>
          <p:cNvCxnSpPr>
            <a:cxnSpLocks noChangeShapeType="1"/>
            <a:stCxn id="63" idx="5"/>
            <a:endCxn id="77" idx="0"/>
          </p:cNvCxnSpPr>
          <p:nvPr>
            <p:custDataLst>
              <p:tags r:id="rId29"/>
            </p:custDataLst>
          </p:nvPr>
        </p:nvCxnSpPr>
        <p:spPr bwMode="auto">
          <a:xfrm>
            <a:off x="8152268" y="2481823"/>
            <a:ext cx="93929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9" name="Oval 22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6964378" y="278942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84" name="AutoShape 23"/>
          <p:cNvCxnSpPr>
            <a:cxnSpLocks noChangeShapeType="1"/>
            <a:endCxn id="79" idx="0"/>
          </p:cNvCxnSpPr>
          <p:nvPr>
            <p:custDataLst>
              <p:tags r:id="rId31"/>
            </p:custDataLst>
          </p:nvPr>
        </p:nvCxnSpPr>
        <p:spPr bwMode="auto">
          <a:xfrm flipH="1">
            <a:off x="7100180" y="2501153"/>
            <a:ext cx="93930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5" name="Oval 2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7726378" y="2756647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86" name="AutoShape 23"/>
          <p:cNvCxnSpPr>
            <a:cxnSpLocks noChangeShapeType="1"/>
            <a:endCxn id="85" idx="0"/>
          </p:cNvCxnSpPr>
          <p:nvPr>
            <p:custDataLst>
              <p:tags r:id="rId33"/>
            </p:custDataLst>
          </p:nvPr>
        </p:nvCxnSpPr>
        <p:spPr bwMode="auto">
          <a:xfrm flipH="1">
            <a:off x="7862180" y="2468376"/>
            <a:ext cx="93930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8" grpId="0" animBg="1"/>
      <p:bldP spid="30310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24600"/>
            <a:ext cx="3429000" cy="457200"/>
          </a:xfrm>
        </p:spPr>
        <p:txBody>
          <a:bodyPr/>
          <a:lstStyle/>
          <a:p>
            <a:fld id="{5CF82CBE-DADA-47CE-83AB-4F35C1CE1BFC}" type="slidenum">
              <a:rPr lang="en-US"/>
              <a:pPr/>
              <a:t>42</a:t>
            </a:fld>
            <a:endParaRPr lang="en-US" dirty="0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The AVL Balance Condition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1371600"/>
            <a:ext cx="75438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Left </a:t>
            </a:r>
            <a:r>
              <a:rPr lang="en-US" dirty="0"/>
              <a:t>and right </a:t>
            </a:r>
            <a:r>
              <a:rPr lang="en-US" dirty="0" err="1"/>
              <a:t>subtrees</a:t>
            </a:r>
            <a:r>
              <a:rPr lang="en-US" dirty="0"/>
              <a:t> of </a:t>
            </a:r>
            <a:r>
              <a:rPr lang="en-US" i="1" dirty="0"/>
              <a:t>every </a:t>
            </a:r>
            <a:r>
              <a:rPr lang="en-US" i="1" dirty="0" smtClean="0"/>
              <a:t>node</a:t>
            </a: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have </a:t>
            </a:r>
            <a:r>
              <a:rPr lang="en-US" i="1" dirty="0" smtClean="0"/>
              <a:t>heights </a:t>
            </a:r>
            <a:r>
              <a:rPr lang="en-US" b="1" dirty="0" smtClean="0"/>
              <a:t>differing by at most 1</a:t>
            </a:r>
            <a:endParaRPr lang="en-US" i="1" dirty="0" smtClean="0"/>
          </a:p>
          <a:p>
            <a:pPr>
              <a:buFontTx/>
              <a:buNone/>
            </a:pPr>
            <a:endParaRPr lang="en-US" b="1" dirty="0"/>
          </a:p>
          <a:p>
            <a:pPr>
              <a:buFontTx/>
              <a:buNone/>
            </a:pPr>
            <a:r>
              <a:rPr lang="en-US" i="1" dirty="0" smtClean="0">
                <a:solidFill>
                  <a:schemeClr val="accent4"/>
                </a:solidFill>
              </a:rPr>
              <a:t>Definition</a:t>
            </a:r>
            <a:r>
              <a:rPr lang="en-US" dirty="0" smtClean="0">
                <a:solidFill>
                  <a:schemeClr val="accent4"/>
                </a:solidFill>
              </a:rPr>
              <a:t>:  </a:t>
            </a:r>
            <a:r>
              <a:rPr lang="en-US" b="1" dirty="0" smtClean="0"/>
              <a:t>balance</a:t>
            </a:r>
            <a:r>
              <a:rPr lang="en-US" dirty="0" smtClean="0"/>
              <a:t>(</a:t>
            </a:r>
            <a:r>
              <a:rPr lang="en-US" i="1" dirty="0" smtClean="0"/>
              <a:t>node</a:t>
            </a:r>
            <a:r>
              <a:rPr lang="en-US" dirty="0" smtClean="0"/>
              <a:t>) </a:t>
            </a:r>
            <a:r>
              <a:rPr lang="en-US" dirty="0"/>
              <a:t>= </a:t>
            </a:r>
            <a:r>
              <a:rPr lang="en-US" dirty="0" smtClean="0"/>
              <a:t>height(</a:t>
            </a:r>
            <a:r>
              <a:rPr lang="en-US" i="1" dirty="0" err="1" smtClean="0"/>
              <a:t>node</a:t>
            </a:r>
            <a:r>
              <a:rPr lang="en-US" dirty="0" err="1" smtClean="0"/>
              <a:t>.left</a:t>
            </a:r>
            <a:r>
              <a:rPr lang="en-US" dirty="0"/>
              <a:t>) – </a:t>
            </a:r>
            <a:r>
              <a:rPr lang="en-US" dirty="0" smtClean="0"/>
              <a:t>height(</a:t>
            </a:r>
            <a:r>
              <a:rPr lang="en-US" i="1" dirty="0" err="1" smtClean="0"/>
              <a:t>node</a:t>
            </a:r>
            <a:r>
              <a:rPr lang="en-US" dirty="0" err="1" smtClean="0"/>
              <a:t>.right</a:t>
            </a:r>
            <a:r>
              <a:rPr lang="en-US" dirty="0"/>
              <a:t>)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AVL </a:t>
            </a:r>
            <a:r>
              <a:rPr lang="en-US" i="1" dirty="0"/>
              <a:t>property</a:t>
            </a:r>
            <a:r>
              <a:rPr lang="en-US" dirty="0"/>
              <a:t>: 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chemeClr val="accent1"/>
                </a:solidFill>
              </a:rPr>
              <a:t>for every node </a:t>
            </a:r>
            <a:r>
              <a:rPr lang="en-US" b="1" i="1" dirty="0" smtClean="0">
                <a:solidFill>
                  <a:schemeClr val="accent1"/>
                </a:solidFill>
              </a:rPr>
              <a:t>x,   </a:t>
            </a:r>
            <a:r>
              <a:rPr lang="en-US" b="1" dirty="0" smtClean="0">
                <a:solidFill>
                  <a:schemeClr val="accent1"/>
                </a:solidFill>
              </a:rPr>
              <a:t>–1 </a:t>
            </a:r>
            <a:r>
              <a:rPr lang="en-US" b="1" dirty="0" smtClean="0">
                <a:solidFill>
                  <a:schemeClr val="accent1"/>
                </a:solidFill>
                <a:sym typeface="Symbol" pitchFamily="18" charset="2"/>
              </a:rPr>
              <a:t> </a:t>
            </a:r>
            <a:r>
              <a:rPr lang="en-US" b="1" dirty="0">
                <a:solidFill>
                  <a:schemeClr val="accent1"/>
                </a:solidFill>
                <a:sym typeface="Symbol" pitchFamily="18" charset="2"/>
              </a:rPr>
              <a:t>balance(</a:t>
            </a:r>
            <a:r>
              <a:rPr lang="en-US" b="1" i="1" dirty="0">
                <a:solidFill>
                  <a:schemeClr val="accent1"/>
                </a:solidFill>
                <a:sym typeface="Symbol" pitchFamily="18" charset="2"/>
              </a:rPr>
              <a:t>x</a:t>
            </a:r>
            <a:r>
              <a:rPr lang="en-US" b="1" dirty="0">
                <a:solidFill>
                  <a:schemeClr val="accent1"/>
                </a:solidFill>
                <a:sym typeface="Symbol" pitchFamily="18" charset="2"/>
              </a:rPr>
              <a:t>) 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1   </a:t>
            </a:r>
            <a:endParaRPr lang="en-US" b="1" i="1" dirty="0">
              <a:solidFill>
                <a:schemeClr val="accent1"/>
              </a:solidFill>
            </a:endParaRPr>
          </a:p>
          <a:p>
            <a:pPr lvl="3"/>
            <a:endParaRPr lang="en-US" dirty="0"/>
          </a:p>
          <a:p>
            <a:r>
              <a:rPr lang="en-US" dirty="0"/>
              <a:t>Ensures small depth</a:t>
            </a:r>
          </a:p>
          <a:p>
            <a:pPr lvl="1"/>
            <a:r>
              <a:rPr lang="en-US" dirty="0"/>
              <a:t>Will prove this by showing that an AVL tree of height</a:t>
            </a:r>
            <a:br>
              <a:rPr lang="en-US" dirty="0"/>
            </a:br>
            <a:r>
              <a:rPr lang="en-US" i="1" dirty="0"/>
              <a:t>h</a:t>
            </a:r>
            <a:r>
              <a:rPr lang="en-US" dirty="0"/>
              <a:t> must have </a:t>
            </a:r>
            <a:r>
              <a:rPr lang="en-US" dirty="0" smtClean="0"/>
              <a:t>a number of nodes </a:t>
            </a:r>
            <a:r>
              <a:rPr lang="en-US" i="1" dirty="0" smtClean="0"/>
              <a:t>exponential</a:t>
            </a:r>
            <a:r>
              <a:rPr lang="en-US" dirty="0" smtClean="0"/>
              <a:t> in </a:t>
            </a:r>
            <a:r>
              <a:rPr lang="en-US" i="1" dirty="0" smtClean="0"/>
              <a:t>h</a:t>
            </a:r>
          </a:p>
          <a:p>
            <a:pPr lvl="1"/>
            <a:endParaRPr lang="en-US" i="1" dirty="0"/>
          </a:p>
          <a:p>
            <a:r>
              <a:rPr lang="en-US" dirty="0" smtClean="0"/>
              <a:t>Efficient </a:t>
            </a:r>
            <a:r>
              <a:rPr lang="en-US" dirty="0"/>
              <a:t>to maintain</a:t>
            </a:r>
          </a:p>
          <a:p>
            <a:pPr lvl="1"/>
            <a:r>
              <a:rPr lang="en-US" dirty="0"/>
              <a:t>Using single and double rotations</a:t>
            </a:r>
          </a:p>
        </p:txBody>
      </p:sp>
      <p:sp>
        <p:nvSpPr>
          <p:cNvPr id="237572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" y="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1"/>
                </a:solidFill>
                <a:latin typeface="Times New Roman" pitchFamily="18" charset="0"/>
              </a:rPr>
              <a:t>Adelson-Velskii and Landis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Comparison: The Set ADT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i="1" dirty="0" smtClean="0"/>
              <a:t>Set</a:t>
            </a:r>
            <a:r>
              <a:rPr lang="en-US" dirty="0" smtClean="0"/>
              <a:t> ADT is like a Dictionary without any values</a:t>
            </a:r>
          </a:p>
          <a:p>
            <a:pPr lvl="1"/>
            <a:r>
              <a:rPr lang="en-US" dirty="0" smtClean="0"/>
              <a:t>A key is </a:t>
            </a:r>
            <a:r>
              <a:rPr lang="en-US" i="1" dirty="0" smtClean="0"/>
              <a:t>present</a:t>
            </a:r>
            <a:r>
              <a:rPr lang="en-US" dirty="0" smtClean="0"/>
              <a:t> or not (no duplicates)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, there is little difference</a:t>
            </a:r>
          </a:p>
          <a:p>
            <a:pPr lvl="1"/>
            <a:r>
              <a:rPr lang="en-US" dirty="0" smtClean="0"/>
              <a:t>In dictionary, values are “just along for the ride”</a:t>
            </a:r>
          </a:p>
          <a:p>
            <a:pPr lvl="1"/>
            <a:r>
              <a:rPr lang="en-US" dirty="0" smtClean="0"/>
              <a:t>So </a:t>
            </a:r>
            <a:r>
              <a:rPr lang="en-US" i="1" dirty="0" smtClean="0"/>
              <a:t>same data-structure ideas</a:t>
            </a:r>
            <a:r>
              <a:rPr lang="en-US" dirty="0" smtClean="0"/>
              <a:t> work for dictionaries and sets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But if your Set ADT has other important operations this may not hold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union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intersection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is_subset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N</a:t>
            </a:r>
            <a:r>
              <a:rPr lang="en-US" dirty="0" smtClean="0"/>
              <a:t>otice these are </a:t>
            </a:r>
            <a:r>
              <a:rPr lang="en-US" dirty="0" smtClean="0">
                <a:solidFill>
                  <a:schemeClr val="accent4"/>
                </a:solidFill>
              </a:rPr>
              <a:t>binary operators </a:t>
            </a:r>
            <a:r>
              <a:rPr lang="en-US" dirty="0" smtClean="0"/>
              <a:t>on sets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5791200"/>
            <a:ext cx="9296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+mj-lt"/>
              </a:rPr>
              <a:t> </a:t>
            </a:r>
            <a:r>
              <a:rPr lang="en-US" sz="1400" dirty="0">
                <a:solidFill>
                  <a:srgbClr val="8064A2"/>
                </a:solidFill>
                <a:latin typeface="+mj-lt"/>
              </a:rPr>
              <a:t>binary </a:t>
            </a:r>
            <a:r>
              <a:rPr lang="en-US" sz="1400" dirty="0" smtClean="0">
                <a:solidFill>
                  <a:srgbClr val="8064A2"/>
                </a:solidFill>
                <a:latin typeface="+mj-lt"/>
              </a:rPr>
              <a:t>operation: 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400" dirty="0">
                <a:latin typeface="+mj-lt"/>
              </a:rPr>
              <a:t>a rule for combining two objects of a given type, to obtain another object of that type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Dictionary data structures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There are many good data structures for (large) dictionaries</a:t>
            </a:r>
          </a:p>
          <a:p>
            <a:pPr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AVL trees (Friday’s class)</a:t>
            </a:r>
          </a:p>
          <a:p>
            <a:pPr marL="857250" lvl="1" indent="-457200"/>
            <a:r>
              <a:rPr lang="en-US" dirty="0" smtClean="0"/>
              <a:t>Binary search trees with </a:t>
            </a:r>
            <a:r>
              <a:rPr lang="en-US" i="1" dirty="0" smtClean="0"/>
              <a:t>guaranteed balancing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1F497D"/>
                </a:solidFill>
              </a:rPr>
              <a:t>B-Trees</a:t>
            </a:r>
          </a:p>
          <a:p>
            <a:pPr marL="857250" lvl="1" indent="-457200"/>
            <a:r>
              <a:rPr lang="en-US" dirty="0" smtClean="0"/>
              <a:t>Also always balanced, but different and shallower</a:t>
            </a:r>
          </a:p>
          <a:p>
            <a:pPr marL="857250" lvl="1" indent="-457200"/>
            <a:r>
              <a:rPr lang="en-US" dirty="0" smtClean="0"/>
              <a:t>B</a:t>
            </a:r>
            <a:r>
              <a:rPr lang="en-US" dirty="0"/>
              <a:t> </a:t>
            </a:r>
            <a:r>
              <a:rPr lang="en-US" dirty="0" smtClean="0"/>
              <a:t>≠ Binary; B-Trees generally have large branching factor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rgbClr val="1F497D"/>
                </a:solidFill>
              </a:rPr>
              <a:t>Hashtables</a:t>
            </a:r>
            <a:endParaRPr lang="en-US" dirty="0" smtClean="0">
              <a:solidFill>
                <a:srgbClr val="1F497D"/>
              </a:solidFill>
            </a:endParaRPr>
          </a:p>
          <a:p>
            <a:pPr marL="857250" lvl="1" indent="-457200"/>
            <a:r>
              <a:rPr lang="en-US" dirty="0" smtClean="0"/>
              <a:t>Not tree-like at all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None/>
            </a:pPr>
            <a:r>
              <a:rPr lang="en-US" dirty="0" smtClean="0"/>
              <a:t>Skipping: Other balanced trees (e.g., red-black, splay)</a:t>
            </a:r>
          </a:p>
          <a:p>
            <a:pPr marL="457200" indent="-457200">
              <a:buNone/>
            </a:pPr>
            <a:endParaRPr lang="en-US" sz="1000" dirty="0" smtClean="0"/>
          </a:p>
          <a:p>
            <a:pPr marL="457200" indent="-457200">
              <a:buNone/>
            </a:pPr>
            <a:r>
              <a:rPr lang="en-US" dirty="0" smtClean="0"/>
              <a:t>But first some applications and less efficient implementations…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 Modest Few Uses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2362200"/>
            <a:ext cx="7772400" cy="44958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/>
              <a:t>Search:		inverted indexes, phone directories, 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Networks: 		router tables</a:t>
            </a:r>
          </a:p>
          <a:p>
            <a:r>
              <a:rPr lang="en-US" dirty="0" smtClean="0"/>
              <a:t>Operating systems: 	page tables</a:t>
            </a:r>
          </a:p>
          <a:p>
            <a:r>
              <a:rPr lang="en-US" dirty="0" smtClean="0"/>
              <a:t>Compilers: 		symbol tables</a:t>
            </a:r>
          </a:p>
          <a:p>
            <a:r>
              <a:rPr lang="en-US" dirty="0" smtClean="0"/>
              <a:t>Databases: 		dictionaries with other nice properties</a:t>
            </a:r>
          </a:p>
          <a:p>
            <a:r>
              <a:rPr lang="en-US" dirty="0" smtClean="0"/>
              <a:t>Biology:		genome maps</a:t>
            </a:r>
          </a:p>
          <a:p>
            <a:r>
              <a:rPr lang="en-US" dirty="0" smtClean="0"/>
              <a:t>…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4800" y="1524000"/>
            <a:ext cx="86088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b="0" dirty="0">
                <a:latin typeface="+mj-lt"/>
              </a:rPr>
              <a:t>Any time you want to store information according to some key and be able </a:t>
            </a:r>
            <a:endParaRPr lang="en-US" sz="2000" b="0" dirty="0" smtClean="0">
              <a:latin typeface="+mj-lt"/>
            </a:endParaRPr>
          </a:p>
          <a:p>
            <a:pPr>
              <a:buNone/>
            </a:pPr>
            <a:r>
              <a:rPr lang="en-US" sz="2000" b="0" dirty="0">
                <a:latin typeface="+mj-lt"/>
              </a:rPr>
              <a:t>t</a:t>
            </a:r>
            <a:r>
              <a:rPr lang="en-US" sz="2000" b="0" dirty="0" smtClean="0">
                <a:latin typeface="+mj-lt"/>
              </a:rPr>
              <a:t>o </a:t>
            </a:r>
            <a:r>
              <a:rPr lang="en-US" sz="2000" b="0" dirty="0">
                <a:latin typeface="+mj-lt"/>
              </a:rPr>
              <a:t>retrieve it </a:t>
            </a:r>
            <a:r>
              <a:rPr lang="en-US" sz="2000" b="0" dirty="0" smtClean="0">
                <a:latin typeface="+mj-lt"/>
              </a:rPr>
              <a:t>efficiently. Lots </a:t>
            </a:r>
            <a:r>
              <a:rPr lang="en-US" sz="2000" b="0" dirty="0">
                <a:latin typeface="+mj-lt"/>
              </a:rPr>
              <a:t>of programs do that!</a:t>
            </a:r>
          </a:p>
          <a:p>
            <a:endParaRPr lang="en-US" sz="2000" b="0" dirty="0" err="1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Simple implementations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1295400"/>
            <a:ext cx="74676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dictionary with </a:t>
            </a:r>
            <a:r>
              <a:rPr lang="en-US" i="1" dirty="0" smtClean="0"/>
              <a:t>n</a:t>
            </a:r>
            <a:r>
              <a:rPr lang="en-US" dirty="0" smtClean="0"/>
              <a:t> key/value pairs</a:t>
            </a:r>
          </a:p>
          <a:p>
            <a:pPr>
              <a:buNone/>
            </a:pPr>
            <a:endParaRPr lang="en-US" dirty="0" smtClean="0"/>
          </a:p>
          <a:p>
            <a:pPr lvl="4">
              <a:buNone/>
            </a:pPr>
            <a:r>
              <a:rPr lang="en-US" dirty="0" smtClean="0"/>
              <a:t>	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   find    delete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Unsorted linked-list                              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4F81BD"/>
                </a:solidFill>
              </a:rPr>
              <a:t>Unsorted array                                         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4F81BD"/>
                </a:solidFill>
              </a:rPr>
              <a:t>Sorted linked list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4F81BD"/>
                </a:solidFill>
              </a:rPr>
              <a:t>Sorted array        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 Unless we need to check for duplicates</a:t>
            </a:r>
          </a:p>
          <a:p>
            <a:pPr>
              <a:buNone/>
            </a:pPr>
            <a:r>
              <a:rPr lang="en-US" dirty="0" smtClean="0"/>
              <a:t>We’ll see a Binary Search Tree (BST) probably does better, but not in the worst case unless we keep it balanced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                               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152" name="Rectangle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4800600"/>
            <a:ext cx="2209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092996" y="2419290"/>
            <a:ext cx="860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O(1)*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77000" y="2438400"/>
            <a:ext cx="7601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O(n)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12196" y="2438400"/>
            <a:ext cx="7601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O(n)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92996" y="3124200"/>
            <a:ext cx="860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O(1)*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5808" y="3124200"/>
            <a:ext cx="7601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O(n)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77000" y="3124200"/>
            <a:ext cx="7601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O(n)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14800" y="3867090"/>
            <a:ext cx="7601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O(n)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34000" y="3867090"/>
            <a:ext cx="7601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O(n)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77000" y="3867090"/>
            <a:ext cx="7601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O(n)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14800" y="4572000"/>
            <a:ext cx="7601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O(n)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05400" y="4572000"/>
            <a:ext cx="11024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O(</a:t>
            </a:r>
            <a:r>
              <a:rPr lang="en-US" sz="2000" b="0" i="1" dirty="0" err="1" smtClean="0">
                <a:latin typeface="+mn-lt"/>
              </a:rPr>
              <a:t>logn</a:t>
            </a:r>
            <a:r>
              <a:rPr lang="en-US" sz="2000" b="0" i="1" dirty="0" smtClean="0">
                <a:latin typeface="+mn-lt"/>
              </a:rPr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7000" y="4572000"/>
            <a:ext cx="7601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O(n)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1600200" y="1066800"/>
            <a:ext cx="5867400" cy="99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Lazy Deletion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077200" cy="426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i="1" dirty="0" smtClean="0"/>
              <a:t>general technique</a:t>
            </a:r>
            <a:r>
              <a:rPr lang="en-US" dirty="0" smtClean="0"/>
              <a:t> for making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 as fast 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Instead of actually removing the item just mark it deleted</a:t>
            </a:r>
          </a:p>
          <a:p>
            <a:pPr lvl="1"/>
            <a:endParaRPr lang="en-US" sz="600" dirty="0" smtClean="0"/>
          </a:p>
          <a:p>
            <a:pPr>
              <a:buNone/>
            </a:pPr>
            <a:r>
              <a:rPr lang="en-US" dirty="0" smtClean="0"/>
              <a:t>Plusses:</a:t>
            </a:r>
          </a:p>
          <a:p>
            <a:pPr lvl="1"/>
            <a:r>
              <a:rPr lang="en-US" dirty="0" smtClean="0"/>
              <a:t>Simpler</a:t>
            </a:r>
          </a:p>
          <a:p>
            <a:pPr lvl="1"/>
            <a:r>
              <a:rPr lang="en-US" dirty="0" smtClean="0"/>
              <a:t>Can do removals later in batches</a:t>
            </a:r>
          </a:p>
          <a:p>
            <a:pPr lvl="1"/>
            <a:r>
              <a:rPr lang="en-US" dirty="0" smtClean="0"/>
              <a:t>If re-added soon thereafter, just unmark the deletion</a:t>
            </a:r>
          </a:p>
          <a:p>
            <a:pPr lvl="1"/>
            <a:endParaRPr lang="en-US" sz="600" dirty="0" smtClean="0"/>
          </a:p>
          <a:p>
            <a:pPr>
              <a:buNone/>
            </a:pPr>
            <a:r>
              <a:rPr lang="en-US" dirty="0" smtClean="0"/>
              <a:t>Minuses:</a:t>
            </a:r>
          </a:p>
          <a:p>
            <a:pPr lvl="1"/>
            <a:r>
              <a:rPr lang="en-US" dirty="0" smtClean="0"/>
              <a:t>Extra </a:t>
            </a:r>
            <a:r>
              <a:rPr lang="en-US" i="1" dirty="0" smtClean="0"/>
              <a:t>space</a:t>
            </a:r>
            <a:r>
              <a:rPr lang="en-US" dirty="0" smtClean="0"/>
              <a:t> for the “is-it-deleted” flag</a:t>
            </a:r>
          </a:p>
          <a:p>
            <a:pPr lvl="1"/>
            <a:r>
              <a:rPr lang="en-US" dirty="0" smtClean="0"/>
              <a:t>Data structure full of deleted nodes wastes </a:t>
            </a:r>
            <a:r>
              <a:rPr lang="en-US" i="1" dirty="0" smtClean="0"/>
              <a:t>space</a:t>
            </a:r>
            <a:endParaRPr lang="en-US" b="1" i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i="1" dirty="0" smtClean="0"/>
              <a:t> 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) </a:t>
            </a:r>
            <a:r>
              <a:rPr lang="en-US" i="1" dirty="0" smtClean="0"/>
              <a:t>time</a:t>
            </a:r>
            <a:r>
              <a:rPr lang="en-US" dirty="0" smtClean="0"/>
              <a:t> where </a:t>
            </a:r>
            <a:r>
              <a:rPr lang="en-US" i="1" dirty="0" smtClean="0"/>
              <a:t>m</a:t>
            </a:r>
            <a:r>
              <a:rPr lang="en-US" dirty="0" smtClean="0"/>
              <a:t> is data-structure size (okay)</a:t>
            </a:r>
          </a:p>
          <a:p>
            <a:pPr lvl="1"/>
            <a:r>
              <a:rPr lang="en-US" dirty="0" smtClean="0"/>
              <a:t>May complicate other operations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8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683932295"/>
              </p:ext>
            </p:extLst>
          </p:nvPr>
        </p:nvGraphicFramePr>
        <p:xfrm>
          <a:off x="1828800" y="1188720"/>
          <a:ext cx="54864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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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43418</TotalTime>
  <Words>3293</Words>
  <Application>Microsoft Macintosh PowerPoint</Application>
  <PresentationFormat>On-screen Show (4:3)</PresentationFormat>
  <Paragraphs>927</Paragraphs>
  <Slides>42</Slides>
  <Notes>39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dan_design_template</vt:lpstr>
      <vt:lpstr>CSE373: Data Structures &amp; Algorithms  Lecture 4: Dictionaries; Binary Search Trees</vt:lpstr>
      <vt:lpstr>Where we are</vt:lpstr>
      <vt:lpstr>The Dictionary (a.k.a. Map) ADT</vt:lpstr>
      <vt:lpstr>Common Uses of Dictionaries</vt:lpstr>
      <vt:lpstr>Comparison: The Set ADT</vt:lpstr>
      <vt:lpstr>Dictionary data structures</vt:lpstr>
      <vt:lpstr>A Modest Few Uses</vt:lpstr>
      <vt:lpstr>Simple implementations</vt:lpstr>
      <vt:lpstr>Lazy Deletion</vt:lpstr>
      <vt:lpstr>Tree Terminology</vt:lpstr>
      <vt:lpstr>Some tree terms (mostly review)</vt:lpstr>
      <vt:lpstr>Kinds of trees</vt:lpstr>
      <vt:lpstr>Tree terms (review?)</vt:lpstr>
      <vt:lpstr>Binary Trees</vt:lpstr>
      <vt:lpstr>Binary Trees: Some Numbers</vt:lpstr>
      <vt:lpstr>Binary Trees: Some Numbers</vt:lpstr>
      <vt:lpstr>Calculating height</vt:lpstr>
      <vt:lpstr>Calculating height</vt:lpstr>
      <vt:lpstr>Tree Traversals</vt:lpstr>
      <vt:lpstr>Tree Traversals</vt:lpstr>
      <vt:lpstr>More on  traversals</vt:lpstr>
      <vt:lpstr>Binary Search Tree</vt:lpstr>
      <vt:lpstr>Are these BSTs?</vt:lpstr>
      <vt:lpstr>Are these BSTs?</vt:lpstr>
      <vt:lpstr>Find in BST, Recursive</vt:lpstr>
      <vt:lpstr>Find in BST, Iterative</vt:lpstr>
      <vt:lpstr>Other “Finding” Operations</vt:lpstr>
      <vt:lpstr>Insert in BST</vt:lpstr>
      <vt:lpstr>Deletion in BST</vt:lpstr>
      <vt:lpstr>Deletion</vt:lpstr>
      <vt:lpstr>Deletion – The Leaf Case</vt:lpstr>
      <vt:lpstr>Deletion – The One Child Case</vt:lpstr>
      <vt:lpstr>Deletion – The Two Child Case</vt:lpstr>
      <vt:lpstr>Deletion – The Two Child Case</vt:lpstr>
      <vt:lpstr>Lazy Deletion</vt:lpstr>
      <vt:lpstr>BuildTree for BST</vt:lpstr>
      <vt:lpstr>BuildTree for BST</vt:lpstr>
      <vt:lpstr>Unbalanced BST</vt:lpstr>
      <vt:lpstr>Balanced BST</vt:lpstr>
      <vt:lpstr>Potential Balance Conditions</vt:lpstr>
      <vt:lpstr>Potential Balance Conditions</vt:lpstr>
      <vt:lpstr>The AVL Balance Condition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Kevin Quinn</cp:lastModifiedBy>
  <cp:revision>1352</cp:revision>
  <dcterms:created xsi:type="dcterms:W3CDTF">2009-03-13T20:43:19Z</dcterms:created>
  <dcterms:modified xsi:type="dcterms:W3CDTF">2015-10-09T01:47:43Z</dcterms:modified>
</cp:coreProperties>
</file>