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3" r:id="rId3"/>
    <p:sldId id="284" r:id="rId4"/>
    <p:sldId id="282" r:id="rId5"/>
    <p:sldId id="286" r:id="rId6"/>
    <p:sldId id="287" r:id="rId7"/>
    <p:sldId id="285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8" r:id="rId16"/>
    <p:sldId id="297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8" r:id="rId26"/>
    <p:sldId id="307" r:id="rId27"/>
    <p:sldId id="309" r:id="rId28"/>
    <p:sldId id="310" r:id="rId29"/>
    <p:sldId id="311" r:id="rId30"/>
    <p:sldId id="312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2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5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1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58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58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7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7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15: </a:t>
            </a:r>
            <a:r>
              <a:rPr lang="en-US" sz="3200" i="0" dirty="0" smtClean="0"/>
              <a:t>Software-Design Interlude – Preserving Abstractions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More bad clients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8288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2013</a:t>
            </a:r>
          </a:p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2014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(i1);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(i2);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i1.setDate(…);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year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2015</a:t>
            </a:r>
            <a:endParaRPr lang="en-US" sz="18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“wrong” (???) item?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    // What date does returned item have???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082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More bad clients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4610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4762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481096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5095845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50958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5464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5715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05400" y="3172666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 flipH="1" flipV="1">
            <a:off x="5867400" y="4361038"/>
            <a:ext cx="152400" cy="93486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7357264" y="3155027"/>
            <a:ext cx="1510512" cy="1206011"/>
            <a:chOff x="6026465" y="1496266"/>
            <a:chExt cx="2279335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>
            <a:off x="5943600" y="3610816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371600" y="3867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i1</a:t>
            </a:r>
          </a:p>
        </p:txBody>
      </p:sp>
      <p:cxnSp>
        <p:nvCxnSpPr>
          <p:cNvPr id="45" name="Straight Arrow Connector 44"/>
          <p:cNvCxnSpPr>
            <a:endCxn id="23" idx="2"/>
          </p:cNvCxnSpPr>
          <p:nvPr/>
        </p:nvCxnSpPr>
        <p:spPr bwMode="auto">
          <a:xfrm flipV="1">
            <a:off x="1752600" y="3758033"/>
            <a:ext cx="3352800" cy="347153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8288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i2</a:t>
            </a:r>
          </a:p>
        </p:txBody>
      </p:sp>
      <p:cxnSp>
        <p:nvCxnSpPr>
          <p:cNvPr id="30" name="Straight Arrow Connector 29"/>
          <p:cNvCxnSpPr>
            <a:endCxn id="37" idx="2"/>
          </p:cNvCxnSpPr>
          <p:nvPr/>
        </p:nvCxnSpPr>
        <p:spPr bwMode="auto">
          <a:xfrm>
            <a:off x="2209800" y="2447896"/>
            <a:ext cx="2943224" cy="6011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5153024" y="1922639"/>
            <a:ext cx="2400300" cy="1170734"/>
            <a:chOff x="5905500" y="1496266"/>
            <a:chExt cx="2400300" cy="1170734"/>
          </a:xfrm>
        </p:grpSpPr>
        <p:sp>
          <p:nvSpPr>
            <p:cNvPr id="37" name="Oval 3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404888" y="1905000"/>
            <a:ext cx="1510512" cy="1206011"/>
            <a:chOff x="6026465" y="1496266"/>
            <a:chExt cx="2279335" cy="1252887"/>
          </a:xfrm>
        </p:grpSpPr>
        <p:sp>
          <p:nvSpPr>
            <p:cNvPr id="40" name="Oval 39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 bwMode="auto">
          <a:xfrm>
            <a:off x="5991224" y="2360789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6324600" y="3111011"/>
            <a:ext cx="89056" cy="216725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343851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More bad clients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828800"/>
            <a:ext cx="6629400" cy="1828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</a:p>
          <a:p>
            <a:pPr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pq.insert</a:t>
            </a:r>
            <a:r>
              <a:rPr lang="en-US" sz="1800" dirty="0" smtClean="0">
                <a:latin typeface="Courier New" pitchFamily="49" charset="0"/>
              </a:rPr>
              <a:t>(i1);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(i2);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NullPointerException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???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267200"/>
            <a:ext cx="72298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Get exception inside data-structure code even if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0" dirty="0" smtClean="0">
                <a:latin typeface="+mn-lt"/>
              </a:rPr>
              <a:t> did a</a:t>
            </a:r>
          </a:p>
          <a:p>
            <a:r>
              <a:rPr lang="en-US" sz="2000" b="0" dirty="0" smtClean="0">
                <a:latin typeface="+mn-lt"/>
              </a:rPr>
              <a:t>careful check that the date in the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r>
              <a:rPr lang="en-US" sz="2000" b="0" dirty="0" smtClean="0">
                <a:latin typeface="+mn-lt"/>
              </a:rPr>
              <a:t> is not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Bad client later invalidates the check</a:t>
            </a:r>
          </a:p>
        </p:txBody>
      </p:sp>
    </p:spTree>
    <p:extLst>
      <p:ext uri="{BB962C8B-B14F-4D97-AF65-F5344CB8AC3E}">
        <p14:creationId xmlns:p14="http://schemas.microsoft.com/office/powerpoint/2010/main" val="29386429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general fix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aliases into the internal data (the “red arrows”) by </a:t>
            </a:r>
            <a:r>
              <a:rPr lang="en-US" dirty="0" smtClean="0">
                <a:solidFill>
                  <a:schemeClr val="accent2"/>
                </a:solidFill>
              </a:rPr>
              <a:t>copying objects as needed</a:t>
            </a:r>
          </a:p>
          <a:p>
            <a:pPr lvl="1"/>
            <a:r>
              <a:rPr lang="en-US" dirty="0" smtClean="0"/>
              <a:t>Do not use the same objects inside and outside the abstraction because two sides do not know all mutation (field-setting) that might occur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“</a:t>
            </a:r>
            <a:r>
              <a:rPr lang="en-US" dirty="0" smtClean="0">
                <a:solidFill>
                  <a:schemeClr val="accent2"/>
                </a:solidFill>
              </a:rPr>
              <a:t>Copy-in-copy-out”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 smtClean="0"/>
              <a:t>A first attempt: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3962400"/>
            <a:ext cx="60198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i.date,i.description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7814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Must copy the object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Notice this version accomplishes nothing</a:t>
            </a:r>
          </a:p>
          <a:p>
            <a:pPr lvl="1"/>
            <a:r>
              <a:rPr lang="en-US" dirty="0" smtClean="0"/>
              <a:t>Still the alias to the object we got from the client: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371600"/>
            <a:ext cx="60198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i.date,i.description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4495800"/>
            <a:ext cx="6019800" cy="1905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refers to same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32320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Copying works…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4267200"/>
            <a:ext cx="5867400" cy="2209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(“some different thing”);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1066800"/>
            <a:ext cx="381000" cy="2933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104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152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2857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705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324100" y="2981325"/>
            <a:ext cx="3238500" cy="5810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45465" y="31908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2665" y="3559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665" y="3810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00800" y="1572466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553200" y="2571750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239000" y="1447800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85800" y="2343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1066800" y="2362200"/>
            <a:ext cx="533400" cy="1919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1638300" y="1676400"/>
            <a:ext cx="2400300" cy="1170734"/>
            <a:chOff x="5905500" y="1496266"/>
            <a:chExt cx="2400300" cy="1170734"/>
          </a:xfrm>
        </p:grpSpPr>
        <p:sp>
          <p:nvSpPr>
            <p:cNvPr id="27" name="Oval 2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896100" y="277066"/>
            <a:ext cx="2400300" cy="1252887"/>
            <a:chOff x="5905500" y="1496266"/>
            <a:chExt cx="2400300" cy="1252887"/>
          </a:xfrm>
        </p:grpSpPr>
        <p:sp>
          <p:nvSpPr>
            <p:cNvPr id="33" name="Oval 3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9606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Didin’t</a:t>
            </a:r>
            <a:r>
              <a:rPr lang="en-US" dirty="0" smtClean="0">
                <a:solidFill>
                  <a:srgbClr val="C0504D"/>
                </a:solidFill>
              </a:rPr>
              <a:t> do enough copying yet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4648200"/>
            <a:ext cx="5867400" cy="175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Date d = new Date(…)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d,“buy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beer”);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d.setYear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(2015);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11049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104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152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31623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30099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324100" y="3286125"/>
            <a:ext cx="3238500" cy="5810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45465" y="34956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2665" y="38641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665" y="41148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00800" y="1877266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553200" y="2876550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6896100" y="581866"/>
            <a:ext cx="2400300" cy="1252887"/>
            <a:chOff x="5905500" y="1496266"/>
            <a:chExt cx="2400300" cy="1252887"/>
          </a:xfrm>
        </p:grpSpPr>
        <p:sp>
          <p:nvSpPr>
            <p:cNvPr id="24" name="Oval 23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7239000" y="1752600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85800" y="2343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066800" y="2667000"/>
            <a:ext cx="533400" cy="1919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1638300" y="1981200"/>
            <a:ext cx="2400300" cy="1170734"/>
            <a:chOff x="5905500" y="1496266"/>
            <a:chExt cx="2400300" cy="1170734"/>
          </a:xfrm>
        </p:grpSpPr>
        <p:sp>
          <p:nvSpPr>
            <p:cNvPr id="32" name="Oval 31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41" name="Straight Arrow Connector 40"/>
          <p:cNvCxnSpPr/>
          <p:nvPr/>
        </p:nvCxnSpPr>
        <p:spPr bwMode="auto">
          <a:xfrm flipV="1">
            <a:off x="2533650" y="1326921"/>
            <a:ext cx="4362450" cy="106376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216946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Deep copying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For copying to work fully, usually need to also make copies of all objects referred to (and that they refer to and so on…)</a:t>
            </a:r>
          </a:p>
          <a:p>
            <a:pPr lvl="1"/>
            <a:r>
              <a:rPr lang="en-US" dirty="0" smtClean="0"/>
              <a:t>All the way down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deep copying</a:t>
            </a:r>
            <a:r>
              <a:rPr lang="en-US" dirty="0" smtClean="0"/>
              <a:t> (versus our first attempt </a:t>
            </a:r>
            <a:r>
              <a:rPr lang="en-US" i="1" dirty="0" smtClean="0"/>
              <a:t>shallow-copy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Rule of thumb: Deep copy of things passed into abstraction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3505200"/>
            <a:ext cx="6019800" cy="2590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Date(…)</a:t>
            </a:r>
            <a:r>
              <a:rPr lang="en-US" sz="1800" dirty="0" smtClean="0">
                <a:latin typeface="Courier New" pitchFamily="49" charset="0"/>
              </a:rPr>
              <a:t>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            </a:t>
            </a:r>
            <a:r>
              <a:rPr lang="en-US" sz="1800" dirty="0" err="1" smtClean="0">
                <a:latin typeface="Courier New" pitchFamily="49" charset="0"/>
              </a:rPr>
              <a:t>i.description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6336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Constructors take input too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General rule: Do not “trust” data passed to constructors </a:t>
            </a:r>
          </a:p>
          <a:p>
            <a:pPr lvl="1"/>
            <a:r>
              <a:rPr lang="en-US" dirty="0" smtClean="0"/>
              <a:t>Check properties and make deep copies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Example: Floyd’s algorithm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buildHeap</a:t>
            </a:r>
            <a:r>
              <a:rPr lang="en-US" dirty="0" smtClean="0"/>
              <a:t> should:</a:t>
            </a:r>
          </a:p>
          <a:p>
            <a:pPr lvl="1"/>
            <a:r>
              <a:rPr lang="en-US" dirty="0" smtClean="0"/>
              <a:t>Check the array (e.g.,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values in fields of objects or array positions)</a:t>
            </a:r>
          </a:p>
          <a:p>
            <a:pPr lvl="1"/>
            <a:r>
              <a:rPr lang="en-US" dirty="0" smtClean="0"/>
              <a:t>Make a deep copy: new array, new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962400"/>
            <a:ext cx="64008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// Floyd’s algorithm, but good design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// deep-copies the array (and its contents)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[]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23091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That was copy-in, now copy-out…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we have seen:</a:t>
            </a:r>
          </a:p>
          <a:p>
            <a:pPr lvl="1"/>
            <a:r>
              <a:rPr lang="en-US" dirty="0" smtClean="0"/>
              <a:t>Need to deep-copy data passed into abstractions to avoid pain and suffering</a:t>
            </a:r>
          </a:p>
          <a:p>
            <a:pPr lvl="1"/>
            <a:endParaRPr lang="en-US" dirty="0"/>
          </a:p>
          <a:p>
            <a:r>
              <a:rPr lang="en-US" dirty="0" smtClean="0"/>
              <a:t>Next:</a:t>
            </a:r>
          </a:p>
          <a:p>
            <a:pPr lvl="1"/>
            <a:r>
              <a:rPr lang="en-US" dirty="0" smtClean="0"/>
              <a:t>Need to deep-copy data passed out of abstractions to avoid pain and suffering (unless data is “new” or no longer used in abstraction)</a:t>
            </a:r>
          </a:p>
          <a:p>
            <a:pPr lvl="1"/>
            <a:endParaRPr lang="en-US" dirty="0"/>
          </a:p>
          <a:p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If objects are immutable (no way to update fields or things they refer to), then copying unnecessary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037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Motivation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Essential:  knowing available data structures and their trade-offs</a:t>
            </a:r>
          </a:p>
          <a:p>
            <a:pPr lvl="1"/>
            <a:r>
              <a:rPr lang="en-US" dirty="0" smtClean="0"/>
              <a:t>You’re taking a whole course on it!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However, you will rarely if ever re-implement these “in real life”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Provided by libraries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marL="342900" lvl="1" indent="-342900">
              <a:buFontTx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But the key idea of an </a:t>
            </a:r>
            <a:r>
              <a:rPr lang="en-US" i="1" dirty="0" smtClean="0">
                <a:sym typeface="Wingdings" panose="05000000000000000000" pitchFamily="2" charset="2"/>
              </a:rPr>
              <a:t>abstraction </a:t>
            </a:r>
            <a:r>
              <a:rPr lang="en-US" dirty="0" smtClean="0">
                <a:sym typeface="Wingdings" panose="05000000000000000000" pitchFamily="2" charset="2"/>
              </a:rPr>
              <a:t>arises </a:t>
            </a:r>
            <a:r>
              <a:rPr lang="en-US" i="1" dirty="0">
                <a:sym typeface="Wingdings" panose="05000000000000000000" pitchFamily="2" charset="2"/>
              </a:rPr>
              <a:t>all the time</a:t>
            </a:r>
            <a:r>
              <a:rPr lang="en-US" dirty="0">
                <a:sym typeface="Wingdings" panose="05000000000000000000" pitchFamily="2" charset="2"/>
              </a:rPr>
              <a:t> “in real life”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do not know how it is implemented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do not need to know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cannot “break the abstraction” </a:t>
            </a:r>
            <a:r>
              <a:rPr lang="en-US" i="1" dirty="0" smtClean="0">
                <a:sym typeface="Wingdings" panose="05000000000000000000" pitchFamily="2" charset="2"/>
              </a:rPr>
              <a:t>no matter what they do</a:t>
            </a:r>
          </a:p>
          <a:p>
            <a:pPr marL="457200" lvl="1" indent="0">
              <a:buNone/>
            </a:pPr>
            <a:endParaRPr lang="en-US" sz="1000" dirty="0">
              <a:sym typeface="Wingdings" panose="05000000000000000000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252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 smtClean="0">
                <a:solidFill>
                  <a:srgbClr val="C0504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dirty="0" smtClean="0">
                <a:solidFill>
                  <a:srgbClr val="C0504D"/>
                </a:solidFill>
              </a:rPr>
              <a:t> is fine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0"/>
            <a:ext cx="7772400" cy="1447800"/>
          </a:xfrm>
        </p:spPr>
        <p:txBody>
          <a:bodyPr/>
          <a:lstStyle/>
          <a:p>
            <a:r>
              <a:rPr lang="en-US" dirty="0" smtClean="0"/>
              <a:t>Does not create a “red arrow” because object returned is no longer part of the data structure</a:t>
            </a:r>
          </a:p>
          <a:p>
            <a:endParaRPr lang="en-US" sz="1000" dirty="0" smtClean="0"/>
          </a:p>
          <a:p>
            <a:r>
              <a:rPr lang="en-US" dirty="0" smtClean="0"/>
              <a:t>Returns an alias to object that was in the heap, but now it is not, so conceptual “ownership” “transfers” to the client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524000"/>
            <a:ext cx="6553200" cy="1981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algorithm involving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percolateDown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798531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 smtClean="0">
                <a:solidFill>
                  <a:srgbClr val="C0504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getMin</a:t>
            </a:r>
            <a:r>
              <a:rPr lang="en-US" dirty="0" smtClean="0">
                <a:solidFill>
                  <a:srgbClr val="C0504D"/>
                </a:solidFill>
              </a:rPr>
              <a:t> needs copying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6096000"/>
            <a:ext cx="3962400" cy="533400"/>
          </a:xfrm>
        </p:spPr>
        <p:txBody>
          <a:bodyPr/>
          <a:lstStyle/>
          <a:p>
            <a:r>
              <a:rPr lang="en-US" dirty="0" smtClean="0"/>
              <a:t>Uh-oh, creates a “red arrow”</a:t>
            </a:r>
          </a:p>
          <a:p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57800" y="4343400"/>
            <a:ext cx="3200400" cy="175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return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ans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267200" y="10287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1722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770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818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029200" y="28852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9337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209800" y="32185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112065" y="32185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9265" y="35870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50265" y="38377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67400" y="1600200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019800" y="25994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6362700" y="304800"/>
            <a:ext cx="2400300" cy="1252887"/>
            <a:chOff x="5905500" y="1496266"/>
            <a:chExt cx="2400300" cy="1252887"/>
          </a:xfrm>
        </p:grpSpPr>
        <p:sp>
          <p:nvSpPr>
            <p:cNvPr id="24" name="Oval 23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6705600" y="14755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2209800" y="24384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457700"/>
            <a:ext cx="4191000" cy="1371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pq.getMin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x.setDate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5950" y="2438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116891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fix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we deep-copy objects from clients before adding to our data structure, we should deep-copy parts of our data structure and return the copies to clients</a:t>
            </a:r>
          </a:p>
          <a:p>
            <a:endParaRPr lang="en-US" dirty="0"/>
          </a:p>
          <a:p>
            <a:r>
              <a:rPr lang="en-US" dirty="0" smtClean="0"/>
              <a:t>Copy-in </a:t>
            </a:r>
            <a:r>
              <a:rPr lang="en-US" i="1" dirty="0" smtClean="0"/>
              <a:t>and</a:t>
            </a:r>
            <a:r>
              <a:rPr lang="en-US" dirty="0" smtClean="0"/>
              <a:t> copy-out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505200"/>
            <a:ext cx="5943600" cy="2057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</a:rPr>
              <a:t> Date(…),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</a:t>
            </a: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</a:rPr>
              <a:t>ans.description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47937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Less copying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(Deep) copying is one solution to our aliasing problems</a:t>
            </a:r>
          </a:p>
          <a:p>
            <a:endParaRPr lang="en-US" dirty="0"/>
          </a:p>
          <a:p>
            <a:r>
              <a:rPr lang="en-US" dirty="0" smtClean="0"/>
              <a:t>Another solution is </a:t>
            </a:r>
            <a:r>
              <a:rPr lang="en-US" i="1" dirty="0" smtClean="0">
                <a:solidFill>
                  <a:schemeClr val="accent2"/>
                </a:solidFill>
              </a:rPr>
              <a:t>immutability</a:t>
            </a:r>
          </a:p>
          <a:p>
            <a:pPr lvl="1"/>
            <a:r>
              <a:rPr lang="en-US" dirty="0" smtClean="0"/>
              <a:t>Make it so nobody can ever change an object or any other objects it can refer to (deeply)</a:t>
            </a:r>
          </a:p>
          <a:p>
            <a:pPr lvl="1"/>
            <a:r>
              <a:rPr lang="en-US" dirty="0" smtClean="0"/>
              <a:t>Allows “red arrows”, but immutability makes them harmless</a:t>
            </a:r>
          </a:p>
          <a:p>
            <a:pPr lvl="1"/>
            <a:endParaRPr lang="en-US" dirty="0"/>
          </a:p>
          <a:p>
            <a:r>
              <a:rPr lang="en-US" dirty="0" smtClean="0"/>
              <a:t>In Java,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field cannot be updated after an object is constructed, so helps ensure immutability</a:t>
            </a:r>
          </a:p>
          <a:p>
            <a:pPr lvl="1"/>
            <a:r>
              <a:rPr lang="en-US" dirty="0" smtClean="0"/>
              <a:t>But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is a “shallow” idea and we need “deep” immutability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80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This works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19200"/>
            <a:ext cx="7162800" cy="3962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){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/*no copy-in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needed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!*/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/*no copy-out needed!*/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334000"/>
            <a:ext cx="78646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0" dirty="0" smtClean="0">
                <a:latin typeface="+mn-lt"/>
              </a:rPr>
              <a:t> objects are immutable in Java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(Using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0" dirty="0" smtClean="0">
                <a:latin typeface="+mn-lt"/>
              </a:rPr>
              <a:t>for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sz="2000" b="0" dirty="0" smtClean="0">
                <a:latin typeface="+mn-lt"/>
              </a:rPr>
              <a:t> is not great style though)</a:t>
            </a:r>
          </a:p>
        </p:txBody>
      </p:sp>
    </p:spTree>
    <p:extLst>
      <p:ext uri="{BB962C8B-B14F-4D97-AF65-F5344CB8AC3E}">
        <p14:creationId xmlns:p14="http://schemas.microsoft.com/office/powerpoint/2010/main" val="40273367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This does</a:t>
            </a:r>
            <a:r>
              <a:rPr lang="en-US" dirty="0" smtClean="0"/>
              <a:t> not </a:t>
            </a:r>
            <a:r>
              <a:rPr lang="en-US" dirty="0" smtClean="0">
                <a:solidFill>
                  <a:srgbClr val="C0504D"/>
                </a:solidFill>
              </a:rPr>
              <a:t>work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7162800" cy="4191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not final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){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/*no copy-in*/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/*no copy-out*/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9734" y="5562600"/>
            <a:ext cx="7342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Client could mutate a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b="0" dirty="0" smtClean="0">
                <a:latin typeface="+mn-lt"/>
              </a:rPr>
              <a:t>’s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b="0" dirty="0" smtClean="0">
                <a:latin typeface="+mn-lt"/>
              </a:rPr>
              <a:t> that is in our data 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So must do entire deep copy of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5291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>
                <a:solidFill>
                  <a:schemeClr val="accent2"/>
                </a:solidFill>
              </a:rPr>
              <a:t> is shallow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162800" cy="1295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924800" cy="3505200"/>
          </a:xfrm>
        </p:spPr>
        <p:txBody>
          <a:bodyPr/>
          <a:lstStyle/>
          <a:p>
            <a:r>
              <a:rPr lang="en-US" dirty="0" smtClean="0"/>
              <a:t>Here,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dirty="0" smtClean="0"/>
              <a:t>means no code can update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lang="en-US" dirty="0" smtClean="0"/>
              <a:t> fields after the object is constructed</a:t>
            </a:r>
          </a:p>
          <a:p>
            <a:endParaRPr lang="en-US" sz="1000" dirty="0" smtClean="0"/>
          </a:p>
          <a:p>
            <a:r>
              <a:rPr lang="en-US" dirty="0" smtClean="0"/>
              <a:t>So they will always refer to the same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objects</a:t>
            </a:r>
          </a:p>
          <a:p>
            <a:endParaRPr lang="en-US" sz="1000" dirty="0" smtClean="0"/>
          </a:p>
          <a:p>
            <a:r>
              <a:rPr lang="en-US" dirty="0" smtClean="0"/>
              <a:t>But what if those objects have </a:t>
            </a:r>
            <a:r>
              <a:rPr lang="en-US" i="1" dirty="0" smtClean="0"/>
              <a:t>their</a:t>
            </a:r>
            <a:r>
              <a:rPr lang="en-US" dirty="0" smtClean="0"/>
              <a:t> contents change</a:t>
            </a:r>
          </a:p>
          <a:p>
            <a:pPr lvl="1"/>
            <a:r>
              <a:rPr lang="en-US" dirty="0" smtClean="0"/>
              <a:t>Cannot happen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/>
              <a:t> objects, depends how we define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</a:p>
          <a:p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So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a “shallow” notion, but we can use it “all the way down” to get deep immutability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839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This works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r>
              <a:rPr lang="en-US" dirty="0" smtClean="0"/>
              <a:t>When deep-copying, can “stop” when you get to immutable data</a:t>
            </a:r>
          </a:p>
          <a:p>
            <a:pPr lvl="1"/>
            <a:r>
              <a:rPr lang="en-US" dirty="0" smtClean="0"/>
              <a:t>Copying immutable data is wasted work, so poor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905000"/>
            <a:ext cx="7162800" cy="4762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ans</a:t>
            </a:r>
            <a:r>
              <a:rPr lang="en-US" sz="1800" dirty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ans.date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okay!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ans.description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6771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What about this?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47800"/>
            <a:ext cx="8001000" cy="3886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 (unlike last slide)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 // Floyd’s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algorithm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void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[]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what copying should we do?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9637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What about this?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47800"/>
            <a:ext cx="8001000" cy="3886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 (unlike last slide)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 // Floyd’s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algorithm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void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[]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what copying should we do?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5543490"/>
            <a:ext cx="7332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Copy the array, but do not copy the </a:t>
            </a:r>
            <a:r>
              <a:rPr lang="en-US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or </a:t>
            </a:r>
            <a:r>
              <a:rPr lang="en-US" sz="20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objects</a:t>
            </a:r>
          </a:p>
        </p:txBody>
      </p:sp>
    </p:spTree>
    <p:extLst>
      <p:ext uri="{BB962C8B-B14F-4D97-AF65-F5344CB8AC3E}">
        <p14:creationId xmlns:p14="http://schemas.microsoft.com/office/powerpoint/2010/main" val="22600189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Interface vs. implementation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reusable interface without revealing implementation </a:t>
            </a:r>
          </a:p>
          <a:p>
            <a:endParaRPr lang="en-US" dirty="0"/>
          </a:p>
          <a:p>
            <a:r>
              <a:rPr lang="en-US" dirty="0" smtClean="0"/>
              <a:t>More difficult than it sounds due to aliasing and field-assignment</a:t>
            </a:r>
          </a:p>
          <a:p>
            <a:pPr lvl="1"/>
            <a:r>
              <a:rPr lang="en-US" dirty="0" smtClean="0"/>
              <a:t>Some common pitfalls</a:t>
            </a:r>
          </a:p>
          <a:p>
            <a:endParaRPr lang="en-US" dirty="0"/>
          </a:p>
          <a:p>
            <a:r>
              <a:rPr lang="en-US" dirty="0" smtClean="0"/>
              <a:t>So study it in terms of ADTs vs. data structures</a:t>
            </a:r>
          </a:p>
          <a:p>
            <a:pPr lvl="1"/>
            <a:r>
              <a:rPr lang="en-US" dirty="0" smtClean="0"/>
              <a:t>Will use priority queues as example in lecture, but any ADT would do</a:t>
            </a:r>
          </a:p>
          <a:p>
            <a:pPr lvl="1"/>
            <a:r>
              <a:rPr lang="en-US" dirty="0" smtClean="0"/>
              <a:t>Key aspect of grading your homework on 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099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Homework 5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You are implementing a graph abstraction</a:t>
            </a:r>
          </a:p>
          <a:p>
            <a:endParaRPr lang="en-US" sz="1400" dirty="0"/>
          </a:p>
          <a:p>
            <a:r>
              <a:rPr lang="en-US" dirty="0" smtClean="0"/>
              <a:t>As provided,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Vertex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Edge</a:t>
            </a:r>
            <a:r>
              <a:rPr lang="en-US" dirty="0" smtClean="0"/>
              <a:t> are immutable</a:t>
            </a:r>
          </a:p>
          <a:p>
            <a:pPr lvl="1"/>
            <a:r>
              <a:rPr lang="en-US" dirty="0" smtClean="0"/>
              <a:t>But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Collection&lt;Vertex&gt;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Collection&lt;Edge&gt;</a:t>
            </a:r>
            <a:r>
              <a:rPr lang="en-US" dirty="0" smtClean="0"/>
              <a:t> are not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You might choose to add fields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Vertex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Edge</a:t>
            </a:r>
            <a:r>
              <a:rPr lang="en-US" dirty="0" smtClean="0"/>
              <a:t> that make them not immutable</a:t>
            </a:r>
          </a:p>
          <a:p>
            <a:pPr lvl="1"/>
            <a:r>
              <a:rPr lang="en-US" dirty="0" smtClean="0"/>
              <a:t>Leads to more copy-in-copy-out, but that’s fine!</a:t>
            </a:r>
          </a:p>
          <a:p>
            <a:pPr lvl="1"/>
            <a:endParaRPr lang="en-US" sz="14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Or</a:t>
            </a:r>
            <a:r>
              <a:rPr lang="en-US" dirty="0" smtClean="0"/>
              <a:t> you might leave them immutable and keep things like “best-path-cost-so-far” in another dictionary (e.g.,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There is more than one good design, but preserve your abstraction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Great practice with a key concept in software design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66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Recall the abstraction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29718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Clients:</a:t>
            </a:r>
          </a:p>
          <a:p>
            <a:pPr marL="0" indent="0">
              <a:buNone/>
            </a:pPr>
            <a:r>
              <a:rPr lang="en-US" dirty="0" smtClean="0"/>
              <a:t>“not trusted by ADT implementer”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perform any sequence of ADT operations</a:t>
            </a:r>
          </a:p>
          <a:p>
            <a:r>
              <a:rPr lang="en-US" dirty="0" smtClean="0"/>
              <a:t>Can do anything type-checker allows on any accessible objects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257800" y="1295400"/>
            <a:ext cx="3657600" cy="475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b="0" kern="0" dirty="0" smtClean="0"/>
          </a:p>
          <a:p>
            <a:pPr marL="0" indent="0">
              <a:buFontTx/>
              <a:buNone/>
            </a:pPr>
            <a:r>
              <a:rPr lang="en-US" b="0" kern="0" dirty="0" smtClean="0"/>
              <a:t>Data structure:</a:t>
            </a:r>
          </a:p>
          <a:p>
            <a:pPr marL="0" indent="0">
              <a:buFontTx/>
              <a:buNone/>
            </a:pPr>
            <a:endParaRPr lang="en-US" sz="1200" b="0" kern="0" dirty="0" smtClean="0"/>
          </a:p>
          <a:p>
            <a:r>
              <a:rPr lang="en-US" b="0" kern="0" dirty="0" smtClean="0"/>
              <a:t>Should document how operations can be used and what is checked (raising appropriate exceptions)</a:t>
            </a:r>
          </a:p>
          <a:p>
            <a:pPr lvl="1"/>
            <a:r>
              <a:rPr lang="en-US" b="0" kern="0" dirty="0" smtClean="0"/>
              <a:t>E.g., fields not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endParaRPr lang="en-US" sz="800" b="0" kern="0" dirty="0" smtClean="0"/>
          </a:p>
          <a:p>
            <a:r>
              <a:rPr lang="en-US" b="0" kern="0" dirty="0" smtClean="0"/>
              <a:t>If used correctly, correct priority queue for any client</a:t>
            </a:r>
          </a:p>
          <a:p>
            <a:endParaRPr lang="en-US" sz="800" b="0" kern="0" dirty="0" smtClean="0"/>
          </a:p>
          <a:p>
            <a:r>
              <a:rPr lang="en-US" b="0" kern="0" dirty="0"/>
              <a:t>Client “cannot see” the implementation </a:t>
            </a:r>
          </a:p>
          <a:p>
            <a:pPr lvl="1"/>
            <a:r>
              <a:rPr lang="en-US" b="0" kern="0" dirty="0"/>
              <a:t>E.g., binary min heap</a:t>
            </a:r>
          </a:p>
          <a:p>
            <a:endParaRPr lang="en-US" b="0" kern="0" dirty="0" smtClean="0"/>
          </a:p>
          <a:p>
            <a:endParaRPr lang="en-US" b="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200400" y="1524001"/>
            <a:ext cx="2057400" cy="46767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ew PQ(…)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611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Our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priority queue with to-do items, so earlier dates “come first”</a:t>
            </a:r>
          </a:p>
          <a:p>
            <a:pPr lvl="1"/>
            <a:r>
              <a:rPr lang="en-US" dirty="0" smtClean="0"/>
              <a:t>Simpler example than using Java generics</a:t>
            </a:r>
          </a:p>
          <a:p>
            <a:r>
              <a:rPr lang="en-US" dirty="0" smtClean="0"/>
              <a:t>Exact method names and behavior not essential to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743200"/>
            <a:ext cx="6705600" cy="3657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…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some private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fields (year, month, day)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getYear</a:t>
            </a:r>
            <a:r>
              <a:rPr lang="en-US" sz="1800" dirty="0" smtClean="0">
                <a:latin typeface="Courier New" pitchFamily="49" charset="0"/>
              </a:rPr>
              <a:t>() </a:t>
            </a:r>
            <a:r>
              <a:rPr lang="en-US" sz="1800" dirty="0">
                <a:latin typeface="Courier New" pitchFamily="49" charset="0"/>
              </a:rPr>
              <a:t>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setYear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dirty="0">
                <a:latin typeface="Courier New" pitchFamily="49" charset="0"/>
              </a:rPr>
              <a:t>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…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more methods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some private fields (date, description)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setDate</a:t>
            </a:r>
            <a:r>
              <a:rPr lang="en-US" sz="1800" dirty="0" smtClean="0">
                <a:latin typeface="Courier New" pitchFamily="49" charset="0"/>
              </a:rPr>
              <a:t>(Date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setDescription</a:t>
            </a:r>
            <a:r>
              <a:rPr lang="en-US" sz="1800" dirty="0" smtClean="0">
                <a:latin typeface="Courier New" pitchFamily="49" charset="0"/>
              </a:rPr>
              <a:t>(String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more methods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c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ontinued next slide…</a:t>
            </a:r>
            <a:endParaRPr lang="en-US" sz="18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82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Our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priority queue with to-do items, so earlier dates “come first”</a:t>
            </a:r>
          </a:p>
          <a:p>
            <a:pPr lvl="1"/>
            <a:r>
              <a:rPr lang="en-US" dirty="0" smtClean="0"/>
              <a:t>Simpler example than using Java generics</a:t>
            </a:r>
          </a:p>
          <a:p>
            <a:r>
              <a:rPr lang="en-US" dirty="0" smtClean="0"/>
              <a:t>Exact method names and behavior not essential to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743200"/>
            <a:ext cx="6629400" cy="2667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…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… 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some private fields (array, size, …)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boolean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1800" dirty="0" smtClean="0">
                <a:latin typeface="Courier New" pitchFamily="49" charset="0"/>
              </a:rPr>
              <a:t>() </a:t>
            </a:r>
            <a:r>
              <a:rPr lang="en-US" sz="1800" dirty="0">
                <a:latin typeface="Courier New" pitchFamily="49" charset="0"/>
              </a:rPr>
              <a:t>{…}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27813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 obvious mistake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dirty="0" smtClean="0"/>
              <a:t>Why we trained you to “mindlessly” make fields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81050" y="556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kern="0" dirty="0" smtClean="0"/>
              <a:t>Today’s lecture: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0" kern="0" dirty="0" smtClean="0"/>
              <a:t> does not solve all your problems!</a:t>
            </a:r>
          </a:p>
          <a:p>
            <a:pPr lvl="1"/>
            <a:r>
              <a:rPr lang="en-US" b="0" kern="0" dirty="0" smtClean="0"/>
              <a:t>Upcoming pitfalls can occur even with all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0" kern="0" dirty="0" smtClean="0"/>
              <a:t> fields</a:t>
            </a:r>
            <a:endParaRPr lang="en-US" b="0" kern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629400" cy="3200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other fields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[]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heap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new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pq.heap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null;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likely exception</a:t>
            </a:r>
          </a:p>
        </p:txBody>
      </p:sp>
    </p:spTree>
    <p:extLst>
      <p:ext uri="{BB962C8B-B14F-4D97-AF65-F5344CB8AC3E}">
        <p14:creationId xmlns:p14="http://schemas.microsoft.com/office/powerpoint/2010/main" val="4496008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Less obvious mistakes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524000"/>
            <a:ext cx="6629400" cy="426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all private fields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(“some different thing”);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same object after update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x’s description???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y’s description???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62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Aliasing and mutation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/>
          <a:lstStyle/>
          <a:p>
            <a:r>
              <a:rPr lang="en-US" dirty="0" smtClean="0"/>
              <a:t>Client was able to update something inside the abstraction because client had an alias to it!</a:t>
            </a:r>
          </a:p>
          <a:p>
            <a:pPr lvl="1"/>
            <a:r>
              <a:rPr lang="en-US" dirty="0" smtClean="0"/>
              <a:t>It is too hard to reason about and document what should happen, so better software designs avoid the issue!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34186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3467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37519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37519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41204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43711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867400" y="2133600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V="1">
            <a:off x="6019800" y="31328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6362700" y="838200"/>
            <a:ext cx="2400300" cy="1252887"/>
            <a:chOff x="5905500" y="1496266"/>
            <a:chExt cx="2400300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 flipV="1">
            <a:off x="6705600" y="20089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828800" y="2971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2209800" y="29718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842320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24504</TotalTime>
  <Words>2869</Words>
  <Application>Microsoft Macintosh PowerPoint</Application>
  <PresentationFormat>On-screen Show (4:3)</PresentationFormat>
  <Paragraphs>529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CSE373: Data Structures &amp; Algorithms  Lecture 15: Software-Design Interlude – Preserving Abstractions</vt:lpstr>
      <vt:lpstr>Motivation</vt:lpstr>
      <vt:lpstr>Interface vs. implementation</vt:lpstr>
      <vt:lpstr>Recall the abstraction</vt:lpstr>
      <vt:lpstr>Our example</vt:lpstr>
      <vt:lpstr>Our example</vt:lpstr>
      <vt:lpstr>An obvious mistake</vt:lpstr>
      <vt:lpstr>Less obvious mistakes</vt:lpstr>
      <vt:lpstr>Aliasing and mutation</vt:lpstr>
      <vt:lpstr>More bad clients</vt:lpstr>
      <vt:lpstr>More bad clients</vt:lpstr>
      <vt:lpstr>More bad clients</vt:lpstr>
      <vt:lpstr>The general fix</vt:lpstr>
      <vt:lpstr>Must copy the object</vt:lpstr>
      <vt:lpstr>Copying works…</vt:lpstr>
      <vt:lpstr>Didin’t do enough copying yet</vt:lpstr>
      <vt:lpstr>Deep copying</vt:lpstr>
      <vt:lpstr>Constructors take input too</vt:lpstr>
      <vt:lpstr>That was copy-in, now copy-out…</vt:lpstr>
      <vt:lpstr>deleteMin is fine</vt:lpstr>
      <vt:lpstr>getMin needs copying</vt:lpstr>
      <vt:lpstr>The fix</vt:lpstr>
      <vt:lpstr>Less copying</vt:lpstr>
      <vt:lpstr>This works</vt:lpstr>
      <vt:lpstr>This does not work</vt:lpstr>
      <vt:lpstr>final is shallow</vt:lpstr>
      <vt:lpstr>This works</vt:lpstr>
      <vt:lpstr>What about this?</vt:lpstr>
      <vt:lpstr>What about this?</vt:lpstr>
      <vt:lpstr>Homework 5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1104</cp:revision>
  <cp:lastPrinted>2013-11-11T19:40:54Z</cp:lastPrinted>
  <dcterms:created xsi:type="dcterms:W3CDTF">2009-03-13T20:43:19Z</dcterms:created>
  <dcterms:modified xsi:type="dcterms:W3CDTF">2015-11-02T22:10:17Z</dcterms:modified>
</cp:coreProperties>
</file>