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362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1" r:id="rId10"/>
    <p:sldId id="370" r:id="rId11"/>
    <p:sldId id="372" r:id="rId12"/>
    <p:sldId id="373" r:id="rId13"/>
    <p:sldId id="374" r:id="rId14"/>
    <p:sldId id="375" r:id="rId15"/>
    <p:sldId id="376" r:id="rId16"/>
    <p:sldId id="378" r:id="rId17"/>
    <p:sldId id="379" r:id="rId18"/>
    <p:sldId id="380" r:id="rId19"/>
    <p:sldId id="381" r:id="rId20"/>
    <p:sldId id="383" r:id="rId21"/>
    <p:sldId id="384" r:id="rId2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11/22/15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26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811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1276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72894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62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46" Type="http://schemas.openxmlformats.org/officeDocument/2006/relationships/tags" Target="../tags/tag65.xml"/><Relationship Id="rId47" Type="http://schemas.openxmlformats.org/officeDocument/2006/relationships/tags" Target="../tags/tag66.xml"/><Relationship Id="rId48" Type="http://schemas.openxmlformats.org/officeDocument/2006/relationships/tags" Target="../tags/tag67.xml"/><Relationship Id="rId49" Type="http://schemas.openxmlformats.org/officeDocument/2006/relationships/tags" Target="../tags/tag68.xml"/><Relationship Id="rId20" Type="http://schemas.openxmlformats.org/officeDocument/2006/relationships/tags" Target="../tags/tag39.xml"/><Relationship Id="rId21" Type="http://schemas.openxmlformats.org/officeDocument/2006/relationships/tags" Target="../tags/tag40.xml"/><Relationship Id="rId22" Type="http://schemas.openxmlformats.org/officeDocument/2006/relationships/tags" Target="../tags/tag41.xml"/><Relationship Id="rId23" Type="http://schemas.openxmlformats.org/officeDocument/2006/relationships/tags" Target="../tags/tag42.xml"/><Relationship Id="rId24" Type="http://schemas.openxmlformats.org/officeDocument/2006/relationships/tags" Target="../tags/tag43.xml"/><Relationship Id="rId25" Type="http://schemas.openxmlformats.org/officeDocument/2006/relationships/tags" Target="../tags/tag44.xml"/><Relationship Id="rId26" Type="http://schemas.openxmlformats.org/officeDocument/2006/relationships/tags" Target="../tags/tag45.xml"/><Relationship Id="rId27" Type="http://schemas.openxmlformats.org/officeDocument/2006/relationships/tags" Target="../tags/tag46.xml"/><Relationship Id="rId28" Type="http://schemas.openxmlformats.org/officeDocument/2006/relationships/tags" Target="../tags/tag47.xml"/><Relationship Id="rId29" Type="http://schemas.openxmlformats.org/officeDocument/2006/relationships/tags" Target="../tags/tag48.xml"/><Relationship Id="rId50" Type="http://schemas.openxmlformats.org/officeDocument/2006/relationships/tags" Target="../tags/tag69.xml"/><Relationship Id="rId51" Type="http://schemas.openxmlformats.org/officeDocument/2006/relationships/slideLayout" Target="../slideLayouts/slideLayout2.xml"/><Relationship Id="rId52" Type="http://schemas.openxmlformats.org/officeDocument/2006/relationships/notesSlide" Target="../notesSlides/notesSlide11.xml"/><Relationship Id="rId1" Type="http://schemas.openxmlformats.org/officeDocument/2006/relationships/tags" Target="../tags/tag20.xml"/><Relationship Id="rId2" Type="http://schemas.openxmlformats.org/officeDocument/2006/relationships/tags" Target="../tags/tag21.xml"/><Relationship Id="rId3" Type="http://schemas.openxmlformats.org/officeDocument/2006/relationships/tags" Target="../tags/tag22.xml"/><Relationship Id="rId4" Type="http://schemas.openxmlformats.org/officeDocument/2006/relationships/tags" Target="../tags/tag23.xml"/><Relationship Id="rId5" Type="http://schemas.openxmlformats.org/officeDocument/2006/relationships/tags" Target="../tags/tag24.xml"/><Relationship Id="rId30" Type="http://schemas.openxmlformats.org/officeDocument/2006/relationships/tags" Target="../tags/tag49.xml"/><Relationship Id="rId31" Type="http://schemas.openxmlformats.org/officeDocument/2006/relationships/tags" Target="../tags/tag50.xml"/><Relationship Id="rId32" Type="http://schemas.openxmlformats.org/officeDocument/2006/relationships/tags" Target="../tags/tag51.xml"/><Relationship Id="rId9" Type="http://schemas.openxmlformats.org/officeDocument/2006/relationships/tags" Target="../tags/tag28.xml"/><Relationship Id="rId6" Type="http://schemas.openxmlformats.org/officeDocument/2006/relationships/tags" Target="../tags/tag25.xml"/><Relationship Id="rId7" Type="http://schemas.openxmlformats.org/officeDocument/2006/relationships/tags" Target="../tags/tag26.xml"/><Relationship Id="rId8" Type="http://schemas.openxmlformats.org/officeDocument/2006/relationships/tags" Target="../tags/tag27.xml"/><Relationship Id="rId33" Type="http://schemas.openxmlformats.org/officeDocument/2006/relationships/tags" Target="../tags/tag52.xml"/><Relationship Id="rId34" Type="http://schemas.openxmlformats.org/officeDocument/2006/relationships/tags" Target="../tags/tag53.xml"/><Relationship Id="rId35" Type="http://schemas.openxmlformats.org/officeDocument/2006/relationships/tags" Target="../tags/tag54.xml"/><Relationship Id="rId36" Type="http://schemas.openxmlformats.org/officeDocument/2006/relationships/tags" Target="../tags/tag55.xml"/><Relationship Id="rId10" Type="http://schemas.openxmlformats.org/officeDocument/2006/relationships/tags" Target="../tags/tag29.xml"/><Relationship Id="rId11" Type="http://schemas.openxmlformats.org/officeDocument/2006/relationships/tags" Target="../tags/tag30.xml"/><Relationship Id="rId12" Type="http://schemas.openxmlformats.org/officeDocument/2006/relationships/tags" Target="../tags/tag31.xml"/><Relationship Id="rId13" Type="http://schemas.openxmlformats.org/officeDocument/2006/relationships/tags" Target="../tags/tag32.xml"/><Relationship Id="rId14" Type="http://schemas.openxmlformats.org/officeDocument/2006/relationships/tags" Target="../tags/tag33.xml"/><Relationship Id="rId15" Type="http://schemas.openxmlformats.org/officeDocument/2006/relationships/tags" Target="../tags/tag34.xml"/><Relationship Id="rId16" Type="http://schemas.openxmlformats.org/officeDocument/2006/relationships/tags" Target="../tags/tag35.xml"/><Relationship Id="rId17" Type="http://schemas.openxmlformats.org/officeDocument/2006/relationships/tags" Target="../tags/tag36.xml"/><Relationship Id="rId18" Type="http://schemas.openxmlformats.org/officeDocument/2006/relationships/tags" Target="../tags/tag37.xml"/><Relationship Id="rId19" Type="http://schemas.openxmlformats.org/officeDocument/2006/relationships/tags" Target="../tags/tag38.xml"/><Relationship Id="rId37" Type="http://schemas.openxmlformats.org/officeDocument/2006/relationships/tags" Target="../tags/tag56.xml"/><Relationship Id="rId38" Type="http://schemas.openxmlformats.org/officeDocument/2006/relationships/tags" Target="../tags/tag57.xml"/><Relationship Id="rId39" Type="http://schemas.openxmlformats.org/officeDocument/2006/relationships/tags" Target="../tags/tag58.xml"/><Relationship Id="rId40" Type="http://schemas.openxmlformats.org/officeDocument/2006/relationships/tags" Target="../tags/tag59.xml"/><Relationship Id="rId41" Type="http://schemas.openxmlformats.org/officeDocument/2006/relationships/tags" Target="../tags/tag60.xml"/><Relationship Id="rId42" Type="http://schemas.openxmlformats.org/officeDocument/2006/relationships/tags" Target="../tags/tag61.xml"/><Relationship Id="rId43" Type="http://schemas.openxmlformats.org/officeDocument/2006/relationships/tags" Target="../tags/tag62.xml"/><Relationship Id="rId44" Type="http://schemas.openxmlformats.org/officeDocument/2006/relationships/tags" Target="../tags/tag63.xml"/><Relationship Id="rId45" Type="http://schemas.openxmlformats.org/officeDocument/2006/relationships/tags" Target="../tags/tag6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tags" Target="../tags/tag13.xml"/><Relationship Id="rId12" Type="http://schemas.openxmlformats.org/officeDocument/2006/relationships/tags" Target="../tags/tag14.xml"/><Relationship Id="rId13" Type="http://schemas.openxmlformats.org/officeDocument/2006/relationships/tags" Target="../tags/tag15.xml"/><Relationship Id="rId14" Type="http://schemas.openxmlformats.org/officeDocument/2006/relationships/tags" Target="../tags/tag16.xml"/><Relationship Id="rId15" Type="http://schemas.openxmlformats.org/officeDocument/2006/relationships/tags" Target="../tags/tag17.xml"/><Relationship Id="rId16" Type="http://schemas.openxmlformats.org/officeDocument/2006/relationships/tags" Target="../tags/tag18.xml"/><Relationship Id="rId17" Type="http://schemas.openxmlformats.org/officeDocument/2006/relationships/tags" Target="../tags/tag19.xml"/><Relationship Id="rId18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tags" Target="../tags/tag5.xml"/><Relationship Id="rId4" Type="http://schemas.openxmlformats.org/officeDocument/2006/relationships/tags" Target="../tags/tag6.xml"/><Relationship Id="rId5" Type="http://schemas.openxmlformats.org/officeDocument/2006/relationships/tags" Target="../tags/tag7.xml"/><Relationship Id="rId6" Type="http://schemas.openxmlformats.org/officeDocument/2006/relationships/tags" Target="../tags/tag8.xml"/><Relationship Id="rId7" Type="http://schemas.openxmlformats.org/officeDocument/2006/relationships/tags" Target="../tags/tag9.xml"/><Relationship Id="rId8" Type="http://schemas.openxmlformats.org/officeDocument/2006/relationships/tags" Target="../tags/tag10.xml"/><Relationship Id="rId9" Type="http://schemas.openxmlformats.org/officeDocument/2006/relationships/tags" Target="../tags/tag11.xml"/><Relationship Id="rId10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22: Parallel Reductions, Maps, and Algorithm Analysis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Kevin Quinn</a:t>
            </a:r>
            <a:endParaRPr lang="en-US" sz="2400" dirty="0" smtClean="0"/>
          </a:p>
          <a:p>
            <a:r>
              <a:rPr lang="en-US" sz="2400" dirty="0" smtClean="0"/>
              <a:t>Fall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7451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Digression:  </a:t>
            </a:r>
            <a:r>
              <a:rPr lang="en-US" dirty="0" err="1" smtClean="0">
                <a:solidFill>
                  <a:srgbClr val="C0504D"/>
                </a:solidFill>
              </a:rPr>
              <a:t>MapReduce</a:t>
            </a:r>
            <a:r>
              <a:rPr lang="en-US" dirty="0" smtClean="0">
                <a:solidFill>
                  <a:srgbClr val="C0504D"/>
                </a:solidFill>
              </a:rPr>
              <a:t> on clusters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You may have heard of Google’s “map/reduce”</a:t>
            </a:r>
          </a:p>
          <a:p>
            <a:pPr lvl="1"/>
            <a:r>
              <a:rPr lang="en-US" dirty="0" smtClean="0"/>
              <a:t>Or the open-source version </a:t>
            </a:r>
            <a:r>
              <a:rPr lang="en-US" dirty="0" err="1" smtClean="0"/>
              <a:t>Hadoop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Idea: Perform maps/reduces on data using many machines</a:t>
            </a:r>
          </a:p>
          <a:p>
            <a:pPr lvl="1"/>
            <a:r>
              <a:rPr lang="en-US" dirty="0" smtClean="0"/>
              <a:t>The system takes care of distributing the data and managing fault tolerance</a:t>
            </a:r>
          </a:p>
          <a:p>
            <a:pPr lvl="1"/>
            <a:r>
              <a:rPr lang="en-US" dirty="0" smtClean="0"/>
              <a:t>You just write code to map one element and reduce elements to a combined result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Separates how to do recursive divide-and-conquer from what computation to perform</a:t>
            </a:r>
          </a:p>
          <a:p>
            <a:pPr lvl="1"/>
            <a:r>
              <a:rPr lang="en-US" dirty="0" smtClean="0"/>
              <a:t>Separating concerns is good software engineering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345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Analyzing algorithms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Like all algorithms, parallel algorithms should be:</a:t>
            </a:r>
          </a:p>
          <a:p>
            <a:pPr lvl="1"/>
            <a:r>
              <a:rPr lang="en-US" dirty="0" smtClean="0"/>
              <a:t>Correct </a:t>
            </a:r>
          </a:p>
          <a:p>
            <a:pPr lvl="1"/>
            <a:r>
              <a:rPr lang="en-US" dirty="0" smtClean="0"/>
              <a:t>Efficient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For our algorithms so far, correctness is “obvious” so we’ll focus on efficiency</a:t>
            </a:r>
          </a:p>
          <a:p>
            <a:pPr lvl="1"/>
            <a:r>
              <a:rPr lang="en-US" dirty="0" smtClean="0"/>
              <a:t>Want asymptotic bounds</a:t>
            </a:r>
          </a:p>
          <a:p>
            <a:pPr lvl="1"/>
            <a:r>
              <a:rPr lang="en-US" dirty="0" smtClean="0"/>
              <a:t>Want to analyze the algorithm without regard to a specific number of processors</a:t>
            </a:r>
          </a:p>
          <a:p>
            <a:pPr lvl="1"/>
            <a:r>
              <a:rPr lang="en-US" dirty="0" smtClean="0"/>
              <a:t>Here: Identify the “best we can do” </a:t>
            </a:r>
            <a:r>
              <a:rPr lang="en-US" i="1" dirty="0" smtClean="0"/>
              <a:t>if</a:t>
            </a:r>
            <a:r>
              <a:rPr lang="en-US" dirty="0" smtClean="0"/>
              <a:t> the underlying </a:t>
            </a:r>
            <a:r>
              <a:rPr lang="en-US" i="1" dirty="0" smtClean="0"/>
              <a:t>thread-scheduler</a:t>
            </a:r>
            <a:r>
              <a:rPr lang="en-US" dirty="0" smtClean="0"/>
              <a:t> does its part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908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Work and Span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n-US" b="1" dirty="0" smtClean="0"/>
              <a:t>T</a:t>
            </a:r>
            <a:r>
              <a:rPr lang="en-US" b="1" baseline="-25000" dirty="0" smtClean="0"/>
              <a:t>P</a:t>
            </a:r>
            <a:r>
              <a:rPr lang="en-US" dirty="0" smtClean="0"/>
              <a:t> be the running time if there are </a:t>
            </a:r>
            <a:r>
              <a:rPr lang="en-US" b="1" dirty="0" smtClean="0"/>
              <a:t>P</a:t>
            </a:r>
            <a:r>
              <a:rPr lang="en-US" dirty="0" smtClean="0"/>
              <a:t> processors available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Two key measures of run-time: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4F81BD"/>
                </a:solidFill>
              </a:rPr>
              <a:t>Work</a:t>
            </a:r>
            <a:r>
              <a:rPr lang="en-US" dirty="0" smtClean="0"/>
              <a:t>: How long it would take 1 processor = </a:t>
            </a:r>
            <a:r>
              <a:rPr lang="en-US" b="1" dirty="0" smtClean="0">
                <a:solidFill>
                  <a:srgbClr val="4F81BD"/>
                </a:solidFill>
              </a:rPr>
              <a:t>T</a:t>
            </a:r>
            <a:r>
              <a:rPr lang="en-US" b="1" baseline="-25000" dirty="0" smtClean="0">
                <a:solidFill>
                  <a:srgbClr val="4F81BD"/>
                </a:solidFill>
              </a:rPr>
              <a:t>1</a:t>
            </a:r>
          </a:p>
          <a:p>
            <a:pPr lvl="1"/>
            <a:r>
              <a:rPr lang="en-US" dirty="0" smtClean="0"/>
              <a:t>Just “</a:t>
            </a:r>
            <a:r>
              <a:rPr lang="en-US" dirty="0" smtClean="0"/>
              <a:t>sequential-</a:t>
            </a:r>
            <a:r>
              <a:rPr lang="en-US" dirty="0" err="1" smtClean="0"/>
              <a:t>ize</a:t>
            </a:r>
            <a:r>
              <a:rPr lang="en-US" dirty="0" smtClean="0"/>
              <a:t>” the recursive forking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4F81BD"/>
                </a:solidFill>
              </a:rPr>
              <a:t>Span</a:t>
            </a:r>
            <a:r>
              <a:rPr lang="en-US" dirty="0" smtClean="0"/>
              <a:t>: How long it would take infinity processors =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b="1" dirty="0" smtClean="0">
                <a:solidFill>
                  <a:srgbClr val="4F81BD"/>
                </a:solidFill>
              </a:rPr>
              <a:t>T</a:t>
            </a:r>
            <a:r>
              <a:rPr lang="en-US" sz="2800" b="1" baseline="-25000" dirty="0" smtClean="0">
                <a:solidFill>
                  <a:srgbClr val="4F81BD"/>
                </a:solidFill>
                <a:sym typeface="Symbol"/>
              </a:rPr>
              <a:t></a:t>
            </a:r>
            <a:endParaRPr lang="en-US" sz="2800" b="1" baseline="-25000" dirty="0" smtClean="0">
              <a:solidFill>
                <a:srgbClr val="4F81BD"/>
              </a:solidFill>
            </a:endParaRPr>
          </a:p>
          <a:p>
            <a:pPr lvl="1"/>
            <a:r>
              <a:rPr lang="en-US" dirty="0" smtClean="0"/>
              <a:t>The longest dependence-chain</a:t>
            </a:r>
          </a:p>
          <a:p>
            <a:pPr lvl="1"/>
            <a:r>
              <a:rPr lang="en-US" dirty="0" smtClean="0"/>
              <a:t>Example: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for summing an array </a:t>
            </a:r>
          </a:p>
          <a:p>
            <a:pPr lvl="2"/>
            <a:r>
              <a:rPr lang="en-US" dirty="0" smtClean="0"/>
              <a:t>Notice having &gt; </a:t>
            </a:r>
            <a:r>
              <a:rPr lang="en-US" i="1" dirty="0" smtClean="0"/>
              <a:t>n</a:t>
            </a:r>
            <a:r>
              <a:rPr lang="en-US" dirty="0" smtClean="0"/>
              <a:t>/2 processors is no additional help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420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Our simple examples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668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Picture showing all the “stuff that happens” during a reduction or a map: it’s a (conceptual!) DAG</a:t>
            </a:r>
            <a:endParaRPr lang="en-US" dirty="0">
              <a:latin typeface="+mj-lt"/>
            </a:endParaRP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067175" y="22098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524500" y="28044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76500" y="280001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13" name="AutoShape 9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rot="10800000" flipV="1">
            <a:off x="2857500" y="2612822"/>
            <a:ext cx="1268262" cy="2065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0"/>
          <p:cNvCxnSpPr>
            <a:cxnSpLocks noChangeShapeType="1"/>
            <a:endCxn id="11" idx="0"/>
          </p:cNvCxnSpPr>
          <p:nvPr>
            <p:custDataLst>
              <p:tags r:id="rId5"/>
            </p:custDataLst>
          </p:nvPr>
        </p:nvCxnSpPr>
        <p:spPr bwMode="auto">
          <a:xfrm>
            <a:off x="4457700" y="2590800"/>
            <a:ext cx="1266825" cy="2136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67050" y="34902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1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866900" y="34902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22" name="AutoShape 9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 rot="5400000">
            <a:off x="2238795" y="3272613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10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 rot="5400000" flipV="1">
            <a:off x="2838870" y="3272613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7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115050" y="3463789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7" name="Oval 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914900" y="3463789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28" name="AutoShape 9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rot="5400000">
            <a:off x="5286795" y="3246170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10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5400000" flipV="1">
            <a:off x="5886870" y="3246170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Oval 7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24790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1" name="Oval 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46685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32" name="AutoShape 9"/>
          <p:cNvCxnSpPr>
            <a:cxnSpLocks noChangeShapeType="1"/>
            <a:stCxn id="21" idx="3"/>
            <a:endCxn id="31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1654792" y="3905337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10"/>
          <p:cNvCxnSpPr>
            <a:cxnSpLocks noChangeShapeType="1"/>
            <a:endCxn id="30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2164897" y="3893003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7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48615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1" name="Oval 8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2705100" y="4176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42" name="AutoShape 9"/>
          <p:cNvCxnSpPr>
            <a:cxnSpLocks noChangeShapeType="1"/>
            <a:endCxn id="41" idx="0"/>
          </p:cNvCxnSpPr>
          <p:nvPr>
            <p:custDataLst>
              <p:tags r:id="rId20"/>
            </p:custDataLst>
          </p:nvPr>
        </p:nvCxnSpPr>
        <p:spPr bwMode="auto">
          <a:xfrm rot="5400000">
            <a:off x="2893042" y="3905337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0"/>
          <p:cNvCxnSpPr>
            <a:cxnSpLocks noChangeShapeType="1"/>
            <a:endCxn id="40" idx="0"/>
          </p:cNvCxnSpPr>
          <p:nvPr>
            <p:custDataLst>
              <p:tags r:id="rId21"/>
            </p:custDataLst>
          </p:nvPr>
        </p:nvCxnSpPr>
        <p:spPr bwMode="auto">
          <a:xfrm rot="16200000" flipH="1">
            <a:off x="3403147" y="3893003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4" name="Oval 7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531495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53390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46" name="AutoShape 9"/>
          <p:cNvCxnSpPr>
            <a:cxnSpLocks noChangeShapeType="1"/>
            <a:endCxn id="45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4721842" y="3905338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10"/>
          <p:cNvCxnSpPr>
            <a:cxnSpLocks noChangeShapeType="1"/>
            <a:endCxn id="44" idx="0"/>
          </p:cNvCxnSpPr>
          <p:nvPr>
            <p:custDataLst>
              <p:tags r:id="rId25"/>
            </p:custDataLst>
          </p:nvPr>
        </p:nvCxnSpPr>
        <p:spPr bwMode="auto">
          <a:xfrm rot="16200000" flipH="1">
            <a:off x="5231947" y="3893004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8" name="Oval 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53415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9" name="Oval 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753100" y="41760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50" name="AutoShape 9"/>
          <p:cNvCxnSpPr>
            <a:cxnSpLocks noChangeShapeType="1"/>
            <a:endCxn id="49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5941042" y="3905338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" name="AutoShape 10"/>
          <p:cNvCxnSpPr>
            <a:cxnSpLocks noChangeShapeType="1"/>
            <a:endCxn id="48" idx="0"/>
          </p:cNvCxnSpPr>
          <p:nvPr>
            <p:custDataLst>
              <p:tags r:id="rId29"/>
            </p:custDataLst>
          </p:nvPr>
        </p:nvCxnSpPr>
        <p:spPr bwMode="auto">
          <a:xfrm rot="16200000" flipH="1">
            <a:off x="6451147" y="3893004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2" name="AutoShape 9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16002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9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 rot="5400000">
            <a:off x="21336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8" name="Oval 8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1828800" y="49530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59" name="AutoShape 9"/>
          <p:cNvCxnSpPr>
            <a:cxnSpLocks noChangeShapeType="1"/>
          </p:cNvCxnSpPr>
          <p:nvPr>
            <p:custDataLst>
              <p:tags r:id="rId33"/>
            </p:custDataLst>
          </p:nvPr>
        </p:nvCxnSpPr>
        <p:spPr bwMode="auto">
          <a:xfrm rot="16200000" flipH="1">
            <a:off x="28956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3" name="AutoShape 9"/>
          <p:cNvCxnSpPr>
            <a:cxnSpLocks noChangeShapeType="1"/>
          </p:cNvCxnSpPr>
          <p:nvPr>
            <p:custDataLst>
              <p:tags r:id="rId34"/>
            </p:custDataLst>
          </p:nvPr>
        </p:nvCxnSpPr>
        <p:spPr bwMode="auto">
          <a:xfrm rot="5400000">
            <a:off x="3352800" y="4724400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Oval 8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3105150" y="49530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65" name="AutoShape 9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 rot="16200000" flipH="1">
            <a:off x="46482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6" name="AutoShape 9"/>
          <p:cNvCxnSpPr>
            <a:cxnSpLocks noChangeShapeType="1"/>
          </p:cNvCxnSpPr>
          <p:nvPr>
            <p:custDataLst>
              <p:tags r:id="rId37"/>
            </p:custDataLst>
          </p:nvPr>
        </p:nvCxnSpPr>
        <p:spPr bwMode="auto">
          <a:xfrm rot="5400000">
            <a:off x="51816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Oval 8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4876800" y="4953001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68" name="AutoShape 9"/>
          <p:cNvCxnSpPr>
            <a:cxnSpLocks noChangeShapeType="1"/>
          </p:cNvCxnSpPr>
          <p:nvPr>
            <p:custDataLst>
              <p:tags r:id="rId39"/>
            </p:custDataLst>
          </p:nvPr>
        </p:nvCxnSpPr>
        <p:spPr bwMode="auto">
          <a:xfrm rot="16200000" flipH="1">
            <a:off x="58674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9"/>
          <p:cNvCxnSpPr>
            <a:cxnSpLocks noChangeShapeType="1"/>
          </p:cNvCxnSpPr>
          <p:nvPr>
            <p:custDataLst>
              <p:tags r:id="rId40"/>
            </p:custDataLst>
          </p:nvPr>
        </p:nvCxnSpPr>
        <p:spPr bwMode="auto">
          <a:xfrm rot="5400000">
            <a:off x="6400800" y="4724401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0" name="Oval 8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6096000" y="4953001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71" name="AutoShape 9"/>
          <p:cNvCxnSpPr>
            <a:cxnSpLocks noChangeShapeType="1"/>
            <a:stCxn id="58" idx="4"/>
            <a:endCxn id="73" idx="1"/>
          </p:cNvCxnSpPr>
          <p:nvPr>
            <p:custDataLst>
              <p:tags r:id="rId42"/>
            </p:custDataLst>
          </p:nvPr>
        </p:nvCxnSpPr>
        <p:spPr bwMode="auto">
          <a:xfrm rot="16200000" flipH="1">
            <a:off x="2197716" y="5256276"/>
            <a:ext cx="130379" cy="4681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9"/>
          <p:cNvCxnSpPr>
            <a:cxnSpLocks noChangeShapeType="1"/>
            <a:stCxn id="64" idx="3"/>
            <a:endCxn id="73" idx="7"/>
          </p:cNvCxnSpPr>
          <p:nvPr>
            <p:custDataLst>
              <p:tags r:id="rId43"/>
            </p:custDataLst>
          </p:nvPr>
        </p:nvCxnSpPr>
        <p:spPr bwMode="auto">
          <a:xfrm rot="5400000">
            <a:off x="2872037" y="5263848"/>
            <a:ext cx="199526" cy="38387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3" name="Oval 8"/>
          <p:cNvSpPr>
            <a:spLocks noChangeAspect="1" noChangeArrowheads="1"/>
          </p:cNvSpPr>
          <p:nvPr>
            <p:custDataLst>
              <p:tags r:id="rId44"/>
            </p:custDataLst>
          </p:nvPr>
        </p:nvSpPr>
        <p:spPr bwMode="auto">
          <a:xfrm>
            <a:off x="2438400" y="54864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82" name="AutoShape 9"/>
          <p:cNvCxnSpPr>
            <a:cxnSpLocks noChangeShapeType="1"/>
            <a:endCxn id="84" idx="1"/>
          </p:cNvCxnSpPr>
          <p:nvPr>
            <p:custDataLst>
              <p:tags r:id="rId45"/>
            </p:custDataLst>
          </p:nvPr>
        </p:nvCxnSpPr>
        <p:spPr bwMode="auto">
          <a:xfrm rot="16200000" flipH="1">
            <a:off x="5282380" y="5249223"/>
            <a:ext cx="130379" cy="4681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3" name="AutoShape 9"/>
          <p:cNvCxnSpPr>
            <a:cxnSpLocks noChangeShapeType="1"/>
            <a:endCxn id="84" idx="7"/>
          </p:cNvCxnSpPr>
          <p:nvPr>
            <p:custDataLst>
              <p:tags r:id="rId46"/>
            </p:custDataLst>
          </p:nvPr>
        </p:nvCxnSpPr>
        <p:spPr bwMode="auto">
          <a:xfrm rot="10800000" flipV="1">
            <a:off x="5864528" y="5348968"/>
            <a:ext cx="383872" cy="1995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" name="Oval 8"/>
          <p:cNvSpPr>
            <a:spLocks noChangeAspect="1" noChangeArrowheads="1"/>
          </p:cNvSpPr>
          <p:nvPr>
            <p:custDataLst>
              <p:tags r:id="rId47"/>
            </p:custDataLst>
          </p:nvPr>
        </p:nvSpPr>
        <p:spPr bwMode="auto">
          <a:xfrm>
            <a:off x="5523064" y="5479347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86" name="Oval 5"/>
          <p:cNvSpPr>
            <a:spLocks noChangeAspect="1" noChangeArrowheads="1"/>
          </p:cNvSpPr>
          <p:nvPr>
            <p:custDataLst>
              <p:tags r:id="rId48"/>
            </p:custDataLst>
          </p:nvPr>
        </p:nvSpPr>
        <p:spPr bwMode="auto">
          <a:xfrm>
            <a:off x="4114800" y="5791200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87" name="AutoShape 9"/>
          <p:cNvCxnSpPr>
            <a:cxnSpLocks noChangeShapeType="1"/>
            <a:endCxn id="86" idx="2"/>
          </p:cNvCxnSpPr>
          <p:nvPr>
            <p:custDataLst>
              <p:tags r:id="rId49"/>
            </p:custDataLst>
          </p:nvPr>
        </p:nvCxnSpPr>
        <p:spPr bwMode="auto">
          <a:xfrm>
            <a:off x="2884639" y="5751989"/>
            <a:ext cx="1230161" cy="2752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9" name="AutoShape 9"/>
          <p:cNvCxnSpPr>
            <a:cxnSpLocks noChangeShapeType="1"/>
            <a:stCxn id="84" idx="2"/>
          </p:cNvCxnSpPr>
          <p:nvPr>
            <p:custDataLst>
              <p:tags r:id="rId50"/>
            </p:custDataLst>
          </p:nvPr>
        </p:nvCxnSpPr>
        <p:spPr bwMode="auto">
          <a:xfrm rot="10800000" flipV="1">
            <a:off x="4569128" y="5715431"/>
            <a:ext cx="953936" cy="3193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Left Brace 90"/>
          <p:cNvSpPr/>
          <p:nvPr/>
        </p:nvSpPr>
        <p:spPr bwMode="auto">
          <a:xfrm rot="10800000">
            <a:off x="7098173" y="42150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467600" y="4205968"/>
            <a:ext cx="1481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base cases</a:t>
            </a:r>
          </a:p>
        </p:txBody>
      </p:sp>
      <p:sp>
        <p:nvSpPr>
          <p:cNvPr id="93" name="Left Brace 92"/>
          <p:cNvSpPr/>
          <p:nvPr/>
        </p:nvSpPr>
        <p:spPr bwMode="auto">
          <a:xfrm rot="10800000">
            <a:off x="7010400" y="2377167"/>
            <a:ext cx="304800" cy="16764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379827" y="2986768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divide </a:t>
            </a:r>
          </a:p>
        </p:txBody>
      </p:sp>
      <p:sp>
        <p:nvSpPr>
          <p:cNvPr id="95" name="Left Brace 94"/>
          <p:cNvSpPr/>
          <p:nvPr/>
        </p:nvSpPr>
        <p:spPr bwMode="auto">
          <a:xfrm rot="10800000">
            <a:off x="7086601" y="4739367"/>
            <a:ext cx="304800" cy="1524001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456028" y="5196568"/>
            <a:ext cx="1230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combine results </a:t>
            </a:r>
          </a:p>
        </p:txBody>
      </p:sp>
      <p:sp>
        <p:nvSpPr>
          <p:cNvPr id="7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723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Connecting to performance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Recall: </a:t>
            </a:r>
            <a:r>
              <a:rPr lang="en-US" b="1" dirty="0" smtClean="0"/>
              <a:t>T</a:t>
            </a:r>
            <a:r>
              <a:rPr lang="en-US" b="1" baseline="-25000" dirty="0" smtClean="0"/>
              <a:t>P</a:t>
            </a:r>
            <a:r>
              <a:rPr lang="en-US" dirty="0" smtClean="0"/>
              <a:t> = running time if there are </a:t>
            </a:r>
            <a:r>
              <a:rPr lang="en-US" b="1" dirty="0" smtClean="0"/>
              <a:t>P</a:t>
            </a:r>
            <a:r>
              <a:rPr lang="en-US" dirty="0" smtClean="0"/>
              <a:t> processors available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Work =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dirty="0" smtClean="0"/>
              <a:t> = sum of run-time of all nodes in the DAG</a:t>
            </a:r>
          </a:p>
          <a:p>
            <a:pPr lvl="1"/>
            <a:r>
              <a:rPr lang="en-US" dirty="0" smtClean="0"/>
              <a:t>That lonely processor does everything</a:t>
            </a:r>
          </a:p>
          <a:p>
            <a:pPr lvl="1"/>
            <a:r>
              <a:rPr lang="en-US" dirty="0" smtClean="0"/>
              <a:t>Any topological sort is a legal execution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for maps and reductions</a:t>
            </a:r>
          </a:p>
          <a:p>
            <a:endParaRPr lang="en-US" sz="1200" dirty="0" smtClean="0"/>
          </a:p>
          <a:p>
            <a:r>
              <a:rPr lang="en-US" dirty="0" smtClean="0"/>
              <a:t>Span =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 </a:t>
            </a:r>
            <a:r>
              <a:rPr lang="en-US" dirty="0" smtClean="0"/>
              <a:t>= sum of run-time of all nodes on the most-expensive path in the DAG</a:t>
            </a:r>
          </a:p>
          <a:p>
            <a:pPr lvl="1"/>
            <a:r>
              <a:rPr lang="en-US" dirty="0" smtClean="0"/>
              <a:t>Note: costs are on the nodes not the edges</a:t>
            </a:r>
          </a:p>
          <a:p>
            <a:pPr lvl="1"/>
            <a:r>
              <a:rPr lang="en-US" dirty="0" smtClean="0"/>
              <a:t>Our infinite army can do everything that is ready to be done, but still has to wait for earlier results</a:t>
            </a:r>
          </a:p>
          <a:p>
            <a:pPr lvl="1"/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for simple maps and </a:t>
            </a:r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38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Speed-up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/>
              <a:t>Parallel algorithms is about decreasing span without </a:t>
            </a:r>
          </a:p>
          <a:p>
            <a:pPr marL="0" indent="0" algn="ctr">
              <a:buNone/>
            </a:pPr>
            <a:r>
              <a:rPr lang="en-US" i="1" dirty="0"/>
              <a:t>increasing work too </a:t>
            </a:r>
            <a:r>
              <a:rPr lang="en-US" i="1" dirty="0" smtClean="0"/>
              <a:t>much</a:t>
            </a:r>
          </a:p>
          <a:p>
            <a:pPr marL="0" indent="0" algn="ctr">
              <a:buNone/>
            </a:pPr>
            <a:endParaRPr lang="en-US" sz="15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Speed-up</a:t>
            </a:r>
            <a:r>
              <a:rPr lang="en-US" dirty="0" smtClean="0"/>
              <a:t> on </a:t>
            </a:r>
            <a:r>
              <a:rPr lang="en-US" b="1" dirty="0" smtClean="0"/>
              <a:t>P</a:t>
            </a:r>
            <a:r>
              <a:rPr lang="en-US" dirty="0" smtClean="0"/>
              <a:t> processors: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/>
              <a:t>P 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sz="15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Parallelism</a:t>
            </a:r>
            <a:r>
              <a:rPr lang="en-US" dirty="0" smtClean="0"/>
              <a:t> is the maximum possible speed-up: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>
                <a:sym typeface="Symbol"/>
              </a:rPr>
              <a:t> </a:t>
            </a:r>
            <a:r>
              <a:rPr lang="en-US" b="1" baseline="-25000" dirty="0" smtClean="0"/>
              <a:t> </a:t>
            </a:r>
          </a:p>
          <a:p>
            <a:pPr lvl="1"/>
            <a:r>
              <a:rPr lang="en-US" dirty="0" smtClean="0"/>
              <a:t>At some point, adding processors won’t help</a:t>
            </a:r>
          </a:p>
          <a:p>
            <a:pPr lvl="1"/>
            <a:r>
              <a:rPr lang="en-US" dirty="0" smtClean="0"/>
              <a:t>What that point is depends on the span</a:t>
            </a:r>
          </a:p>
          <a:p>
            <a:pPr lvl="1"/>
            <a:endParaRPr lang="en-US" dirty="0"/>
          </a:p>
          <a:p>
            <a:r>
              <a:rPr lang="en-US" dirty="0" smtClean="0"/>
              <a:t>In practice we have </a:t>
            </a:r>
            <a:r>
              <a:rPr lang="en-US" b="1" dirty="0"/>
              <a:t>P</a:t>
            </a:r>
            <a:r>
              <a:rPr lang="en-US" dirty="0" smtClean="0"/>
              <a:t> processors.  How well can we do?</a:t>
            </a:r>
          </a:p>
          <a:p>
            <a:pPr lvl="1"/>
            <a:r>
              <a:rPr lang="en-US" dirty="0" smtClean="0"/>
              <a:t>We cannot do better than </a:t>
            </a:r>
            <a:r>
              <a:rPr lang="en-US" b="1" i="1" dirty="0" smtClean="0">
                <a:sym typeface="Symbol"/>
              </a:rPr>
              <a:t>O</a:t>
            </a:r>
            <a:r>
              <a:rPr lang="en-US" b="1" dirty="0" smtClean="0">
                <a:sym typeface="Symbol"/>
              </a:rPr>
              <a:t>(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>
                <a:sym typeface="Symbol"/>
              </a:rPr>
              <a:t></a:t>
            </a:r>
            <a:r>
              <a:rPr lang="en-US" b="1" dirty="0" smtClean="0"/>
              <a:t>) </a:t>
            </a:r>
            <a:r>
              <a:rPr lang="en-US" dirty="0" smtClean="0"/>
              <a:t>(“must obey the span”)</a:t>
            </a:r>
            <a:endParaRPr lang="en-US" b="1" dirty="0" smtClean="0"/>
          </a:p>
          <a:p>
            <a:pPr lvl="1"/>
            <a:r>
              <a:rPr lang="en-US" dirty="0"/>
              <a:t>We cannot do better than </a:t>
            </a:r>
            <a:r>
              <a:rPr lang="en-US" b="1" i="1" dirty="0" smtClean="0">
                <a:sym typeface="Symbol"/>
              </a:rPr>
              <a:t>O</a:t>
            </a:r>
            <a:r>
              <a:rPr lang="en-US" b="1" dirty="0" smtClean="0">
                <a:sym typeface="Symbol"/>
              </a:rPr>
              <a:t>(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b="1" dirty="0"/>
              <a:t>/ P</a:t>
            </a:r>
            <a:r>
              <a:rPr lang="en-US" b="1" dirty="0" smtClean="0"/>
              <a:t>) </a:t>
            </a:r>
            <a:r>
              <a:rPr lang="en-US" dirty="0"/>
              <a:t>(“must </a:t>
            </a:r>
            <a:r>
              <a:rPr lang="en-US" dirty="0" smtClean="0"/>
              <a:t>do all the work”)</a:t>
            </a:r>
          </a:p>
          <a:p>
            <a:pPr lvl="1"/>
            <a:r>
              <a:rPr lang="en-US" dirty="0" smtClean="0"/>
              <a:t>Not shown: With a “good thread scheduler”, can do this well (within a constant factor of optimal!)</a:t>
            </a:r>
          </a:p>
          <a:p>
            <a:pPr>
              <a:buNone/>
            </a:pPr>
            <a:r>
              <a:rPr lang="en-US" b="1" baseline="-25000" dirty="0" smtClean="0"/>
              <a:t>	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87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>
              <a:buNone/>
            </a:pPr>
            <a:r>
              <a:rPr lang="en-US" b="1" dirty="0"/>
              <a:t>T</a:t>
            </a:r>
            <a:r>
              <a:rPr lang="en-US" b="1" baseline="-25000" dirty="0"/>
              <a:t>P  </a:t>
            </a:r>
            <a:r>
              <a:rPr lang="en-US" sz="2800" b="1" dirty="0">
                <a:sym typeface="Symbol"/>
              </a:rPr>
              <a:t>=</a:t>
            </a:r>
            <a:r>
              <a:rPr lang="en-US" b="1" dirty="0">
                <a:sym typeface="Symbol"/>
              </a:rPr>
              <a:t>  </a:t>
            </a:r>
            <a:r>
              <a:rPr lang="en-US" b="1" i="1" dirty="0" smtClean="0">
                <a:sym typeface="Symbol"/>
              </a:rPr>
              <a:t>O</a:t>
            </a:r>
            <a:r>
              <a:rPr lang="en-US" b="1" dirty="0" smtClean="0">
                <a:sym typeface="Symbol"/>
              </a:rPr>
              <a:t>(max((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b="1" dirty="0"/>
              <a:t>/ P) </a:t>
            </a:r>
            <a:r>
              <a:rPr lang="en-US" b="1" dirty="0" smtClean="0"/>
              <a:t>,T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b="1" dirty="0" smtClean="0"/>
              <a:t>))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In the algorithms seen so far (e.g., sum an array):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/>
              <a:t>1 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 expect (ignoring overheads): </a:t>
            </a: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=</a:t>
            </a:r>
            <a:r>
              <a:rPr lang="en-US" b="1" dirty="0" smtClean="0">
                <a:sym typeface="Symbol"/>
              </a:rPr>
              <a:t>  </a:t>
            </a:r>
            <a:r>
              <a:rPr lang="en-US" b="1" i="1" dirty="0" smtClean="0"/>
              <a:t>O</a:t>
            </a:r>
            <a:r>
              <a:rPr lang="en-US" b="1" dirty="0" smtClean="0"/>
              <a:t>(max(</a:t>
            </a:r>
            <a:r>
              <a:rPr lang="en-US" i="1" dirty="0" smtClean="0"/>
              <a:t>n</a:t>
            </a:r>
            <a:r>
              <a:rPr lang="en-US" b="1" dirty="0" smtClean="0"/>
              <a:t>/P,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b="1" dirty="0" smtClean="0"/>
              <a:t>))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Suppose instead: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/>
              <a:t>1 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 expect (ignoring overheads): </a:t>
            </a: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=</a:t>
            </a:r>
            <a:r>
              <a:rPr lang="en-US" b="1" dirty="0" smtClean="0">
                <a:sym typeface="Symbol"/>
              </a:rPr>
              <a:t>  </a:t>
            </a:r>
            <a:r>
              <a:rPr lang="en-US" b="1" i="1" dirty="0" smtClean="0"/>
              <a:t>O</a:t>
            </a:r>
            <a:r>
              <a:rPr lang="en-US" b="1" dirty="0" smtClean="0"/>
              <a:t>(max(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b="1" dirty="0" smtClean="0"/>
              <a:t>/P, </a:t>
            </a:r>
            <a:r>
              <a:rPr lang="en-US" i="1" dirty="0" smtClean="0"/>
              <a:t>n</a:t>
            </a:r>
            <a:r>
              <a:rPr lang="en-US" b="1" dirty="0" smtClean="0"/>
              <a:t>))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24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Amdahl’s Law (mostly bad news)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572000"/>
          </a:xfrm>
        </p:spPr>
        <p:txBody>
          <a:bodyPr/>
          <a:lstStyle/>
          <a:p>
            <a:r>
              <a:rPr lang="en-US" dirty="0" smtClean="0"/>
              <a:t>So far: analyze parallel programs in terms of work and span</a:t>
            </a:r>
          </a:p>
          <a:p>
            <a:endParaRPr lang="en-US" dirty="0" smtClean="0"/>
          </a:p>
          <a:p>
            <a:r>
              <a:rPr lang="en-US" dirty="0" smtClean="0"/>
              <a:t>In practice, typically have parts of programs that parallelize well…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Such as maps/reductions over arrays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…and parts that don’t parallelize at all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Such as reading a linked list, getting input, doing computations where each needs the previous step, etc.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700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Amdahl’s Law (mostly bad news)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cs typeface="Latha" pitchFamily="2"/>
              </a:rPr>
              <a:t>Let the </a:t>
            </a:r>
            <a:r>
              <a:rPr lang="en-US" b="1" i="1" dirty="0" smtClean="0">
                <a:cs typeface="Latha" pitchFamily="2"/>
              </a:rPr>
              <a:t>work</a:t>
            </a:r>
            <a:r>
              <a:rPr lang="en-US" dirty="0" smtClean="0">
                <a:cs typeface="Latha" pitchFamily="2"/>
              </a:rPr>
              <a:t> (time to run on 1 processor) be 1 unit time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Let </a:t>
            </a:r>
            <a:r>
              <a:rPr lang="en-US" b="1" dirty="0" smtClean="0">
                <a:cs typeface="Latha" pitchFamily="2"/>
              </a:rPr>
              <a:t>S</a:t>
            </a:r>
            <a:r>
              <a:rPr lang="en-US" dirty="0" smtClean="0">
                <a:cs typeface="Latha" pitchFamily="2"/>
              </a:rPr>
              <a:t> be the portion of the execution that can’t be parallelized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Then: 			</a:t>
            </a:r>
            <a:r>
              <a:rPr lang="en-US" b="1" dirty="0" smtClean="0">
                <a:cs typeface="Latha" pitchFamily="2"/>
              </a:rPr>
              <a:t>T</a:t>
            </a:r>
            <a:r>
              <a:rPr lang="en-US" b="1" baseline="-25000" dirty="0" smtClean="0">
                <a:cs typeface="Latha" pitchFamily="2"/>
              </a:rPr>
              <a:t>1</a:t>
            </a:r>
            <a:r>
              <a:rPr lang="en-US" dirty="0" smtClean="0">
                <a:cs typeface="Latha" pitchFamily="2"/>
              </a:rPr>
              <a:t> </a:t>
            </a:r>
            <a:r>
              <a:rPr lang="en-US" b="1" dirty="0" smtClean="0">
                <a:cs typeface="Latha" pitchFamily="2"/>
              </a:rPr>
              <a:t>= S + (1-S) = 1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Suppose </a:t>
            </a:r>
            <a:r>
              <a:rPr lang="en-US" i="1" dirty="0" smtClean="0">
                <a:cs typeface="Latha" pitchFamily="2"/>
              </a:rPr>
              <a:t>parallel portion parallelizes perfectly (generous assumption)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Then:			</a:t>
            </a:r>
            <a:r>
              <a:rPr lang="en-US" b="1" dirty="0" smtClean="0">
                <a:cs typeface="Latha" pitchFamily="2"/>
              </a:rPr>
              <a:t>T</a:t>
            </a:r>
            <a:r>
              <a:rPr lang="en-US" b="1" baseline="-25000" dirty="0" smtClean="0">
                <a:cs typeface="Latha" pitchFamily="2"/>
              </a:rPr>
              <a:t>P</a:t>
            </a:r>
            <a:r>
              <a:rPr lang="en-US" dirty="0" smtClean="0">
                <a:cs typeface="Latha" pitchFamily="2"/>
              </a:rPr>
              <a:t> </a:t>
            </a:r>
            <a:r>
              <a:rPr lang="en-US" b="1" dirty="0" smtClean="0">
                <a:cs typeface="Latha" pitchFamily="2"/>
              </a:rPr>
              <a:t>= S + (1-S)/P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So the overall speedup with </a:t>
            </a:r>
            <a:r>
              <a:rPr lang="en-US" b="1" dirty="0" smtClean="0">
                <a:cs typeface="Latha" pitchFamily="2"/>
              </a:rPr>
              <a:t>P</a:t>
            </a:r>
            <a:r>
              <a:rPr lang="en-US" dirty="0" smtClean="0">
                <a:cs typeface="Latha" pitchFamily="2"/>
              </a:rPr>
              <a:t> processors is (Amdahl’s Law):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b="1" baseline="-25000" dirty="0" smtClean="0">
                <a:solidFill>
                  <a:schemeClr val="accent2"/>
                </a:solidFill>
              </a:rPr>
              <a:t>P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(S + (1-S)/P) </a:t>
            </a:r>
            <a:r>
              <a:rPr lang="en-US" b="1" dirty="0" smtClean="0">
                <a:cs typeface="Latha" pitchFamily="2"/>
              </a:rPr>
              <a:t> 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And the parallelism (infinite processors) is: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S</a:t>
            </a:r>
            <a:endParaRPr lang="en-US" dirty="0" smtClean="0">
              <a:cs typeface="Latha" pitchFamily="2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976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Why such bad news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	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b="1" baseline="-25000" dirty="0" smtClean="0">
                <a:solidFill>
                  <a:schemeClr val="accent2"/>
                </a:solidFill>
              </a:rPr>
              <a:t>P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(S + (1-S)/P) </a:t>
            </a:r>
            <a:r>
              <a:rPr lang="en-US" b="1" dirty="0" smtClean="0">
                <a:cs typeface="Latha" pitchFamily="2"/>
              </a:rPr>
              <a:t> 		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S</a:t>
            </a:r>
            <a:endParaRPr lang="en-US" dirty="0" smtClean="0">
              <a:cs typeface="Latha" pitchFamily="2"/>
            </a:endParaRP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Suppose 33% of a program’s execution is sequential</a:t>
            </a:r>
          </a:p>
          <a:p>
            <a:pPr lvl="1"/>
            <a:r>
              <a:rPr lang="en-US" dirty="0" smtClean="0"/>
              <a:t>Then a billion processors won’t give a speedup over 3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Suppose you miss the good old days (1980-2005) where 12ish years was long enough to get 100x speedup</a:t>
            </a:r>
          </a:p>
          <a:p>
            <a:pPr lvl="1"/>
            <a:r>
              <a:rPr lang="en-US" dirty="0" smtClean="0"/>
              <a:t>Now suppose in 12 years, clock speed is the same but you get 256 processors instead of 1</a:t>
            </a:r>
          </a:p>
          <a:p>
            <a:pPr lvl="1"/>
            <a:r>
              <a:rPr lang="en-US" dirty="0" smtClean="0"/>
              <a:t>For 256 processors to get at least 100x speedup, we need</a:t>
            </a:r>
          </a:p>
          <a:p>
            <a:pPr lvl="1">
              <a:buNone/>
            </a:pPr>
            <a:r>
              <a:rPr lang="en-US" dirty="0" smtClean="0"/>
              <a:t>			100 </a:t>
            </a:r>
            <a:r>
              <a:rPr lang="en-US" b="1" dirty="0" smtClean="0">
                <a:sym typeface="Symbol"/>
              </a:rPr>
              <a:t></a:t>
            </a:r>
            <a:r>
              <a:rPr lang="en-US" dirty="0" smtClean="0"/>
              <a:t> 1 / (</a:t>
            </a:r>
            <a:r>
              <a:rPr lang="en-US" b="1" dirty="0" smtClean="0"/>
              <a:t>S</a:t>
            </a:r>
            <a:r>
              <a:rPr lang="en-US" dirty="0" smtClean="0"/>
              <a:t> + (1-</a:t>
            </a:r>
            <a:r>
              <a:rPr lang="en-US" b="1" dirty="0" smtClean="0"/>
              <a:t>S</a:t>
            </a:r>
            <a:r>
              <a:rPr lang="en-US" dirty="0" smtClean="0"/>
              <a:t>)/256)</a:t>
            </a:r>
          </a:p>
          <a:p>
            <a:pPr lvl="1">
              <a:buNone/>
            </a:pPr>
            <a:r>
              <a:rPr lang="en-US" dirty="0" smtClean="0"/>
              <a:t>	Which means </a:t>
            </a:r>
            <a:r>
              <a:rPr lang="en-US" b="1" dirty="0" smtClean="0"/>
              <a:t>S</a:t>
            </a:r>
            <a:r>
              <a:rPr lang="en-US" dirty="0" smtClean="0"/>
              <a:t> </a:t>
            </a:r>
            <a:r>
              <a:rPr lang="en-US" b="1" dirty="0" smtClean="0">
                <a:sym typeface="Symbol"/>
              </a:rPr>
              <a:t></a:t>
            </a:r>
            <a:r>
              <a:rPr lang="en-US" dirty="0" smtClean="0"/>
              <a:t> .0061  (i.e., 99.4% perfectly parallelizable) 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915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Outline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6482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Done</a:t>
            </a:r>
            <a:r>
              <a:rPr lang="en-US" dirty="0" smtClean="0"/>
              <a:t>:</a:t>
            </a:r>
          </a:p>
          <a:p>
            <a:r>
              <a:rPr lang="en-US" dirty="0" smtClean="0"/>
              <a:t>How to write a parallel algorithm with fork and join</a:t>
            </a:r>
          </a:p>
          <a:p>
            <a:r>
              <a:rPr lang="en-US" dirty="0" smtClean="0"/>
              <a:t>Why using divide-and-conquer with lots of small tasks is best</a:t>
            </a:r>
          </a:p>
          <a:p>
            <a:pPr lvl="1"/>
            <a:r>
              <a:rPr lang="en-US" dirty="0" smtClean="0"/>
              <a:t>Combines results in parallel</a:t>
            </a:r>
          </a:p>
          <a:p>
            <a:pPr lvl="1"/>
            <a:r>
              <a:rPr lang="en-US" dirty="0" smtClean="0"/>
              <a:t>(Assuming library can handle “lots of small threads”)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b="1" dirty="0" smtClean="0"/>
              <a:t>Now</a:t>
            </a:r>
            <a:r>
              <a:rPr lang="en-US" dirty="0" smtClean="0"/>
              <a:t>:</a:t>
            </a:r>
          </a:p>
          <a:p>
            <a:r>
              <a:rPr lang="en-US" dirty="0" smtClean="0"/>
              <a:t>More examples of simple parallel programs that fit the “map” or “reduce” patterns</a:t>
            </a:r>
          </a:p>
          <a:p>
            <a:r>
              <a:rPr lang="en-US" dirty="0" smtClean="0"/>
              <a:t>Teaser: Beyond maps and reductions</a:t>
            </a:r>
          </a:p>
          <a:p>
            <a:r>
              <a:rPr lang="en-US" dirty="0" smtClean="0"/>
              <a:t>Asymptotic analysis for fork-join parallelism</a:t>
            </a:r>
          </a:p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501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All is not lost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Amdahl’s Law is a bummer!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Unparallelized</a:t>
            </a:r>
            <a:r>
              <a:rPr lang="en-US" dirty="0">
                <a:solidFill>
                  <a:schemeClr val="accent2"/>
                </a:solidFill>
              </a:rPr>
              <a:t> parts become a bottleneck very quickly</a:t>
            </a:r>
            <a:endParaRPr lang="en-US" dirty="0" smtClean="0"/>
          </a:p>
          <a:p>
            <a:pPr lvl="1"/>
            <a:r>
              <a:rPr lang="en-US" dirty="0" smtClean="0"/>
              <a:t>But it doesn’t mean additional processors are worthless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can find new parallel algorithms</a:t>
            </a:r>
          </a:p>
          <a:p>
            <a:pPr lvl="1"/>
            <a:r>
              <a:rPr lang="en-US" dirty="0" smtClean="0"/>
              <a:t>Some things that seem sequential are actually parallelizable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can change the problem or do new things</a:t>
            </a:r>
          </a:p>
          <a:p>
            <a:pPr lvl="1"/>
            <a:r>
              <a:rPr lang="en-US" dirty="0" smtClean="0"/>
              <a:t>Example: Video games use tons of parallel processors  </a:t>
            </a:r>
          </a:p>
          <a:p>
            <a:pPr lvl="2"/>
            <a:r>
              <a:rPr lang="en-US" dirty="0" smtClean="0"/>
              <a:t>They are not rendering 10-year-old graphics faster</a:t>
            </a:r>
          </a:p>
          <a:p>
            <a:pPr lvl="2"/>
            <a:r>
              <a:rPr lang="en-US" dirty="0" smtClean="0"/>
              <a:t>They are rendering more beautiful(?) monsters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416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Moore and Amdahl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772400" cy="2743200"/>
          </a:xfrm>
        </p:spPr>
        <p:txBody>
          <a:bodyPr/>
          <a:lstStyle/>
          <a:p>
            <a:r>
              <a:rPr lang="en-US" dirty="0" smtClean="0"/>
              <a:t>Moore’s “Law” is an observation about the progress of the semiconductor industry</a:t>
            </a:r>
          </a:p>
          <a:p>
            <a:pPr lvl="1"/>
            <a:r>
              <a:rPr lang="en-US" dirty="0" smtClean="0"/>
              <a:t>Transistor density doubles roughly every 18 months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Amdahl’s Law is a mathematical theorem</a:t>
            </a:r>
          </a:p>
          <a:p>
            <a:pPr lvl="1"/>
            <a:r>
              <a:rPr lang="en-US" dirty="0" smtClean="0"/>
              <a:t>Diminishing returns of adding more processors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Both are incredibly important in designing computer systems</a:t>
            </a:r>
            <a:endParaRPr lang="en-US" dirty="0"/>
          </a:p>
        </p:txBody>
      </p:sp>
      <p:pic>
        <p:nvPicPr>
          <p:cNvPr id="9" name="Picture 8" descr="moo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1253519"/>
            <a:ext cx="1219200" cy="1870681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4849" y="1219200"/>
            <a:ext cx="156754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864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What else looks like this?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1143000"/>
          </a:xfrm>
        </p:spPr>
        <p:txBody>
          <a:bodyPr/>
          <a:lstStyle/>
          <a:p>
            <a:r>
              <a:rPr lang="en-US" dirty="0" smtClean="0"/>
              <a:t>Saw summing an array went from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sequential to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parallel (</a:t>
            </a:r>
            <a:r>
              <a:rPr lang="en-US" i="1" dirty="0" smtClean="0"/>
              <a:t>assuming </a:t>
            </a:r>
            <a:r>
              <a:rPr lang="en-US" b="1" i="1" dirty="0" smtClean="0"/>
              <a:t>a lot</a:t>
            </a:r>
            <a:r>
              <a:rPr lang="en-US" i="1" dirty="0" smtClean="0"/>
              <a:t> of processors and very large </a:t>
            </a:r>
            <a:r>
              <a:rPr lang="en-US" i="1" dirty="0" smtClean="0"/>
              <a:t>n</a:t>
            </a:r>
            <a:r>
              <a:rPr lang="en-US" dirty="0" smtClean="0"/>
              <a:t>)!</a:t>
            </a:r>
            <a:endParaRPr lang="en-US" dirty="0" smtClean="0"/>
          </a:p>
          <a:p>
            <a:pPr lvl="1"/>
            <a:r>
              <a:rPr lang="en-US" dirty="0" smtClean="0"/>
              <a:t>Exponential speed-up in </a:t>
            </a:r>
            <a:r>
              <a:rPr lang="en-US" dirty="0"/>
              <a:t>theory (</a:t>
            </a:r>
            <a:r>
              <a:rPr lang="en-US" i="1" dirty="0"/>
              <a:t>n </a:t>
            </a:r>
            <a:r>
              <a:rPr lang="en-US" dirty="0"/>
              <a:t>/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 </a:t>
            </a:r>
            <a:r>
              <a:rPr lang="en-US" dirty="0"/>
              <a:t>grows exponentially)</a:t>
            </a:r>
          </a:p>
          <a:p>
            <a:pPr lvl="1"/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952500" y="30669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10287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3335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Left Brace 57"/>
          <p:cNvSpPr/>
          <p:nvPr/>
        </p:nvSpPr>
        <p:spPr bwMode="auto">
          <a:xfrm rot="16200000">
            <a:off x="14097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18669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Left Brace 59"/>
          <p:cNvSpPr/>
          <p:nvPr/>
        </p:nvSpPr>
        <p:spPr bwMode="auto">
          <a:xfrm rot="16200000">
            <a:off x="23241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27813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32385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16200000">
            <a:off x="36957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Left Brace 63"/>
          <p:cNvSpPr/>
          <p:nvPr/>
        </p:nvSpPr>
        <p:spPr bwMode="auto">
          <a:xfrm rot="16200000">
            <a:off x="41529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Left Brace 64"/>
          <p:cNvSpPr/>
          <p:nvPr/>
        </p:nvSpPr>
        <p:spPr bwMode="auto">
          <a:xfrm rot="16200000">
            <a:off x="4610100" y="30669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0673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55245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6200000">
            <a:off x="59817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Left Brace 68"/>
          <p:cNvSpPr/>
          <p:nvPr/>
        </p:nvSpPr>
        <p:spPr bwMode="auto">
          <a:xfrm rot="16200000">
            <a:off x="64389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16200000">
            <a:off x="68961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73533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78105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430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16200000" flipH="1">
            <a:off x="1943100" y="35050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2247900" y="35050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0574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rot="16200000" flipH="1">
            <a:off x="29337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>
            <a:off x="32385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480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38481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5400000">
            <a:off x="41529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962400" y="3543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 rot="16200000" flipH="1">
            <a:off x="47625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50673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876800" y="3543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rot="16200000" flipH="1">
            <a:off x="56769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5400000">
            <a:off x="59817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791200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 rot="16200000" flipH="1">
            <a:off x="65913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68961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705600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 rot="16200000" flipH="1">
            <a:off x="7505699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10499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619999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5" name="Straight Connector 94"/>
          <p:cNvCxnSpPr>
            <a:stCxn id="73" idx="2"/>
          </p:cNvCxnSpPr>
          <p:nvPr/>
        </p:nvCxnSpPr>
        <p:spPr bwMode="auto">
          <a:xfrm rot="16200000" flipH="1">
            <a:off x="1416936" y="38362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6" idx="2"/>
          </p:cNvCxnSpPr>
          <p:nvPr/>
        </p:nvCxnSpPr>
        <p:spPr bwMode="auto">
          <a:xfrm rot="5400000">
            <a:off x="1950337" y="38217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600200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 rot="16200000" flipH="1">
            <a:off x="3307463" y="3817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3840864" y="3802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476254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 rot="16200000" flipH="1">
            <a:off x="5136263" y="3817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5669664" y="3802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305054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rot="16200000" flipH="1">
            <a:off x="6965062" y="37409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7498463" y="37264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133853" y="3847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1905000" y="42480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0800000" flipV="1">
            <a:off x="2728730" y="42480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485653" y="43813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5638799" y="42480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 flipV="1">
            <a:off x="6462529" y="42480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6219452" y="43813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2819400" y="47052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10800000" flipV="1">
            <a:off x="4557530" y="47052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43400" y="47052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sp>
        <p:nvSpPr>
          <p:cNvPr id="116" name="Content Placeholder 2"/>
          <p:cNvSpPr txBox="1">
            <a:spLocks/>
          </p:cNvSpPr>
          <p:nvPr/>
        </p:nvSpPr>
        <p:spPr bwMode="auto">
          <a:xfrm>
            <a:off x="838200" y="5410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Anything that can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 results from two halves and merge them in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time has the same property…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1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1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007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Maximum or minimum element</a:t>
            </a:r>
          </a:p>
          <a:p>
            <a:endParaRPr lang="en-US" sz="1000" dirty="0" smtClean="0"/>
          </a:p>
          <a:p>
            <a:r>
              <a:rPr lang="en-US" dirty="0" smtClean="0"/>
              <a:t>Is there an element satisfying some property (e.g., is there a 17)?</a:t>
            </a:r>
          </a:p>
          <a:p>
            <a:endParaRPr lang="en-US" sz="1000" dirty="0" smtClean="0"/>
          </a:p>
          <a:p>
            <a:r>
              <a:rPr lang="en-US" dirty="0" smtClean="0"/>
              <a:t>Left-most element satisfying some property (e.g., first 17)</a:t>
            </a:r>
          </a:p>
          <a:p>
            <a:pPr lvl="1"/>
            <a:r>
              <a:rPr lang="en-US" dirty="0" smtClean="0"/>
              <a:t>What should the recursive tasks return?</a:t>
            </a:r>
          </a:p>
          <a:p>
            <a:pPr lvl="1"/>
            <a:r>
              <a:rPr lang="en-US" dirty="0" smtClean="0"/>
              <a:t>How should we merge the results?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Corners of a rectangle containing all points (a “bounding box”)</a:t>
            </a:r>
          </a:p>
          <a:p>
            <a:endParaRPr lang="en-US" sz="1000" dirty="0" smtClean="0"/>
          </a:p>
          <a:p>
            <a:r>
              <a:rPr lang="en-US" dirty="0" smtClean="0"/>
              <a:t>Counts, for example, number of strings that start with a vowel</a:t>
            </a:r>
          </a:p>
          <a:p>
            <a:pPr lvl="1"/>
            <a:r>
              <a:rPr lang="en-US" dirty="0" smtClean="0"/>
              <a:t>This is just summing with a different base case</a:t>
            </a:r>
          </a:p>
          <a:p>
            <a:pPr lvl="1"/>
            <a:r>
              <a:rPr lang="en-US" dirty="0" smtClean="0"/>
              <a:t>Many problems are!</a:t>
            </a:r>
          </a:p>
          <a:p>
            <a:endParaRPr lang="en-US" sz="100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515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Reductions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Computations of this form are called </a:t>
            </a:r>
            <a:r>
              <a:rPr lang="en-US" dirty="0" smtClean="0">
                <a:solidFill>
                  <a:schemeClr val="accent1"/>
                </a:solidFill>
              </a:rPr>
              <a:t>reduction</a:t>
            </a:r>
            <a:endParaRPr lang="en-US" sz="1000" dirty="0" smtClean="0"/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Produce single </a:t>
            </a:r>
            <a:r>
              <a:rPr lang="en-US" dirty="0" smtClean="0"/>
              <a:t>answer </a:t>
            </a:r>
            <a:r>
              <a:rPr lang="en-US" dirty="0" smtClean="0"/>
              <a:t>from collection via an </a:t>
            </a:r>
            <a:r>
              <a:rPr lang="en-US" dirty="0" smtClean="0">
                <a:solidFill>
                  <a:srgbClr val="4F81BD"/>
                </a:solidFill>
              </a:rPr>
              <a:t>associative operator</a:t>
            </a:r>
          </a:p>
          <a:p>
            <a:pPr lvl="1"/>
            <a:r>
              <a:rPr lang="en-US" dirty="0" smtClean="0"/>
              <a:t>Associative: a + (</a:t>
            </a:r>
            <a:r>
              <a:rPr lang="en-US" dirty="0" err="1" smtClean="0"/>
              <a:t>b+c</a:t>
            </a:r>
            <a:r>
              <a:rPr lang="en-US" dirty="0" smtClean="0"/>
              <a:t>) = (</a:t>
            </a:r>
            <a:r>
              <a:rPr lang="en-US" dirty="0" err="1" smtClean="0"/>
              <a:t>a+b</a:t>
            </a:r>
            <a:r>
              <a:rPr lang="en-US" dirty="0" smtClean="0"/>
              <a:t>) + c</a:t>
            </a:r>
          </a:p>
          <a:p>
            <a:pPr lvl="1"/>
            <a:r>
              <a:rPr lang="en-US" dirty="0" smtClean="0"/>
              <a:t>Examples: max, count, leftmost, rightmost, sum, product, …</a:t>
            </a:r>
          </a:p>
          <a:p>
            <a:pPr lvl="1"/>
            <a:r>
              <a:rPr lang="en-US" dirty="0" smtClean="0"/>
              <a:t>Non-examples: median, subtraction, exponentiation</a:t>
            </a:r>
          </a:p>
          <a:p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But some things are inherently sequential</a:t>
            </a:r>
          </a:p>
          <a:p>
            <a:pPr lvl="1"/>
            <a:r>
              <a:rPr lang="en-US" dirty="0" smtClean="0"/>
              <a:t>How we process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may depend entirely on the result of processing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[i-1]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346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Even easier: Maps (Data Parallelism)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2209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4F81BD"/>
                </a:solidFill>
              </a:rPr>
              <a:t>map operation </a:t>
            </a:r>
            <a:r>
              <a:rPr lang="en-US" dirty="0" smtClean="0"/>
              <a:t>operates on each element of a collection independently to create a new collection of the same size</a:t>
            </a:r>
          </a:p>
          <a:p>
            <a:pPr lvl="1"/>
            <a:r>
              <a:rPr lang="en-US" dirty="0" smtClean="0"/>
              <a:t>No combining results</a:t>
            </a:r>
          </a:p>
          <a:p>
            <a:pPr lvl="1"/>
            <a:r>
              <a:rPr lang="en-US" dirty="0" smtClean="0"/>
              <a:t>For arrays, this is so trivial some hardware has direct support</a:t>
            </a:r>
          </a:p>
          <a:p>
            <a:endParaRPr lang="en-US" sz="1000" dirty="0" smtClean="0"/>
          </a:p>
          <a:p>
            <a:r>
              <a:rPr lang="en-US" dirty="0" smtClean="0"/>
              <a:t>Canonical example: Vector addition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733800"/>
            <a:ext cx="6477000" cy="1981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vector_add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assert </a:t>
            </a:r>
            <a:r>
              <a:rPr lang="en-US" sz="2000" kern="0" dirty="0" smtClean="0">
                <a:latin typeface="Courier New" pitchFamily="49" charset="0"/>
              </a:rPr>
              <a:t>(arr1.length == arr2.length);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result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[arr1.length];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=0; i &lt; arr1.length; i++)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result[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arr1[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+ arr2[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result;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954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In Java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1752600"/>
          </a:xfrm>
        </p:spPr>
        <p:txBody>
          <a:bodyPr/>
          <a:lstStyle/>
          <a:p>
            <a:r>
              <a:rPr lang="en-US" dirty="0" smtClean="0"/>
              <a:t>Even though there is no result-combining, it still helps with load balancing to create many small tasks</a:t>
            </a:r>
          </a:p>
          <a:p>
            <a:pPr lvl="1"/>
            <a:r>
              <a:rPr lang="en-US" dirty="0" smtClean="0"/>
              <a:t>Maybe not for vector-add but for more compute-intensive maps</a:t>
            </a:r>
          </a:p>
          <a:p>
            <a:pPr lvl="1"/>
            <a:r>
              <a:rPr lang="en-US" dirty="0" smtClean="0"/>
              <a:t>The forking is O(log n) whereas theoretically other approaches to vector-add is O(1)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914400"/>
            <a:ext cx="8610600" cy="5562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res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  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,int[]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protected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res[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= arr1[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+ arr2[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mid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(lo,mid,res,arr1,arr2);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(mid,hi,res,arr1,arr2);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add(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assert </a:t>
            </a:r>
            <a:r>
              <a:rPr lang="en-US" sz="2000" kern="0" dirty="0" smtClean="0">
                <a:latin typeface="Courier New" pitchFamily="49" charset="0"/>
              </a:rPr>
              <a:t>(arr1.length == arr2.length);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[arr1.length];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VecAdd</a:t>
            </a:r>
            <a:r>
              <a:rPr lang="en-US" sz="2000" kern="0" dirty="0" smtClean="0">
                <a:latin typeface="Courier New" pitchFamily="49" charset="0"/>
              </a:rPr>
              <a:t>(0,arr.length,ans,arr1,arr2).run();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263829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Maps and reductions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Maps and reductions: the “workhorses” of parallel programming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By far the two most important and common patterns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Learn to recognize when an algorithm can be written in terms of maps and reductions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 maps and reductions to describe (parallel) algorithms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Programming them becomes “trivial” with a little practice</a:t>
            </a:r>
          </a:p>
          <a:p>
            <a:pPr lvl="2"/>
            <a:r>
              <a:rPr lang="en-US" dirty="0" smtClean="0"/>
              <a:t>Exactly like sequential for-loops seem second-nature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785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495800"/>
          </a:xfrm>
        </p:spPr>
        <p:txBody>
          <a:bodyPr/>
          <a:lstStyle/>
          <a:p>
            <a:r>
              <a:rPr lang="en-US" dirty="0" smtClean="0"/>
              <a:t>Some problems are “inherently sequential”</a:t>
            </a:r>
          </a:p>
          <a:p>
            <a:pPr marL="0" lvl="1" indent="0" algn="ctr">
              <a:buNone/>
            </a:pPr>
            <a:r>
              <a:rPr lang="en-US" i="1" dirty="0"/>
              <a:t>“Nine women can’t make a baby in one month”</a:t>
            </a:r>
          </a:p>
          <a:p>
            <a:endParaRPr lang="en-US" sz="1000" dirty="0"/>
          </a:p>
          <a:p>
            <a:r>
              <a:rPr lang="en-US" dirty="0" smtClean="0"/>
              <a:t>But not all parallelizable problems are maps and reductions</a:t>
            </a:r>
          </a:p>
          <a:p>
            <a:endParaRPr lang="en-US" sz="1000" dirty="0"/>
          </a:p>
          <a:p>
            <a:r>
              <a:rPr lang="en-US" dirty="0" smtClean="0"/>
              <a:t>If had one more lecture, would show “parallel prefix”, a clever algorithm to parallelize the </a:t>
            </a:r>
            <a:r>
              <a:rPr lang="en-US" i="1" dirty="0" smtClean="0"/>
              <a:t>problem</a:t>
            </a:r>
            <a:r>
              <a:rPr lang="en-US" dirty="0" smtClean="0"/>
              <a:t> that this sequential </a:t>
            </a:r>
            <a:r>
              <a:rPr lang="en-US" i="1" dirty="0" smtClean="0"/>
              <a:t>code</a:t>
            </a:r>
            <a:r>
              <a:rPr lang="en-US" dirty="0" smtClean="0"/>
              <a:t> solves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Beyond maps and reductions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4495800"/>
            <a:ext cx="6248400" cy="1905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0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prefix_sum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output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input.length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output[0] = input[0];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  for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=1;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</a:t>
            </a:r>
            <a:r>
              <a:rPr lang="en-US" sz="2000" kern="0" dirty="0" smtClean="0">
                <a:latin typeface="Courier New" pitchFamily="49" charset="0"/>
              </a:rPr>
              <a:t>input</a:t>
            </a:r>
            <a:r>
              <a:rPr lang="en-US" sz="2000" kern="0" noProof="0" dirty="0" smtClean="0">
                <a:latin typeface="Courier New" pitchFamily="49" charset="0"/>
              </a:rPr>
              <a:t>.length;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output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output[i-1]+input[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 smtClean="0">
                <a:latin typeface="Courier New" pitchFamily="49" charset="0"/>
              </a:rPr>
              <a:t> output;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28600" y="3505200"/>
            <a:ext cx="8575596" cy="933510"/>
            <a:chOff x="263604" y="5486400"/>
            <a:chExt cx="8575596" cy="93351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486400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input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3604" y="6019800"/>
              <a:ext cx="11079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output</a:t>
              </a:r>
            </a:p>
          </p:txBody>
        </p:sp>
        <p:sp>
          <p:nvSpPr>
            <p:cNvPr id="10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5240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4384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4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3528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3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672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10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1816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5" name="Rectangle 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0960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14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6" name="Rectangle 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104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2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924800" y="54864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+mj-lt"/>
                </a:rPr>
                <a:t>8</a:t>
              </a:r>
            </a:p>
          </p:txBody>
        </p:sp>
        <p:sp>
          <p:nvSpPr>
            <p:cNvPr id="18" name="Rectangle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5240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19" name="Rectangle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4384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10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0" name="Rectangle 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3528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26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1" name="Rectangle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672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36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2" name="Rectangle 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52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3" name="Rectangle 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0960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66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4" name="Rectangle 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104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68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25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924800" y="6019800"/>
              <a:ext cx="914400" cy="381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+mj-lt"/>
                </a:rPr>
                <a:t> 76</a:t>
              </a:r>
              <a:endParaRPr lang="en-US" sz="20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59436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30880</TotalTime>
  <Words>1853</Words>
  <Application>Microsoft Macintosh PowerPoint</Application>
  <PresentationFormat>On-screen Show (4:3)</PresentationFormat>
  <Paragraphs>354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dan_design_template</vt:lpstr>
      <vt:lpstr>CSE373: Data Structures &amp; Algorithms Lecture 22: Parallel Reductions, Maps, and Algorithm Analysis</vt:lpstr>
      <vt:lpstr>Outline</vt:lpstr>
      <vt:lpstr>What else looks like this?</vt:lpstr>
      <vt:lpstr>Examples</vt:lpstr>
      <vt:lpstr>Reductions</vt:lpstr>
      <vt:lpstr>Even easier: Maps (Data Parallelism)</vt:lpstr>
      <vt:lpstr>In Java</vt:lpstr>
      <vt:lpstr>Maps and reductions</vt:lpstr>
      <vt:lpstr>Beyond maps and reductions</vt:lpstr>
      <vt:lpstr>Digression:  MapReduce on clusters</vt:lpstr>
      <vt:lpstr>Analyzing algorithms</vt:lpstr>
      <vt:lpstr>Work and Span</vt:lpstr>
      <vt:lpstr>Our simple examples</vt:lpstr>
      <vt:lpstr>Connecting to performance</vt:lpstr>
      <vt:lpstr>Speed-up</vt:lpstr>
      <vt:lpstr>Examples</vt:lpstr>
      <vt:lpstr>Amdahl’s Law (mostly bad news)</vt:lpstr>
      <vt:lpstr>Amdahl’s Law (mostly bad news)</vt:lpstr>
      <vt:lpstr>Why such bad news</vt:lpstr>
      <vt:lpstr>All is not lost</vt:lpstr>
      <vt:lpstr>Moore and Amdahl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Kevin Quinn</cp:lastModifiedBy>
  <cp:revision>1417</cp:revision>
  <dcterms:created xsi:type="dcterms:W3CDTF">2009-03-13T20:43:19Z</dcterms:created>
  <dcterms:modified xsi:type="dcterms:W3CDTF">2015-11-23T19:59:43Z</dcterms:modified>
</cp:coreProperties>
</file>