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8" r:id="rId1"/>
  </p:sldMasterIdLst>
  <p:notesMasterIdLst>
    <p:notesMasterId r:id="rId37"/>
  </p:notesMasterIdLst>
  <p:handoutMasterIdLst>
    <p:handoutMasterId r:id="rId38"/>
  </p:handoutMasterIdLst>
  <p:sldIdLst>
    <p:sldId id="256" r:id="rId2"/>
    <p:sldId id="258" r:id="rId3"/>
    <p:sldId id="339" r:id="rId4"/>
    <p:sldId id="340" r:id="rId5"/>
    <p:sldId id="261" r:id="rId6"/>
    <p:sldId id="262" r:id="rId7"/>
    <p:sldId id="308" r:id="rId8"/>
    <p:sldId id="345" r:id="rId9"/>
    <p:sldId id="265" r:id="rId10"/>
    <p:sldId id="313" r:id="rId11"/>
    <p:sldId id="314" r:id="rId12"/>
    <p:sldId id="315" r:id="rId13"/>
    <p:sldId id="316" r:id="rId14"/>
    <p:sldId id="268" r:id="rId15"/>
    <p:sldId id="341" r:id="rId16"/>
    <p:sldId id="344" r:id="rId17"/>
    <p:sldId id="343" r:id="rId18"/>
    <p:sldId id="342"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21" r:id="rId35"/>
    <p:sldId id="317" r:id="rId36"/>
  </p:sldIdLst>
  <p:sldSz cx="9144000" cy="6858000" type="screen4x3"/>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4349AA"/>
        </a:fontRef>
        <a:srgbClr val="4349AA"/>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4349AA"/>
        </a:fontRef>
        <a:srgbClr val="4349AA"/>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4349AA"/>
        </a:fontRef>
        <a:srgbClr val="4349AA"/>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4349AA"/>
        </a:fontRef>
        <a:srgbClr val="4349AA"/>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2016" y="-120"/>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374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C07CD5-C4A2-6349-ADDB-FA1EE97952E2}" type="datetimeFigureOut">
              <a:rPr lang="en-US" smtClean="0"/>
              <a:t>11/29/15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5ABCEB-96DC-BC43-B3CB-0BB585790BA4}" type="slidenum">
              <a:rPr lang="en-US" smtClean="0"/>
              <a:t>‹#›</a:t>
            </a:fld>
            <a:endParaRPr lang="en-US"/>
          </a:p>
        </p:txBody>
      </p:sp>
    </p:spTree>
    <p:extLst>
      <p:ext uri="{BB962C8B-B14F-4D97-AF65-F5344CB8AC3E}">
        <p14:creationId xmlns:p14="http://schemas.microsoft.com/office/powerpoint/2010/main" val="106361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39811911"/>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pPr lvl="0"/>
            <a:endParaRPr/>
          </a:p>
        </p:txBody>
      </p:sp>
      <p:sp>
        <p:nvSpPr>
          <p:cNvPr id="54" name="Shape 54"/>
          <p:cNvSpPr>
            <a:spLocks noGrp="1"/>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pPr lvl="0">
              <a:defRPr sz="1800"/>
            </a:pPr>
            <a:r>
              <a:rPr sz="1200"/>
              <a:t>Work tic-tac-toe example?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9D28893B-3215-234B-A9EC-86C235AADF9C}" type="slidenum">
              <a:rPr lang="en-US" sz="1100" b="0"/>
              <a:pPr/>
              <a:t>21</a:t>
            </a:fld>
            <a:endParaRPr lang="en-US" sz="1100" b="0"/>
          </a:p>
        </p:txBody>
      </p:sp>
      <p:sp>
        <p:nvSpPr>
          <p:cNvPr id="57347" name="Rectangle 2"/>
          <p:cNvSpPr>
            <a:spLocks noGrp="1" noRot="1" noChangeAspec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7DEDBC60-3DE2-974F-8970-3C32E921989E}" type="slidenum">
              <a:rPr lang="en-US" sz="1100" b="0"/>
              <a:pPr/>
              <a:t>22</a:t>
            </a:fld>
            <a:endParaRPr lang="en-US" sz="1100" b="0"/>
          </a:p>
        </p:txBody>
      </p:sp>
      <p:sp>
        <p:nvSpPr>
          <p:cNvPr id="59395" name="Rectangle 2"/>
          <p:cNvSpPr>
            <a:spLocks noGrp="1" noRot="1" noChangeAspect="1" noChangeArrowheads="1" noTextEdit="1"/>
          </p:cNvSpPr>
          <p:nvPr>
            <p:ph type="sldImg"/>
          </p:nvPr>
        </p:nvSpPr>
        <p:spPr>
          <a:xfrm>
            <a:off x="1144588" y="685800"/>
            <a:ext cx="4572000" cy="3429000"/>
          </a:xfrm>
          <a:ln/>
        </p:spPr>
      </p:sp>
      <p:sp>
        <p:nvSpPr>
          <p:cNvPr id="59396"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9CA00894-3777-5248-B729-4023E286F8B6}" type="slidenum">
              <a:rPr lang="en-US" sz="1100" b="0"/>
              <a:pPr/>
              <a:t>23</a:t>
            </a:fld>
            <a:endParaRPr lang="en-US" sz="1100" b="0"/>
          </a:p>
        </p:txBody>
      </p:sp>
      <p:sp>
        <p:nvSpPr>
          <p:cNvPr id="61443" name="Rectangle 2"/>
          <p:cNvSpPr>
            <a:spLocks noGrp="1" noRot="1" noChangeAspect="1" noChangeArrowheads="1" noTextEdit="1"/>
          </p:cNvSpPr>
          <p:nvPr>
            <p:ph type="sldImg"/>
          </p:nvPr>
        </p:nvSpPr>
        <p:spPr>
          <a:xfrm>
            <a:off x="1144588" y="685800"/>
            <a:ext cx="4572000" cy="3429000"/>
          </a:xfrm>
          <a:ln/>
        </p:spPr>
      </p:sp>
      <p:sp>
        <p:nvSpPr>
          <p:cNvPr id="61444"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585450BA-2150-8145-ACCC-2EFD9AEE4CB2}" type="slidenum">
              <a:rPr lang="en-US" sz="1100" b="0"/>
              <a:pPr/>
              <a:t>24</a:t>
            </a:fld>
            <a:endParaRPr lang="en-US" sz="1100" b="0"/>
          </a:p>
        </p:txBody>
      </p:sp>
      <p:sp>
        <p:nvSpPr>
          <p:cNvPr id="63491" name="Rectangle 2"/>
          <p:cNvSpPr>
            <a:spLocks noGrp="1" noRot="1" noChangeAspect="1" noChangeArrowheads="1" noTextEdit="1"/>
          </p:cNvSpPr>
          <p:nvPr>
            <p:ph type="sldImg"/>
          </p:nvPr>
        </p:nvSpPr>
        <p:spPr>
          <a:xfrm>
            <a:off x="1144588" y="685800"/>
            <a:ext cx="4572000" cy="3429000"/>
          </a:xfrm>
          <a:ln/>
        </p:spPr>
      </p:sp>
      <p:sp>
        <p:nvSpPr>
          <p:cNvPr id="63492"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D109B1AD-6C61-BA40-A961-62C7AC00DBE5}" type="slidenum">
              <a:rPr lang="en-US" sz="1100" b="0"/>
              <a:pPr/>
              <a:t>25</a:t>
            </a:fld>
            <a:endParaRPr lang="en-US" sz="1100" b="0"/>
          </a:p>
        </p:txBody>
      </p:sp>
      <p:sp>
        <p:nvSpPr>
          <p:cNvPr id="65539" name="Rectangle 2"/>
          <p:cNvSpPr>
            <a:spLocks noGrp="1" noRot="1" noChangeAspect="1" noChangeArrowheads="1" noTextEdit="1"/>
          </p:cNvSpPr>
          <p:nvPr>
            <p:ph type="sldImg"/>
          </p:nvPr>
        </p:nvSpPr>
        <p:spPr>
          <a:xfrm>
            <a:off x="1144588" y="685800"/>
            <a:ext cx="4572000" cy="3429000"/>
          </a:xfrm>
          <a:ln/>
        </p:spPr>
      </p:sp>
      <p:sp>
        <p:nvSpPr>
          <p:cNvPr id="65540"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A70D58B2-A507-364F-85C6-10794B7BB592}" type="slidenum">
              <a:rPr lang="en-US" sz="1100" b="0"/>
              <a:pPr/>
              <a:t>26</a:t>
            </a:fld>
            <a:endParaRPr lang="en-US" sz="1100" b="0"/>
          </a:p>
        </p:txBody>
      </p:sp>
      <p:sp>
        <p:nvSpPr>
          <p:cNvPr id="67587" name="Rectangle 2"/>
          <p:cNvSpPr>
            <a:spLocks noGrp="1" noRot="1" noChangeAspect="1" noChangeArrowheads="1" noTextEdit="1"/>
          </p:cNvSpPr>
          <p:nvPr>
            <p:ph type="sldImg"/>
          </p:nvPr>
        </p:nvSpPr>
        <p:spPr>
          <a:xfrm>
            <a:off x="1144588" y="685800"/>
            <a:ext cx="4572000" cy="3429000"/>
          </a:xfrm>
          <a:ln/>
        </p:spPr>
      </p:sp>
      <p:sp>
        <p:nvSpPr>
          <p:cNvPr id="67588"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9DE05C36-734E-1E4A-9361-F0970383ED29}" type="slidenum">
              <a:rPr lang="en-US" sz="1100" b="0"/>
              <a:pPr/>
              <a:t>27</a:t>
            </a:fld>
            <a:endParaRPr lang="en-US" sz="1100" b="0"/>
          </a:p>
        </p:txBody>
      </p:sp>
      <p:sp>
        <p:nvSpPr>
          <p:cNvPr id="69635" name="Rectangle 2"/>
          <p:cNvSpPr>
            <a:spLocks noGrp="1" noRot="1" noChangeAspect="1" noChangeArrowheads="1" noTextEdit="1"/>
          </p:cNvSpPr>
          <p:nvPr>
            <p:ph type="sldImg"/>
          </p:nvPr>
        </p:nvSpPr>
        <p:spPr>
          <a:xfrm>
            <a:off x="1144588" y="685800"/>
            <a:ext cx="4572000" cy="3429000"/>
          </a:xfrm>
          <a:ln/>
        </p:spPr>
      </p:sp>
      <p:sp>
        <p:nvSpPr>
          <p:cNvPr id="69636"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67F7190C-552B-5342-A358-066691B4B96F}" type="slidenum">
              <a:rPr lang="en-US" sz="1100" b="0"/>
              <a:pPr/>
              <a:t>28</a:t>
            </a:fld>
            <a:endParaRPr lang="en-US" sz="1100" b="0"/>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4DCB373E-9FBB-504E-B92C-271EA430A0D8}" type="slidenum">
              <a:rPr lang="en-US" sz="1100" b="0"/>
              <a:pPr/>
              <a:t>29</a:t>
            </a:fld>
            <a:endParaRPr lang="en-US" sz="1100" b="0"/>
          </a:p>
        </p:txBody>
      </p:sp>
      <p:sp>
        <p:nvSpPr>
          <p:cNvPr id="73731" name="Rectangle 2"/>
          <p:cNvSpPr>
            <a:spLocks noGrp="1" noRot="1" noChangeAspect="1" noChangeArrowheads="1" noTextEdit="1"/>
          </p:cNvSpPr>
          <p:nvPr>
            <p:ph type="sldImg"/>
          </p:nvPr>
        </p:nvSpPr>
        <p:spPr>
          <a:xfrm>
            <a:off x="1144588" y="685800"/>
            <a:ext cx="4572000" cy="3429000"/>
          </a:xfrm>
          <a:ln/>
        </p:spPr>
      </p:sp>
      <p:sp>
        <p:nvSpPr>
          <p:cNvPr id="73732"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FB675BF4-93CA-B34C-8338-D9725F1D6574}" type="slidenum">
              <a:rPr lang="en-US" sz="1100" b="0"/>
              <a:pPr/>
              <a:t>30</a:t>
            </a:fld>
            <a:endParaRPr lang="en-US" sz="1100" b="0"/>
          </a:p>
        </p:txBody>
      </p:sp>
      <p:sp>
        <p:nvSpPr>
          <p:cNvPr id="75779" name="Rectangle 2"/>
          <p:cNvSpPr>
            <a:spLocks noGrp="1" noRot="1" noChangeAspect="1" noChangeArrowheads="1" noTextEdit="1"/>
          </p:cNvSpPr>
          <p:nvPr>
            <p:ph type="sldImg"/>
          </p:nvPr>
        </p:nvSpPr>
        <p:spPr>
          <a:xfrm>
            <a:off x="1144588" y="685800"/>
            <a:ext cx="4572000" cy="3429000"/>
          </a:xfrm>
          <a:ln/>
        </p:spPr>
      </p:sp>
      <p:sp>
        <p:nvSpPr>
          <p:cNvPr id="75780"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F4D79909-8083-CE40-B522-5D4BEFE30A89}" type="slidenum">
              <a:rPr lang="en-US" sz="1800"/>
              <a:pPr eaLnBrk="1" hangingPunct="1"/>
              <a:t>10</a:t>
            </a:fld>
            <a:endParaRPr lang="en-US" sz="1800"/>
          </a:p>
        </p:txBody>
      </p:sp>
      <p:sp>
        <p:nvSpPr>
          <p:cNvPr id="59395"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14400" y="4344988"/>
            <a:ext cx="5029200" cy="4113212"/>
          </a:xfrm>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696A168E-25F5-6149-A477-010150C2A328}" type="slidenum">
              <a:rPr lang="en-US" sz="1100" b="0"/>
              <a:pPr/>
              <a:t>31</a:t>
            </a:fld>
            <a:endParaRPr lang="en-US" sz="1100" b="0"/>
          </a:p>
        </p:txBody>
      </p:sp>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1A42D6D4-A8FC-3A49-BD9B-A4986888CEDD}" type="slidenum">
              <a:rPr lang="en-US" sz="1100" b="0"/>
              <a:pPr/>
              <a:t>32</a:t>
            </a:fld>
            <a:endParaRPr lang="en-US" sz="1100" b="0"/>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77EDC132-D7B9-E14F-9C9F-7F703A033070}" type="slidenum">
              <a:rPr lang="en-US" sz="1100" b="0"/>
              <a:pPr/>
              <a:t>33</a:t>
            </a:fld>
            <a:endParaRPr lang="en-US" sz="1100" b="0"/>
          </a:p>
        </p:txBody>
      </p:sp>
      <p:sp>
        <p:nvSpPr>
          <p:cNvPr id="81923" name="Rectangle 2"/>
          <p:cNvSpPr>
            <a:spLocks noGrp="1" noRot="1" noChangeAspect="1" noChangeArrowheads="1" noTextEdit="1"/>
          </p:cNvSpPr>
          <p:nvPr>
            <p:ph type="sldImg"/>
          </p:nvPr>
        </p:nvSpPr>
        <p:spPr>
          <a:xfrm>
            <a:off x="1144588" y="685800"/>
            <a:ext cx="4572000" cy="3429000"/>
          </a:xfrm>
          <a:ln/>
        </p:spPr>
      </p:sp>
      <p:sp>
        <p:nvSpPr>
          <p:cNvPr id="81924"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p:spPr>
        <p:txBody>
          <a:bodyPr/>
          <a:lstStyle/>
          <a:p>
            <a:r>
              <a:rPr lang="en-US" dirty="0"/>
              <a:t>Pick an order for two reasons: sequential processor and pruning</a:t>
            </a:r>
          </a:p>
        </p:txBody>
      </p:sp>
      <p:sp>
        <p:nvSpPr>
          <p:cNvPr id="11878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EE46C07F-FF9A-0D4D-9EB7-CE9DAFBCC75B}" type="slidenum">
              <a:rPr lang="en-US" sz="1800"/>
              <a:pPr eaLnBrk="1" hangingPunct="1"/>
              <a:t>35</a:t>
            </a:fld>
            <a:endParaRPr lang="en-US"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11673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6D889437-1F73-C444-93D6-E34DCAB6F528}" type="slidenum">
              <a:rPr lang="en-US" sz="1800"/>
              <a:pPr eaLnBrk="1" hangingPunct="1"/>
              <a:t>11</a:t>
            </a:fld>
            <a:endParaRPr 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p:spPr>
        <p:txBody>
          <a:bodyPr/>
          <a:lstStyle/>
          <a:p>
            <a:r>
              <a:rPr lang="en-US"/>
              <a:t>Pick an order for two reasons: sequential processor and pruning</a:t>
            </a:r>
          </a:p>
        </p:txBody>
      </p:sp>
      <p:sp>
        <p:nvSpPr>
          <p:cNvPr id="1177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152366FE-6DE5-8B48-861E-8F6064DFEC09}" type="slidenum">
              <a:rPr lang="en-US" sz="1800"/>
              <a:pPr eaLnBrk="1" hangingPunct="1"/>
              <a:t>12</a:t>
            </a:fld>
            <a:endParaRPr lang="en-US"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p:spPr>
      </p:sp>
      <p:sp>
        <p:nvSpPr>
          <p:cNvPr id="2" name="Rectangle 2"/>
          <p:cNvSpPr>
            <a:spLocks noGrp="1" noChangeArrowheads="1"/>
          </p:cNvSpPr>
          <p:nvPr>
            <p:ph type="body" idx="1"/>
          </p:nvPr>
        </p:nvSpPr>
        <p:spPr>
          <a:noFill/>
        </p:spPr>
        <p:txBody>
          <a:bodyPr/>
          <a:lstStyle/>
          <a:p>
            <a:pPr marL="44450" eaLnBrk="1" hangingPunct="1">
              <a:spcBef>
                <a:spcPts val="413"/>
              </a:spcBef>
            </a:pPr>
            <a:r>
              <a:rPr lang="en-US">
                <a:solidFill>
                  <a:srgbClr val="000000"/>
                </a:solidFill>
                <a:cs typeface="Arial" charset="0"/>
                <a:sym typeface="Arial" charset="0"/>
              </a:rPr>
              <a:t>what if we had more than two players?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192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solidFill>
            <a:srgbClr val="FFFFFF"/>
          </a:solidFill>
          <a:ln/>
        </p:spPr>
      </p:sp>
      <p:sp>
        <p:nvSpPr>
          <p:cNvPr id="72706"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\alpha - value of the best (highest value) choice along the current path for MAX</a:t>
            </a:r>
          </a:p>
          <a:p>
            <a:pPr eaLnBrk="1" hangingPunct="1"/>
            <a:r>
              <a:rPr lang="en-US">
                <a:latin typeface="Helvetica" charset="0"/>
                <a:cs typeface="Helvetica" charset="0"/>
                <a:sym typeface="Helvetica" charset="0"/>
              </a:rPr>
              <a:t>\beta - value of the vest (lowest value) choice along the current path for MIN</a:t>
            </a:r>
          </a:p>
          <a:p>
            <a:pPr eaLnBrk="1" hangingPunct="1"/>
            <a:endParaRPr lang="en-US">
              <a:latin typeface="Helvetica" charset="0"/>
              <a:cs typeface="Helvetica" charset="0"/>
              <a:sym typeface="Helvetica" charset="0"/>
            </a:endParaRPr>
          </a:p>
          <a:p>
            <a:pPr eaLnBrk="1" hangingPunct="1"/>
            <a:r>
              <a:rPr lang="en-US">
                <a:latin typeface="Helvetica" charset="0"/>
                <a:cs typeface="Helvetica" charset="0"/>
                <a:sym typeface="Helvetica" charset="0"/>
              </a:rPr>
              <a:t>this figure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BAA94D36-1447-9F41-B576-1D5321EF46BC}" type="slidenum">
              <a:rPr lang="en-US" sz="1100" b="0"/>
              <a:pPr/>
              <a:t>19</a:t>
            </a:fld>
            <a:endParaRPr lang="en-US" sz="1100" b="0"/>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884316" y="8685856"/>
            <a:ext cx="2972115" cy="45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1" tIns="45286" rIns="90571" bIns="45286"/>
          <a:lstStyle>
            <a:lvl1pPr defTabSz="915148">
              <a:defRPr sz="2400" b="1">
                <a:solidFill>
                  <a:schemeClr val="tx1"/>
                </a:solidFill>
                <a:latin typeface="Comic Sans MS" charset="0"/>
                <a:ea typeface="ＭＳ Ｐゴシック" charset="0"/>
                <a:cs typeface="ＭＳ Ｐゴシック" charset="0"/>
              </a:defRPr>
            </a:lvl1pPr>
            <a:lvl2pPr marL="37571374" indent="-37118517" defTabSz="915148">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2857" eaLnBrk="0" fontAlgn="base" hangingPunct="0">
              <a:spcBef>
                <a:spcPct val="0"/>
              </a:spcBef>
              <a:spcAft>
                <a:spcPct val="0"/>
              </a:spcAft>
              <a:defRPr sz="2400" b="1">
                <a:solidFill>
                  <a:schemeClr val="tx1"/>
                </a:solidFill>
                <a:latin typeface="Comic Sans MS" charset="0"/>
                <a:ea typeface="ＭＳ Ｐゴシック" charset="0"/>
              </a:defRPr>
            </a:lvl6pPr>
            <a:lvl7pPr marL="905713" eaLnBrk="0" fontAlgn="base" hangingPunct="0">
              <a:spcBef>
                <a:spcPct val="0"/>
              </a:spcBef>
              <a:spcAft>
                <a:spcPct val="0"/>
              </a:spcAft>
              <a:defRPr sz="2400" b="1">
                <a:solidFill>
                  <a:schemeClr val="tx1"/>
                </a:solidFill>
                <a:latin typeface="Comic Sans MS" charset="0"/>
                <a:ea typeface="ＭＳ Ｐゴシック" charset="0"/>
              </a:defRPr>
            </a:lvl7pPr>
            <a:lvl8pPr marL="1358570" eaLnBrk="0" fontAlgn="base" hangingPunct="0">
              <a:spcBef>
                <a:spcPct val="0"/>
              </a:spcBef>
              <a:spcAft>
                <a:spcPct val="0"/>
              </a:spcAft>
              <a:defRPr sz="2400" b="1">
                <a:solidFill>
                  <a:schemeClr val="tx1"/>
                </a:solidFill>
                <a:latin typeface="Comic Sans MS" charset="0"/>
                <a:ea typeface="ＭＳ Ｐゴシック" charset="0"/>
              </a:defRPr>
            </a:lvl8pPr>
            <a:lvl9pPr marL="1811426" eaLnBrk="0" fontAlgn="base" hangingPunct="0">
              <a:spcBef>
                <a:spcPct val="0"/>
              </a:spcBef>
              <a:spcAft>
                <a:spcPct val="0"/>
              </a:spcAft>
              <a:defRPr sz="2400" b="1">
                <a:solidFill>
                  <a:schemeClr val="tx1"/>
                </a:solidFill>
                <a:latin typeface="Comic Sans MS" charset="0"/>
                <a:ea typeface="ＭＳ Ｐゴシック" charset="0"/>
              </a:defRPr>
            </a:lvl9pPr>
          </a:lstStyle>
          <a:p>
            <a:fld id="{5D88DD4C-5F28-7F47-BD64-76BC397890C2}" type="slidenum">
              <a:rPr lang="en-US" sz="1100" b="0"/>
              <a:pPr/>
              <a:t>20</a:t>
            </a:fld>
            <a:endParaRPr lang="en-US" sz="1100" b="0"/>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xfrm>
            <a:off x="686115" y="4343716"/>
            <a:ext cx="5485772" cy="4113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571" tIns="45286" rIns="90571" bIns="45286"/>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95364-C481-6642-91CB-F77684444E44}" type="datetimeFigureOut">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71653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95364-C481-6642-91CB-F77684444E44}" type="datetimeFigureOut">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348960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95364-C481-6642-91CB-F77684444E44}" type="datetimeFigureOut">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11643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an-berkeley-nlp-v1">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11" name="Shape 11"/>
          <p:cNvSpPr>
            <a:spLocks noGrp="1"/>
          </p:cNvSpPr>
          <p:nvPr>
            <p:ph type="body" idx="1"/>
          </p:nvPr>
        </p:nvSpPr>
        <p:spPr>
          <a:prstGeom prst="rect">
            <a:avLst/>
          </a:prstGeom>
        </p:spPr>
        <p:txBody>
          <a:bodyPr/>
          <a:lstStyle>
            <a:lvl2pPr marL="783590" indent="-285750">
              <a:spcBef>
                <a:spcPts val="600"/>
              </a:spcBef>
              <a:buClr>
                <a:srgbClr val="000000"/>
              </a:buClr>
              <a:defRPr sz="2800">
                <a:solidFill>
                  <a:srgbClr val="000000"/>
                </a:solidFill>
                <a:uFill>
                  <a:solidFill>
                    <a:srgbClr val="000000"/>
                  </a:solidFill>
                </a:uFill>
              </a:defRPr>
            </a:lvl2pPr>
            <a:lvl3pPr marL="1183639" indent="-228600">
              <a:spcBef>
                <a:spcPts val="500"/>
              </a:spcBef>
              <a:defRPr sz="2400">
                <a:solidFill>
                  <a:srgbClr val="000000"/>
                </a:solidFill>
                <a:uFill>
                  <a:solidFill>
                    <a:srgbClr val="000000"/>
                  </a:solidFill>
                </a:uFill>
              </a:defRPr>
            </a:lvl3pPr>
            <a:lvl4pPr marL="1640839" indent="-228600">
              <a:spcBef>
                <a:spcPts val="400"/>
              </a:spcBef>
              <a:buClr>
                <a:srgbClr val="000000"/>
              </a:buClr>
              <a:defRPr sz="2000">
                <a:solidFill>
                  <a:srgbClr val="000000"/>
                </a:solidFill>
                <a:uFill>
                  <a:solidFill>
                    <a:srgbClr val="000000"/>
                  </a:solidFill>
                </a:uFill>
              </a:defRPr>
            </a:lvl4pPr>
            <a:lvl5pPr marL="2098039" indent="-228600">
              <a:spcBef>
                <a:spcPts val="400"/>
              </a:spcBef>
              <a:defRPr sz="2000">
                <a:solidFill>
                  <a:srgbClr val="000000"/>
                </a:solidFill>
                <a:uFill>
                  <a:solidFill>
                    <a:srgbClr val="000000"/>
                  </a:solidFill>
                </a:uFill>
              </a:defRPr>
            </a:lvl5pPr>
          </a:lstStyle>
          <a:p>
            <a:pPr lvl="0">
              <a:defRPr sz="1800">
                <a:solidFill>
                  <a:srgbClr val="000000"/>
                </a:solidFill>
                <a:uFillTx/>
              </a:defRPr>
            </a:pPr>
            <a:r>
              <a:rPr sz="3200">
                <a:solidFill>
                  <a:srgbClr val="4349AA"/>
                </a:solidFill>
                <a:uFill>
                  <a:solidFill>
                    <a:srgbClr val="4349AA"/>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95364-C481-6642-91CB-F77684444E44}" type="datetimeFigureOut">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3104-1A6A-7F4A-9138-E601BCA6F7EA}" type="slidenum">
              <a:rPr lang="en-US" smtClean="0"/>
              <a:t>‹#›</a:t>
            </a:fld>
            <a:endParaRPr lang="en-US"/>
          </a:p>
        </p:txBody>
      </p:sp>
    </p:spTree>
    <p:extLst>
      <p:ext uri="{BB962C8B-B14F-4D97-AF65-F5344CB8AC3E}">
        <p14:creationId xmlns:p14="http://schemas.microsoft.com/office/powerpoint/2010/main" val="326869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95364-C481-6642-91CB-F77684444E44}" type="datetimeFigureOut">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76531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B95364-C481-6642-91CB-F77684444E44}" type="datetimeFigureOut">
              <a:rPr lang="en-US" smtClean="0"/>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3104-1A6A-7F4A-9138-E601BCA6F7EA}" type="slidenum">
              <a:rPr lang="en-US" smtClean="0"/>
              <a:t>‹#›</a:t>
            </a:fld>
            <a:endParaRPr lang="en-US"/>
          </a:p>
        </p:txBody>
      </p:sp>
    </p:spTree>
    <p:extLst>
      <p:ext uri="{BB962C8B-B14F-4D97-AF65-F5344CB8AC3E}">
        <p14:creationId xmlns:p14="http://schemas.microsoft.com/office/powerpoint/2010/main" val="274766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B95364-C481-6642-91CB-F77684444E44}" type="datetimeFigureOut">
              <a:rPr lang="en-US" smtClean="0"/>
              <a:t>11/29/15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75017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B95364-C481-6642-91CB-F77684444E44}" type="datetimeFigureOut">
              <a:rPr lang="en-US" smtClean="0"/>
              <a:t>11/29/15</a:t>
            </a:fld>
            <a:endParaRPr lang="en-US"/>
          </a:p>
        </p:txBody>
      </p:sp>
      <p:sp>
        <p:nvSpPr>
          <p:cNvPr id="4" name="Footer Placeholder 3"/>
          <p:cNvSpPr>
            <a:spLocks noGrp="1"/>
          </p:cNvSpPr>
          <p:nvPr>
            <p:ph type="ftr" sz="quarter" idx="11"/>
          </p:nvPr>
        </p:nvSpPr>
        <p:spPr/>
        <p:txBody>
          <a:bodyPr/>
          <a:lstStyle/>
          <a:p>
            <a:r>
              <a:rPr lang="en-US" smtClean="0"/>
              <a:t>© D. Weld, D. Fox</a:t>
            </a:r>
            <a:endParaRPr lang="en-US"/>
          </a:p>
        </p:txBody>
      </p:sp>
      <p:sp>
        <p:nvSpPr>
          <p:cNvPr id="5" name="Slide Number Placeholder 4"/>
          <p:cNvSpPr>
            <a:spLocks noGrp="1"/>
          </p:cNvSpPr>
          <p:nvPr>
            <p:ph type="sldNum" sz="quarter" idx="12"/>
          </p:nvPr>
        </p:nvSpPr>
        <p:spPr/>
        <p:txBody>
          <a:bodyPr/>
          <a:lstStyle/>
          <a:p>
            <a:fld id="{B2063AF5-94B3-A941-8AF6-155B663FCC2D}" type="slidenum">
              <a:rPr lang="en-US" smtClean="0"/>
              <a:pPr/>
              <a:t>‹#›</a:t>
            </a:fld>
            <a:endParaRPr lang="en-US"/>
          </a:p>
        </p:txBody>
      </p:sp>
    </p:spTree>
    <p:extLst>
      <p:ext uri="{BB962C8B-B14F-4D97-AF65-F5344CB8AC3E}">
        <p14:creationId xmlns:p14="http://schemas.microsoft.com/office/powerpoint/2010/main" val="20611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95364-C481-6642-91CB-F77684444E44}" type="datetimeFigureOut">
              <a:rPr lang="en-US" smtClean="0"/>
              <a:t>11/29/15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71925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95364-C481-6642-91CB-F77684444E44}" type="datetimeFigureOut">
              <a:rPr lang="en-US" smtClean="0"/>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51504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95364-C481-6642-91CB-F77684444E44}" type="datetimeFigureOut">
              <a:rPr lang="en-US" smtClean="0"/>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1264922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95364-C481-6642-91CB-F77684444E44}" type="datetimeFigureOut">
              <a:rPr lang="en-US" smtClean="0"/>
              <a:t>11/29/15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86CB4B4D-7CA3-9044-876B-883B54F8677D}" type="slidenum">
              <a:rPr lang="en-US" smtClean="0"/>
              <a:t>‹#›</a:t>
            </a:fld>
            <a:endParaRPr lang="en-US"/>
          </a:p>
        </p:txBody>
      </p:sp>
    </p:spTree>
    <p:extLst>
      <p:ext uri="{BB962C8B-B14F-4D97-AF65-F5344CB8AC3E}">
        <p14:creationId xmlns:p14="http://schemas.microsoft.com/office/powerpoint/2010/main" val="314764935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tags" Target="../tags/tag1.xml"/><Relationship Id="rId2"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Draw_(chess)" TargetMode="External"/><Relationship Id="rId3" Type="http://schemas.openxmlformats.org/officeDocument/2006/relationships/hyperlink" Target="https://en.wikipedia.org/wiki/Shannon_numb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257496" y="2446874"/>
            <a:ext cx="9587357" cy="2093135"/>
          </a:xfrm>
          <a:prstGeom prst="rect">
            <a:avLst/>
          </a:prstGeom>
        </p:spPr>
        <p:txBody>
          <a:bodyPr>
            <a:normAutofit/>
          </a:bodyPr>
          <a:lstStyle/>
          <a:p>
            <a:pPr lvl="0">
              <a:defRPr sz="1800">
                <a:uFillTx/>
              </a:defRPr>
            </a:pPr>
            <a:r>
              <a:rPr lang="en-US" sz="3600" dirty="0"/>
              <a:t>CSE373: Data Structures &amp; Algorithms</a:t>
            </a:r>
            <a:br>
              <a:rPr lang="en-US" sz="3600" dirty="0"/>
            </a:br>
            <a:r>
              <a:rPr lang="en-US" sz="3600" dirty="0"/>
              <a:t>Lecture </a:t>
            </a:r>
            <a:r>
              <a:rPr lang="en-US" sz="3600" dirty="0" smtClean="0"/>
              <a:t>23: </a:t>
            </a:r>
            <a:r>
              <a:rPr lang="en-US" sz="3600" dirty="0">
                <a:solidFill>
                  <a:schemeClr val="accent2"/>
                </a:solidFill>
                <a:uFill>
                  <a:solidFill>
                    <a:srgbClr val="4349AA"/>
                  </a:solidFill>
                </a:uFill>
              </a:rPr>
              <a:t>Intro to Artificial Intelligence</a:t>
            </a:r>
            <a:r>
              <a:rPr lang="en-US" sz="3600" dirty="0" smtClean="0">
                <a:solidFill>
                  <a:schemeClr val="accent2"/>
                </a:solidFill>
              </a:rPr>
              <a:t/>
            </a:r>
            <a:br>
              <a:rPr lang="en-US" sz="3600" dirty="0" smtClean="0">
                <a:solidFill>
                  <a:schemeClr val="accent2"/>
                </a:solidFill>
              </a:rPr>
            </a:br>
            <a:r>
              <a:rPr lang="en-US" sz="3600" dirty="0" smtClean="0">
                <a:solidFill>
                  <a:schemeClr val="accent2"/>
                </a:solidFill>
              </a:rPr>
              <a:t> and Game Theory</a:t>
            </a:r>
            <a:endParaRPr sz="3600" dirty="0">
              <a:solidFill>
                <a:schemeClr val="accent2"/>
              </a:solidFill>
              <a:uFill>
                <a:solidFill>
                  <a:srgbClr val="4349AA"/>
                </a:solidFill>
              </a:uFill>
            </a:endParaRPr>
          </a:p>
        </p:txBody>
      </p:sp>
      <p:sp>
        <p:nvSpPr>
          <p:cNvPr id="32" name="Shape 32"/>
          <p:cNvSpPr/>
          <p:nvPr/>
        </p:nvSpPr>
        <p:spPr>
          <a:xfrm>
            <a:off x="1295400" y="5209401"/>
            <a:ext cx="6565900" cy="5539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0"/>
              </a:spcBef>
              <a:buClr>
                <a:srgbClr val="000000"/>
              </a:buClr>
              <a:defRPr>
                <a:uFillTx/>
              </a:defRPr>
            </a:pPr>
            <a:r>
              <a:rPr lang="en-US" dirty="0"/>
              <a:t>Based on slides adapted Luke </a:t>
            </a:r>
            <a:r>
              <a:rPr lang="en-US" dirty="0" err="1"/>
              <a:t>Zettlemoyer</a:t>
            </a:r>
            <a:r>
              <a:rPr lang="en-US" dirty="0"/>
              <a:t>, Dan Klein, </a:t>
            </a:r>
            <a:r>
              <a:rPr lang="en-US" dirty="0" smtClean="0"/>
              <a:t>Pieter </a:t>
            </a:r>
            <a:r>
              <a:rPr lang="en-US" dirty="0" err="1" smtClean="0"/>
              <a:t>Abbeel</a:t>
            </a:r>
            <a:r>
              <a:rPr lang="en-US" dirty="0" smtClean="0"/>
              <a:t>, Dan Weld, Stuart </a:t>
            </a:r>
            <a:r>
              <a:rPr lang="en-US" dirty="0"/>
              <a:t>Russell or Andrew Moore </a:t>
            </a:r>
          </a:p>
        </p:txBody>
      </p:sp>
      <p:sp>
        <p:nvSpPr>
          <p:cNvPr id="33" name="Shape 33"/>
          <p:cNvSpPr/>
          <p:nvPr/>
        </p:nvSpPr>
        <p:spPr>
          <a:xfrm>
            <a:off x="7010400" y="6553200"/>
            <a:ext cx="2146300" cy="304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buClr>
                <a:srgbClr val="000000"/>
              </a:buClr>
              <a:buFont typeface="Arial"/>
              <a:defRPr sz="1400"/>
            </a:lvl1pPr>
          </a:lstStyle>
          <a:p>
            <a:pPr lvl="0">
              <a:defRPr sz="1800">
                <a:uFillTx/>
              </a:defRPr>
            </a:pPr>
            <a:r>
              <a:rPr sz="1400">
                <a:uFill>
                  <a:solidFill/>
                </a:uFill>
              </a:rPr>
              <a:t>1</a:t>
            </a:r>
          </a:p>
        </p:txBody>
      </p:sp>
      <p:sp>
        <p:nvSpPr>
          <p:cNvPr id="34" name="Shape 34"/>
          <p:cNvSpPr/>
          <p:nvPr/>
        </p:nvSpPr>
        <p:spPr>
          <a:xfrm>
            <a:off x="8763000" y="6553200"/>
            <a:ext cx="381000" cy="304800"/>
          </a:xfrm>
          <a:prstGeom prst="rect">
            <a:avLst/>
          </a:prstGeom>
          <a:solidFill>
            <a:srgbClr val="FFFFFF"/>
          </a:solidFill>
          <a:ln w="25400">
            <a:miter lim="400000"/>
          </a:ln>
        </p:spPr>
        <p:txBody>
          <a:bodyPr lIns="0" tIns="0" rIns="0" bIns="0" anchor="ctr"/>
          <a:lstStyle/>
          <a:p>
            <a:pPr lvl="0"/>
            <a:endParaRPr/>
          </a:p>
        </p:txBody>
      </p:sp>
      <p:pic>
        <p:nvPicPr>
          <p:cNvPr id="9" name="Picture 4" descr="cse_logo_80x133"/>
          <p:cNvPicPr>
            <a:picLocks noChangeAspect="1" noChangeArrowheads="1"/>
          </p:cNvPicPr>
          <p:nvPr/>
        </p:nvPicPr>
        <p:blipFill>
          <a:blip r:embed="rId2" cstate="print"/>
          <a:srcRect/>
          <a:stretch>
            <a:fillRect/>
          </a:stretch>
        </p:blipFill>
        <p:spPr bwMode="auto">
          <a:xfrm>
            <a:off x="381000" y="838200"/>
            <a:ext cx="1905000" cy="1146175"/>
          </a:xfrm>
          <a:prstGeom prst="rect">
            <a:avLst/>
          </a:prstGeom>
          <a:noFill/>
        </p:spPr>
      </p:pic>
      <p:pic>
        <p:nvPicPr>
          <p:cNvPr id="10" name="Picture 14" descr="WashingtonColorSeal-21-clip"/>
          <p:cNvPicPr>
            <a:picLocks noChangeAspect="1" noChangeArrowheads="1"/>
          </p:cNvPicPr>
          <p:nvPr/>
        </p:nvPicPr>
        <p:blipFill>
          <a:blip r:embed="rId3" cstate="print"/>
          <a:srcRect/>
          <a:stretch>
            <a:fillRect/>
          </a:stretch>
        </p:blipFill>
        <p:spPr bwMode="auto">
          <a:xfrm>
            <a:off x="7086600" y="762000"/>
            <a:ext cx="1371600" cy="1371600"/>
          </a:xfrm>
          <a:prstGeom prst="rect">
            <a:avLst/>
          </a:prstGeom>
          <a:noFill/>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solidFill>
                  <a:srgbClr val="C0504D"/>
                </a:solidFill>
              </a:rPr>
              <a:t>Adversarial Search (</a:t>
            </a:r>
            <a:r>
              <a:rPr lang="en-US" dirty="0" err="1" smtClean="0">
                <a:solidFill>
                  <a:srgbClr val="C0504D"/>
                </a:solidFill>
              </a:rPr>
              <a:t>Minimax</a:t>
            </a:r>
            <a:r>
              <a:rPr lang="en-US" dirty="0" smtClean="0">
                <a:solidFill>
                  <a:srgbClr val="C0504D"/>
                </a:solidFill>
              </a:rPr>
              <a:t>)</a:t>
            </a:r>
          </a:p>
        </p:txBody>
      </p:sp>
      <p:sp>
        <p:nvSpPr>
          <p:cNvPr id="12291" name="Rectangle 3"/>
          <p:cNvSpPr>
            <a:spLocks noGrp="1" noChangeArrowheads="1"/>
          </p:cNvSpPr>
          <p:nvPr>
            <p:ph idx="1"/>
          </p:nvPr>
        </p:nvSpPr>
        <p:spPr>
          <a:xfrm>
            <a:off x="152400" y="1447800"/>
            <a:ext cx="4762500" cy="4525963"/>
          </a:xfrm>
        </p:spPr>
        <p:txBody>
          <a:bodyPr>
            <a:normAutofit lnSpcReduction="10000"/>
          </a:bodyPr>
          <a:lstStyle/>
          <a:p>
            <a:pPr eaLnBrk="1" hangingPunct="1">
              <a:defRPr/>
            </a:pPr>
            <a:r>
              <a:rPr lang="en-US" sz="2200" dirty="0" smtClean="0"/>
              <a:t>Deterministic, zero-sum games:</a:t>
            </a:r>
          </a:p>
          <a:p>
            <a:pPr lvl="1" eaLnBrk="1" hangingPunct="1">
              <a:defRPr/>
            </a:pPr>
            <a:r>
              <a:rPr lang="en-US" sz="2200" dirty="0" smtClean="0"/>
              <a:t>Tic-tac-toe, chess, checkers</a:t>
            </a:r>
          </a:p>
          <a:p>
            <a:pPr lvl="1" eaLnBrk="1" hangingPunct="1">
              <a:defRPr/>
            </a:pPr>
            <a:r>
              <a:rPr lang="en-US" sz="2200" dirty="0" smtClean="0"/>
              <a:t>One player maximizes result</a:t>
            </a:r>
          </a:p>
          <a:p>
            <a:pPr lvl="1" eaLnBrk="1" hangingPunct="1">
              <a:defRPr/>
            </a:pPr>
            <a:r>
              <a:rPr lang="en-US" sz="2200" dirty="0" smtClean="0"/>
              <a:t>The other minimizes result</a:t>
            </a:r>
          </a:p>
          <a:p>
            <a:pPr lvl="1" eaLnBrk="1" hangingPunct="1">
              <a:defRPr/>
            </a:pPr>
            <a:endParaRPr lang="en-US" sz="2200" dirty="0" smtClean="0"/>
          </a:p>
          <a:p>
            <a:pPr eaLnBrk="1" hangingPunct="1">
              <a:defRPr/>
            </a:pPr>
            <a:r>
              <a:rPr lang="en-US" sz="2200" dirty="0" err="1" smtClean="0"/>
              <a:t>Minimax</a:t>
            </a:r>
            <a:r>
              <a:rPr lang="en-US" sz="2200" dirty="0" smtClean="0"/>
              <a:t> search:</a:t>
            </a:r>
          </a:p>
          <a:p>
            <a:pPr lvl="1" eaLnBrk="1" hangingPunct="1">
              <a:defRPr/>
            </a:pPr>
            <a:r>
              <a:rPr lang="en-US" sz="2200" dirty="0" smtClean="0"/>
              <a:t>A state-space search tree</a:t>
            </a:r>
          </a:p>
          <a:p>
            <a:pPr lvl="1" eaLnBrk="1" hangingPunct="1">
              <a:defRPr/>
            </a:pPr>
            <a:r>
              <a:rPr lang="en-US" sz="2200" dirty="0" smtClean="0"/>
              <a:t>Players alternate turns</a:t>
            </a:r>
          </a:p>
          <a:p>
            <a:pPr lvl="1" eaLnBrk="1" hangingPunct="1">
              <a:defRPr/>
            </a:pPr>
            <a:r>
              <a:rPr lang="en-US" sz="2200" dirty="0" smtClean="0"/>
              <a:t>Compute each node’s </a:t>
            </a:r>
            <a:r>
              <a:rPr lang="en-US" sz="2200" dirty="0" err="1" smtClean="0">
                <a:solidFill>
                  <a:srgbClr val="CC0000"/>
                </a:solidFill>
              </a:rPr>
              <a:t>minimax</a:t>
            </a:r>
            <a:r>
              <a:rPr lang="en-US" sz="2200" dirty="0" smtClean="0">
                <a:solidFill>
                  <a:srgbClr val="CC0000"/>
                </a:solidFill>
              </a:rPr>
              <a:t> value: </a:t>
            </a:r>
            <a:r>
              <a:rPr lang="en-US" sz="2200" dirty="0" smtClean="0">
                <a:solidFill>
                  <a:srgbClr val="3366FF"/>
                </a:solidFill>
              </a:rPr>
              <a:t>the best achievable utility against a rational (optimal) adversary</a:t>
            </a:r>
          </a:p>
        </p:txBody>
      </p:sp>
      <p:sp>
        <p:nvSpPr>
          <p:cNvPr id="59395" name="AutoShape 4"/>
          <p:cNvSpPr>
            <a:spLocks noChangeArrowheads="1"/>
          </p:cNvSpPr>
          <p:nvPr/>
        </p:nvSpPr>
        <p:spPr bwMode="auto">
          <a:xfrm>
            <a:off x="6572250" y="2325688"/>
            <a:ext cx="285750" cy="304800"/>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latin typeface="Calibri" charset="0"/>
            </a:endParaRPr>
          </a:p>
        </p:txBody>
      </p:sp>
      <p:sp>
        <p:nvSpPr>
          <p:cNvPr id="59396" name="AutoShape 5"/>
          <p:cNvSpPr>
            <a:spLocks noChangeArrowheads="1"/>
          </p:cNvSpPr>
          <p:nvPr/>
        </p:nvSpPr>
        <p:spPr bwMode="auto">
          <a:xfrm rot="10800000">
            <a:off x="6000750" y="3316288"/>
            <a:ext cx="285750" cy="304800"/>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charset="0"/>
            </a:endParaRPr>
          </a:p>
        </p:txBody>
      </p:sp>
      <p:sp>
        <p:nvSpPr>
          <p:cNvPr id="59397" name="AutoShape 6"/>
          <p:cNvSpPr>
            <a:spLocks noChangeArrowheads="1"/>
          </p:cNvSpPr>
          <p:nvPr/>
        </p:nvSpPr>
        <p:spPr bwMode="auto">
          <a:xfrm rot="10800000">
            <a:off x="7143750" y="3316288"/>
            <a:ext cx="285750" cy="304800"/>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charset="0"/>
            </a:endParaRPr>
          </a:p>
        </p:txBody>
      </p:sp>
      <p:sp>
        <p:nvSpPr>
          <p:cNvPr id="59398" name="Rectangle 7"/>
          <p:cNvSpPr>
            <a:spLocks noChangeArrowheads="1"/>
          </p:cNvSpPr>
          <p:nvPr/>
        </p:nvSpPr>
        <p:spPr bwMode="auto">
          <a:xfrm>
            <a:off x="571500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8</a:t>
            </a:r>
          </a:p>
        </p:txBody>
      </p:sp>
      <p:sp>
        <p:nvSpPr>
          <p:cNvPr id="59399" name="Rectangle 8"/>
          <p:cNvSpPr>
            <a:spLocks noChangeArrowheads="1"/>
          </p:cNvSpPr>
          <p:nvPr/>
        </p:nvSpPr>
        <p:spPr bwMode="auto">
          <a:xfrm>
            <a:off x="622935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2</a:t>
            </a:r>
          </a:p>
        </p:txBody>
      </p:sp>
      <p:sp>
        <p:nvSpPr>
          <p:cNvPr id="59400" name="Rectangle 9"/>
          <p:cNvSpPr>
            <a:spLocks noChangeArrowheads="1"/>
          </p:cNvSpPr>
          <p:nvPr/>
        </p:nvSpPr>
        <p:spPr bwMode="auto">
          <a:xfrm>
            <a:off x="685800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5</a:t>
            </a:r>
          </a:p>
        </p:txBody>
      </p:sp>
      <p:sp>
        <p:nvSpPr>
          <p:cNvPr id="59401" name="Rectangle 10"/>
          <p:cNvSpPr>
            <a:spLocks noChangeArrowheads="1"/>
          </p:cNvSpPr>
          <p:nvPr/>
        </p:nvSpPr>
        <p:spPr bwMode="auto">
          <a:xfrm>
            <a:off x="742950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6</a:t>
            </a:r>
          </a:p>
        </p:txBody>
      </p:sp>
      <p:cxnSp>
        <p:nvCxnSpPr>
          <p:cNvPr id="59402" name="AutoShape 11"/>
          <p:cNvCxnSpPr>
            <a:cxnSpLocks noChangeShapeType="1"/>
            <a:stCxn id="59395" idx="3"/>
            <a:endCxn id="59396" idx="3"/>
          </p:cNvCxnSpPr>
          <p:nvPr/>
        </p:nvCxnSpPr>
        <p:spPr bwMode="auto">
          <a:xfrm flipH="1">
            <a:off x="6143625" y="2630488"/>
            <a:ext cx="5715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3" name="AutoShape 12"/>
          <p:cNvCxnSpPr>
            <a:cxnSpLocks noChangeShapeType="1"/>
            <a:stCxn id="59395" idx="3"/>
            <a:endCxn id="59397" idx="3"/>
          </p:cNvCxnSpPr>
          <p:nvPr/>
        </p:nvCxnSpPr>
        <p:spPr bwMode="auto">
          <a:xfrm>
            <a:off x="6715125" y="2630488"/>
            <a:ext cx="5715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4" name="AutoShape 13"/>
          <p:cNvCxnSpPr>
            <a:cxnSpLocks noChangeShapeType="1"/>
            <a:stCxn id="59396" idx="0"/>
            <a:endCxn id="59398" idx="0"/>
          </p:cNvCxnSpPr>
          <p:nvPr/>
        </p:nvCxnSpPr>
        <p:spPr bwMode="auto">
          <a:xfrm flipH="1">
            <a:off x="5857875" y="3621088"/>
            <a:ext cx="28575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5" name="AutoShape 14"/>
          <p:cNvCxnSpPr>
            <a:cxnSpLocks noChangeShapeType="1"/>
            <a:stCxn id="59396" idx="0"/>
            <a:endCxn id="59399" idx="0"/>
          </p:cNvCxnSpPr>
          <p:nvPr/>
        </p:nvCxnSpPr>
        <p:spPr bwMode="auto">
          <a:xfrm>
            <a:off x="6143625" y="3621088"/>
            <a:ext cx="22860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6" name="AutoShape 15"/>
          <p:cNvCxnSpPr>
            <a:cxnSpLocks noChangeShapeType="1"/>
            <a:stCxn id="59397" idx="0"/>
            <a:endCxn id="59400" idx="0"/>
          </p:cNvCxnSpPr>
          <p:nvPr/>
        </p:nvCxnSpPr>
        <p:spPr bwMode="auto">
          <a:xfrm flipH="1">
            <a:off x="7000875" y="3621088"/>
            <a:ext cx="28575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7" name="AutoShape 16"/>
          <p:cNvCxnSpPr>
            <a:cxnSpLocks noChangeShapeType="1"/>
            <a:stCxn id="59397" idx="0"/>
            <a:endCxn id="59401" idx="0"/>
          </p:cNvCxnSpPr>
          <p:nvPr/>
        </p:nvCxnSpPr>
        <p:spPr bwMode="auto">
          <a:xfrm>
            <a:off x="7286625" y="3621088"/>
            <a:ext cx="28575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408" name="Text Box 17"/>
          <p:cNvSpPr txBox="1">
            <a:spLocks noChangeArrowheads="1"/>
          </p:cNvSpPr>
          <p:nvPr/>
        </p:nvSpPr>
        <p:spPr bwMode="auto">
          <a:xfrm>
            <a:off x="6875463" y="2324378"/>
            <a:ext cx="696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dirty="0">
                <a:latin typeface="Calibri" charset="0"/>
              </a:rPr>
              <a:t>max</a:t>
            </a:r>
          </a:p>
        </p:txBody>
      </p:sp>
      <p:sp>
        <p:nvSpPr>
          <p:cNvPr id="59409" name="Text Box 18"/>
          <p:cNvSpPr txBox="1">
            <a:spLocks noChangeArrowheads="1"/>
          </p:cNvSpPr>
          <p:nvPr/>
        </p:nvSpPr>
        <p:spPr bwMode="auto">
          <a:xfrm>
            <a:off x="7345540" y="3238778"/>
            <a:ext cx="796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dirty="0">
                <a:latin typeface="Calibri" charset="0"/>
              </a:rPr>
              <a:t>min</a:t>
            </a:r>
          </a:p>
        </p:txBody>
      </p:sp>
      <p:grpSp>
        <p:nvGrpSpPr>
          <p:cNvPr id="2" name="Group 25"/>
          <p:cNvGrpSpPr>
            <a:grpSpLocks/>
          </p:cNvGrpSpPr>
          <p:nvPr/>
        </p:nvGrpSpPr>
        <p:grpSpPr bwMode="auto">
          <a:xfrm>
            <a:off x="5960358" y="3213630"/>
            <a:ext cx="1450975" cy="381000"/>
            <a:chOff x="6059424" y="3215640"/>
            <a:chExt cx="1935310" cy="381000"/>
          </a:xfrm>
        </p:grpSpPr>
        <p:sp>
          <p:nvSpPr>
            <p:cNvPr id="59419" name="TextBox 19"/>
            <p:cNvSpPr txBox="1">
              <a:spLocks noChangeArrowheads="1"/>
            </p:cNvSpPr>
            <p:nvPr/>
          </p:nvSpPr>
          <p:spPr bwMode="auto">
            <a:xfrm>
              <a:off x="6059424" y="3227308"/>
              <a:ext cx="402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latin typeface="Calibri" charset="0"/>
                </a:rPr>
                <a:t>2</a:t>
              </a:r>
            </a:p>
          </p:txBody>
        </p:sp>
        <p:sp>
          <p:nvSpPr>
            <p:cNvPr id="59420" name="TextBox 20"/>
            <p:cNvSpPr txBox="1">
              <a:spLocks noChangeArrowheads="1"/>
            </p:cNvSpPr>
            <p:nvPr/>
          </p:nvSpPr>
          <p:spPr bwMode="auto">
            <a:xfrm>
              <a:off x="7592567" y="3215640"/>
              <a:ext cx="402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5</a:t>
              </a:r>
            </a:p>
          </p:txBody>
        </p:sp>
      </p:grpSp>
      <p:sp>
        <p:nvSpPr>
          <p:cNvPr id="22" name="TextBox 21"/>
          <p:cNvSpPr txBox="1">
            <a:spLocks noChangeArrowheads="1"/>
          </p:cNvSpPr>
          <p:nvPr/>
        </p:nvSpPr>
        <p:spPr bwMode="auto">
          <a:xfrm>
            <a:off x="6542794" y="2335389"/>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latin typeface="Calibri" charset="0"/>
              </a:rPr>
              <a:t>5</a:t>
            </a:r>
          </a:p>
        </p:txBody>
      </p:sp>
      <p:grpSp>
        <p:nvGrpSpPr>
          <p:cNvPr id="3" name="Group 26"/>
          <p:cNvGrpSpPr>
            <a:grpSpLocks/>
          </p:cNvGrpSpPr>
          <p:nvPr/>
        </p:nvGrpSpPr>
        <p:grpSpPr bwMode="auto">
          <a:xfrm>
            <a:off x="5600700" y="4383088"/>
            <a:ext cx="2286000" cy="1484312"/>
            <a:chOff x="5486400" y="4343400"/>
            <a:chExt cx="3048000" cy="1484543"/>
          </a:xfrm>
        </p:grpSpPr>
        <p:sp>
          <p:nvSpPr>
            <p:cNvPr id="23" name="Rounded Rectangle 22"/>
            <p:cNvSpPr/>
            <p:nvPr/>
          </p:nvSpPr>
          <p:spPr>
            <a:xfrm>
              <a:off x="5486400" y="4343400"/>
              <a:ext cx="3048000" cy="762119"/>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pitchFamily="34" charset="0"/>
              </a:endParaRPr>
            </a:p>
          </p:txBody>
        </p:sp>
        <p:sp>
          <p:nvSpPr>
            <p:cNvPr id="59418" name="Text Box 17"/>
            <p:cNvSpPr txBox="1">
              <a:spLocks noChangeArrowheads="1"/>
            </p:cNvSpPr>
            <p:nvPr/>
          </p:nvSpPr>
          <p:spPr bwMode="auto">
            <a:xfrm>
              <a:off x="5486400" y="5181612"/>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Terminal values:</a:t>
              </a:r>
              <a:br>
                <a:rPr lang="en-US" sz="1800" b="1">
                  <a:latin typeface="Calibri" charset="0"/>
                </a:rPr>
              </a:br>
              <a:r>
                <a:rPr lang="en-US" sz="1800" b="1">
                  <a:latin typeface="Calibri" charset="0"/>
                </a:rPr>
                <a:t>part of the game </a:t>
              </a:r>
            </a:p>
          </p:txBody>
        </p:sp>
      </p:grpSp>
      <p:grpSp>
        <p:nvGrpSpPr>
          <p:cNvPr id="4" name="Group 27"/>
          <p:cNvGrpSpPr>
            <a:grpSpLocks/>
          </p:cNvGrpSpPr>
          <p:nvPr/>
        </p:nvGrpSpPr>
        <p:grpSpPr bwMode="auto">
          <a:xfrm>
            <a:off x="5600700" y="1447800"/>
            <a:ext cx="2343150" cy="2362200"/>
            <a:chOff x="5334000" y="2855913"/>
            <a:chExt cx="3124200" cy="2362200"/>
          </a:xfrm>
        </p:grpSpPr>
        <p:sp>
          <p:nvSpPr>
            <p:cNvPr id="29" name="Rounded Rectangle 28"/>
            <p:cNvSpPr/>
            <p:nvPr/>
          </p:nvSpPr>
          <p:spPr>
            <a:xfrm>
              <a:off x="5334000" y="3541713"/>
              <a:ext cx="3124200" cy="16764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pitchFamily="34" charset="0"/>
              </a:endParaRPr>
            </a:p>
          </p:txBody>
        </p:sp>
        <p:sp>
          <p:nvSpPr>
            <p:cNvPr id="59416" name="Text Box 17"/>
            <p:cNvSpPr txBox="1">
              <a:spLocks noChangeArrowheads="1"/>
            </p:cNvSpPr>
            <p:nvPr/>
          </p:nvSpPr>
          <p:spPr bwMode="auto">
            <a:xfrm>
              <a:off x="5334000" y="2855913"/>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Minimax values:</a:t>
              </a:r>
              <a:br>
                <a:rPr lang="en-US" sz="1800" b="1">
                  <a:latin typeface="Calibri" charset="0"/>
                </a:rPr>
              </a:br>
              <a:r>
                <a:rPr lang="en-US" sz="1800" b="1">
                  <a:latin typeface="Calibri" charset="0"/>
                </a:rPr>
                <a:t>computed recursively</a:t>
              </a:r>
            </a:p>
          </p:txBody>
        </p:sp>
      </p:grpSp>
      <p:sp>
        <p:nvSpPr>
          <p:cNvPr id="59414"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a:solidFill>
                  <a:schemeClr val="tx1"/>
                </a:solidFill>
                <a:cs typeface="Arial" charset="0"/>
              </a:rPr>
              <a:t>Slide from Dan Klein &amp;  Pieter Abbeel - ai.berkeley.edu</a:t>
            </a:r>
          </a:p>
        </p:txBody>
      </p:sp>
    </p:spTree>
    <p:extLst>
      <p:ext uri="{BB962C8B-B14F-4D97-AF65-F5344CB8AC3E}">
        <p14:creationId xmlns:p14="http://schemas.microsoft.com/office/powerpoint/2010/main" val="686268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28588" y="1752600"/>
            <a:ext cx="4062412" cy="23622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4953000" y="1828800"/>
            <a:ext cx="4114800" cy="23622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p:txBody>
          <a:bodyPr/>
          <a:lstStyle/>
          <a:p>
            <a:pPr>
              <a:defRPr/>
            </a:pPr>
            <a:r>
              <a:rPr lang="en-US" dirty="0" err="1" smtClean="0">
                <a:solidFill>
                  <a:srgbClr val="C0504D"/>
                </a:solidFill>
              </a:rPr>
              <a:t>Minimax</a:t>
            </a:r>
            <a:r>
              <a:rPr lang="en-US" dirty="0" smtClean="0">
                <a:solidFill>
                  <a:srgbClr val="C0504D"/>
                </a:solidFill>
              </a:rPr>
              <a:t> Implementation</a:t>
            </a:r>
          </a:p>
        </p:txBody>
      </p:sp>
      <p:sp>
        <p:nvSpPr>
          <p:cNvPr id="7" name="Content Placeholder 2"/>
          <p:cNvSpPr txBox="1">
            <a:spLocks/>
          </p:cNvSpPr>
          <p:nvPr/>
        </p:nvSpPr>
        <p:spPr bwMode="auto">
          <a:xfrm>
            <a:off x="5100638" y="1981200"/>
            <a:ext cx="4171950" cy="22860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r>
              <a:rPr lang="en-US" sz="2400" kern="0" dirty="0">
                <a:solidFill>
                  <a:srgbClr val="C00000"/>
                </a:solidFill>
                <a:latin typeface="Calibri" pitchFamily="34" charset="0"/>
                <a:ea typeface="+mn-ea"/>
                <a:cs typeface="+mn-cs"/>
              </a:rPr>
              <a:t>def min-value(state):</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initialize v = </a:t>
            </a:r>
            <a:r>
              <a:rPr lang="en-US" sz="2400" kern="0" dirty="0">
                <a:latin typeface="Times New Roman" pitchFamily="18" charset="0"/>
                <a:cs typeface="Times New Roman" pitchFamily="18" charset="0"/>
              </a:rPr>
              <a:t>+</a:t>
            </a:r>
            <a:r>
              <a:rPr lang="en-US" sz="24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for each successor of state:</a:t>
            </a:r>
          </a:p>
          <a:p>
            <a:pPr marL="1142942" lvl="2" indent="-228589">
              <a:lnSpc>
                <a:spcPct val="80000"/>
              </a:lnSpc>
              <a:spcBef>
                <a:spcPct val="20000"/>
              </a:spcBef>
              <a:buClr>
                <a:schemeClr val="accent2"/>
              </a:buClr>
              <a:buFont typeface="Wingdings" pitchFamily="2" charset="2"/>
              <a:buNone/>
              <a:defRPr/>
            </a:pPr>
            <a:r>
              <a:rPr lang="en-US" sz="2400" kern="0" dirty="0">
                <a:latin typeface="Calibri" pitchFamily="34" charset="0"/>
              </a:rPr>
              <a:t>v = min(v, </a:t>
            </a:r>
            <a:r>
              <a:rPr lang="en-US" sz="2400" kern="0" dirty="0">
                <a:solidFill>
                  <a:srgbClr val="0070C0"/>
                </a:solidFill>
                <a:latin typeface="Calibri" pitchFamily="34" charset="0"/>
              </a:rPr>
              <a:t>max-value(successor)</a:t>
            </a:r>
            <a:r>
              <a:rPr lang="en-US" sz="2400" kern="0" dirty="0">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return v</a:t>
            </a:r>
          </a:p>
        </p:txBody>
      </p:sp>
      <p:sp>
        <p:nvSpPr>
          <p:cNvPr id="8" name="Content Placeholder 2"/>
          <p:cNvSpPr txBox="1">
            <a:spLocks/>
          </p:cNvSpPr>
          <p:nvPr/>
        </p:nvSpPr>
        <p:spPr bwMode="auto">
          <a:xfrm>
            <a:off x="152400" y="1600200"/>
            <a:ext cx="4057650" cy="22098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endParaRPr lang="en-US" sz="1100" kern="0" dirty="0">
              <a:solidFill>
                <a:srgbClr val="00B0F0"/>
              </a:solidFill>
              <a:latin typeface="Calibri" pitchFamily="34" charset="0"/>
              <a:ea typeface="+mn-ea"/>
              <a:cs typeface="+mn-cs"/>
            </a:endParaRPr>
          </a:p>
          <a:p>
            <a:pPr marL="342882" indent="-342882">
              <a:lnSpc>
                <a:spcPct val="80000"/>
              </a:lnSpc>
              <a:spcBef>
                <a:spcPts val="1200"/>
              </a:spcBef>
              <a:buClr>
                <a:schemeClr val="accent2"/>
              </a:buClr>
              <a:buFont typeface="Wingdings" pitchFamily="2" charset="2"/>
              <a:buNone/>
              <a:defRPr/>
            </a:pPr>
            <a:r>
              <a:rPr lang="en-US" sz="2400" kern="0" dirty="0">
                <a:solidFill>
                  <a:srgbClr val="0070C0"/>
                </a:solidFill>
                <a:latin typeface="Calibri" pitchFamily="34" charset="0"/>
                <a:ea typeface="+mn-ea"/>
                <a:cs typeface="+mn-cs"/>
              </a:rPr>
              <a:t>def max-value(state):</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initialize v = </a:t>
            </a:r>
            <a:r>
              <a:rPr lang="en-US" sz="24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for each successor of state:</a:t>
            </a:r>
          </a:p>
          <a:p>
            <a:pPr marL="1142942" lvl="2" indent="-228589">
              <a:lnSpc>
                <a:spcPct val="80000"/>
              </a:lnSpc>
              <a:spcBef>
                <a:spcPct val="20000"/>
              </a:spcBef>
              <a:buClr>
                <a:schemeClr val="accent2"/>
              </a:buClr>
              <a:buFont typeface="Wingdings" pitchFamily="2" charset="2"/>
              <a:buNone/>
              <a:defRPr/>
            </a:pPr>
            <a:r>
              <a:rPr lang="en-US" sz="2400" kern="0" dirty="0">
                <a:solidFill>
                  <a:schemeClr val="tx1"/>
                </a:solidFill>
                <a:latin typeface="Calibri" pitchFamily="34" charset="0"/>
              </a:rPr>
              <a:t>v = max(v, </a:t>
            </a:r>
            <a:r>
              <a:rPr lang="en-US" sz="2400" kern="0" dirty="0">
                <a:solidFill>
                  <a:srgbClr val="C00000"/>
                </a:solidFill>
                <a:latin typeface="Calibri" pitchFamily="34" charset="0"/>
              </a:rPr>
              <a:t>min-value(successor)</a:t>
            </a:r>
            <a:r>
              <a:rPr lang="en-US" sz="2400" kern="0" dirty="0">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return v</a:t>
            </a:r>
          </a:p>
        </p:txBody>
      </p:sp>
      <p:sp>
        <p:nvSpPr>
          <p:cNvPr id="14" name="Left-Right Arrow 13"/>
          <p:cNvSpPr/>
          <p:nvPr/>
        </p:nvSpPr>
        <p:spPr>
          <a:xfrm>
            <a:off x="4186238" y="2743200"/>
            <a:ext cx="742950" cy="533400"/>
          </a:xfrm>
          <a:prstGeom prst="leftRightArrow">
            <a:avLst/>
          </a:prstGeom>
          <a:solidFill>
            <a:srgbClr val="BD92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 name="Picture 18" descr="TP_tmp.png"/>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14388" y="4343400"/>
            <a:ext cx="2555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TP_tmp.png"/>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729288" y="4343400"/>
            <a:ext cx="25542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a:solidFill>
                  <a:schemeClr val="tx1"/>
                </a:solidFill>
                <a:cs typeface="Arial" charset="0"/>
              </a:rPr>
              <a:t>Slide from Dan Klein &amp;  Pieter Abbeel - ai.berkeley.edu</a:t>
            </a:r>
          </a:p>
        </p:txBody>
      </p:sp>
    </p:spTree>
    <p:extLst>
      <p:ext uri="{BB962C8B-B14F-4D97-AF65-F5344CB8AC3E}">
        <p14:creationId xmlns:p14="http://schemas.microsoft.com/office/powerpoint/2010/main" val="2199233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eft-Right-Up Arrow 8"/>
          <p:cNvSpPr/>
          <p:nvPr/>
        </p:nvSpPr>
        <p:spPr>
          <a:xfrm>
            <a:off x="3898899" y="2994377"/>
            <a:ext cx="1328738" cy="2590800"/>
          </a:xfrm>
          <a:prstGeom prst="leftRightUpArrow">
            <a:avLst>
              <a:gd name="adj1" fmla="val 18522"/>
              <a:gd name="adj2" fmla="val 19062"/>
              <a:gd name="adj3" fmla="val 19062"/>
            </a:avLst>
          </a:prstGeom>
          <a:solidFill>
            <a:srgbClr val="BD92DE"/>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1305281" y="1371600"/>
            <a:ext cx="6695720" cy="2057400"/>
          </a:xfrm>
          <a:prstGeom prst="roundRect">
            <a:avLst/>
          </a:prstGeom>
          <a:solidFill>
            <a:srgbClr val="C39BE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a:xfrm>
            <a:off x="47981" y="-42333"/>
            <a:ext cx="9124244" cy="1600200"/>
          </a:xfrm>
        </p:spPr>
        <p:txBody>
          <a:bodyPr/>
          <a:lstStyle/>
          <a:p>
            <a:pPr>
              <a:defRPr/>
            </a:pPr>
            <a:r>
              <a:rPr lang="en-US" dirty="0" err="1" smtClean="0">
                <a:solidFill>
                  <a:srgbClr val="C0504D"/>
                </a:solidFill>
              </a:rPr>
              <a:t>Minimax</a:t>
            </a:r>
            <a:r>
              <a:rPr lang="en-US" dirty="0" smtClean="0">
                <a:solidFill>
                  <a:srgbClr val="C0504D"/>
                </a:solidFill>
              </a:rPr>
              <a:t> Implementation (Dispatch)</a:t>
            </a:r>
          </a:p>
        </p:txBody>
      </p:sp>
      <p:sp>
        <p:nvSpPr>
          <p:cNvPr id="13315" name="Content Placeholder 2"/>
          <p:cNvSpPr>
            <a:spLocks noGrp="1"/>
          </p:cNvSpPr>
          <p:nvPr>
            <p:ph idx="1"/>
          </p:nvPr>
        </p:nvSpPr>
        <p:spPr>
          <a:xfrm>
            <a:off x="1504246" y="1456266"/>
            <a:ext cx="6539087" cy="3810000"/>
          </a:xfrm>
        </p:spPr>
        <p:txBody>
          <a:bodyPr/>
          <a:lstStyle/>
          <a:p>
            <a:pPr>
              <a:lnSpc>
                <a:spcPct val="80000"/>
              </a:lnSpc>
              <a:spcBef>
                <a:spcPts val="1200"/>
              </a:spcBef>
              <a:buFont typeface="Wingdings" pitchFamily="2" charset="2"/>
              <a:buNone/>
              <a:defRPr/>
            </a:pPr>
            <a:endParaRPr lang="en-US" sz="200" dirty="0" smtClean="0"/>
          </a:p>
          <a:p>
            <a:pPr>
              <a:lnSpc>
                <a:spcPct val="80000"/>
              </a:lnSpc>
              <a:spcBef>
                <a:spcPts val="1200"/>
              </a:spcBef>
              <a:buFont typeface="Wingdings" pitchFamily="2" charset="2"/>
              <a:buNone/>
              <a:defRPr/>
            </a:pPr>
            <a:r>
              <a:rPr lang="en-US" sz="2000" dirty="0" smtClean="0">
                <a:solidFill>
                  <a:srgbClr val="7030A0"/>
                </a:solidFill>
              </a:rPr>
              <a:t>def value(state):</a:t>
            </a:r>
          </a:p>
          <a:p>
            <a:pPr lvl="1">
              <a:lnSpc>
                <a:spcPct val="80000"/>
              </a:lnSpc>
              <a:buFont typeface="Wingdings" pitchFamily="2" charset="2"/>
              <a:buNone/>
              <a:defRPr/>
            </a:pPr>
            <a:r>
              <a:rPr lang="en-US" sz="2000" dirty="0" smtClean="0"/>
              <a:t>if the state is a terminal state: return the state’s </a:t>
            </a:r>
            <a:r>
              <a:rPr lang="en-US" sz="2000" dirty="0" smtClean="0"/>
              <a:t>value</a:t>
            </a:r>
            <a:endParaRPr lang="en-US" sz="2000" dirty="0" smtClean="0"/>
          </a:p>
          <a:p>
            <a:pPr lvl="1">
              <a:lnSpc>
                <a:spcPct val="80000"/>
              </a:lnSpc>
              <a:buFont typeface="Wingdings" pitchFamily="2" charset="2"/>
              <a:buNone/>
              <a:defRPr/>
            </a:pPr>
            <a:r>
              <a:rPr lang="en-US" sz="2000" dirty="0" smtClean="0"/>
              <a:t>if the next agent is </a:t>
            </a:r>
            <a:r>
              <a:rPr lang="en-US" sz="2000" dirty="0" smtClean="0">
                <a:solidFill>
                  <a:srgbClr val="0070C0"/>
                </a:solidFill>
              </a:rPr>
              <a:t>MAX</a:t>
            </a:r>
            <a:r>
              <a:rPr lang="en-US" sz="2000" dirty="0" smtClean="0"/>
              <a:t>: return </a:t>
            </a:r>
            <a:r>
              <a:rPr lang="en-US" sz="2000" dirty="0" smtClean="0">
                <a:solidFill>
                  <a:srgbClr val="0070C0"/>
                </a:solidFill>
              </a:rPr>
              <a:t>max-value(state)</a:t>
            </a:r>
          </a:p>
          <a:p>
            <a:pPr lvl="1">
              <a:lnSpc>
                <a:spcPct val="80000"/>
              </a:lnSpc>
              <a:buFont typeface="Wingdings" pitchFamily="2" charset="2"/>
              <a:buNone/>
              <a:defRPr/>
            </a:pPr>
            <a:r>
              <a:rPr lang="en-US" sz="2000" dirty="0" smtClean="0"/>
              <a:t>if the next agent is </a:t>
            </a:r>
            <a:r>
              <a:rPr lang="en-US" sz="2000" dirty="0" smtClean="0">
                <a:solidFill>
                  <a:srgbClr val="C00000"/>
                </a:solidFill>
              </a:rPr>
              <a:t>MIN</a:t>
            </a:r>
            <a:r>
              <a:rPr lang="en-US" sz="2000" dirty="0" smtClean="0"/>
              <a:t>: return </a:t>
            </a:r>
            <a:r>
              <a:rPr lang="en-US" sz="2000" dirty="0" smtClean="0">
                <a:solidFill>
                  <a:srgbClr val="C00000"/>
                </a:solidFill>
              </a:rPr>
              <a:t>min-value(state)</a:t>
            </a:r>
          </a:p>
        </p:txBody>
      </p:sp>
      <p:sp>
        <p:nvSpPr>
          <p:cNvPr id="61449"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a:solidFill>
                  <a:schemeClr val="tx1"/>
                </a:solidFill>
                <a:cs typeface="Arial" charset="0"/>
              </a:rPr>
              <a:t>Slide from Dan Klein &amp;  Pieter Abbeel - ai.berkeley.edu</a:t>
            </a:r>
          </a:p>
        </p:txBody>
      </p:sp>
      <p:sp>
        <p:nvSpPr>
          <p:cNvPr id="13" name="Rounded Rectangle 12"/>
          <p:cNvSpPr/>
          <p:nvPr/>
        </p:nvSpPr>
        <p:spPr>
          <a:xfrm>
            <a:off x="128588" y="3925694"/>
            <a:ext cx="4062412" cy="23622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4953000" y="4001894"/>
            <a:ext cx="4114800" cy="23622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ontent Placeholder 2"/>
          <p:cNvSpPr txBox="1">
            <a:spLocks/>
          </p:cNvSpPr>
          <p:nvPr/>
        </p:nvSpPr>
        <p:spPr bwMode="auto">
          <a:xfrm>
            <a:off x="5100638" y="4154294"/>
            <a:ext cx="4171950" cy="22860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r>
              <a:rPr lang="en-US" sz="2400" kern="0" dirty="0">
                <a:solidFill>
                  <a:srgbClr val="C00000"/>
                </a:solidFill>
                <a:latin typeface="Calibri" pitchFamily="34" charset="0"/>
                <a:ea typeface="+mn-ea"/>
                <a:cs typeface="+mn-cs"/>
              </a:rPr>
              <a:t>def min-value(state):</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initialize v = </a:t>
            </a:r>
            <a:r>
              <a:rPr lang="en-US" sz="2400" kern="0" dirty="0">
                <a:latin typeface="Times New Roman" pitchFamily="18" charset="0"/>
                <a:cs typeface="Times New Roman" pitchFamily="18" charset="0"/>
              </a:rPr>
              <a:t>+</a:t>
            </a:r>
            <a:r>
              <a:rPr lang="en-US" sz="24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for each successor of state:</a:t>
            </a:r>
          </a:p>
          <a:p>
            <a:pPr marL="1142942" lvl="2" indent="-228589">
              <a:lnSpc>
                <a:spcPct val="80000"/>
              </a:lnSpc>
              <a:spcBef>
                <a:spcPct val="20000"/>
              </a:spcBef>
              <a:buClr>
                <a:schemeClr val="accent2"/>
              </a:buClr>
              <a:buFont typeface="Wingdings" pitchFamily="2" charset="2"/>
              <a:buNone/>
              <a:defRPr/>
            </a:pPr>
            <a:r>
              <a:rPr lang="en-US" sz="2400" kern="0" dirty="0">
                <a:latin typeface="Calibri" pitchFamily="34" charset="0"/>
              </a:rPr>
              <a:t>v = min(v, </a:t>
            </a:r>
            <a:r>
              <a:rPr lang="en-US" sz="2400" kern="0" dirty="0">
                <a:solidFill>
                  <a:srgbClr val="0070C0"/>
                </a:solidFill>
                <a:latin typeface="Calibri" pitchFamily="34" charset="0"/>
              </a:rPr>
              <a:t>max-value(successor)</a:t>
            </a:r>
            <a:r>
              <a:rPr lang="en-US" sz="2400" kern="0" dirty="0">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return v</a:t>
            </a:r>
          </a:p>
        </p:txBody>
      </p:sp>
      <p:sp>
        <p:nvSpPr>
          <p:cNvPr id="16" name="Content Placeholder 2"/>
          <p:cNvSpPr txBox="1">
            <a:spLocks/>
          </p:cNvSpPr>
          <p:nvPr/>
        </p:nvSpPr>
        <p:spPr bwMode="auto">
          <a:xfrm>
            <a:off x="152400" y="3773294"/>
            <a:ext cx="4057650" cy="22098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endParaRPr lang="en-US" sz="1100" kern="0" dirty="0">
              <a:solidFill>
                <a:srgbClr val="00B0F0"/>
              </a:solidFill>
              <a:latin typeface="Calibri" pitchFamily="34" charset="0"/>
              <a:ea typeface="+mn-ea"/>
              <a:cs typeface="+mn-cs"/>
            </a:endParaRPr>
          </a:p>
          <a:p>
            <a:pPr marL="342882" indent="-342882">
              <a:lnSpc>
                <a:spcPct val="80000"/>
              </a:lnSpc>
              <a:spcBef>
                <a:spcPts val="1200"/>
              </a:spcBef>
              <a:buClr>
                <a:schemeClr val="accent2"/>
              </a:buClr>
              <a:buFont typeface="Wingdings" pitchFamily="2" charset="2"/>
              <a:buNone/>
              <a:defRPr/>
            </a:pPr>
            <a:r>
              <a:rPr lang="en-US" sz="2400" kern="0" dirty="0">
                <a:solidFill>
                  <a:srgbClr val="0070C0"/>
                </a:solidFill>
                <a:latin typeface="Calibri" pitchFamily="34" charset="0"/>
                <a:ea typeface="+mn-ea"/>
                <a:cs typeface="+mn-cs"/>
              </a:rPr>
              <a:t>def max-value(state):</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initialize v = </a:t>
            </a:r>
            <a:r>
              <a:rPr lang="en-US" sz="24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for each successor of state:</a:t>
            </a:r>
          </a:p>
          <a:p>
            <a:pPr marL="1142942" lvl="2" indent="-228589">
              <a:lnSpc>
                <a:spcPct val="80000"/>
              </a:lnSpc>
              <a:spcBef>
                <a:spcPct val="20000"/>
              </a:spcBef>
              <a:buClr>
                <a:schemeClr val="accent2"/>
              </a:buClr>
              <a:buFont typeface="Wingdings" pitchFamily="2" charset="2"/>
              <a:buNone/>
              <a:defRPr/>
            </a:pPr>
            <a:r>
              <a:rPr lang="en-US" sz="2400" kern="0" dirty="0">
                <a:solidFill>
                  <a:schemeClr val="tx1"/>
                </a:solidFill>
                <a:latin typeface="Calibri" pitchFamily="34" charset="0"/>
              </a:rPr>
              <a:t>v = max(v, </a:t>
            </a:r>
            <a:r>
              <a:rPr lang="en-US" sz="2400" kern="0" dirty="0">
                <a:solidFill>
                  <a:srgbClr val="C00000"/>
                </a:solidFill>
                <a:latin typeface="Calibri" pitchFamily="34" charset="0"/>
              </a:rPr>
              <a:t>min-value(successor)</a:t>
            </a:r>
            <a:r>
              <a:rPr lang="en-US" sz="2400" kern="0" dirty="0">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return v</a:t>
            </a:r>
          </a:p>
        </p:txBody>
      </p:sp>
    </p:spTree>
    <p:extLst>
      <p:ext uri="{BB962C8B-B14F-4D97-AF65-F5344CB8AC3E}">
        <p14:creationId xmlns:p14="http://schemas.microsoft.com/office/powerpoint/2010/main" val="36733297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16175"/>
            <a:ext cx="6637338" cy="299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3"/>
          <p:cNvSpPr>
            <a:spLocks noGrp="1" noChangeArrowheads="1"/>
          </p:cNvSpPr>
          <p:nvPr>
            <p:ph type="title"/>
          </p:nvPr>
        </p:nvSpPr>
        <p:spPr/>
        <p:txBody>
          <a:bodyPr rIns="132080"/>
          <a:lstStyle/>
          <a:p>
            <a:pPr indent="0" eaLnBrk="1" hangingPunct="1">
              <a:defRPr/>
            </a:pPr>
            <a:r>
              <a:rPr lang="en-US" dirty="0" smtClean="0">
                <a:solidFill>
                  <a:srgbClr val="C0504D"/>
                </a:solidFill>
                <a:latin typeface="Arial" charset="0"/>
                <a:ea typeface="ヒラギノ角ゴ ProN W3" charset="0"/>
                <a:cs typeface="ヒラギノ角ゴ ProN W3" charset="0"/>
              </a:rPr>
              <a:t>Concrete </a:t>
            </a:r>
            <a:r>
              <a:rPr lang="en-US" dirty="0" err="1" smtClean="0">
                <a:solidFill>
                  <a:srgbClr val="C0504D"/>
                </a:solidFill>
                <a:latin typeface="Arial" charset="0"/>
                <a:ea typeface="ヒラギノ角ゴ ProN W3" charset="0"/>
                <a:cs typeface="ヒラギノ角ゴ ProN W3" charset="0"/>
              </a:rPr>
              <a:t>Minimax</a:t>
            </a:r>
            <a:r>
              <a:rPr lang="en-US" dirty="0" smtClean="0">
                <a:solidFill>
                  <a:srgbClr val="C0504D"/>
                </a:solidFill>
                <a:latin typeface="Arial" charset="0"/>
                <a:ea typeface="ヒラギノ角ゴ ProN W3" charset="0"/>
                <a:cs typeface="ヒラギノ角ゴ ProN W3" charset="0"/>
              </a:rPr>
              <a:t> </a:t>
            </a:r>
            <a:r>
              <a:rPr lang="en-US" dirty="0">
                <a:solidFill>
                  <a:srgbClr val="C0504D"/>
                </a:solidFill>
                <a:latin typeface="Arial" charset="0"/>
                <a:ea typeface="ヒラギノ角ゴ ProN W3" charset="0"/>
                <a:cs typeface="ヒラギノ角ゴ ProN W3" charset="0"/>
              </a:rPr>
              <a:t>Example</a:t>
            </a:r>
          </a:p>
        </p:txBody>
      </p:sp>
      <p:sp>
        <p:nvSpPr>
          <p:cNvPr id="15365" name="Rectangle 4"/>
          <p:cNvSpPr>
            <a:spLocks/>
          </p:cNvSpPr>
          <p:nvPr/>
        </p:nvSpPr>
        <p:spPr bwMode="auto">
          <a:xfrm>
            <a:off x="2743200" y="3581400"/>
            <a:ext cx="228600"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5366" name="Rectangle 5"/>
          <p:cNvSpPr>
            <a:spLocks/>
          </p:cNvSpPr>
          <p:nvPr/>
        </p:nvSpPr>
        <p:spPr bwMode="auto">
          <a:xfrm>
            <a:off x="4800600" y="3581400"/>
            <a:ext cx="228600"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5367" name="Rectangle 6"/>
          <p:cNvSpPr>
            <a:spLocks/>
          </p:cNvSpPr>
          <p:nvPr/>
        </p:nvSpPr>
        <p:spPr bwMode="auto">
          <a:xfrm>
            <a:off x="6629400" y="3581400"/>
            <a:ext cx="228600"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62471" name="Rectangle 7"/>
          <p:cNvSpPr>
            <a:spLocks/>
          </p:cNvSpPr>
          <p:nvPr/>
        </p:nvSpPr>
        <p:spPr bwMode="auto">
          <a:xfrm>
            <a:off x="4800600" y="2438400"/>
            <a:ext cx="228600"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62472" name="TextBox 8"/>
          <p:cNvSpPr txBox="1">
            <a:spLocks noChangeArrowheads="1"/>
          </p:cNvSpPr>
          <p:nvPr/>
        </p:nvSpPr>
        <p:spPr bwMode="auto">
          <a:xfrm>
            <a:off x="381000" y="3367088"/>
            <a:ext cx="68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dirty="0">
                <a:solidFill>
                  <a:srgbClr val="4F81BD"/>
                </a:solidFill>
              </a:rPr>
              <a:t>min</a:t>
            </a:r>
            <a:endParaRPr lang="en-US" sz="1800" dirty="0">
              <a:solidFill>
                <a:srgbClr val="4F81BD"/>
              </a:solidFill>
            </a:endParaRPr>
          </a:p>
        </p:txBody>
      </p:sp>
      <p:sp>
        <p:nvSpPr>
          <p:cNvPr id="62473" name="TextBox 9"/>
          <p:cNvSpPr txBox="1">
            <a:spLocks noChangeArrowheads="1"/>
          </p:cNvSpPr>
          <p:nvPr/>
        </p:nvSpPr>
        <p:spPr bwMode="auto">
          <a:xfrm>
            <a:off x="381000" y="2322513"/>
            <a:ext cx="76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dirty="0">
                <a:solidFill>
                  <a:srgbClr val="4F81BD"/>
                </a:solidFill>
              </a:rPr>
              <a:t>max</a:t>
            </a:r>
            <a:endParaRPr lang="en-US" sz="1800" dirty="0">
              <a:solidFill>
                <a:srgbClr val="4F81BD"/>
              </a:solidFill>
            </a:endParaRPr>
          </a:p>
        </p:txBody>
      </p:sp>
      <p:cxnSp>
        <p:nvCxnSpPr>
          <p:cNvPr id="11" name="Straight Arrow Connector 3"/>
          <p:cNvCxnSpPr>
            <a:cxnSpLocks noChangeShapeType="1"/>
          </p:cNvCxnSpPr>
          <p:nvPr/>
        </p:nvCxnSpPr>
        <p:spPr bwMode="auto">
          <a:xfrm flipH="1">
            <a:off x="1600200" y="3962400"/>
            <a:ext cx="990600" cy="838200"/>
          </a:xfrm>
          <a:prstGeom prst="straightConnector1">
            <a:avLst/>
          </a:prstGeom>
          <a:noFill/>
          <a:ln w="28575" cmpd="sng">
            <a:solidFill>
              <a:srgbClr val="FF0000"/>
            </a:solidFill>
            <a:prstDash val="sysDash"/>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3"/>
          <p:cNvCxnSpPr>
            <a:cxnSpLocks noChangeShapeType="1"/>
          </p:cNvCxnSpPr>
          <p:nvPr/>
        </p:nvCxnSpPr>
        <p:spPr bwMode="auto">
          <a:xfrm flipH="1">
            <a:off x="3886200" y="3962400"/>
            <a:ext cx="685800" cy="838200"/>
          </a:xfrm>
          <a:prstGeom prst="straightConnector1">
            <a:avLst/>
          </a:prstGeom>
          <a:noFill/>
          <a:ln w="28575" cmpd="sng">
            <a:solidFill>
              <a:srgbClr val="FF0000"/>
            </a:solidFill>
            <a:prstDash val="sysDash"/>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3"/>
          <p:cNvCxnSpPr>
            <a:cxnSpLocks noChangeShapeType="1"/>
          </p:cNvCxnSpPr>
          <p:nvPr/>
        </p:nvCxnSpPr>
        <p:spPr bwMode="auto">
          <a:xfrm>
            <a:off x="6477000" y="3962400"/>
            <a:ext cx="1219200" cy="762000"/>
          </a:xfrm>
          <a:prstGeom prst="straightConnector1">
            <a:avLst/>
          </a:prstGeom>
          <a:noFill/>
          <a:ln w="28575" cmpd="sng">
            <a:solidFill>
              <a:srgbClr val="FF0000"/>
            </a:solidFill>
            <a:prstDash val="sysDash"/>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862017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1536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499"/>
                                          </p:stCondLst>
                                        </p:cTn>
                                        <p:tgtEl>
                                          <p:spTgt spid="1536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499"/>
                                          </p:stCondLst>
                                        </p:cTn>
                                        <p:tgtEl>
                                          <p:spTgt spid="153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autoUpdateAnimBg="0"/>
      <p:bldP spid="15366" grpId="0" animBg="1" autoUpdateAnimBg="0"/>
      <p:bldP spid="1536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pPr lvl="0">
              <a:defRPr sz="1800">
                <a:uFillTx/>
              </a:defRPr>
            </a:pPr>
            <a:r>
              <a:rPr sz="4400" dirty="0">
                <a:solidFill>
                  <a:srgbClr val="C0504D"/>
                </a:solidFill>
                <a:uFill>
                  <a:solidFill/>
                </a:uFill>
              </a:rPr>
              <a:t>Minimax Properties</a:t>
            </a:r>
          </a:p>
        </p:txBody>
      </p:sp>
      <p:sp>
        <p:nvSpPr>
          <p:cNvPr id="169" name="Shape 169"/>
          <p:cNvSpPr>
            <a:spLocks noGrp="1"/>
          </p:cNvSpPr>
          <p:nvPr>
            <p:ph type="body" idx="1"/>
          </p:nvPr>
        </p:nvSpPr>
        <p:spPr>
          <a:xfrm>
            <a:off x="457200" y="2552700"/>
            <a:ext cx="8229600" cy="2209800"/>
          </a:xfrm>
          <a:prstGeom prst="rect">
            <a:avLst/>
          </a:prstGeom>
        </p:spPr>
        <p:txBody>
          <a:bodyPr/>
          <a:lstStyle/>
          <a:p>
            <a:pPr lvl="0">
              <a:lnSpc>
                <a:spcPct val="120000"/>
              </a:lnSpc>
              <a:spcBef>
                <a:spcPts val="4900"/>
              </a:spcBef>
              <a:defRPr sz="1800">
                <a:solidFill>
                  <a:srgbClr val="000000"/>
                </a:solidFill>
                <a:uFillTx/>
              </a:defRPr>
            </a:pPr>
            <a:r>
              <a:rPr sz="2400" dirty="0">
                <a:solidFill>
                  <a:srgbClr val="4349AA"/>
                </a:solidFill>
                <a:uFill>
                  <a:solidFill>
                    <a:srgbClr val="4349AA"/>
                  </a:solidFill>
                </a:uFill>
              </a:rPr>
              <a:t>Time </a:t>
            </a:r>
            <a:r>
              <a:rPr sz="2400" dirty="0" smtClean="0">
                <a:solidFill>
                  <a:srgbClr val="4349AA"/>
                </a:solidFill>
                <a:uFill>
                  <a:solidFill>
                    <a:srgbClr val="4349AA"/>
                  </a:solidFill>
                </a:uFill>
              </a:rPr>
              <a:t>complexity</a:t>
            </a:r>
            <a:endParaRPr sz="2400" dirty="0">
              <a:solidFill>
                <a:srgbClr val="4349AA"/>
              </a:solidFill>
              <a:uFill>
                <a:solidFill>
                  <a:srgbClr val="4349AA"/>
                </a:solidFill>
              </a:uFill>
            </a:endParaRPr>
          </a:p>
          <a:p>
            <a:pPr lvl="0">
              <a:lnSpc>
                <a:spcPct val="120000"/>
              </a:lnSpc>
              <a:spcBef>
                <a:spcPts val="1700"/>
              </a:spcBef>
              <a:defRPr sz="1800">
                <a:solidFill>
                  <a:srgbClr val="000000"/>
                </a:solidFill>
                <a:uFillTx/>
              </a:defRPr>
            </a:pPr>
            <a:r>
              <a:rPr sz="2400" dirty="0" smtClean="0">
                <a:solidFill>
                  <a:srgbClr val="4349AA"/>
                </a:solidFill>
                <a:uFill>
                  <a:solidFill>
                    <a:srgbClr val="4349AA"/>
                  </a:solidFill>
                </a:uFill>
              </a:rPr>
              <a:t>Space </a:t>
            </a:r>
            <a:r>
              <a:rPr sz="2400" dirty="0">
                <a:solidFill>
                  <a:srgbClr val="4349AA"/>
                </a:solidFill>
                <a:uFill>
                  <a:solidFill>
                    <a:srgbClr val="4349AA"/>
                  </a:solidFill>
                </a:uFill>
              </a:rPr>
              <a:t>complexity?</a:t>
            </a:r>
          </a:p>
        </p:txBody>
      </p:sp>
      <p:sp>
        <p:nvSpPr>
          <p:cNvPr id="170" name="Shape 170"/>
          <p:cNvSpPr/>
          <p:nvPr/>
        </p:nvSpPr>
        <p:spPr>
          <a:xfrm>
            <a:off x="6781094" y="2286000"/>
            <a:ext cx="380824" cy="304800"/>
          </a:xfrm>
          <a:prstGeom prst="triangle">
            <a:avLst/>
          </a:prstGeom>
          <a:solidFill>
            <a:srgbClr val="D6D6D6"/>
          </a:solidFill>
          <a:ln>
            <a:solidFill/>
            <a:round/>
          </a:ln>
        </p:spPr>
        <p:txBody>
          <a:bodyPr lIns="0" tIns="0" rIns="0" bIns="0" anchor="ctr"/>
          <a:lstStyle/>
          <a:p>
            <a:pPr lvl="0"/>
            <a:endParaRPr/>
          </a:p>
        </p:txBody>
      </p:sp>
      <p:sp>
        <p:nvSpPr>
          <p:cNvPr id="171" name="Shape 171"/>
          <p:cNvSpPr/>
          <p:nvPr/>
        </p:nvSpPr>
        <p:spPr>
          <a:xfrm rot="10800000">
            <a:off x="6019094" y="3275012"/>
            <a:ext cx="380825" cy="304801"/>
          </a:xfrm>
          <a:prstGeom prst="triangle">
            <a:avLst/>
          </a:prstGeom>
          <a:solidFill>
            <a:srgbClr val="D6D6D6"/>
          </a:solidFill>
          <a:ln>
            <a:solidFill/>
            <a:round/>
          </a:ln>
        </p:spPr>
        <p:txBody>
          <a:bodyPr lIns="0" tIns="0" rIns="0" bIns="0" anchor="ctr"/>
          <a:lstStyle/>
          <a:p>
            <a:pPr lvl="0"/>
            <a:endParaRPr/>
          </a:p>
        </p:txBody>
      </p:sp>
      <p:sp>
        <p:nvSpPr>
          <p:cNvPr id="172" name="Shape 172"/>
          <p:cNvSpPr/>
          <p:nvPr/>
        </p:nvSpPr>
        <p:spPr>
          <a:xfrm rot="10800000">
            <a:off x="7543094" y="3276600"/>
            <a:ext cx="380824" cy="304801"/>
          </a:xfrm>
          <a:prstGeom prst="triangle">
            <a:avLst/>
          </a:prstGeom>
          <a:solidFill>
            <a:srgbClr val="D6D6D6"/>
          </a:solidFill>
          <a:ln>
            <a:solidFill/>
            <a:round/>
          </a:ln>
        </p:spPr>
        <p:txBody>
          <a:bodyPr lIns="0" tIns="0" rIns="0" bIns="0" anchor="ctr"/>
          <a:lstStyle/>
          <a:p>
            <a:pPr lvl="0"/>
            <a:endParaRPr/>
          </a:p>
        </p:txBody>
      </p:sp>
      <p:grpSp>
        <p:nvGrpSpPr>
          <p:cNvPr id="175" name="Group 175"/>
          <p:cNvGrpSpPr/>
          <p:nvPr/>
        </p:nvGrpSpPr>
        <p:grpSpPr>
          <a:xfrm>
            <a:off x="5624693" y="4543989"/>
            <a:ext cx="409214" cy="360822"/>
            <a:chOff x="0" y="0"/>
            <a:chExt cx="409212" cy="360821"/>
          </a:xfrm>
        </p:grpSpPr>
        <p:sp>
          <p:nvSpPr>
            <p:cNvPr id="173" name="Shape 173"/>
            <p:cNvSpPr/>
            <p:nvPr/>
          </p:nvSpPr>
          <p:spPr>
            <a:xfrm>
              <a:off x="14106" y="28010"/>
              <a:ext cx="381001" cy="304801"/>
            </a:xfrm>
            <a:prstGeom prst="rect">
              <a:avLst/>
            </a:prstGeom>
            <a:solidFill>
              <a:srgbClr val="D6D6D6"/>
            </a:solidFill>
            <a:ln w="9525" cap="flat">
              <a:solidFill>
                <a:srgbClr val="000000"/>
              </a:solidFill>
              <a:prstDash val="solid"/>
              <a:round/>
            </a:ln>
            <a:effectLst/>
          </p:spPr>
          <p:txBody>
            <a:bodyPr wrap="square" lIns="0" tIns="0" rIns="0" bIns="0" numCol="1" anchor="ctr">
              <a:noAutofit/>
            </a:bodyPr>
            <a:lstStyle/>
            <a:p>
              <a:pPr lvl="0"/>
              <a:endParaRPr/>
            </a:p>
          </p:txBody>
        </p:sp>
        <p:sp>
          <p:nvSpPr>
            <p:cNvPr id="174" name="Shape 174"/>
            <p:cNvSpPr/>
            <p:nvPr/>
          </p:nvSpPr>
          <p:spPr>
            <a:xfrm>
              <a:off x="0" y="0"/>
              <a:ext cx="409213"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Arial"/>
              </a:lvl1pPr>
            </a:lstStyle>
            <a:p>
              <a:pPr lvl="0">
                <a:defRPr>
                  <a:uFillTx/>
                </a:defRPr>
              </a:pPr>
              <a:r>
                <a:rPr>
                  <a:uFill>
                    <a:solidFill/>
                  </a:uFill>
                </a:rPr>
                <a:t>10</a:t>
              </a:r>
            </a:p>
          </p:txBody>
        </p:sp>
      </p:grpSp>
      <p:grpSp>
        <p:nvGrpSpPr>
          <p:cNvPr id="178" name="Group 178"/>
          <p:cNvGrpSpPr/>
          <p:nvPr/>
        </p:nvGrpSpPr>
        <p:grpSpPr>
          <a:xfrm>
            <a:off x="6310493" y="4543989"/>
            <a:ext cx="409214" cy="360822"/>
            <a:chOff x="0" y="0"/>
            <a:chExt cx="409212" cy="360821"/>
          </a:xfrm>
        </p:grpSpPr>
        <p:sp>
          <p:nvSpPr>
            <p:cNvPr id="176" name="Shape 176"/>
            <p:cNvSpPr/>
            <p:nvPr/>
          </p:nvSpPr>
          <p:spPr>
            <a:xfrm>
              <a:off x="14106" y="28010"/>
              <a:ext cx="381001" cy="304801"/>
            </a:xfrm>
            <a:prstGeom prst="rect">
              <a:avLst/>
            </a:prstGeom>
            <a:solidFill>
              <a:srgbClr val="D6D6D6"/>
            </a:solidFill>
            <a:ln w="9525" cap="flat">
              <a:solidFill>
                <a:srgbClr val="000000"/>
              </a:solidFill>
              <a:prstDash val="solid"/>
              <a:round/>
            </a:ln>
            <a:effectLst/>
          </p:spPr>
          <p:txBody>
            <a:bodyPr wrap="square" lIns="0" tIns="0" rIns="0" bIns="0" numCol="1" anchor="ctr">
              <a:noAutofit/>
            </a:bodyPr>
            <a:lstStyle/>
            <a:p>
              <a:pPr lvl="0"/>
              <a:endParaRPr/>
            </a:p>
          </p:txBody>
        </p:sp>
        <p:sp>
          <p:nvSpPr>
            <p:cNvPr id="177" name="Shape 177"/>
            <p:cNvSpPr/>
            <p:nvPr/>
          </p:nvSpPr>
          <p:spPr>
            <a:xfrm>
              <a:off x="0" y="0"/>
              <a:ext cx="409213"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Arial"/>
              </a:lvl1pPr>
            </a:lstStyle>
            <a:p>
              <a:pPr lvl="0">
                <a:defRPr>
                  <a:uFillTx/>
                </a:defRPr>
              </a:pPr>
              <a:r>
                <a:rPr>
                  <a:uFill>
                    <a:solidFill/>
                  </a:uFill>
                </a:rPr>
                <a:t>10</a:t>
              </a:r>
            </a:p>
          </p:txBody>
        </p:sp>
      </p:grpSp>
      <p:grpSp>
        <p:nvGrpSpPr>
          <p:cNvPr id="181" name="Group 181"/>
          <p:cNvGrpSpPr/>
          <p:nvPr/>
        </p:nvGrpSpPr>
        <p:grpSpPr>
          <a:xfrm>
            <a:off x="7162800" y="4543989"/>
            <a:ext cx="381000" cy="360822"/>
            <a:chOff x="0" y="0"/>
            <a:chExt cx="381000" cy="360821"/>
          </a:xfrm>
        </p:grpSpPr>
        <p:sp>
          <p:nvSpPr>
            <p:cNvPr id="179" name="Shape 179"/>
            <p:cNvSpPr/>
            <p:nvPr/>
          </p:nvSpPr>
          <p:spPr>
            <a:xfrm>
              <a:off x="0" y="28010"/>
              <a:ext cx="381000" cy="304801"/>
            </a:xfrm>
            <a:prstGeom prst="rect">
              <a:avLst/>
            </a:prstGeom>
            <a:solidFill>
              <a:srgbClr val="D6D6D6"/>
            </a:solidFill>
            <a:ln w="9525" cap="flat">
              <a:solidFill>
                <a:srgbClr val="000000"/>
              </a:solidFill>
              <a:prstDash val="solid"/>
              <a:round/>
            </a:ln>
            <a:effectLst/>
          </p:spPr>
          <p:txBody>
            <a:bodyPr wrap="square" lIns="0" tIns="0" rIns="0" bIns="0" numCol="1" anchor="ctr">
              <a:noAutofit/>
            </a:bodyPr>
            <a:lstStyle/>
            <a:p>
              <a:pPr lvl="0"/>
              <a:endParaRPr/>
            </a:p>
          </p:txBody>
        </p:sp>
        <p:sp>
          <p:nvSpPr>
            <p:cNvPr id="180" name="Shape 180"/>
            <p:cNvSpPr/>
            <p:nvPr/>
          </p:nvSpPr>
          <p:spPr>
            <a:xfrm>
              <a:off x="49462"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Arial"/>
              </a:lvl1pPr>
            </a:lstStyle>
            <a:p>
              <a:pPr lvl="0">
                <a:defRPr>
                  <a:uFillTx/>
                </a:defRPr>
              </a:pPr>
              <a:r>
                <a:rPr>
                  <a:uFill>
                    <a:solidFill/>
                  </a:uFill>
                </a:rPr>
                <a:t>9</a:t>
              </a:r>
            </a:p>
          </p:txBody>
        </p:sp>
      </p:grpSp>
      <p:grpSp>
        <p:nvGrpSpPr>
          <p:cNvPr id="184" name="Group 184"/>
          <p:cNvGrpSpPr/>
          <p:nvPr/>
        </p:nvGrpSpPr>
        <p:grpSpPr>
          <a:xfrm>
            <a:off x="7847125" y="4543989"/>
            <a:ext cx="536350" cy="360822"/>
            <a:chOff x="0" y="0"/>
            <a:chExt cx="536349" cy="360821"/>
          </a:xfrm>
        </p:grpSpPr>
        <p:sp>
          <p:nvSpPr>
            <p:cNvPr id="182" name="Shape 182"/>
            <p:cNvSpPr/>
            <p:nvPr/>
          </p:nvSpPr>
          <p:spPr>
            <a:xfrm>
              <a:off x="77674" y="28010"/>
              <a:ext cx="381001" cy="304801"/>
            </a:xfrm>
            <a:prstGeom prst="rect">
              <a:avLst/>
            </a:prstGeom>
            <a:solidFill>
              <a:srgbClr val="D6D6D6"/>
            </a:solidFill>
            <a:ln w="9525" cap="flat">
              <a:solidFill>
                <a:srgbClr val="000000"/>
              </a:solidFill>
              <a:prstDash val="solid"/>
              <a:round/>
            </a:ln>
            <a:effectLst/>
          </p:spPr>
          <p:txBody>
            <a:bodyPr wrap="square" lIns="0" tIns="0" rIns="0" bIns="0" numCol="1" anchor="ctr">
              <a:noAutofit/>
            </a:bodyPr>
            <a:lstStyle/>
            <a:p>
              <a:pPr lvl="0"/>
              <a:endParaRPr/>
            </a:p>
          </p:txBody>
        </p:sp>
        <p:sp>
          <p:nvSpPr>
            <p:cNvPr id="183" name="Shape 183"/>
            <p:cNvSpPr/>
            <p:nvPr/>
          </p:nvSpPr>
          <p:spPr>
            <a:xfrm>
              <a:off x="0" y="0"/>
              <a:ext cx="536350"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Arial"/>
              </a:lvl1pPr>
            </a:lstStyle>
            <a:p>
              <a:pPr lvl="0">
                <a:defRPr>
                  <a:uFillTx/>
                </a:defRPr>
              </a:pPr>
              <a:r>
                <a:rPr>
                  <a:uFill>
                    <a:solidFill/>
                  </a:uFill>
                </a:rPr>
                <a:t>100</a:t>
              </a:r>
            </a:p>
          </p:txBody>
        </p:sp>
      </p:grpSp>
      <p:cxnSp>
        <p:nvCxnSpPr>
          <p:cNvPr id="185" name="Connector 185"/>
          <p:cNvCxnSpPr>
            <a:stCxn id="170" idx="0"/>
            <a:endCxn id="171" idx="0"/>
          </p:cNvCxnSpPr>
          <p:nvPr/>
        </p:nvCxnSpPr>
        <p:spPr>
          <a:xfrm flipH="1">
            <a:off x="6209506" y="2489200"/>
            <a:ext cx="762001" cy="887413"/>
          </a:xfrm>
          <a:prstGeom prst="straightConnector1">
            <a:avLst/>
          </a:prstGeom>
          <a:ln>
            <a:solidFill/>
            <a:round/>
            <a:tailEnd type="triangle"/>
          </a:ln>
        </p:spPr>
      </p:cxnSp>
      <p:cxnSp>
        <p:nvCxnSpPr>
          <p:cNvPr id="186" name="Connector 186"/>
          <p:cNvCxnSpPr>
            <a:stCxn id="170" idx="0"/>
            <a:endCxn id="172" idx="0"/>
          </p:cNvCxnSpPr>
          <p:nvPr/>
        </p:nvCxnSpPr>
        <p:spPr>
          <a:xfrm>
            <a:off x="6971506" y="2489200"/>
            <a:ext cx="762001" cy="889000"/>
          </a:xfrm>
          <a:prstGeom prst="straightConnector1">
            <a:avLst/>
          </a:prstGeom>
          <a:ln>
            <a:solidFill/>
            <a:round/>
            <a:tailEnd type="triangle"/>
          </a:ln>
        </p:spPr>
      </p:cxnSp>
      <p:sp>
        <p:nvSpPr>
          <p:cNvPr id="198" name="Shape 198"/>
          <p:cNvSpPr/>
          <p:nvPr/>
        </p:nvSpPr>
        <p:spPr>
          <a:xfrm>
            <a:off x="5880193" y="3522635"/>
            <a:ext cx="288121" cy="10213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a:solidFill/>
            <a:round/>
            <a:tailEnd type="triangle"/>
          </a:ln>
        </p:spPr>
        <p:txBody>
          <a:bodyPr/>
          <a:lstStyle/>
          <a:p>
            <a:pPr lvl="0"/>
            <a:endParaRPr/>
          </a:p>
        </p:txBody>
      </p:sp>
      <p:sp>
        <p:nvSpPr>
          <p:cNvPr id="199" name="Shape 199"/>
          <p:cNvSpPr/>
          <p:nvPr/>
        </p:nvSpPr>
        <p:spPr>
          <a:xfrm>
            <a:off x="6244767" y="3532126"/>
            <a:ext cx="229428" cy="10118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a:solidFill/>
            <a:round/>
            <a:tailEnd type="triangle"/>
          </a:ln>
        </p:spPr>
        <p:txBody>
          <a:bodyPr/>
          <a:lstStyle/>
          <a:p>
            <a:pPr lvl="0"/>
            <a:endParaRPr/>
          </a:p>
        </p:txBody>
      </p:sp>
      <p:sp>
        <p:nvSpPr>
          <p:cNvPr id="200" name="Shape 200"/>
          <p:cNvSpPr/>
          <p:nvPr/>
        </p:nvSpPr>
        <p:spPr>
          <a:xfrm>
            <a:off x="7404253" y="3524169"/>
            <a:ext cx="288028" cy="10198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a:solidFill/>
            <a:round/>
            <a:tailEnd type="triangle"/>
          </a:ln>
        </p:spPr>
        <p:txBody>
          <a:bodyPr/>
          <a:lstStyle/>
          <a:p>
            <a:pPr lvl="0"/>
            <a:endParaRPr/>
          </a:p>
        </p:txBody>
      </p:sp>
      <p:sp>
        <p:nvSpPr>
          <p:cNvPr id="201" name="Shape 201"/>
          <p:cNvSpPr/>
          <p:nvPr/>
        </p:nvSpPr>
        <p:spPr>
          <a:xfrm>
            <a:off x="7774850" y="3523980"/>
            <a:ext cx="289285" cy="10200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a:solidFill/>
            <a:round/>
            <a:tailEnd type="triangle"/>
          </a:ln>
        </p:spPr>
        <p:txBody>
          <a:bodyPr/>
          <a:lstStyle/>
          <a:p>
            <a:pPr lvl="0"/>
            <a:endParaRPr/>
          </a:p>
        </p:txBody>
      </p:sp>
      <p:sp>
        <p:nvSpPr>
          <p:cNvPr id="191" name="Shape 191"/>
          <p:cNvSpPr/>
          <p:nvPr/>
        </p:nvSpPr>
        <p:spPr>
          <a:xfrm>
            <a:off x="7186612" y="2288945"/>
            <a:ext cx="673101"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1000"/>
              </a:spcBef>
              <a:buClr>
                <a:srgbClr val="000000"/>
              </a:buClr>
              <a:buFont typeface="Arial"/>
              <a:defRPr b="1"/>
            </a:lvl1pPr>
          </a:lstStyle>
          <a:p>
            <a:pPr lvl="0">
              <a:defRPr b="0">
                <a:uFillTx/>
              </a:defRPr>
            </a:pPr>
            <a:r>
              <a:rPr b="1">
                <a:uFill>
                  <a:solidFill/>
                </a:uFill>
              </a:rPr>
              <a:t>max</a:t>
            </a:r>
          </a:p>
        </p:txBody>
      </p:sp>
      <p:sp>
        <p:nvSpPr>
          <p:cNvPr id="192" name="Shape 192"/>
          <p:cNvSpPr/>
          <p:nvPr/>
        </p:nvSpPr>
        <p:spPr>
          <a:xfrm>
            <a:off x="8002587" y="3203345"/>
            <a:ext cx="673101"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1000"/>
              </a:spcBef>
              <a:buClr>
                <a:srgbClr val="000000"/>
              </a:buClr>
              <a:buFont typeface="Arial"/>
              <a:defRPr b="1"/>
            </a:lvl1pPr>
          </a:lstStyle>
          <a:p>
            <a:pPr lvl="0">
              <a:defRPr b="0">
                <a:uFillTx/>
              </a:defRPr>
            </a:pPr>
            <a:r>
              <a:rPr b="1">
                <a:uFill>
                  <a:solidFill/>
                </a:uFill>
              </a:rPr>
              <a:t>min</a:t>
            </a:r>
          </a:p>
        </p:txBody>
      </p:sp>
      <p:sp>
        <p:nvSpPr>
          <p:cNvPr id="193" name="Shape 193"/>
          <p:cNvSpPr/>
          <p:nvPr/>
        </p:nvSpPr>
        <p:spPr>
          <a:xfrm>
            <a:off x="427464" y="3025325"/>
            <a:ext cx="1617516" cy="6491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701947" lvl="2" indent="-204107">
              <a:lnSpc>
                <a:spcPct val="90000"/>
              </a:lnSpc>
              <a:spcBef>
                <a:spcPts val="600"/>
              </a:spcBef>
              <a:buClr>
                <a:srgbClr val="000000"/>
              </a:buClr>
              <a:buSzPct val="100000"/>
              <a:buFont typeface="Wingdings"/>
              <a:buChar char=""/>
              <a:defRPr>
                <a:uFillTx/>
              </a:defRPr>
            </a:pPr>
            <a:r>
              <a:rPr sz="2000" dirty="0">
                <a:uFill>
                  <a:solidFill/>
                </a:uFill>
              </a:rPr>
              <a:t>O(b</a:t>
            </a:r>
            <a:r>
              <a:rPr sz="2000" baseline="29999" dirty="0">
                <a:uFill>
                  <a:solidFill/>
                </a:uFill>
              </a:rPr>
              <a:t>m</a:t>
            </a:r>
            <a:r>
              <a:rPr sz="2000" dirty="0" smtClean="0">
                <a:uFill>
                  <a:solidFill/>
                </a:uFill>
              </a:rPr>
              <a:t>)</a:t>
            </a:r>
            <a:endParaRPr sz="2000" dirty="0">
              <a:uFill>
                <a:solidFill/>
              </a:uFill>
            </a:endParaRPr>
          </a:p>
        </p:txBody>
      </p:sp>
      <p:sp>
        <p:nvSpPr>
          <p:cNvPr id="194" name="Shape 194"/>
          <p:cNvSpPr/>
          <p:nvPr/>
        </p:nvSpPr>
        <p:spPr>
          <a:xfrm>
            <a:off x="393700" y="3731300"/>
            <a:ext cx="1688044" cy="62454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783590" lvl="2" indent="-285750">
              <a:lnSpc>
                <a:spcPct val="90000"/>
              </a:lnSpc>
              <a:spcBef>
                <a:spcPts val="600"/>
              </a:spcBef>
              <a:buClr>
                <a:srgbClr val="000000"/>
              </a:buClr>
              <a:buSzPct val="100000"/>
              <a:buFont typeface="Wingdings"/>
              <a:buChar char=""/>
              <a:defRPr>
                <a:uFillTx/>
              </a:defRPr>
            </a:pPr>
            <a:r>
              <a:rPr sz="2000" dirty="0">
                <a:uFill>
                  <a:solidFill/>
                </a:uFill>
              </a:rPr>
              <a:t>O(bm)</a:t>
            </a:r>
          </a:p>
        </p:txBody>
      </p:sp>
      <p:sp>
        <p:nvSpPr>
          <p:cNvPr id="195" name="Shape 195"/>
          <p:cNvSpPr/>
          <p:nvPr/>
        </p:nvSpPr>
        <p:spPr>
          <a:xfrm>
            <a:off x="406400" y="4686300"/>
            <a:ext cx="6705600" cy="12269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97815" lvl="1" indent="-257175">
              <a:lnSpc>
                <a:spcPct val="90000"/>
              </a:lnSpc>
              <a:spcBef>
                <a:spcPts val="700"/>
              </a:spcBef>
              <a:buClr>
                <a:srgbClr val="4349AA"/>
              </a:buClr>
              <a:buSzPct val="100000"/>
              <a:buFont typeface="Wingdings"/>
              <a:buChar char=""/>
              <a:defRPr>
                <a:uFillTx/>
              </a:defRPr>
            </a:pPr>
            <a:r>
              <a:rPr sz="2400" dirty="0">
                <a:solidFill>
                  <a:srgbClr val="4349AA"/>
                </a:solidFill>
                <a:uFill>
                  <a:solidFill>
                    <a:srgbClr val="4349AA"/>
                  </a:solidFill>
                </a:uFill>
              </a:rPr>
              <a:t>For chess, b </a:t>
            </a:r>
            <a:r>
              <a:rPr sz="2400" dirty="0">
                <a:solidFill>
                  <a:srgbClr val="4349AA"/>
                </a:solidFill>
                <a:uFill>
                  <a:solidFill>
                    <a:srgbClr val="4349AA"/>
                  </a:solidFill>
                </a:uFill>
                <a:latin typeface="Symbol"/>
                <a:ea typeface="Symbol"/>
                <a:cs typeface="Symbol"/>
                <a:sym typeface="Symbol"/>
              </a:rPr>
              <a:t>≈</a:t>
            </a:r>
            <a:r>
              <a:rPr sz="2400" dirty="0">
                <a:solidFill>
                  <a:srgbClr val="4349AA"/>
                </a:solidFill>
                <a:uFill>
                  <a:solidFill>
                    <a:srgbClr val="4349AA"/>
                  </a:solidFill>
                </a:uFill>
              </a:rPr>
              <a:t> 35, m </a:t>
            </a:r>
            <a:r>
              <a:rPr sz="2400" dirty="0">
                <a:solidFill>
                  <a:srgbClr val="4349AA"/>
                </a:solidFill>
                <a:uFill>
                  <a:solidFill>
                    <a:srgbClr val="4349AA"/>
                  </a:solidFill>
                </a:uFill>
                <a:latin typeface="Symbol"/>
                <a:ea typeface="Symbol"/>
                <a:cs typeface="Symbol"/>
                <a:sym typeface="Symbol"/>
              </a:rPr>
              <a:t>≈</a:t>
            </a:r>
            <a:r>
              <a:rPr sz="2400" dirty="0">
                <a:solidFill>
                  <a:srgbClr val="4349AA"/>
                </a:solidFill>
                <a:uFill>
                  <a:solidFill>
                    <a:srgbClr val="4349AA"/>
                  </a:solidFill>
                </a:uFill>
              </a:rPr>
              <a:t> 100</a:t>
            </a:r>
          </a:p>
          <a:p>
            <a:pPr marL="783590" lvl="2" indent="-285750">
              <a:spcBef>
                <a:spcPts val="600"/>
              </a:spcBef>
              <a:buClr>
                <a:srgbClr val="000000"/>
              </a:buClr>
              <a:buSzPct val="100000"/>
              <a:buFont typeface="Wingdings"/>
              <a:buChar char=""/>
              <a:defRPr>
                <a:uFillTx/>
              </a:defRPr>
            </a:pPr>
            <a:r>
              <a:rPr sz="2100" dirty="0">
                <a:uFill>
                  <a:solidFill/>
                </a:uFill>
              </a:rPr>
              <a:t>Exact solution is completely infeasible</a:t>
            </a:r>
          </a:p>
          <a:p>
            <a:pPr marL="783590" lvl="2" indent="-285750">
              <a:spcBef>
                <a:spcPts val="600"/>
              </a:spcBef>
              <a:buClr>
                <a:srgbClr val="000000"/>
              </a:buClr>
              <a:buSzPct val="100000"/>
              <a:buFont typeface="Wingdings"/>
              <a:buChar char=""/>
              <a:defRPr>
                <a:uFillTx/>
              </a:defRPr>
            </a:pPr>
            <a:r>
              <a:rPr sz="2100" dirty="0">
                <a:uFill>
                  <a:solidFill/>
                </a:uFill>
              </a:rPr>
              <a:t>But, do we need to explore the whole tree?</a:t>
            </a:r>
          </a:p>
        </p:txBody>
      </p:sp>
      <p:sp>
        <p:nvSpPr>
          <p:cNvPr id="196" name="Shape 196"/>
          <p:cNvSpPr/>
          <p:nvPr/>
        </p:nvSpPr>
        <p:spPr>
          <a:xfrm>
            <a:off x="469900" y="1511300"/>
            <a:ext cx="61722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83540" lvl="1" indent="-342900">
              <a:lnSpc>
                <a:spcPct val="90000"/>
              </a:lnSpc>
              <a:spcBef>
                <a:spcPts val="700"/>
              </a:spcBef>
              <a:buClr>
                <a:srgbClr val="4349AA"/>
              </a:buClr>
              <a:buSzPct val="100000"/>
              <a:buFont typeface="Wingdings"/>
              <a:buChar char=""/>
              <a:defRPr>
                <a:uFillTx/>
              </a:defRPr>
            </a:pPr>
            <a:r>
              <a:rPr sz="2400">
                <a:solidFill>
                  <a:srgbClr val="4349AA"/>
                </a:solidFill>
                <a:uFill>
                  <a:solidFill>
                    <a:srgbClr val="4349AA"/>
                  </a:solidFill>
                </a:uFill>
              </a:rPr>
              <a:t>Optimal? </a:t>
            </a:r>
          </a:p>
        </p:txBody>
      </p:sp>
      <p:sp>
        <p:nvSpPr>
          <p:cNvPr id="197" name="Shape 197"/>
          <p:cNvSpPr/>
          <p:nvPr/>
        </p:nvSpPr>
        <p:spPr>
          <a:xfrm>
            <a:off x="381000" y="1955800"/>
            <a:ext cx="5587539" cy="6656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783590" lvl="2" indent="-285750">
              <a:spcBef>
                <a:spcPts val="600"/>
              </a:spcBef>
              <a:buClr>
                <a:srgbClr val="000000"/>
              </a:buClr>
              <a:buSzPct val="100000"/>
              <a:buFont typeface="Wingdings"/>
              <a:buChar char=""/>
              <a:defRPr>
                <a:uFillTx/>
              </a:defRPr>
            </a:pPr>
            <a:r>
              <a:rPr sz="2100">
                <a:uFill>
                  <a:solidFill/>
                </a:uFill>
              </a:rPr>
              <a:t>Yes, against perfect player. Otherwise?</a:t>
            </a:r>
          </a:p>
        </p:txBody>
      </p:sp>
      <p:sp>
        <p:nvSpPr>
          <p:cNvPr id="32" name="Shape 194"/>
          <p:cNvSpPr/>
          <p:nvPr/>
        </p:nvSpPr>
        <p:spPr>
          <a:xfrm>
            <a:off x="5968539" y="1413020"/>
            <a:ext cx="2936354" cy="63607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783590" lvl="2" indent="-285750">
              <a:lnSpc>
                <a:spcPct val="90000"/>
              </a:lnSpc>
              <a:spcBef>
                <a:spcPts val="600"/>
              </a:spcBef>
              <a:buClr>
                <a:srgbClr val="000000"/>
              </a:buClr>
              <a:buSzPct val="100000"/>
              <a:buFont typeface="Wingdings"/>
              <a:buChar char=""/>
              <a:defRPr>
                <a:uFillTx/>
              </a:defRPr>
            </a:pPr>
            <a:r>
              <a:rPr lang="en-US" sz="2000" dirty="0" smtClean="0"/>
              <a:t>b = branching factor</a:t>
            </a:r>
          </a:p>
          <a:p>
            <a:pPr marL="783590" lvl="2" indent="-285750">
              <a:lnSpc>
                <a:spcPct val="90000"/>
              </a:lnSpc>
              <a:spcBef>
                <a:spcPts val="600"/>
              </a:spcBef>
              <a:buClr>
                <a:srgbClr val="000000"/>
              </a:buClr>
              <a:buSzPct val="100000"/>
              <a:buFont typeface="Wingdings"/>
              <a:buChar char=""/>
              <a:defRPr>
                <a:uFillTx/>
              </a:defRPr>
            </a:pPr>
            <a:r>
              <a:rPr lang="en-US" sz="2000" dirty="0" smtClean="0"/>
              <a:t>m = moves (depth)</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2" animBg="1" advAuto="0"/>
      <p:bldP spid="194" grpId="3" animBg="1" advAuto="0"/>
      <p:bldP spid="195" grpId="4" animBg="1" advAuto="0"/>
      <p:bldP spid="197" grpId="1" animBg="1" advAuto="0"/>
      <p:bldP spid="3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Tic-Tac-Toe is easy, what about Chess?</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US" sz="2400" dirty="0" smtClean="0"/>
              <a:t>We know chess is NP-Hard (EXP-complete to be precise), but can we still write a good chess solver?</a:t>
            </a:r>
          </a:p>
          <a:p>
            <a:pPr marL="0" indent="0">
              <a:buNone/>
            </a:pPr>
            <a:endParaRPr lang="en-US" sz="2400" dirty="0" smtClean="0"/>
          </a:p>
          <a:p>
            <a:r>
              <a:rPr lang="en-US" sz="2400" dirty="0" smtClean="0"/>
              <a:t>Assuming </a:t>
            </a:r>
            <a:r>
              <a:rPr lang="en-US" sz="2400" dirty="0" smtClean="0">
                <a:hlinkClick r:id="rId2"/>
              </a:rPr>
              <a:t>50-move-rule</a:t>
            </a:r>
            <a:r>
              <a:rPr lang="en-US" sz="2400" dirty="0" smtClean="0"/>
              <a:t>, games are of finite length:</a:t>
            </a:r>
            <a:br>
              <a:rPr lang="en-US" sz="2400" dirty="0" smtClean="0"/>
            </a:br>
            <a:r>
              <a:rPr lang="en-US" sz="2400" dirty="0" smtClean="0"/>
              <a:t>average game is about 40 moves, with about 30 possible moves per turn. </a:t>
            </a:r>
          </a:p>
          <a:p>
            <a:pPr lvl="2"/>
            <a:r>
              <a:rPr lang="en-US" sz="2000" dirty="0" smtClean="0"/>
              <a:t>Some estimate about 10</a:t>
            </a:r>
            <a:r>
              <a:rPr lang="en-US" sz="2000" baseline="30000" dirty="0" smtClean="0"/>
              <a:t>120</a:t>
            </a:r>
            <a:r>
              <a:rPr lang="en-US" sz="2000" dirty="0" smtClean="0"/>
              <a:t> reasonable games of chess </a:t>
            </a:r>
            <a:r>
              <a:rPr lang="en-US" sz="1400" dirty="0" smtClean="0"/>
              <a:t>(called the </a:t>
            </a:r>
            <a:r>
              <a:rPr lang="en-US" sz="1400" dirty="0" smtClean="0">
                <a:hlinkClick r:id="rId3"/>
              </a:rPr>
              <a:t>Shannon Number</a:t>
            </a:r>
            <a:r>
              <a:rPr lang="en-US" sz="1400" dirty="0" smtClean="0"/>
              <a:t>)</a:t>
            </a:r>
          </a:p>
          <a:p>
            <a:pPr lvl="2"/>
            <a:r>
              <a:rPr lang="en-US" sz="2000" dirty="0" smtClean="0"/>
              <a:t>This decision tree is </a:t>
            </a:r>
            <a:r>
              <a:rPr lang="en-US" sz="2000" b="1" dirty="0" smtClean="0"/>
              <a:t>way too big </a:t>
            </a:r>
            <a:r>
              <a:rPr lang="en-US" sz="2000" dirty="0" smtClean="0"/>
              <a:t>to create</a:t>
            </a:r>
          </a:p>
          <a:p>
            <a:endParaRPr lang="en-US" sz="2400" dirty="0" smtClean="0"/>
          </a:p>
          <a:p>
            <a:r>
              <a:rPr lang="en-US" sz="2400" dirty="0" smtClean="0"/>
              <a:t>We must use better heuristics than just decision trees to successfully play chess</a:t>
            </a:r>
            <a:endParaRPr lang="en-US" sz="2400" dirty="0" smtClean="0"/>
          </a:p>
          <a:p>
            <a:pPr marL="0" indent="0">
              <a:buNone/>
            </a:pPr>
            <a:endParaRPr lang="en-US" sz="2400" dirty="0" smtClean="0"/>
          </a:p>
          <a:p>
            <a:pPr marL="914400" lvl="2" indent="0">
              <a:buNone/>
            </a:pPr>
            <a:endParaRPr lang="en-US" sz="1600" baseline="30000" dirty="0" smtClean="0"/>
          </a:p>
        </p:txBody>
      </p:sp>
    </p:spTree>
    <p:extLst>
      <p:ext uri="{BB962C8B-B14F-4D97-AF65-F5344CB8AC3E}">
        <p14:creationId xmlns:p14="http://schemas.microsoft.com/office/powerpoint/2010/main" val="3262965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504D"/>
                </a:solidFill>
              </a:rPr>
              <a:t>A Few Optimizations</a:t>
            </a:r>
            <a:endParaRPr lang="en-US" dirty="0">
              <a:solidFill>
                <a:srgbClr val="C0504D"/>
              </a:solidFill>
            </a:endParaRPr>
          </a:p>
        </p:txBody>
      </p:sp>
      <p:sp>
        <p:nvSpPr>
          <p:cNvPr id="3" name="Content Placeholder 2"/>
          <p:cNvSpPr>
            <a:spLocks noGrp="1"/>
          </p:cNvSpPr>
          <p:nvPr>
            <p:ph idx="1"/>
          </p:nvPr>
        </p:nvSpPr>
        <p:spPr>
          <a:xfrm>
            <a:off x="333293" y="1437903"/>
            <a:ext cx="8229600" cy="5091287"/>
          </a:xfrm>
        </p:spPr>
        <p:txBody>
          <a:bodyPr>
            <a:normAutofit fontScale="92500"/>
          </a:bodyPr>
          <a:lstStyle/>
          <a:p>
            <a:r>
              <a:rPr lang="en-US" sz="2600" dirty="0" smtClean="0">
                <a:solidFill>
                  <a:srgbClr val="4F81BD"/>
                </a:solidFill>
              </a:rPr>
              <a:t>Transposition Table</a:t>
            </a:r>
          </a:p>
          <a:p>
            <a:pPr lvl="1"/>
            <a:r>
              <a:rPr lang="en-US" sz="2600" dirty="0" smtClean="0"/>
              <a:t>Store lookup table for similar looking parts of the table</a:t>
            </a:r>
            <a:br>
              <a:rPr lang="en-US" sz="2600" dirty="0" smtClean="0"/>
            </a:br>
            <a:endParaRPr lang="en-US" sz="2600" dirty="0" smtClean="0"/>
          </a:p>
          <a:p>
            <a:r>
              <a:rPr lang="en-US" sz="2600" dirty="0" smtClean="0">
                <a:solidFill>
                  <a:srgbClr val="4F81BD"/>
                </a:solidFill>
              </a:rPr>
              <a:t>Iterative Deepening</a:t>
            </a:r>
          </a:p>
          <a:p>
            <a:pPr lvl="1"/>
            <a:r>
              <a:rPr lang="en-US" sz="2600" dirty="0" smtClean="0"/>
              <a:t>Don’t search entire tree all at once, incrementally increase search space</a:t>
            </a:r>
            <a:br>
              <a:rPr lang="en-US" sz="2600" dirty="0" smtClean="0"/>
            </a:br>
            <a:endParaRPr lang="en-US" sz="2600" dirty="0" smtClean="0"/>
          </a:p>
          <a:p>
            <a:r>
              <a:rPr lang="en-US" sz="2600" dirty="0" smtClean="0">
                <a:solidFill>
                  <a:srgbClr val="4F81BD"/>
                </a:solidFill>
              </a:rPr>
              <a:t>Aspiration Windows</a:t>
            </a:r>
          </a:p>
          <a:p>
            <a:pPr lvl="1"/>
            <a:r>
              <a:rPr lang="en-US" sz="2600" dirty="0" smtClean="0"/>
              <a:t>Make educated guesses about future search space</a:t>
            </a:r>
            <a:br>
              <a:rPr lang="en-US" sz="2600" dirty="0" smtClean="0"/>
            </a:br>
            <a:endParaRPr lang="en-US" sz="2600" dirty="0" smtClean="0"/>
          </a:p>
          <a:p>
            <a:r>
              <a:rPr lang="en-US" sz="2600" dirty="0" smtClean="0">
                <a:solidFill>
                  <a:srgbClr val="4F81BD"/>
                </a:solidFill>
              </a:rPr>
              <a:t>Alpha-Beta Pruning</a:t>
            </a:r>
          </a:p>
          <a:p>
            <a:pPr lvl="1"/>
            <a:r>
              <a:rPr lang="en-US" sz="2600" dirty="0" smtClean="0"/>
              <a:t>Prune branches that cannot result in the optimal solution</a:t>
            </a:r>
          </a:p>
          <a:p>
            <a:pPr marL="0" indent="0">
              <a:buNone/>
            </a:pPr>
            <a:endParaRPr lang="en-US" dirty="0" smtClean="0"/>
          </a:p>
        </p:txBody>
      </p:sp>
    </p:spTree>
    <p:extLst>
      <p:ext uri="{BB962C8B-B14F-4D97-AF65-F5344CB8AC3E}">
        <p14:creationId xmlns:p14="http://schemas.microsoft.com/office/powerpoint/2010/main" val="23029485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title"/>
          </p:nvPr>
        </p:nvSpPr>
        <p:spPr>
          <a:prstGeom prst="rect">
            <a:avLst/>
          </a:prstGeom>
        </p:spPr>
        <p:txBody>
          <a:bodyPr/>
          <a:lstStyle/>
          <a:p>
            <a:pPr lvl="0">
              <a:defRPr sz="1800">
                <a:uFillTx/>
              </a:defRPr>
            </a:pPr>
            <a:r>
              <a:rPr sz="4400" dirty="0">
                <a:solidFill>
                  <a:srgbClr val="C0504D"/>
                </a:solidFill>
                <a:uFill>
                  <a:solidFill/>
                </a:uFill>
                <a:latin typeface="Symbol"/>
                <a:ea typeface="Symbol"/>
                <a:cs typeface="Symbol"/>
                <a:sym typeface="Symbol"/>
              </a:rPr>
              <a:t>α</a:t>
            </a:r>
            <a:r>
              <a:rPr sz="4400" dirty="0">
                <a:solidFill>
                  <a:srgbClr val="C0504D"/>
                </a:solidFill>
                <a:uFill>
                  <a:solidFill/>
                </a:uFill>
              </a:rPr>
              <a:t>-</a:t>
            </a:r>
            <a:r>
              <a:rPr sz="4400" dirty="0">
                <a:solidFill>
                  <a:srgbClr val="C0504D"/>
                </a:solidFill>
                <a:uFill>
                  <a:solidFill/>
                </a:uFill>
                <a:latin typeface="Symbol"/>
                <a:ea typeface="Symbol"/>
                <a:cs typeface="Symbol"/>
                <a:sym typeface="Symbol"/>
              </a:rPr>
              <a:t>β</a:t>
            </a:r>
            <a:r>
              <a:rPr sz="4400" dirty="0">
                <a:solidFill>
                  <a:srgbClr val="C0504D"/>
                </a:solidFill>
                <a:uFill>
                  <a:solidFill/>
                </a:uFill>
              </a:rPr>
              <a:t> Pruning</a:t>
            </a:r>
          </a:p>
        </p:txBody>
      </p:sp>
      <p:sp>
        <p:nvSpPr>
          <p:cNvPr id="231" name="Shape 231"/>
          <p:cNvSpPr>
            <a:spLocks noGrp="1"/>
          </p:cNvSpPr>
          <p:nvPr>
            <p:ph type="body" idx="1"/>
          </p:nvPr>
        </p:nvSpPr>
        <p:spPr>
          <a:xfrm>
            <a:off x="457200" y="1600200"/>
            <a:ext cx="4518025" cy="5257800"/>
          </a:xfrm>
          <a:prstGeom prst="rect">
            <a:avLst/>
          </a:prstGeom>
        </p:spPr>
        <p:txBody>
          <a:bodyPr/>
          <a:lstStyle/>
          <a:p>
            <a:pPr lvl="0">
              <a:lnSpc>
                <a:spcPct val="110000"/>
              </a:lnSpc>
              <a:defRPr sz="1800">
                <a:solidFill>
                  <a:srgbClr val="000000"/>
                </a:solidFill>
                <a:uFillTx/>
              </a:defRPr>
            </a:pPr>
            <a:r>
              <a:rPr sz="2600" dirty="0">
                <a:solidFill>
                  <a:srgbClr val="4349AA"/>
                </a:solidFill>
                <a:uFill>
                  <a:solidFill>
                    <a:srgbClr val="4349AA"/>
                  </a:solidFill>
                </a:uFill>
              </a:rPr>
              <a:t>General configuration</a:t>
            </a:r>
          </a:p>
          <a:p>
            <a:pPr marL="742768" lvl="1" indent="-244928">
              <a:lnSpc>
                <a:spcPct val="110000"/>
              </a:lnSpc>
              <a:defRPr sz="1800">
                <a:uFillTx/>
              </a:defRPr>
            </a:pPr>
            <a:r>
              <a:rPr sz="2400" dirty="0">
                <a:uFill>
                  <a:solidFill/>
                </a:uFill>
                <a:latin typeface="Symbol"/>
                <a:ea typeface="Symbol"/>
                <a:cs typeface="Symbol"/>
                <a:sym typeface="Symbol"/>
              </a:rPr>
              <a:t>α</a:t>
            </a:r>
            <a:r>
              <a:rPr sz="2400" dirty="0">
                <a:uFill>
                  <a:solidFill/>
                </a:uFill>
              </a:rPr>
              <a:t> is the best value that MAX can get at any choice point along the current path</a:t>
            </a:r>
          </a:p>
          <a:p>
            <a:pPr marL="742768" lvl="1" indent="-244928">
              <a:lnSpc>
                <a:spcPct val="110000"/>
              </a:lnSpc>
              <a:defRPr sz="1800">
                <a:uFillTx/>
              </a:defRPr>
            </a:pPr>
            <a:r>
              <a:rPr sz="2400" dirty="0">
                <a:uFill>
                  <a:solidFill/>
                </a:uFill>
              </a:rPr>
              <a:t>If </a:t>
            </a:r>
            <a:r>
              <a:rPr sz="2400" i="1" dirty="0">
                <a:uFill>
                  <a:solidFill/>
                </a:uFill>
              </a:rPr>
              <a:t>n</a:t>
            </a:r>
            <a:r>
              <a:rPr sz="2400" dirty="0">
                <a:uFill>
                  <a:solidFill/>
                </a:uFill>
              </a:rPr>
              <a:t> becomes worse than </a:t>
            </a:r>
            <a:r>
              <a:rPr sz="2400" dirty="0">
                <a:uFill>
                  <a:solidFill/>
                </a:uFill>
                <a:latin typeface="Symbol"/>
                <a:ea typeface="Symbol"/>
                <a:cs typeface="Symbol"/>
                <a:sym typeface="Symbol"/>
              </a:rPr>
              <a:t>α</a:t>
            </a:r>
            <a:r>
              <a:rPr sz="2400" dirty="0">
                <a:uFill>
                  <a:solidFill/>
                </a:uFill>
              </a:rPr>
              <a:t>, MAX will avoid it, so can stop considering </a:t>
            </a:r>
            <a:r>
              <a:rPr sz="2400" i="1" dirty="0">
                <a:uFill>
                  <a:solidFill/>
                </a:uFill>
              </a:rPr>
              <a:t>n</a:t>
            </a:r>
            <a:r>
              <a:rPr sz="2400" dirty="0">
                <a:uFill>
                  <a:solidFill/>
                </a:uFill>
              </a:rPr>
              <a:t>’s other children</a:t>
            </a:r>
          </a:p>
          <a:p>
            <a:pPr marL="742768" lvl="1" indent="-244928">
              <a:lnSpc>
                <a:spcPct val="110000"/>
              </a:lnSpc>
              <a:defRPr sz="1800">
                <a:uFillTx/>
              </a:defRPr>
            </a:pPr>
            <a:r>
              <a:rPr sz="2400" dirty="0">
                <a:uFill>
                  <a:solidFill/>
                </a:uFill>
              </a:rPr>
              <a:t>Define </a:t>
            </a:r>
            <a:r>
              <a:rPr sz="2400" dirty="0">
                <a:uFill>
                  <a:solidFill/>
                </a:uFill>
                <a:latin typeface="Symbol"/>
                <a:ea typeface="Symbol"/>
                <a:cs typeface="Symbol"/>
                <a:sym typeface="Symbol"/>
              </a:rPr>
              <a:t>β</a:t>
            </a:r>
            <a:r>
              <a:rPr sz="2400" dirty="0">
                <a:uFill>
                  <a:solidFill/>
                </a:uFill>
              </a:rPr>
              <a:t> similarly for MIN</a:t>
            </a:r>
          </a:p>
        </p:txBody>
      </p:sp>
      <p:sp>
        <p:nvSpPr>
          <p:cNvPr id="232" name="Shape 232"/>
          <p:cNvSpPr/>
          <p:nvPr/>
        </p:nvSpPr>
        <p:spPr>
          <a:xfrm>
            <a:off x="5340350" y="2150833"/>
            <a:ext cx="802901" cy="360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buClr>
                <a:srgbClr val="000000"/>
              </a:buClr>
              <a:buFont typeface="Arial"/>
            </a:lvl1pPr>
          </a:lstStyle>
          <a:p>
            <a:pPr lvl="0">
              <a:defRPr>
                <a:uFillTx/>
              </a:defRPr>
            </a:pPr>
            <a:r>
              <a:rPr>
                <a:uFill>
                  <a:solidFill/>
                </a:uFill>
              </a:rPr>
              <a:t>Player</a:t>
            </a:r>
          </a:p>
        </p:txBody>
      </p:sp>
      <p:sp>
        <p:nvSpPr>
          <p:cNvPr id="233" name="Shape 233"/>
          <p:cNvSpPr/>
          <p:nvPr/>
        </p:nvSpPr>
        <p:spPr>
          <a:xfrm>
            <a:off x="5340350" y="2974745"/>
            <a:ext cx="1159084" cy="360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buClr>
                <a:srgbClr val="000000"/>
              </a:buClr>
              <a:buFont typeface="Arial"/>
            </a:lvl1pPr>
          </a:lstStyle>
          <a:p>
            <a:pPr lvl="0">
              <a:defRPr>
                <a:uFillTx/>
              </a:defRPr>
            </a:pPr>
            <a:r>
              <a:rPr>
                <a:uFill>
                  <a:solidFill/>
                </a:uFill>
              </a:rPr>
              <a:t>Opponent</a:t>
            </a:r>
          </a:p>
        </p:txBody>
      </p:sp>
      <p:sp>
        <p:nvSpPr>
          <p:cNvPr id="234" name="Shape 234"/>
          <p:cNvSpPr/>
          <p:nvPr/>
        </p:nvSpPr>
        <p:spPr>
          <a:xfrm>
            <a:off x="5340350" y="4360633"/>
            <a:ext cx="802901" cy="360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buClr>
                <a:srgbClr val="000000"/>
              </a:buClr>
              <a:buFont typeface="Arial"/>
            </a:lvl1pPr>
          </a:lstStyle>
          <a:p>
            <a:pPr lvl="0">
              <a:defRPr>
                <a:uFillTx/>
              </a:defRPr>
            </a:pPr>
            <a:r>
              <a:rPr>
                <a:uFill>
                  <a:solidFill/>
                </a:uFill>
              </a:rPr>
              <a:t>Player</a:t>
            </a:r>
          </a:p>
        </p:txBody>
      </p:sp>
      <p:sp>
        <p:nvSpPr>
          <p:cNvPr id="235" name="Shape 235"/>
          <p:cNvSpPr/>
          <p:nvPr/>
        </p:nvSpPr>
        <p:spPr>
          <a:xfrm>
            <a:off x="5340350" y="5122633"/>
            <a:ext cx="1159084" cy="360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buClr>
                <a:srgbClr val="000000"/>
              </a:buClr>
              <a:buFont typeface="Arial"/>
            </a:lvl1pPr>
          </a:lstStyle>
          <a:p>
            <a:pPr lvl="0">
              <a:defRPr>
                <a:uFillTx/>
              </a:defRPr>
            </a:pPr>
            <a:r>
              <a:rPr>
                <a:uFill>
                  <a:solidFill/>
                </a:uFill>
              </a:rPr>
              <a:t>Opponent</a:t>
            </a:r>
          </a:p>
        </p:txBody>
      </p:sp>
      <p:sp>
        <p:nvSpPr>
          <p:cNvPr id="236" name="Shape 236"/>
          <p:cNvSpPr/>
          <p:nvPr/>
        </p:nvSpPr>
        <p:spPr>
          <a:xfrm rot="10800000" flipH="1">
            <a:off x="6857294" y="3035300"/>
            <a:ext cx="380824" cy="304800"/>
          </a:xfrm>
          <a:prstGeom prst="triangle">
            <a:avLst/>
          </a:prstGeom>
          <a:solidFill>
            <a:srgbClr val="D6D6D6"/>
          </a:solidFill>
          <a:ln w="12700">
            <a:solidFill/>
            <a:miter lim="400000"/>
          </a:ln>
        </p:spPr>
        <p:txBody>
          <a:bodyPr lIns="0" tIns="0" rIns="0" bIns="0" anchor="ctr"/>
          <a:lstStyle/>
          <a:p>
            <a:pPr lvl="0"/>
            <a:endParaRPr/>
          </a:p>
        </p:txBody>
      </p:sp>
      <p:sp>
        <p:nvSpPr>
          <p:cNvPr id="237" name="Shape 237"/>
          <p:cNvSpPr/>
          <p:nvPr/>
        </p:nvSpPr>
        <p:spPr>
          <a:xfrm>
            <a:off x="6930270" y="2991742"/>
            <a:ext cx="234872" cy="315716"/>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marL="43180" marR="43180" algn="ctr">
              <a:buClr>
                <a:srgbClr val="000000"/>
              </a:buClr>
              <a:buFont typeface="Arial"/>
              <a:defRPr sz="1600">
                <a:latin typeface="Symbol"/>
                <a:ea typeface="Symbol"/>
                <a:cs typeface="Symbol"/>
                <a:sym typeface="Symbol"/>
              </a:defRPr>
            </a:lvl1pPr>
          </a:lstStyle>
          <a:p>
            <a:pPr lvl="0">
              <a:defRPr sz="1800">
                <a:uFillTx/>
              </a:defRPr>
            </a:pPr>
            <a:r>
              <a:rPr sz="1600">
                <a:uFill>
                  <a:solidFill/>
                </a:uFill>
              </a:rPr>
              <a:t>α</a:t>
            </a:r>
          </a:p>
        </p:txBody>
      </p:sp>
      <p:sp>
        <p:nvSpPr>
          <p:cNvPr id="238" name="Shape 238"/>
          <p:cNvSpPr/>
          <p:nvPr/>
        </p:nvSpPr>
        <p:spPr>
          <a:xfrm>
            <a:off x="7847894" y="4357687"/>
            <a:ext cx="380824" cy="304801"/>
          </a:xfrm>
          <a:prstGeom prst="triangle">
            <a:avLst/>
          </a:prstGeom>
          <a:solidFill>
            <a:srgbClr val="D6D6D6"/>
          </a:solidFill>
          <a:ln w="12700">
            <a:solidFill/>
            <a:miter lim="400000"/>
          </a:ln>
        </p:spPr>
        <p:txBody>
          <a:bodyPr lIns="0" tIns="0" rIns="0" bIns="0" anchor="ctr"/>
          <a:lstStyle/>
          <a:p>
            <a:pPr lvl="0"/>
            <a:endParaRPr/>
          </a:p>
        </p:txBody>
      </p:sp>
      <p:sp>
        <p:nvSpPr>
          <p:cNvPr id="239" name="Shape 239"/>
          <p:cNvSpPr/>
          <p:nvPr/>
        </p:nvSpPr>
        <p:spPr>
          <a:xfrm>
            <a:off x="7048500" y="3352800"/>
            <a:ext cx="344488" cy="381000"/>
          </a:xfrm>
          <a:prstGeom prst="line">
            <a:avLst/>
          </a:prstGeom>
          <a:ln w="12700">
            <a:solidFill/>
            <a:round/>
            <a:tailEnd type="triangle"/>
          </a:ln>
        </p:spPr>
        <p:txBody>
          <a:bodyPr lIns="0" tIns="0" rIns="0" bIns="0" anchor="ctr"/>
          <a:lstStyle/>
          <a:p>
            <a:pPr lvl="0"/>
            <a:endParaRPr/>
          </a:p>
        </p:txBody>
      </p:sp>
      <p:sp>
        <p:nvSpPr>
          <p:cNvPr id="240" name="Shape 240"/>
          <p:cNvSpPr/>
          <p:nvPr/>
        </p:nvSpPr>
        <p:spPr>
          <a:xfrm>
            <a:off x="7619294" y="2209800"/>
            <a:ext cx="380824" cy="304800"/>
          </a:xfrm>
          <a:prstGeom prst="triangle">
            <a:avLst/>
          </a:prstGeom>
          <a:solidFill>
            <a:srgbClr val="D6D6D6"/>
          </a:solidFill>
          <a:ln w="12700">
            <a:solidFill/>
            <a:miter lim="400000"/>
          </a:ln>
        </p:spPr>
        <p:txBody>
          <a:bodyPr lIns="0" tIns="0" rIns="0" bIns="0" anchor="ctr"/>
          <a:lstStyle/>
          <a:p>
            <a:pPr lvl="0"/>
            <a:endParaRPr/>
          </a:p>
        </p:txBody>
      </p:sp>
      <p:sp>
        <p:nvSpPr>
          <p:cNvPr id="241" name="Shape 241"/>
          <p:cNvSpPr/>
          <p:nvPr/>
        </p:nvSpPr>
        <p:spPr>
          <a:xfrm>
            <a:off x="5715000" y="3429000"/>
            <a:ext cx="1588" cy="838200"/>
          </a:xfrm>
          <a:prstGeom prst="line">
            <a:avLst/>
          </a:prstGeom>
          <a:ln w="38100">
            <a:solidFill/>
            <a:prstDash val="sysDot"/>
            <a:round/>
          </a:ln>
        </p:spPr>
        <p:txBody>
          <a:bodyPr lIns="0" tIns="0" rIns="0" bIns="0"/>
          <a:lstStyle/>
          <a:p>
            <a:pPr marL="0" marR="0" lvl="0" defTabSz="457200">
              <a:defRPr sz="1200">
                <a:uFillTx/>
                <a:latin typeface="Helvetica"/>
                <a:ea typeface="Helvetica"/>
                <a:cs typeface="Helvetica"/>
                <a:sym typeface="Helvetica"/>
              </a:defRPr>
            </a:pPr>
            <a:endParaRPr/>
          </a:p>
        </p:txBody>
      </p:sp>
      <p:sp>
        <p:nvSpPr>
          <p:cNvPr id="242" name="Shape 242"/>
          <p:cNvSpPr/>
          <p:nvPr/>
        </p:nvSpPr>
        <p:spPr>
          <a:xfrm rot="10800000" flipH="1">
            <a:off x="8228894" y="5308600"/>
            <a:ext cx="380824" cy="304801"/>
          </a:xfrm>
          <a:prstGeom prst="triangle">
            <a:avLst/>
          </a:prstGeom>
          <a:solidFill>
            <a:srgbClr val="D6D6D6"/>
          </a:solidFill>
          <a:ln w="12700">
            <a:solidFill/>
            <a:miter lim="400000"/>
          </a:ln>
        </p:spPr>
        <p:txBody>
          <a:bodyPr lIns="0" tIns="0" rIns="0" bIns="0" anchor="ctr"/>
          <a:lstStyle/>
          <a:p>
            <a:pPr lvl="0"/>
            <a:endParaRPr/>
          </a:p>
        </p:txBody>
      </p:sp>
      <p:sp>
        <p:nvSpPr>
          <p:cNvPr id="243" name="Shape 243"/>
          <p:cNvSpPr/>
          <p:nvPr/>
        </p:nvSpPr>
        <p:spPr>
          <a:xfrm>
            <a:off x="8309461" y="5273823"/>
            <a:ext cx="219691" cy="272754"/>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marL="43180" marR="43180" algn="ctr">
              <a:buClr>
                <a:srgbClr val="000000"/>
              </a:buClr>
              <a:buFont typeface="Arial"/>
              <a:defRPr sz="1600" i="1"/>
            </a:lvl1pPr>
          </a:lstStyle>
          <a:p>
            <a:pPr lvl="0">
              <a:defRPr sz="1800" i="0">
                <a:uFillTx/>
              </a:defRPr>
            </a:pPr>
            <a:r>
              <a:rPr sz="1600" i="1">
                <a:uFill>
                  <a:solidFill/>
                </a:uFill>
              </a:rPr>
              <a:t>n</a:t>
            </a:r>
          </a:p>
        </p:txBody>
      </p:sp>
      <p:sp>
        <p:nvSpPr>
          <p:cNvPr id="244" name="Shape 244"/>
          <p:cNvSpPr/>
          <p:nvPr/>
        </p:nvSpPr>
        <p:spPr>
          <a:xfrm flipH="1">
            <a:off x="6707187" y="3352800"/>
            <a:ext cx="341313" cy="381000"/>
          </a:xfrm>
          <a:prstGeom prst="line">
            <a:avLst/>
          </a:prstGeom>
          <a:ln w="12700">
            <a:solidFill/>
            <a:round/>
            <a:tailEnd type="triangle"/>
          </a:ln>
        </p:spPr>
        <p:txBody>
          <a:bodyPr lIns="0" tIns="0" rIns="0" bIns="0" anchor="ctr"/>
          <a:lstStyle/>
          <a:p>
            <a:pPr lvl="0"/>
            <a:endParaRPr/>
          </a:p>
        </p:txBody>
      </p:sp>
      <p:sp>
        <p:nvSpPr>
          <p:cNvPr id="245" name="Shape 245"/>
          <p:cNvSpPr/>
          <p:nvPr/>
        </p:nvSpPr>
        <p:spPr>
          <a:xfrm>
            <a:off x="7773838" y="2514600"/>
            <a:ext cx="417663" cy="1828800"/>
          </a:xfrm>
          <a:custGeom>
            <a:avLst/>
            <a:gdLst/>
            <a:ahLst/>
            <a:cxnLst>
              <a:cxn ang="0">
                <a:pos x="wd2" y="hd2"/>
              </a:cxn>
              <a:cxn ang="5400000">
                <a:pos x="wd2" y="hd2"/>
              </a:cxn>
              <a:cxn ang="10800000">
                <a:pos x="wd2" y="hd2"/>
              </a:cxn>
              <a:cxn ang="16200000">
                <a:pos x="wd2" y="hd2"/>
              </a:cxn>
            </a:cxnLst>
            <a:rect l="0" t="0" r="r" b="b"/>
            <a:pathLst>
              <a:path w="20296" h="21600" extrusionOk="0">
                <a:moveTo>
                  <a:pt x="1782" y="0"/>
                </a:moveTo>
                <a:cubicBezTo>
                  <a:pt x="239" y="2100"/>
                  <a:pt x="-1304" y="4200"/>
                  <a:pt x="1782" y="5400"/>
                </a:cubicBezTo>
                <a:cubicBezTo>
                  <a:pt x="4867" y="6600"/>
                  <a:pt x="20296" y="5700"/>
                  <a:pt x="20296" y="7200"/>
                </a:cubicBezTo>
                <a:cubicBezTo>
                  <a:pt x="20296" y="8700"/>
                  <a:pt x="2399" y="12900"/>
                  <a:pt x="1782" y="14400"/>
                </a:cubicBezTo>
                <a:cubicBezTo>
                  <a:pt x="1165" y="15900"/>
                  <a:pt x="14742" y="15000"/>
                  <a:pt x="16593" y="16200"/>
                </a:cubicBezTo>
                <a:cubicBezTo>
                  <a:pt x="18445" y="17400"/>
                  <a:pt x="15667" y="19500"/>
                  <a:pt x="12890" y="21600"/>
                </a:cubicBezTo>
              </a:path>
            </a:pathLst>
          </a:custGeom>
          <a:ln w="12700">
            <a:solidFill/>
            <a:round/>
            <a:tailEnd type="triangle"/>
          </a:ln>
        </p:spPr>
        <p:txBody>
          <a:bodyPr lIns="0" tIns="0" rIns="0" bIns="0" anchor="ctr"/>
          <a:lstStyle/>
          <a:p>
            <a:pPr lvl="0"/>
            <a:endParaRPr/>
          </a:p>
        </p:txBody>
      </p:sp>
      <p:sp>
        <p:nvSpPr>
          <p:cNvPr id="246" name="Shape 246"/>
          <p:cNvSpPr/>
          <p:nvPr/>
        </p:nvSpPr>
        <p:spPr>
          <a:xfrm flipH="1">
            <a:off x="7696200" y="4662487"/>
            <a:ext cx="342900" cy="519113"/>
          </a:xfrm>
          <a:prstGeom prst="line">
            <a:avLst/>
          </a:prstGeom>
          <a:ln w="12700">
            <a:solidFill/>
            <a:round/>
            <a:tailEnd type="triangle"/>
          </a:ln>
        </p:spPr>
        <p:txBody>
          <a:bodyPr lIns="0" tIns="0" rIns="0" bIns="0" anchor="ctr"/>
          <a:lstStyle/>
          <a:p>
            <a:pPr lvl="0"/>
            <a:endParaRPr/>
          </a:p>
        </p:txBody>
      </p:sp>
      <p:sp>
        <p:nvSpPr>
          <p:cNvPr id="247" name="Shape 247"/>
          <p:cNvSpPr/>
          <p:nvPr/>
        </p:nvSpPr>
        <p:spPr>
          <a:xfrm flipH="1">
            <a:off x="7810500" y="1752600"/>
            <a:ext cx="419100" cy="457200"/>
          </a:xfrm>
          <a:prstGeom prst="line">
            <a:avLst/>
          </a:prstGeom>
          <a:ln w="12700">
            <a:solidFill/>
            <a:round/>
            <a:tailEnd type="triangle"/>
          </a:ln>
        </p:spPr>
        <p:txBody>
          <a:bodyPr lIns="0" tIns="0" rIns="0" bIns="0" anchor="ctr"/>
          <a:lstStyle/>
          <a:p>
            <a:pPr lvl="0"/>
            <a:endParaRPr/>
          </a:p>
        </p:txBody>
      </p:sp>
      <p:sp>
        <p:nvSpPr>
          <p:cNvPr id="248" name="Shape 248"/>
          <p:cNvSpPr/>
          <p:nvPr/>
        </p:nvSpPr>
        <p:spPr>
          <a:xfrm flipH="1">
            <a:off x="7073900" y="2541622"/>
            <a:ext cx="711647" cy="480978"/>
          </a:xfrm>
          <a:prstGeom prst="line">
            <a:avLst/>
          </a:prstGeom>
          <a:ln w="12700">
            <a:solidFill/>
            <a:round/>
            <a:tailEnd type="triangle"/>
          </a:ln>
        </p:spPr>
        <p:txBody>
          <a:bodyPr lIns="0" tIns="0" rIns="0" bIns="0" anchor="ctr"/>
          <a:lstStyle/>
          <a:p>
            <a:pPr lvl="0"/>
            <a:endParaRPr/>
          </a:p>
        </p:txBody>
      </p:sp>
      <p:sp>
        <p:nvSpPr>
          <p:cNvPr id="249" name="Shape 249"/>
          <p:cNvSpPr/>
          <p:nvPr/>
        </p:nvSpPr>
        <p:spPr>
          <a:xfrm>
            <a:off x="8033865" y="4688856"/>
            <a:ext cx="379784" cy="613496"/>
          </a:xfrm>
          <a:prstGeom prst="line">
            <a:avLst/>
          </a:prstGeom>
          <a:ln w="12700">
            <a:solidFill/>
            <a:round/>
            <a:tailEnd type="triangle"/>
          </a:ln>
        </p:spPr>
        <p:txBody>
          <a:bodyPr lIns="0" tIns="0" rIns="0" bIns="0" anchor="ctr"/>
          <a:lstStyle/>
          <a:p>
            <a:pPr lvl="0"/>
            <a:endParaRPr/>
          </a:p>
        </p:txBody>
      </p:sp>
    </p:spTree>
    <p:extLst>
      <p:ext uri="{BB962C8B-B14F-4D97-AF65-F5344CB8AC3E}">
        <p14:creationId xmlns:p14="http://schemas.microsoft.com/office/powerpoint/2010/main" val="30467483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rIns="132080"/>
          <a:lstStyle/>
          <a:p>
            <a:pPr indent="0" eaLnBrk="1" hangingPunct="1">
              <a:defRPr/>
            </a:pPr>
            <a:r>
              <a:rPr lang="en-US" dirty="0" smtClean="0">
                <a:solidFill>
                  <a:srgbClr val="C0504D"/>
                </a:solidFill>
                <a:latin typeface="Arial" charset="0"/>
                <a:ea typeface="ヒラギノ角ゴ ProN W3" charset="0"/>
                <a:cs typeface="ヒラギノ角ゴ ProN W3" charset="0"/>
              </a:rPr>
              <a:t>Pruning </a:t>
            </a:r>
            <a:r>
              <a:rPr lang="en-US" dirty="0">
                <a:solidFill>
                  <a:srgbClr val="C0504D"/>
                </a:solidFill>
                <a:latin typeface="Arial" charset="0"/>
                <a:ea typeface="ヒラギノ角ゴ ProN W3" charset="0"/>
                <a:cs typeface="ヒラギノ角ゴ ProN W3" charset="0"/>
              </a:rPr>
              <a:t>Example</a:t>
            </a:r>
          </a:p>
        </p:txBody>
      </p:sp>
      <p:grpSp>
        <p:nvGrpSpPr>
          <p:cNvPr id="71683" name="Group 9"/>
          <p:cNvGrpSpPr>
            <a:grpSpLocks/>
          </p:cNvGrpSpPr>
          <p:nvPr/>
        </p:nvGrpSpPr>
        <p:grpSpPr bwMode="auto">
          <a:xfrm>
            <a:off x="1371600" y="2416175"/>
            <a:ext cx="6637338" cy="2994025"/>
            <a:chOff x="0" y="0"/>
            <a:chExt cx="4181" cy="1886"/>
          </a:xfrm>
        </p:grpSpPr>
        <p:pic>
          <p:nvPicPr>
            <p:cNvPr id="716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96"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ln>
                  <a:solidFill>
                    <a:schemeClr val="tx1"/>
                  </a:solidFill>
                </a:ln>
              </a:endParaRPr>
            </a:p>
          </p:txBody>
        </p:sp>
        <p:sp>
          <p:nvSpPr>
            <p:cNvPr id="71697"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ln>
                  <a:solidFill>
                    <a:schemeClr val="tx1"/>
                  </a:solidFill>
                </a:ln>
              </a:endParaRPr>
            </a:p>
          </p:txBody>
        </p:sp>
        <p:sp>
          <p:nvSpPr>
            <p:cNvPr id="71698"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ln>
                  <a:solidFill>
                    <a:schemeClr val="tx1"/>
                  </a:solidFill>
                </a:ln>
              </a:endParaRPr>
            </a:p>
          </p:txBody>
        </p:sp>
        <p:sp>
          <p:nvSpPr>
            <p:cNvPr id="71699"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ln>
                  <a:solidFill>
                    <a:schemeClr val="tx1"/>
                  </a:solidFill>
                </a:ln>
              </a:endParaRPr>
            </a:p>
          </p:txBody>
        </p:sp>
      </p:grpSp>
      <p:sp>
        <p:nvSpPr>
          <p:cNvPr id="71684" name="Rectangle 10"/>
          <p:cNvSpPr>
            <a:spLocks/>
          </p:cNvSpPr>
          <p:nvPr/>
        </p:nvSpPr>
        <p:spPr bwMode="auto">
          <a:xfrm>
            <a:off x="2781300" y="3492500"/>
            <a:ext cx="244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300" b="1">
                <a:solidFill>
                  <a:srgbClr val="7030A0"/>
                </a:solidFill>
                <a:cs typeface="Arial" charset="0"/>
              </a:rPr>
              <a:t>3</a:t>
            </a:r>
          </a:p>
        </p:txBody>
      </p:sp>
      <p:sp>
        <p:nvSpPr>
          <p:cNvPr id="71686" name="Rectangle 12"/>
          <p:cNvSpPr>
            <a:spLocks/>
          </p:cNvSpPr>
          <p:nvPr/>
        </p:nvSpPr>
        <p:spPr bwMode="auto">
          <a:xfrm>
            <a:off x="6718300" y="3492500"/>
            <a:ext cx="2603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300" b="1">
                <a:solidFill>
                  <a:srgbClr val="7030A0"/>
                </a:solidFill>
                <a:cs typeface="Arial" charset="0"/>
              </a:rPr>
              <a:t>?</a:t>
            </a:r>
          </a:p>
        </p:txBody>
      </p:sp>
      <p:sp>
        <p:nvSpPr>
          <p:cNvPr id="71688" name="AutoShape 14"/>
          <p:cNvSpPr>
            <a:spLocks/>
          </p:cNvSpPr>
          <p:nvPr/>
        </p:nvSpPr>
        <p:spPr bwMode="auto">
          <a:xfrm>
            <a:off x="4229100" y="4279900"/>
            <a:ext cx="1270000" cy="1270000"/>
          </a:xfrm>
          <a:prstGeom prst="roundRect">
            <a:avLst>
              <a:gd name="adj" fmla="val 15000"/>
            </a:avLst>
          </a:prstGeom>
          <a:solidFill>
            <a:srgbClr val="FFFFFF">
              <a:alpha val="83136"/>
            </a:srgbClr>
          </a:solidFill>
          <a:ln w="9525">
            <a:solidFill>
              <a:srgbClr val="FFFFFF"/>
            </a:solidFill>
            <a:round/>
            <a:headEnd/>
            <a:tailEnd/>
          </a:ln>
        </p:spPr>
        <p:txBody>
          <a:bodyPr lIns="0" tIns="0" rIns="0" bIns="0"/>
          <a:lstStyle/>
          <a:p>
            <a:endParaRPr lang="en-US"/>
          </a:p>
        </p:txBody>
      </p:sp>
      <p:grpSp>
        <p:nvGrpSpPr>
          <p:cNvPr id="71689" name="Group 6"/>
          <p:cNvGrpSpPr>
            <a:grpSpLocks/>
          </p:cNvGrpSpPr>
          <p:nvPr/>
        </p:nvGrpSpPr>
        <p:grpSpPr bwMode="auto">
          <a:xfrm>
            <a:off x="4457700" y="4203700"/>
            <a:ext cx="571500" cy="152400"/>
            <a:chOff x="914400" y="2743200"/>
            <a:chExt cx="571500" cy="152400"/>
          </a:xfrm>
        </p:grpSpPr>
        <p:cxnSp>
          <p:nvCxnSpPr>
            <p:cNvPr id="23565" name="Straight Connector 2"/>
            <p:cNvCxnSpPr>
              <a:cxnSpLocks noChangeShapeType="1"/>
            </p:cNvCxnSpPr>
            <p:nvPr/>
          </p:nvCxnSpPr>
          <p:spPr bwMode="auto">
            <a:xfrm flipV="1">
              <a:off x="914400" y="2743200"/>
              <a:ext cx="304800" cy="152400"/>
            </a:xfrm>
            <a:prstGeom prst="line">
              <a:avLst/>
            </a:prstGeom>
            <a:no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566" name="Straight Connector 17"/>
            <p:cNvCxnSpPr>
              <a:cxnSpLocks noChangeShapeType="1"/>
            </p:cNvCxnSpPr>
            <p:nvPr/>
          </p:nvCxnSpPr>
          <p:spPr bwMode="auto">
            <a:xfrm flipV="1">
              <a:off x="1257300" y="2743200"/>
              <a:ext cx="228600" cy="101600"/>
            </a:xfrm>
            <a:prstGeom prst="line">
              <a:avLst/>
            </a:prstGeom>
            <a:no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567" name="Straight Connector 18"/>
            <p:cNvCxnSpPr>
              <a:cxnSpLocks noChangeShapeType="1"/>
            </p:cNvCxnSpPr>
            <p:nvPr/>
          </p:nvCxnSpPr>
          <p:spPr bwMode="auto">
            <a:xfrm>
              <a:off x="1219200" y="2743200"/>
              <a:ext cx="38100" cy="101600"/>
            </a:xfrm>
            <a:prstGeom prst="line">
              <a:avLst/>
            </a:prstGeom>
            <a:no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71690" name="Rectangle 10"/>
          <p:cNvSpPr>
            <a:spLocks/>
          </p:cNvSpPr>
          <p:nvPr/>
        </p:nvSpPr>
        <p:spPr bwMode="auto">
          <a:xfrm>
            <a:off x="1143000" y="6008688"/>
            <a:ext cx="30432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300" b="1">
                <a:solidFill>
                  <a:srgbClr val="0033CC"/>
                </a:solidFill>
                <a:cs typeface="Arial" charset="0"/>
              </a:rPr>
              <a:t>Progress of search…</a:t>
            </a:r>
          </a:p>
        </p:txBody>
      </p:sp>
      <p:sp>
        <p:nvSpPr>
          <p:cNvPr id="71691" name="Freeform 7"/>
          <p:cNvSpPr>
            <a:spLocks/>
          </p:cNvSpPr>
          <p:nvPr/>
        </p:nvSpPr>
        <p:spPr bwMode="auto">
          <a:xfrm>
            <a:off x="4186238" y="5310188"/>
            <a:ext cx="336550" cy="850900"/>
          </a:xfrm>
          <a:custGeom>
            <a:avLst/>
            <a:gdLst>
              <a:gd name="T0" fmla="*/ 0 w 238457"/>
              <a:gd name="T1" fmla="*/ 851196 h 850604"/>
              <a:gd name="T2" fmla="*/ 642770 w 238457"/>
              <a:gd name="T3" fmla="*/ 670317 h 850604"/>
              <a:gd name="T4" fmla="*/ 493288 w 238457"/>
              <a:gd name="T5" fmla="*/ 0 h 850604"/>
              <a:gd name="T6" fmla="*/ 0 60000 65536"/>
              <a:gd name="T7" fmla="*/ 0 60000 65536"/>
              <a:gd name="T8" fmla="*/ 0 60000 65536"/>
            </a:gdLst>
            <a:ahLst/>
            <a:cxnLst>
              <a:cxn ang="T6">
                <a:pos x="T0" y="T1"/>
              </a:cxn>
              <a:cxn ang="T7">
                <a:pos x="T2" y="T3"/>
              </a:cxn>
              <a:cxn ang="T8">
                <a:pos x="T4" y="T5"/>
              </a:cxn>
            </a:cxnLst>
            <a:rect l="0" t="0" r="r" b="b"/>
            <a:pathLst>
              <a:path w="238457" h="850604">
                <a:moveTo>
                  <a:pt x="0" y="850604"/>
                </a:moveTo>
                <a:cubicBezTo>
                  <a:pt x="99680" y="831111"/>
                  <a:pt x="199361" y="811618"/>
                  <a:pt x="228600" y="669851"/>
                </a:cubicBezTo>
                <a:cubicBezTo>
                  <a:pt x="257839" y="528084"/>
                  <a:pt x="216638" y="264042"/>
                  <a:pt x="175437" y="0"/>
                </a:cubicBezTo>
              </a:path>
            </a:pathLst>
          </a:custGeom>
          <a:noFill/>
          <a:ln w="28575" cap="flat" cmpd="sng">
            <a:solidFill>
              <a:srgbClr val="0033CC"/>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Shape 223"/>
          <p:cNvSpPr/>
          <p:nvPr/>
        </p:nvSpPr>
        <p:spPr>
          <a:xfrm>
            <a:off x="4826000" y="3492500"/>
            <a:ext cx="678133" cy="35394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a:uFillTx/>
              </a:defRPr>
            </a:pPr>
            <a:r>
              <a:rPr sz="2300" dirty="0">
                <a:uFill>
                  <a:solidFill/>
                </a:uFill>
              </a:rPr>
              <a:t>[</a:t>
            </a:r>
            <a:r>
              <a:rPr sz="2000" dirty="0">
                <a:uFill>
                  <a:solidFill/>
                </a:uFill>
              </a:rPr>
              <a:t>-</a:t>
            </a:r>
            <a:r>
              <a:rPr sz="2000" dirty="0">
                <a:uFill>
                  <a:solidFill/>
                </a:uFill>
                <a:latin typeface="Symbol"/>
                <a:ea typeface="Symbol"/>
                <a:cs typeface="Symbol"/>
                <a:sym typeface="Symbol"/>
              </a:rPr>
              <a:t>∞</a:t>
            </a:r>
            <a:r>
              <a:rPr sz="2300" dirty="0" smtClean="0">
                <a:uFill>
                  <a:solidFill/>
                </a:uFill>
              </a:rPr>
              <a:t>,2</a:t>
            </a:r>
            <a:r>
              <a:rPr sz="2300" dirty="0">
                <a:uFill>
                  <a:solidFill/>
                </a:uFill>
              </a:rPr>
              <a:t>]</a:t>
            </a:r>
          </a:p>
        </p:txBody>
      </p:sp>
    </p:spTree>
    <p:extLst>
      <p:ext uri="{BB962C8B-B14F-4D97-AF65-F5344CB8AC3E}">
        <p14:creationId xmlns:p14="http://schemas.microsoft.com/office/powerpoint/2010/main" val="39254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2E64F511-080B-F441-B9D5-6373E966677D}" type="slidenum">
              <a:rPr lang="en-US" sz="1400" b="0"/>
              <a:pPr/>
              <a:t>19</a:t>
            </a:fld>
            <a:endParaRPr lang="en-US" sz="1400" b="0"/>
          </a:p>
        </p:txBody>
      </p:sp>
      <p:sp>
        <p:nvSpPr>
          <p:cNvPr id="52228"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52229"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52230"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52231"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522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37453793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457200" y="106362"/>
            <a:ext cx="8229600" cy="1387476"/>
          </a:xfrm>
          <a:prstGeom prst="rect">
            <a:avLst/>
          </a:prstGeom>
        </p:spPr>
        <p:txBody>
          <a:bodyPr/>
          <a:lstStyle/>
          <a:p>
            <a:pPr lvl="0">
              <a:defRPr sz="1800">
                <a:uFillTx/>
              </a:defRPr>
            </a:pPr>
            <a:r>
              <a:rPr sz="4400" dirty="0">
                <a:solidFill>
                  <a:srgbClr val="C0504D"/>
                </a:solidFill>
                <a:uFill>
                  <a:solidFill/>
                </a:uFill>
              </a:rPr>
              <a:t>Game Playing State-of-the-Art</a:t>
            </a:r>
          </a:p>
        </p:txBody>
      </p:sp>
      <p:sp>
        <p:nvSpPr>
          <p:cNvPr id="40" name="Shape 40"/>
          <p:cNvSpPr>
            <a:spLocks noGrp="1"/>
          </p:cNvSpPr>
          <p:nvPr>
            <p:ph type="body" idx="1"/>
          </p:nvPr>
        </p:nvSpPr>
        <p:spPr>
          <a:xfrm>
            <a:off x="457200" y="1493837"/>
            <a:ext cx="8229600" cy="5364163"/>
          </a:xfrm>
          <a:prstGeom prst="rect">
            <a:avLst/>
          </a:prstGeom>
        </p:spPr>
        <p:txBody>
          <a:bodyPr/>
          <a:lstStyle/>
          <a:p>
            <a:pPr marL="238067" lvl="0" indent="-197427">
              <a:spcBef>
                <a:spcPts val="1000"/>
              </a:spcBef>
              <a:defRPr sz="1800">
                <a:solidFill>
                  <a:srgbClr val="000000"/>
                </a:solidFill>
                <a:uFillTx/>
              </a:defRPr>
            </a:pPr>
            <a:r>
              <a:rPr sz="1900" b="1" dirty="0">
                <a:solidFill>
                  <a:schemeClr val="tx2"/>
                </a:solidFill>
                <a:uFill>
                  <a:solidFill>
                    <a:srgbClr val="4349AA"/>
                  </a:solidFill>
                </a:uFill>
              </a:rPr>
              <a:t>Checkers:</a:t>
            </a:r>
            <a:r>
              <a:rPr sz="1900" dirty="0">
                <a:solidFill>
                  <a:schemeClr val="tx2"/>
                </a:solidFill>
                <a:uFill>
                  <a:solidFill>
                    <a:srgbClr val="4349AA"/>
                  </a:solidFill>
                </a:uFill>
              </a:rPr>
              <a:t> Chinook ended 40-year-reign of human world champion Marion Tinsley in 1994. Used an endgame database defining perfect play for all positions involving 8 or fewer pieces on the board, a total of 443,748,401,247 positions.  Checkers is now solved!</a:t>
            </a:r>
          </a:p>
          <a:p>
            <a:pPr marL="238067" lvl="0" indent="-197427">
              <a:spcBef>
                <a:spcPts val="1000"/>
              </a:spcBef>
              <a:defRPr sz="1800">
                <a:solidFill>
                  <a:srgbClr val="000000"/>
                </a:solidFill>
                <a:uFillTx/>
              </a:defRPr>
            </a:pPr>
            <a:r>
              <a:rPr sz="1900" b="1" dirty="0">
                <a:solidFill>
                  <a:schemeClr val="tx2"/>
                </a:solidFill>
                <a:uFill>
                  <a:solidFill>
                    <a:srgbClr val="4349AA"/>
                  </a:solidFill>
                </a:uFill>
              </a:rPr>
              <a:t>Chess:</a:t>
            </a:r>
            <a:r>
              <a:rPr sz="1900" dirty="0">
                <a:solidFill>
                  <a:schemeClr val="tx2"/>
                </a:solidFill>
                <a:uFill>
                  <a:solidFill>
                    <a:srgbClr val="4349AA"/>
                  </a:solidFill>
                </a:uFill>
              </a:rPr>
              <a:t> Deep Blue defeated human world champion Gary Kasparov in a six-game match in 1997. Deep Blue examined 200 million positions per second, used very sophisticated evaluation and undisclosed methods for extending some lines of search up to 40 ply.  Current programs are even better, if less historic.</a:t>
            </a:r>
            <a:endParaRPr sz="3300" dirty="0">
              <a:solidFill>
                <a:schemeClr val="tx2"/>
              </a:solidFill>
              <a:uFill>
                <a:solidFill>
                  <a:srgbClr val="4349AA"/>
                </a:solidFill>
              </a:uFill>
            </a:endParaRPr>
          </a:p>
          <a:p>
            <a:pPr marL="238067" lvl="0" indent="-197427">
              <a:spcBef>
                <a:spcPts val="1000"/>
              </a:spcBef>
              <a:defRPr sz="1800">
                <a:solidFill>
                  <a:srgbClr val="000000"/>
                </a:solidFill>
                <a:uFillTx/>
              </a:defRPr>
            </a:pPr>
            <a:r>
              <a:rPr sz="1900" b="1" dirty="0">
                <a:solidFill>
                  <a:schemeClr val="tx2"/>
                </a:solidFill>
                <a:uFill>
                  <a:solidFill>
                    <a:srgbClr val="4349AA"/>
                  </a:solidFill>
                </a:uFill>
              </a:rPr>
              <a:t>Othello:</a:t>
            </a:r>
            <a:r>
              <a:rPr sz="1900" dirty="0">
                <a:solidFill>
                  <a:schemeClr val="tx2"/>
                </a:solidFill>
                <a:uFill>
                  <a:solidFill>
                    <a:srgbClr val="4349AA"/>
                  </a:solidFill>
                </a:uFill>
              </a:rPr>
              <a:t> Human champions refuse to compete against computers, which are too good.</a:t>
            </a:r>
            <a:endParaRPr sz="3300" dirty="0">
              <a:solidFill>
                <a:schemeClr val="tx2"/>
              </a:solidFill>
              <a:uFill>
                <a:solidFill>
                  <a:srgbClr val="4349AA"/>
                </a:solidFill>
              </a:uFill>
            </a:endParaRPr>
          </a:p>
          <a:p>
            <a:pPr marL="238067" lvl="0" indent="-197427">
              <a:spcBef>
                <a:spcPts val="1000"/>
              </a:spcBef>
              <a:defRPr sz="1800">
                <a:solidFill>
                  <a:srgbClr val="000000"/>
                </a:solidFill>
                <a:uFillTx/>
              </a:defRPr>
            </a:pPr>
            <a:r>
              <a:rPr sz="1900" b="1" dirty="0">
                <a:solidFill>
                  <a:schemeClr val="tx2"/>
                </a:solidFill>
                <a:uFill>
                  <a:solidFill>
                    <a:srgbClr val="4349AA"/>
                  </a:solidFill>
                </a:uFill>
              </a:rPr>
              <a:t>Go:</a:t>
            </a:r>
            <a:r>
              <a:rPr sz="1900" dirty="0">
                <a:solidFill>
                  <a:schemeClr val="tx2"/>
                </a:solidFill>
                <a:uFill>
                  <a:solidFill>
                    <a:srgbClr val="4349AA"/>
                  </a:solidFill>
                </a:uFill>
              </a:rPr>
              <a:t> Human champions are beginning to be challenged by machines, though the best humans still beat the best machines. In go, b &gt; 300, so most programs use pattern knowledge bases to suggest plausible moves, along with aggressive pruning</a:t>
            </a:r>
            <a:r>
              <a:rPr sz="1900" dirty="0" smtClean="0">
                <a:solidFill>
                  <a:schemeClr val="tx2"/>
                </a:solidFill>
                <a:uFill>
                  <a:solidFill>
                    <a:srgbClr val="4349AA"/>
                  </a:solidFill>
                </a:uFill>
              </a:rPr>
              <a:t>.</a:t>
            </a:r>
            <a:endParaRPr sz="3300" dirty="0">
              <a:solidFill>
                <a:schemeClr val="tx2"/>
              </a:solidFill>
              <a:uFill>
                <a:solidFill>
                  <a:srgbClr val="4349AA"/>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build="p"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542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F7F89519-23C8-274A-9C9E-DE82E621CFCC}" type="slidenum">
              <a:rPr lang="en-US" sz="1400" b="0"/>
              <a:pPr/>
              <a:t>20</a:t>
            </a:fld>
            <a:endParaRPr lang="en-US" sz="1400" b="0"/>
          </a:p>
        </p:txBody>
      </p:sp>
      <p:sp>
        <p:nvSpPr>
          <p:cNvPr id="54276"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54277"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54278"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54279"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542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4763"/>
            <a:ext cx="912495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21278277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0A98097B-35F0-8B48-9D78-2DEF4133BB42}" type="slidenum">
              <a:rPr lang="en-US" sz="1400" b="0"/>
              <a:pPr/>
              <a:t>21</a:t>
            </a:fld>
            <a:endParaRPr lang="en-US" sz="1400" b="0"/>
          </a:p>
        </p:txBody>
      </p:sp>
      <p:sp>
        <p:nvSpPr>
          <p:cNvPr id="56324"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56325"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56326"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56327"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563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23813"/>
            <a:ext cx="9153526"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23992210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55080882-ECA5-6047-B277-B4B714A1083A}" type="slidenum">
              <a:rPr lang="en-US" sz="1400" b="0"/>
              <a:pPr/>
              <a:t>22</a:t>
            </a:fld>
            <a:endParaRPr lang="en-US" sz="1400" b="0"/>
          </a:p>
        </p:txBody>
      </p:sp>
      <p:sp>
        <p:nvSpPr>
          <p:cNvPr id="58372"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58373"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58374"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58375"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583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91440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26152229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604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F7FC1B4B-A9D1-FE42-B8FB-BE7BE057EE2E}" type="slidenum">
              <a:rPr lang="en-US" sz="1400" b="0"/>
              <a:pPr/>
              <a:t>23</a:t>
            </a:fld>
            <a:endParaRPr lang="en-US" sz="1400" b="0"/>
          </a:p>
        </p:txBody>
      </p:sp>
      <p:sp>
        <p:nvSpPr>
          <p:cNvPr id="60420"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0421"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60422"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0423"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604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23813"/>
            <a:ext cx="9153526"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4440365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624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8575DF73-F31E-4A4E-B936-4E448DA64E40}" type="slidenum">
              <a:rPr lang="en-US" sz="1400" b="0"/>
              <a:pPr/>
              <a:t>24</a:t>
            </a:fld>
            <a:endParaRPr lang="en-US" sz="1400" b="0"/>
          </a:p>
        </p:txBody>
      </p:sp>
      <p:sp>
        <p:nvSpPr>
          <p:cNvPr id="62468"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2469"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62470"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2471"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624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35910251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645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2EFC7DEC-22F9-6949-91C7-9CFC6CEF3999}" type="slidenum">
              <a:rPr lang="en-US" sz="1400" b="0"/>
              <a:pPr/>
              <a:t>25</a:t>
            </a:fld>
            <a:endParaRPr lang="en-US" sz="1400" b="0"/>
          </a:p>
        </p:txBody>
      </p:sp>
      <p:sp>
        <p:nvSpPr>
          <p:cNvPr id="64516"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4517"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64518"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4519"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645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3338"/>
            <a:ext cx="9172576"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27768867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66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5D513F98-67DB-0F43-BDD4-ED4E9A3AF3A7}" type="slidenum">
              <a:rPr lang="en-US" sz="1400" b="0"/>
              <a:pPr/>
              <a:t>26</a:t>
            </a:fld>
            <a:endParaRPr lang="en-US" sz="1400" b="0"/>
          </a:p>
        </p:txBody>
      </p:sp>
      <p:sp>
        <p:nvSpPr>
          <p:cNvPr id="66564"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6565"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66566"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6567"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665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5247741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686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D5844D4B-FE62-4646-AEEC-2C71DDFF34A7}" type="slidenum">
              <a:rPr lang="en-US" sz="1400" b="0"/>
              <a:pPr/>
              <a:t>27</a:t>
            </a:fld>
            <a:endParaRPr lang="en-US" sz="1400" b="0"/>
          </a:p>
        </p:txBody>
      </p:sp>
      <p:sp>
        <p:nvSpPr>
          <p:cNvPr id="68612"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8613"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68614"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68615"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686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912495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35265419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706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F23262D2-DDCD-6043-8B73-E0EF06F7B423}" type="slidenum">
              <a:rPr lang="en-US" sz="1400" b="0"/>
              <a:pPr/>
              <a:t>28</a:t>
            </a:fld>
            <a:endParaRPr lang="en-US" sz="1400" b="0"/>
          </a:p>
        </p:txBody>
      </p:sp>
      <p:sp>
        <p:nvSpPr>
          <p:cNvPr id="70660"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0661"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70662"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0663"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706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288"/>
            <a:ext cx="91059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31926073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727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683433B1-C484-C844-9A62-AAD7D0D30065}" type="slidenum">
              <a:rPr lang="en-US" sz="1400" b="0"/>
              <a:pPr/>
              <a:t>29</a:t>
            </a:fld>
            <a:endParaRPr lang="en-US" sz="1400" b="0"/>
          </a:p>
        </p:txBody>
      </p:sp>
      <p:sp>
        <p:nvSpPr>
          <p:cNvPr id="72708"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2709"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72710"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2711"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727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9525"/>
            <a:ext cx="913447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21266579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Decision Trees</a:t>
            </a:r>
            <a:endParaRPr lang="en-US" dirty="0">
              <a:solidFill>
                <a:schemeClr val="accent2"/>
              </a:solidFill>
            </a:endParaRPr>
          </a:p>
        </p:txBody>
      </p:sp>
      <p:sp>
        <p:nvSpPr>
          <p:cNvPr id="6" name="Rectangle 5"/>
          <p:cNvSpPr/>
          <p:nvPr/>
        </p:nvSpPr>
        <p:spPr>
          <a:xfrm>
            <a:off x="293682" y="1497422"/>
            <a:ext cx="7605433" cy="1200328"/>
          </a:xfrm>
          <a:prstGeom prst="rect">
            <a:avLst/>
          </a:prstGeom>
        </p:spPr>
        <p:txBody>
          <a:bodyPr wrap="square">
            <a:spAutoFit/>
          </a:bodyPr>
          <a:lstStyle/>
          <a:p>
            <a:r>
              <a:rPr lang="en-US" sz="2400" dirty="0" smtClean="0"/>
              <a:t>- Graph </a:t>
            </a:r>
            <a:r>
              <a:rPr lang="en-US" sz="2400" dirty="0"/>
              <a:t>like computational structure used to assess </a:t>
            </a:r>
          </a:p>
          <a:p>
            <a:r>
              <a:rPr lang="en-US" sz="2400" dirty="0"/>
              <a:t>potential </a:t>
            </a:r>
            <a:r>
              <a:rPr lang="en-US" sz="2400" dirty="0" smtClean="0"/>
              <a:t>decisions.</a:t>
            </a:r>
            <a:endParaRPr lang="en-US" sz="2400" dirty="0"/>
          </a:p>
          <a:p>
            <a:endParaRPr lang="en-US" sz="2400" dirty="0"/>
          </a:p>
        </p:txBody>
      </p:sp>
      <p:sp>
        <p:nvSpPr>
          <p:cNvPr id="7" name="Rectangle 6"/>
          <p:cNvSpPr/>
          <p:nvPr/>
        </p:nvSpPr>
        <p:spPr>
          <a:xfrm>
            <a:off x="4479667" y="3244334"/>
            <a:ext cx="184666" cy="369332"/>
          </a:xfrm>
          <a:prstGeom prst="rect">
            <a:avLst/>
          </a:prstGeom>
        </p:spPr>
        <p:txBody>
          <a:bodyPr wrap="none">
            <a:spAutoFit/>
          </a:bodyPr>
          <a:lstStyle/>
          <a:p>
            <a:r>
              <a:rPr lang="en-US" dirty="0"/>
              <a:t> </a:t>
            </a:r>
          </a:p>
        </p:txBody>
      </p:sp>
      <p:sp>
        <p:nvSpPr>
          <p:cNvPr id="8" name="Rectangle 7"/>
          <p:cNvSpPr/>
          <p:nvPr/>
        </p:nvSpPr>
        <p:spPr>
          <a:xfrm>
            <a:off x="4479667" y="3244334"/>
            <a:ext cx="184666" cy="369332"/>
          </a:xfrm>
          <a:prstGeom prst="rect">
            <a:avLst/>
          </a:prstGeom>
        </p:spPr>
        <p:txBody>
          <a:bodyPr wrap="none">
            <a:spAutoFit/>
          </a:bodyPr>
          <a:lstStyle/>
          <a:p>
            <a:r>
              <a:rPr lang="en-US" dirty="0"/>
              <a:t> </a:t>
            </a:r>
          </a:p>
        </p:txBody>
      </p:sp>
      <p:pic>
        <p:nvPicPr>
          <p:cNvPr id="10" name="Picture 9"/>
          <p:cNvPicPr>
            <a:picLocks noChangeAspect="1"/>
          </p:cNvPicPr>
          <p:nvPr/>
        </p:nvPicPr>
        <p:blipFill>
          <a:blip r:embed="rId2"/>
          <a:stretch>
            <a:fillRect/>
          </a:stretch>
        </p:blipFill>
        <p:spPr>
          <a:xfrm>
            <a:off x="3066715" y="2891540"/>
            <a:ext cx="5875934" cy="3583774"/>
          </a:xfrm>
          <a:prstGeom prst="rect">
            <a:avLst/>
          </a:prstGeom>
          <a:ln>
            <a:solidFill>
              <a:srgbClr val="000000"/>
            </a:solidFill>
          </a:ln>
        </p:spPr>
      </p:pic>
      <p:pic>
        <p:nvPicPr>
          <p:cNvPr id="11" name="Picture 10"/>
          <p:cNvPicPr>
            <a:picLocks noChangeAspect="1"/>
          </p:cNvPicPr>
          <p:nvPr/>
        </p:nvPicPr>
        <p:blipFill>
          <a:blip r:embed="rId3"/>
          <a:stretch>
            <a:fillRect/>
          </a:stretch>
        </p:blipFill>
        <p:spPr>
          <a:xfrm>
            <a:off x="457200" y="2897226"/>
            <a:ext cx="2077858" cy="3613666"/>
          </a:xfrm>
          <a:prstGeom prst="rect">
            <a:avLst/>
          </a:prstGeom>
          <a:ln>
            <a:solidFill>
              <a:srgbClr val="000000"/>
            </a:solidFill>
          </a:ln>
        </p:spPr>
      </p:pic>
    </p:spTree>
    <p:extLst>
      <p:ext uri="{BB962C8B-B14F-4D97-AF65-F5344CB8AC3E}">
        <p14:creationId xmlns:p14="http://schemas.microsoft.com/office/powerpoint/2010/main" val="41753314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747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99809965-AAAD-954B-B3C1-46E10C688E60}" type="slidenum">
              <a:rPr lang="en-US" sz="1400" b="0"/>
              <a:pPr/>
              <a:t>30</a:t>
            </a:fld>
            <a:endParaRPr lang="en-US" sz="1400" b="0"/>
          </a:p>
        </p:txBody>
      </p:sp>
      <p:sp>
        <p:nvSpPr>
          <p:cNvPr id="74756"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4757"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74758"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4759"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747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9525"/>
            <a:ext cx="911542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28955617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768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48ECBF30-02FF-484C-BEE9-45E1A9319F14}" type="slidenum">
              <a:rPr lang="en-US" sz="1400" b="0"/>
              <a:pPr/>
              <a:t>31</a:t>
            </a:fld>
            <a:endParaRPr lang="en-US" sz="1400" b="0"/>
          </a:p>
        </p:txBody>
      </p:sp>
      <p:sp>
        <p:nvSpPr>
          <p:cNvPr id="76804"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6805"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76806"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6807"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768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4288"/>
            <a:ext cx="9115425"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39872461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788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D8CCFCEE-95ED-1C46-ABD5-07C6FA92576A}" type="slidenum">
              <a:rPr lang="en-US" sz="1400" b="0"/>
              <a:pPr/>
              <a:t>32</a:t>
            </a:fld>
            <a:endParaRPr lang="en-US" sz="1400" b="0"/>
          </a:p>
        </p:txBody>
      </p:sp>
      <p:sp>
        <p:nvSpPr>
          <p:cNvPr id="78852"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8853"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78854"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78855"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788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15553946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000" b="0"/>
              <a:t>© D. Weld, D. Fox</a:t>
            </a:r>
          </a:p>
        </p:txBody>
      </p:sp>
      <p:sp>
        <p:nvSpPr>
          <p:cNvPr id="808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37931725" indent="-37474525">
              <a:defRPr sz="2400" b="1">
                <a:solidFill>
                  <a:schemeClr val="tx1"/>
                </a:solidFill>
                <a:latin typeface="Comic Sans MS" charset="0"/>
                <a:ea typeface="ＭＳ Ｐゴシック" charset="0"/>
              </a:defRPr>
            </a:lvl2pPr>
            <a:lvl3pPr>
              <a:defRPr sz="2400" b="1">
                <a:solidFill>
                  <a:schemeClr val="tx1"/>
                </a:solidFill>
                <a:latin typeface="Comic Sans MS" charset="0"/>
                <a:ea typeface="ＭＳ Ｐゴシック" charset="0"/>
              </a:defRPr>
            </a:lvl3pPr>
            <a:lvl4pPr>
              <a:defRPr sz="2400" b="1">
                <a:solidFill>
                  <a:schemeClr val="tx1"/>
                </a:solidFill>
                <a:latin typeface="Comic Sans MS" charset="0"/>
                <a:ea typeface="ＭＳ Ｐゴシック" charset="0"/>
              </a:defRPr>
            </a:lvl4pPr>
            <a:lvl5pPr>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fld id="{3BC081AF-FE61-0146-8C9B-D9404024FA16}" type="slidenum">
              <a:rPr lang="en-US" sz="1400" b="0"/>
              <a:pPr/>
              <a:t>33</a:t>
            </a:fld>
            <a:endParaRPr lang="en-US" sz="1400" b="0"/>
          </a:p>
        </p:txBody>
      </p:sp>
      <p:sp>
        <p:nvSpPr>
          <p:cNvPr id="80900" name="Rectangle 2"/>
          <p:cNvSpPr>
            <a:spLocks noChangeArrowheads="1"/>
          </p:cNvSpPr>
          <p:nvPr/>
        </p:nvSpPr>
        <p:spPr bwMode="auto">
          <a:xfrm>
            <a:off x="5148263" y="22050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80901" name="Rectangle 3"/>
          <p:cNvSpPr>
            <a:spLocks noChangeArrowheads="1"/>
          </p:cNvSpPr>
          <p:nvPr/>
        </p:nvSpPr>
        <p:spPr bwMode="auto">
          <a:xfrm>
            <a:off x="7092950" y="3429000"/>
            <a:ext cx="215900" cy="287338"/>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a:latin typeface="Times New Roman" charset="0"/>
            </a:endParaRPr>
          </a:p>
        </p:txBody>
      </p:sp>
      <p:sp>
        <p:nvSpPr>
          <p:cNvPr id="80902" name="Rectangle 4"/>
          <p:cNvSpPr>
            <a:spLocks noChangeArrowheads="1"/>
          </p:cNvSpPr>
          <p:nvPr/>
        </p:nvSpPr>
        <p:spPr bwMode="auto">
          <a:xfrm>
            <a:off x="2987675"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sp>
        <p:nvSpPr>
          <p:cNvPr id="80903" name="Rectangle 5"/>
          <p:cNvSpPr>
            <a:spLocks noChangeArrowheads="1"/>
          </p:cNvSpPr>
          <p:nvPr/>
        </p:nvSpPr>
        <p:spPr bwMode="auto">
          <a:xfrm>
            <a:off x="5148263" y="3500438"/>
            <a:ext cx="215900" cy="287337"/>
          </a:xfrm>
          <a:prstGeom prst="rect">
            <a:avLst/>
          </a:prstGeom>
          <a:solidFill>
            <a:schemeClr val="bg1"/>
          </a:solidFill>
          <a:ln w="9525">
            <a:solidFill>
              <a:schemeClr val="bg1"/>
            </a:solidFill>
            <a:miter lim="800000"/>
            <a:headEnd/>
            <a:tailEnd/>
          </a:ln>
        </p:spPr>
        <p:txBody>
          <a:bodyPr wrap="none" anchor="ctr"/>
          <a:lstStyle/>
          <a:p>
            <a:pPr algn="ctr" eaLnBrk="1" hangingPunct="1"/>
            <a:endParaRPr lang="en-US" b="0" i="1">
              <a:latin typeface="Times New Roman" charset="0"/>
            </a:endParaRPr>
          </a:p>
        </p:txBody>
      </p:sp>
      <p:pic>
        <p:nvPicPr>
          <p:cNvPr id="809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91440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spTree>
    <p:extLst>
      <p:ext uri="{BB962C8B-B14F-4D97-AF65-F5344CB8AC3E}">
        <p14:creationId xmlns:p14="http://schemas.microsoft.com/office/powerpoint/2010/main" val="38099573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rIns="132080"/>
          <a:lstStyle/>
          <a:p>
            <a:pPr indent="0" eaLnBrk="1" hangingPunct="1">
              <a:defRPr/>
            </a:pPr>
            <a:r>
              <a:rPr lang="en-US" dirty="0">
                <a:solidFill>
                  <a:srgbClr val="C0504D"/>
                </a:solidFill>
                <a:latin typeface="Arial" charset="0"/>
                <a:ea typeface="ヒラギノ角ゴ ProN W3" charset="0"/>
                <a:cs typeface="ヒラギノ角ゴ ProN W3" charset="0"/>
              </a:rPr>
              <a:t>Alpha-Beta Pruning Properties</a:t>
            </a:r>
          </a:p>
        </p:txBody>
      </p:sp>
      <p:sp>
        <p:nvSpPr>
          <p:cNvPr id="29700" name="Rectangle 3"/>
          <p:cNvSpPr>
            <a:spLocks noGrp="1" noChangeArrowheads="1"/>
          </p:cNvSpPr>
          <p:nvPr>
            <p:ph idx="1"/>
          </p:nvPr>
        </p:nvSpPr>
        <p:spPr>
          <a:xfrm>
            <a:off x="457200" y="1600200"/>
            <a:ext cx="8229600" cy="4559300"/>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This pruning has </a:t>
            </a:r>
            <a:r>
              <a:rPr lang="en-US" sz="2400">
                <a:solidFill>
                  <a:srgbClr val="CC0000"/>
                </a:solidFill>
                <a:latin typeface="Arial" charset="0"/>
                <a:ea typeface="ヒラギノ角ゴ ProN W3" charset="0"/>
                <a:cs typeface="ヒラギノ角ゴ ProN W3" charset="0"/>
              </a:rPr>
              <a:t>no effect</a:t>
            </a:r>
            <a:r>
              <a:rPr lang="en-US" sz="2400">
                <a:latin typeface="Arial" charset="0"/>
                <a:ea typeface="ヒラギノ角ゴ ProN W3" charset="0"/>
                <a:cs typeface="ヒラギノ角ゴ ProN W3" charset="0"/>
              </a:rPr>
              <a:t> on final result at the root</a:t>
            </a:r>
          </a:p>
          <a:p>
            <a:pPr eaLnBrk="1" hangingPunct="1">
              <a:lnSpc>
                <a:spcPct val="90000"/>
              </a:lnSpc>
              <a:defRPr/>
            </a:pPr>
            <a:endParaRPr lang="en-US" sz="24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Values of intermediate nodes might be wrong!</a:t>
            </a:r>
          </a:p>
          <a:p>
            <a:pPr marL="782638" lvl="1" eaLnBrk="1" hangingPunct="1">
              <a:lnSpc>
                <a:spcPct val="90000"/>
              </a:lnSpc>
              <a:defRPr/>
            </a:pPr>
            <a:r>
              <a:rPr lang="en-US" sz="2400">
                <a:latin typeface="Arial" charset="0"/>
                <a:ea typeface="ヒラギノ角ゴ ProN W3" charset="0"/>
                <a:cs typeface="ヒラギノ角ゴ ProN W3" charset="0"/>
              </a:rPr>
              <a:t>but, they are bounds</a:t>
            </a:r>
          </a:p>
          <a:p>
            <a:pPr eaLnBrk="1" hangingPunct="1">
              <a:lnSpc>
                <a:spcPct val="90000"/>
              </a:lnSpc>
              <a:defRPr/>
            </a:pPr>
            <a:endParaRPr lang="en-US" sz="24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Good child ordering improves effectiveness of pruning</a:t>
            </a:r>
          </a:p>
          <a:p>
            <a:pPr eaLnBrk="1" hangingPunct="1">
              <a:lnSpc>
                <a:spcPct val="90000"/>
              </a:lnSpc>
              <a:defRPr/>
            </a:pPr>
            <a:endParaRPr lang="en-US" sz="24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With </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perfect ordering</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a:t>
            </a:r>
          </a:p>
          <a:p>
            <a:pPr marL="782638" lvl="1" eaLnBrk="1" hangingPunct="1">
              <a:lnSpc>
                <a:spcPct val="90000"/>
              </a:lnSpc>
              <a:defRPr/>
            </a:pPr>
            <a:r>
              <a:rPr lang="en-US" sz="2000">
                <a:latin typeface="Arial" charset="0"/>
                <a:ea typeface="ヒラギノ角ゴ ProN W3" charset="0"/>
                <a:cs typeface="ヒラギノ角ゴ ProN W3" charset="0"/>
              </a:rPr>
              <a:t>Time complexity drops to O(b</a:t>
            </a:r>
            <a:r>
              <a:rPr lang="en-US" sz="2000" baseline="30000">
                <a:latin typeface="Arial" charset="0"/>
                <a:ea typeface="ヒラギノ角ゴ ProN W3" charset="0"/>
                <a:cs typeface="ヒラギノ角ゴ ProN W3" charset="0"/>
              </a:rPr>
              <a:t>m/2</a:t>
            </a:r>
            <a:r>
              <a:rPr lang="en-US" sz="2000">
                <a:latin typeface="Arial" charset="0"/>
                <a:ea typeface="ヒラギノ角ゴ ProN W3" charset="0"/>
                <a:cs typeface="ヒラギノ角ゴ ProN W3" charset="0"/>
              </a:rPr>
              <a:t>)</a:t>
            </a:r>
          </a:p>
          <a:p>
            <a:pPr marL="782638" lvl="1" eaLnBrk="1" hangingPunct="1">
              <a:lnSpc>
                <a:spcPct val="90000"/>
              </a:lnSpc>
              <a:defRPr/>
            </a:pPr>
            <a:r>
              <a:rPr lang="en-US" sz="2000">
                <a:latin typeface="Arial" charset="0"/>
                <a:ea typeface="ヒラギノ角ゴ ProN W3" charset="0"/>
                <a:cs typeface="ヒラギノ角ゴ ProN W3" charset="0"/>
              </a:rPr>
              <a:t>Doubles solvable depth!</a:t>
            </a:r>
          </a:p>
          <a:p>
            <a:pPr marL="782638" lvl="1" eaLnBrk="1" hangingPunct="1">
              <a:lnSpc>
                <a:spcPct val="90000"/>
              </a:lnSpc>
              <a:defRPr/>
            </a:pPr>
            <a:r>
              <a:rPr lang="en-US" sz="2000">
                <a:latin typeface="Arial" charset="0"/>
                <a:ea typeface="ヒラギノ角ゴ ProN W3" charset="0"/>
                <a:cs typeface="ヒラギノ角ゴ ProN W3" charset="0"/>
              </a:rPr>
              <a:t>Full search of, e.g. chess, is still hopeless…</a:t>
            </a:r>
          </a:p>
        </p:txBody>
      </p:sp>
    </p:spTree>
    <p:extLst>
      <p:ext uri="{BB962C8B-B14F-4D97-AF65-F5344CB8AC3E}">
        <p14:creationId xmlns:p14="http://schemas.microsoft.com/office/powerpoint/2010/main" val="2726161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743450" y="2514600"/>
            <a:ext cx="4057650" cy="38100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342900" y="2514600"/>
            <a:ext cx="4057650" cy="38100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a:xfrm>
            <a:off x="457200" y="-228600"/>
            <a:ext cx="8229600" cy="1295400"/>
          </a:xfrm>
        </p:spPr>
        <p:txBody>
          <a:bodyPr/>
          <a:lstStyle/>
          <a:p>
            <a:pPr>
              <a:defRPr/>
            </a:pPr>
            <a:r>
              <a:rPr lang="en-US" dirty="0" smtClean="0">
                <a:solidFill>
                  <a:srgbClr val="C0504D"/>
                </a:solidFill>
              </a:rPr>
              <a:t>Alpha-Beta Implementation</a:t>
            </a:r>
          </a:p>
        </p:txBody>
      </p:sp>
      <p:sp>
        <p:nvSpPr>
          <p:cNvPr id="15" name="Content Placeholder 2"/>
          <p:cNvSpPr>
            <a:spLocks noGrp="1"/>
          </p:cNvSpPr>
          <p:nvPr>
            <p:ph idx="1"/>
          </p:nvPr>
        </p:nvSpPr>
        <p:spPr>
          <a:xfrm>
            <a:off x="0" y="1552219"/>
            <a:ext cx="8801100" cy="1447800"/>
          </a:xfrm>
        </p:spPr>
        <p:txBody>
          <a:bodyPr/>
          <a:lstStyle/>
          <a:p>
            <a:pPr lvl="1" algn="ctr">
              <a:lnSpc>
                <a:spcPct val="80000"/>
              </a:lnSpc>
              <a:buFont typeface="Wingdings" charset="0"/>
              <a:buNone/>
              <a:defRPr/>
            </a:pPr>
            <a:r>
              <a:rPr lang="el-GR" sz="2400" dirty="0" smtClean="0">
                <a:solidFill>
                  <a:srgbClr val="0066CC"/>
                </a:solidFill>
              </a:rPr>
              <a:t>α</a:t>
            </a:r>
            <a:r>
              <a:rPr lang="en-US" sz="2400" dirty="0" smtClean="0">
                <a:solidFill>
                  <a:srgbClr val="0066CC"/>
                </a:solidFill>
              </a:rPr>
              <a:t>: </a:t>
            </a:r>
            <a:r>
              <a:rPr lang="en-US" sz="2400" dirty="0" smtClean="0">
                <a:solidFill>
                  <a:srgbClr val="0070C0"/>
                </a:solidFill>
              </a:rPr>
              <a:t>MAX’s best option on path to root</a:t>
            </a:r>
          </a:p>
          <a:p>
            <a:pPr lvl="1" algn="ctr">
              <a:lnSpc>
                <a:spcPct val="80000"/>
              </a:lnSpc>
              <a:buFont typeface="Wingdings" charset="0"/>
              <a:buNone/>
              <a:defRPr/>
            </a:pPr>
            <a:r>
              <a:rPr lang="el-GR" sz="2400" dirty="0" smtClean="0">
                <a:solidFill>
                  <a:srgbClr val="C00000"/>
                </a:solidFill>
              </a:rPr>
              <a:t>β</a:t>
            </a:r>
            <a:r>
              <a:rPr lang="en-US" sz="2400" dirty="0" smtClean="0">
                <a:solidFill>
                  <a:srgbClr val="C00000"/>
                </a:solidFill>
              </a:rPr>
              <a:t>:</a:t>
            </a:r>
            <a:r>
              <a:rPr lang="el-GR" sz="2400" dirty="0" smtClean="0">
                <a:solidFill>
                  <a:srgbClr val="C00000"/>
                </a:solidFill>
              </a:rPr>
              <a:t> </a:t>
            </a:r>
            <a:r>
              <a:rPr lang="en-US" sz="2400" dirty="0" smtClean="0">
                <a:solidFill>
                  <a:srgbClr val="C00000"/>
                </a:solidFill>
              </a:rPr>
              <a:t>MIN’s best option on path to root</a:t>
            </a:r>
          </a:p>
        </p:txBody>
      </p:sp>
      <p:sp>
        <p:nvSpPr>
          <p:cNvPr id="7" name="Content Placeholder 2"/>
          <p:cNvSpPr txBox="1">
            <a:spLocks/>
          </p:cNvSpPr>
          <p:nvPr/>
        </p:nvSpPr>
        <p:spPr bwMode="auto">
          <a:xfrm>
            <a:off x="4857750" y="2833511"/>
            <a:ext cx="4286250" cy="278765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defRPr/>
            </a:pPr>
            <a:r>
              <a:rPr lang="en-US" sz="2400" kern="0" dirty="0">
                <a:solidFill>
                  <a:srgbClr val="C00000"/>
                </a:solidFill>
                <a:latin typeface="Calibri" pitchFamily="34" charset="0"/>
                <a:ea typeface="+mn-ea"/>
                <a:cs typeface="+mn-cs"/>
              </a:rPr>
              <a:t>def min-value(state</a:t>
            </a:r>
            <a:r>
              <a:rPr lang="en-US" sz="2400" kern="0" dirty="0">
                <a:solidFill>
                  <a:srgbClr val="C00000"/>
                </a:solidFill>
                <a:latin typeface="Calibri" pitchFamily="34" charset="0"/>
              </a:rPr>
              <a:t> , </a:t>
            </a:r>
            <a:r>
              <a:rPr lang="el-GR" sz="2400" kern="0" dirty="0">
                <a:solidFill>
                  <a:srgbClr val="C00000"/>
                </a:solidFill>
                <a:latin typeface="Calibri" pitchFamily="34" charset="0"/>
              </a:rPr>
              <a:t>α</a:t>
            </a:r>
            <a:r>
              <a:rPr lang="en-US" sz="2400" kern="0" dirty="0">
                <a:solidFill>
                  <a:srgbClr val="C00000"/>
                </a:solidFill>
                <a:latin typeface="Calibri" pitchFamily="34" charset="0"/>
              </a:rPr>
              <a:t>, </a:t>
            </a:r>
            <a:r>
              <a:rPr lang="el-GR" sz="2400" kern="0" dirty="0">
                <a:solidFill>
                  <a:srgbClr val="C00000"/>
                </a:solidFill>
                <a:latin typeface="Calibri" pitchFamily="34" charset="0"/>
              </a:rPr>
              <a:t>β</a:t>
            </a:r>
            <a:r>
              <a:rPr lang="en-US" sz="2400" kern="0" dirty="0">
                <a:solidFill>
                  <a:srgbClr val="C00000"/>
                </a:solidFill>
                <a:latin typeface="Calibri" pitchFamily="34" charset="0"/>
                <a:ea typeface="+mn-ea"/>
                <a:cs typeface="+mn-cs"/>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initialize v = </a:t>
            </a:r>
            <a:r>
              <a:rPr lang="en-US" sz="2400" kern="0" dirty="0">
                <a:latin typeface="Times New Roman" pitchFamily="18" charset="0"/>
                <a:cs typeface="Times New Roman" pitchFamily="18" charset="0"/>
              </a:rPr>
              <a:t>+</a:t>
            </a:r>
            <a:r>
              <a:rPr lang="en-US" sz="24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for each successor of state:</a:t>
            </a:r>
          </a:p>
          <a:p>
            <a:pPr marL="1142942" lvl="2" indent="-228589">
              <a:lnSpc>
                <a:spcPct val="80000"/>
              </a:lnSpc>
              <a:spcBef>
                <a:spcPct val="20000"/>
              </a:spcBef>
              <a:buClr>
                <a:schemeClr val="accent2"/>
              </a:buClr>
              <a:defRPr/>
            </a:pPr>
            <a:r>
              <a:rPr lang="en-US" sz="2400" kern="0" dirty="0">
                <a:latin typeface="Calibri" pitchFamily="34" charset="0"/>
              </a:rPr>
              <a:t>v = min(v, </a:t>
            </a:r>
            <a:r>
              <a:rPr lang="en-US" sz="2400" kern="0" dirty="0">
                <a:solidFill>
                  <a:srgbClr val="7030A0"/>
                </a:solidFill>
                <a:latin typeface="Calibri" pitchFamily="34" charset="0"/>
              </a:rPr>
              <a:t>value(successor, </a:t>
            </a:r>
            <a:r>
              <a:rPr lang="el-GR" sz="2400" kern="0" dirty="0">
                <a:solidFill>
                  <a:srgbClr val="7030A0"/>
                </a:solidFill>
                <a:latin typeface="Calibri" pitchFamily="34" charset="0"/>
              </a:rPr>
              <a:t>α</a:t>
            </a:r>
            <a:r>
              <a:rPr lang="en-US" sz="2400" kern="0" dirty="0">
                <a:solidFill>
                  <a:srgbClr val="7030A0"/>
                </a:solidFill>
                <a:latin typeface="Calibri" pitchFamily="34" charset="0"/>
              </a:rPr>
              <a:t>, </a:t>
            </a:r>
            <a:r>
              <a:rPr lang="el-GR" sz="2400" kern="0" dirty="0">
                <a:solidFill>
                  <a:srgbClr val="7030A0"/>
                </a:solidFill>
                <a:latin typeface="Calibri" pitchFamily="34" charset="0"/>
              </a:rPr>
              <a:t>β</a:t>
            </a:r>
            <a:r>
              <a:rPr lang="en-US" sz="2400" kern="0" dirty="0">
                <a:solidFill>
                  <a:srgbClr val="7030A0"/>
                </a:solidFill>
                <a:latin typeface="Calibri" pitchFamily="34" charset="0"/>
              </a:rPr>
              <a:t>)</a:t>
            </a:r>
            <a:r>
              <a:rPr lang="en-US" sz="2400" kern="0" dirty="0">
                <a:latin typeface="Calibri" pitchFamily="34" charset="0"/>
              </a:rPr>
              <a:t>)</a:t>
            </a:r>
          </a:p>
          <a:p>
            <a:pPr marL="1142942" lvl="2" indent="-228589">
              <a:lnSpc>
                <a:spcPct val="80000"/>
              </a:lnSpc>
              <a:spcBef>
                <a:spcPct val="20000"/>
              </a:spcBef>
              <a:buClr>
                <a:schemeClr val="accent2"/>
              </a:buClr>
              <a:defRPr/>
            </a:pPr>
            <a:r>
              <a:rPr lang="en-US" sz="2400" kern="0" dirty="0">
                <a:latin typeface="Calibri" pitchFamily="34" charset="0"/>
              </a:rPr>
              <a:t>if v ≤ </a:t>
            </a:r>
            <a:r>
              <a:rPr lang="el-GR" sz="2400" kern="0" dirty="0">
                <a:latin typeface="Calibri" pitchFamily="34" charset="0"/>
              </a:rPr>
              <a:t>α</a:t>
            </a:r>
            <a:r>
              <a:rPr lang="en-US" sz="2400" kern="0" dirty="0">
                <a:latin typeface="Calibri" pitchFamily="34" charset="0"/>
              </a:rPr>
              <a:t> return v</a:t>
            </a:r>
            <a:endParaRPr lang="en-US" sz="2400" kern="0" dirty="0">
              <a:solidFill>
                <a:schemeClr val="tx1"/>
              </a:solidFill>
              <a:latin typeface="Calibri" pitchFamily="34" charset="0"/>
            </a:endParaRPr>
          </a:p>
          <a:p>
            <a:pPr marL="1142942" lvl="2" indent="-228589">
              <a:lnSpc>
                <a:spcPct val="80000"/>
              </a:lnSpc>
              <a:spcBef>
                <a:spcPct val="20000"/>
              </a:spcBef>
              <a:buClr>
                <a:schemeClr val="accent2"/>
              </a:buClr>
              <a:defRPr/>
            </a:pPr>
            <a:r>
              <a:rPr lang="el-GR" sz="2400" kern="0" dirty="0">
                <a:latin typeface="Calibri" pitchFamily="34" charset="0"/>
              </a:rPr>
              <a:t>β </a:t>
            </a:r>
            <a:r>
              <a:rPr lang="en-US" sz="2400" kern="0" dirty="0">
                <a:latin typeface="Calibri" pitchFamily="34" charset="0"/>
              </a:rPr>
              <a:t>= min(</a:t>
            </a:r>
            <a:r>
              <a:rPr lang="el-GR" sz="2400" kern="0" dirty="0">
                <a:latin typeface="Calibri" pitchFamily="34" charset="0"/>
              </a:rPr>
              <a:t>β</a:t>
            </a:r>
            <a:r>
              <a:rPr lang="en-US" sz="2400" kern="0" dirty="0">
                <a:latin typeface="Calibri" pitchFamily="34" charset="0"/>
              </a:rPr>
              <a:t>, v)</a:t>
            </a:r>
            <a:endParaRPr lang="en-US" sz="24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return v</a:t>
            </a:r>
          </a:p>
        </p:txBody>
      </p:sp>
      <p:sp>
        <p:nvSpPr>
          <p:cNvPr id="8" name="Content Placeholder 2"/>
          <p:cNvSpPr txBox="1">
            <a:spLocks/>
          </p:cNvSpPr>
          <p:nvPr/>
        </p:nvSpPr>
        <p:spPr bwMode="auto">
          <a:xfrm>
            <a:off x="457199" y="2514600"/>
            <a:ext cx="4580467" cy="2695575"/>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endParaRPr lang="en-US" sz="1100" kern="0" dirty="0">
              <a:solidFill>
                <a:srgbClr val="00B0F0"/>
              </a:solidFill>
              <a:latin typeface="Calibri" pitchFamily="34" charset="0"/>
              <a:ea typeface="+mn-ea"/>
              <a:cs typeface="+mn-cs"/>
            </a:endParaRPr>
          </a:p>
          <a:p>
            <a:pPr marL="342882" indent="-342882">
              <a:lnSpc>
                <a:spcPct val="80000"/>
              </a:lnSpc>
              <a:spcBef>
                <a:spcPts val="1200"/>
              </a:spcBef>
              <a:buClr>
                <a:schemeClr val="accent2"/>
              </a:buClr>
              <a:defRPr/>
            </a:pPr>
            <a:r>
              <a:rPr lang="en-US" sz="2400" kern="0" dirty="0">
                <a:solidFill>
                  <a:srgbClr val="0066CC"/>
                </a:solidFill>
                <a:latin typeface="Calibri" pitchFamily="34" charset="0"/>
                <a:ea typeface="+mn-ea"/>
                <a:cs typeface="+mn-cs"/>
              </a:rPr>
              <a:t>def max-value(state, </a:t>
            </a:r>
            <a:r>
              <a:rPr lang="el-GR" sz="2400" kern="0" dirty="0">
                <a:solidFill>
                  <a:srgbClr val="0066CC"/>
                </a:solidFill>
                <a:latin typeface="Calibri" pitchFamily="34" charset="0"/>
              </a:rPr>
              <a:t>α</a:t>
            </a:r>
            <a:r>
              <a:rPr lang="en-US" sz="2400" kern="0" dirty="0">
                <a:solidFill>
                  <a:srgbClr val="0066CC"/>
                </a:solidFill>
                <a:latin typeface="Calibri" pitchFamily="34" charset="0"/>
              </a:rPr>
              <a:t>, </a:t>
            </a:r>
            <a:r>
              <a:rPr lang="el-GR" sz="2400" kern="0" dirty="0">
                <a:solidFill>
                  <a:srgbClr val="0066CC"/>
                </a:solidFill>
                <a:latin typeface="Calibri" pitchFamily="34" charset="0"/>
              </a:rPr>
              <a:t>β</a:t>
            </a:r>
            <a:r>
              <a:rPr lang="en-US" sz="2400" kern="0" dirty="0">
                <a:solidFill>
                  <a:srgbClr val="0066CC"/>
                </a:solidFill>
                <a:latin typeface="Calibri" pitchFamily="34" charset="0"/>
                <a:ea typeface="+mn-ea"/>
                <a:cs typeface="+mn-cs"/>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initialize v = </a:t>
            </a:r>
            <a:r>
              <a:rPr lang="en-US" sz="24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for each successor of state:</a:t>
            </a:r>
          </a:p>
          <a:p>
            <a:pPr marL="1142942" lvl="2" indent="-228589">
              <a:lnSpc>
                <a:spcPct val="80000"/>
              </a:lnSpc>
              <a:spcBef>
                <a:spcPct val="20000"/>
              </a:spcBef>
              <a:buClr>
                <a:schemeClr val="accent2"/>
              </a:buClr>
              <a:defRPr/>
            </a:pPr>
            <a:r>
              <a:rPr lang="en-US" sz="2400" kern="0" dirty="0">
                <a:solidFill>
                  <a:schemeClr val="tx1"/>
                </a:solidFill>
                <a:latin typeface="Calibri" pitchFamily="34" charset="0"/>
              </a:rPr>
              <a:t>v = </a:t>
            </a:r>
            <a:r>
              <a:rPr lang="en-US" sz="2400" kern="0" dirty="0">
                <a:latin typeface="Calibri" pitchFamily="34" charset="0"/>
              </a:rPr>
              <a:t>max(v</a:t>
            </a:r>
            <a:r>
              <a:rPr lang="en-US" sz="2400" kern="0" dirty="0" smtClean="0">
                <a:latin typeface="Calibri" pitchFamily="34" charset="0"/>
              </a:rPr>
              <a:t>,</a:t>
            </a:r>
          </a:p>
          <a:p>
            <a:pPr marL="1142942" lvl="2" indent="-228589">
              <a:lnSpc>
                <a:spcPct val="80000"/>
              </a:lnSpc>
              <a:spcBef>
                <a:spcPct val="20000"/>
              </a:spcBef>
              <a:buClr>
                <a:schemeClr val="accent2"/>
              </a:buClr>
              <a:defRPr/>
            </a:pPr>
            <a:r>
              <a:rPr lang="en-US" sz="2400" dirty="0">
                <a:latin typeface="Calibri" pitchFamily="34" charset="0"/>
              </a:rPr>
              <a:t> </a:t>
            </a:r>
            <a:r>
              <a:rPr lang="en-US" sz="2400" dirty="0" smtClean="0">
                <a:latin typeface="Calibri" pitchFamily="34" charset="0"/>
              </a:rPr>
              <a:t> </a:t>
            </a:r>
            <a:r>
              <a:rPr lang="en-US" sz="2400" kern="0" dirty="0" smtClean="0">
                <a:latin typeface="Calibri" pitchFamily="34" charset="0"/>
              </a:rPr>
              <a:t> </a:t>
            </a:r>
            <a:r>
              <a:rPr lang="en-US" sz="2400" kern="0" dirty="0">
                <a:solidFill>
                  <a:srgbClr val="7030A0"/>
                </a:solidFill>
                <a:latin typeface="Calibri" pitchFamily="34" charset="0"/>
              </a:rPr>
              <a:t>value(successor, </a:t>
            </a:r>
            <a:r>
              <a:rPr lang="el-GR" sz="2400" kern="0" dirty="0">
                <a:solidFill>
                  <a:srgbClr val="7030A0"/>
                </a:solidFill>
                <a:latin typeface="Calibri" pitchFamily="34" charset="0"/>
              </a:rPr>
              <a:t>α</a:t>
            </a:r>
            <a:r>
              <a:rPr lang="en-US" sz="2400" kern="0" dirty="0">
                <a:solidFill>
                  <a:srgbClr val="7030A0"/>
                </a:solidFill>
                <a:latin typeface="Calibri" pitchFamily="34" charset="0"/>
              </a:rPr>
              <a:t>, </a:t>
            </a:r>
            <a:r>
              <a:rPr lang="el-GR" sz="2400" kern="0" dirty="0">
                <a:solidFill>
                  <a:srgbClr val="7030A0"/>
                </a:solidFill>
                <a:latin typeface="Calibri" pitchFamily="34" charset="0"/>
              </a:rPr>
              <a:t>β</a:t>
            </a:r>
            <a:r>
              <a:rPr lang="en-US" sz="2400" kern="0" dirty="0">
                <a:solidFill>
                  <a:srgbClr val="7030A0"/>
                </a:solidFill>
                <a:latin typeface="Calibri" pitchFamily="34" charset="0"/>
              </a:rPr>
              <a:t>)</a:t>
            </a:r>
            <a:r>
              <a:rPr lang="en-US" sz="2400" kern="0" dirty="0">
                <a:latin typeface="Calibri" pitchFamily="34" charset="0"/>
              </a:rPr>
              <a:t>)</a:t>
            </a:r>
            <a:endParaRPr lang="en-US" sz="2400" kern="0" dirty="0">
              <a:solidFill>
                <a:srgbClr val="7030A0"/>
              </a:solidFill>
              <a:latin typeface="Calibri" pitchFamily="34" charset="0"/>
            </a:endParaRPr>
          </a:p>
          <a:p>
            <a:pPr marL="1142942" lvl="2" indent="-228589">
              <a:lnSpc>
                <a:spcPct val="80000"/>
              </a:lnSpc>
              <a:spcBef>
                <a:spcPct val="20000"/>
              </a:spcBef>
              <a:buClr>
                <a:schemeClr val="accent2"/>
              </a:buClr>
              <a:buFont typeface="Wingdings" pitchFamily="2" charset="2"/>
              <a:buNone/>
              <a:defRPr/>
            </a:pPr>
            <a:r>
              <a:rPr lang="en-US" sz="2400" kern="0" dirty="0">
                <a:latin typeface="Calibri" pitchFamily="34" charset="0"/>
              </a:rPr>
              <a:t>if v ≥ </a:t>
            </a:r>
            <a:r>
              <a:rPr lang="el-GR" sz="2400" kern="0" dirty="0">
                <a:latin typeface="Calibri" pitchFamily="34" charset="0"/>
              </a:rPr>
              <a:t>β</a:t>
            </a:r>
            <a:r>
              <a:rPr lang="en-US" sz="2400" kern="0" dirty="0">
                <a:latin typeface="Calibri" pitchFamily="34" charset="0"/>
              </a:rPr>
              <a:t> return v</a:t>
            </a:r>
          </a:p>
          <a:p>
            <a:pPr marL="1142942" lvl="2" indent="-228589">
              <a:lnSpc>
                <a:spcPct val="80000"/>
              </a:lnSpc>
              <a:spcBef>
                <a:spcPct val="20000"/>
              </a:spcBef>
              <a:buClr>
                <a:schemeClr val="accent2"/>
              </a:buClr>
              <a:defRPr/>
            </a:pPr>
            <a:r>
              <a:rPr lang="el-GR" sz="2400" kern="0" dirty="0">
                <a:latin typeface="Calibri" pitchFamily="34" charset="0"/>
              </a:rPr>
              <a:t>α</a:t>
            </a:r>
            <a:r>
              <a:rPr lang="en-US" sz="2400" kern="0" dirty="0">
                <a:latin typeface="Calibri" pitchFamily="34" charset="0"/>
              </a:rPr>
              <a:t> = max(</a:t>
            </a:r>
            <a:r>
              <a:rPr lang="el-GR" sz="2400" kern="0" dirty="0">
                <a:latin typeface="Calibri" pitchFamily="34" charset="0"/>
              </a:rPr>
              <a:t>α</a:t>
            </a:r>
            <a:r>
              <a:rPr lang="en-US" sz="2400" kern="0" dirty="0">
                <a:latin typeface="Calibri" pitchFamily="34" charset="0"/>
              </a:rPr>
              <a:t>, v)</a:t>
            </a:r>
            <a:endParaRPr lang="en-US" sz="24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return v</a:t>
            </a:r>
          </a:p>
        </p:txBody>
      </p:sp>
      <p:sp>
        <p:nvSpPr>
          <p:cNvPr id="14" name="Rounded Rectangle 13"/>
          <p:cNvSpPr/>
          <p:nvPr/>
        </p:nvSpPr>
        <p:spPr>
          <a:xfrm>
            <a:off x="1447800" y="1399819"/>
            <a:ext cx="6096000" cy="1066800"/>
          </a:xfrm>
          <a:prstGeom prst="roundRect">
            <a:avLst/>
          </a:prstGeom>
          <a:solidFill>
            <a:srgbClr val="7030A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84" name="Rectangle 3"/>
          <p:cNvSpPr>
            <a:spLocks/>
          </p:cNvSpPr>
          <p:nvPr/>
        </p:nvSpPr>
        <p:spPr bwMode="auto">
          <a:xfrm>
            <a:off x="152400" y="65913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a:solidFill>
                  <a:schemeClr val="tx1"/>
                </a:solidFill>
                <a:cs typeface="Arial" charset="0"/>
              </a:rPr>
              <a:t>Slide from Dan Klein &amp;  Pieter Abbeel - ai.berkeley.edu</a:t>
            </a:r>
          </a:p>
        </p:txBody>
      </p:sp>
    </p:spTree>
    <p:extLst>
      <p:ext uri="{BB962C8B-B14F-4D97-AF65-F5344CB8AC3E}">
        <p14:creationId xmlns:p14="http://schemas.microsoft.com/office/powerpoint/2010/main" val="1323661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9667" y="3244334"/>
            <a:ext cx="184666" cy="369332"/>
          </a:xfrm>
          <a:prstGeom prst="rect">
            <a:avLst/>
          </a:prstGeom>
        </p:spPr>
        <p:txBody>
          <a:bodyPr wrap="none">
            <a:spAutoFit/>
          </a:bodyPr>
          <a:lstStyle/>
          <a:p>
            <a:r>
              <a:rPr lang="en-US" dirty="0"/>
              <a:t> </a:t>
            </a:r>
          </a:p>
        </p:txBody>
      </p:sp>
      <p:sp>
        <p:nvSpPr>
          <p:cNvPr id="5" name="Rectangle 4"/>
          <p:cNvSpPr/>
          <p:nvPr/>
        </p:nvSpPr>
        <p:spPr>
          <a:xfrm>
            <a:off x="4479667" y="3244334"/>
            <a:ext cx="184666" cy="369332"/>
          </a:xfrm>
          <a:prstGeom prst="rect">
            <a:avLst/>
          </a:prstGeom>
        </p:spPr>
        <p:txBody>
          <a:bodyPr wrap="none">
            <a:spAutoFit/>
          </a:bodyPr>
          <a:lstStyle/>
          <a:p>
            <a:r>
              <a:rPr lang="en-US" dirty="0"/>
              <a:t> </a:t>
            </a:r>
          </a:p>
        </p:txBody>
      </p:sp>
      <p:sp>
        <p:nvSpPr>
          <p:cNvPr id="6" name="Rectangle 5"/>
          <p:cNvSpPr/>
          <p:nvPr/>
        </p:nvSpPr>
        <p:spPr>
          <a:xfrm>
            <a:off x="4479667" y="3244334"/>
            <a:ext cx="184666" cy="369332"/>
          </a:xfrm>
          <a:prstGeom prst="rect">
            <a:avLst/>
          </a:prstGeom>
        </p:spPr>
        <p:txBody>
          <a:bodyPr wrap="none">
            <a:spAutoFit/>
          </a:bodyPr>
          <a:lstStyle/>
          <a:p>
            <a:r>
              <a:rPr lang="en-US" dirty="0"/>
              <a:t> </a:t>
            </a:r>
          </a:p>
        </p:txBody>
      </p:sp>
      <p:sp>
        <p:nvSpPr>
          <p:cNvPr id="7" name="Rectangle 6"/>
          <p:cNvSpPr/>
          <p:nvPr/>
        </p:nvSpPr>
        <p:spPr>
          <a:xfrm>
            <a:off x="4479667" y="3244334"/>
            <a:ext cx="184666" cy="369332"/>
          </a:xfrm>
          <a:prstGeom prst="rect">
            <a:avLst/>
          </a:prstGeom>
        </p:spPr>
        <p:txBody>
          <a:bodyPr wrap="none">
            <a:spAutoFit/>
          </a:bodyPr>
          <a:lstStyle/>
          <a:p>
            <a:r>
              <a:rPr lang="en-US" dirty="0"/>
              <a:t> </a:t>
            </a:r>
          </a:p>
        </p:txBody>
      </p:sp>
      <p:pic>
        <p:nvPicPr>
          <p:cNvPr id="9" name="Picture 8"/>
          <p:cNvPicPr>
            <a:picLocks noChangeAspect="1"/>
          </p:cNvPicPr>
          <p:nvPr/>
        </p:nvPicPr>
        <p:blipFill>
          <a:blip r:embed="rId2"/>
          <a:stretch>
            <a:fillRect/>
          </a:stretch>
        </p:blipFill>
        <p:spPr>
          <a:xfrm>
            <a:off x="550128" y="574290"/>
            <a:ext cx="8064500" cy="5740400"/>
          </a:xfrm>
          <a:prstGeom prst="rect">
            <a:avLst/>
          </a:prstGeom>
          <a:ln>
            <a:solidFill>
              <a:srgbClr val="000000"/>
            </a:solidFill>
          </a:ln>
        </p:spPr>
      </p:pic>
    </p:spTree>
    <p:extLst>
      <p:ext uri="{BB962C8B-B14F-4D97-AF65-F5344CB8AC3E}">
        <p14:creationId xmlns:p14="http://schemas.microsoft.com/office/powerpoint/2010/main" val="11572361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sz="1800">
                <a:uFillTx/>
              </a:defRPr>
            </a:pPr>
            <a:r>
              <a:rPr sz="4400" dirty="0">
                <a:solidFill>
                  <a:srgbClr val="C0504D"/>
                </a:solidFill>
                <a:uFill>
                  <a:solidFill/>
                </a:uFill>
              </a:rPr>
              <a:t>Game Playing</a:t>
            </a:r>
          </a:p>
        </p:txBody>
      </p:sp>
      <p:sp>
        <p:nvSpPr>
          <p:cNvPr id="49" name="Shape 49"/>
          <p:cNvSpPr>
            <a:spLocks noGrp="1"/>
          </p:cNvSpPr>
          <p:nvPr>
            <p:ph type="body" idx="1"/>
          </p:nvPr>
        </p:nvSpPr>
        <p:spPr>
          <a:xfrm>
            <a:off x="457200" y="1615690"/>
            <a:ext cx="8229600" cy="4525963"/>
          </a:xfrm>
          <a:prstGeom prst="rect">
            <a:avLst/>
          </a:prstGeom>
        </p:spPr>
        <p:txBody>
          <a:bodyPr>
            <a:normAutofit fontScale="92500" lnSpcReduction="10000"/>
          </a:bodyPr>
          <a:lstStyle/>
          <a:p>
            <a:pPr lvl="0">
              <a:defRPr sz="1800">
                <a:solidFill>
                  <a:srgbClr val="000000"/>
                </a:solidFill>
                <a:uFillTx/>
              </a:defRPr>
            </a:pPr>
            <a:r>
              <a:rPr sz="2800" dirty="0">
                <a:uFill>
                  <a:solidFill>
                    <a:srgbClr val="4349AA"/>
                  </a:solidFill>
                </a:uFill>
              </a:rPr>
              <a:t>Many different kinds of </a:t>
            </a:r>
            <a:r>
              <a:rPr sz="2800" dirty="0" smtClean="0">
                <a:uFill>
                  <a:solidFill>
                    <a:srgbClr val="4349AA"/>
                  </a:solidFill>
                </a:uFill>
              </a:rPr>
              <a:t>games</a:t>
            </a:r>
            <a:endParaRPr sz="2800" dirty="0">
              <a:uFill>
                <a:solidFill>
                  <a:srgbClr val="4349AA"/>
                </a:solidFill>
              </a:uFill>
            </a:endParaRPr>
          </a:p>
          <a:p>
            <a:pPr lvl="1">
              <a:defRPr sz="1800">
                <a:uFillTx/>
              </a:defRPr>
            </a:pPr>
            <a:endParaRPr sz="2400" dirty="0">
              <a:solidFill>
                <a:schemeClr val="tx1"/>
              </a:solidFill>
              <a:uFill>
                <a:solidFill/>
              </a:uFill>
            </a:endParaRPr>
          </a:p>
          <a:p>
            <a:pPr lvl="0">
              <a:defRPr sz="1800">
                <a:solidFill>
                  <a:srgbClr val="000000"/>
                </a:solidFill>
                <a:uFillTx/>
              </a:defRPr>
            </a:pPr>
            <a:r>
              <a:rPr sz="2800" dirty="0">
                <a:uFill>
                  <a:solidFill>
                    <a:srgbClr val="4349AA"/>
                  </a:solidFill>
                </a:uFill>
              </a:rPr>
              <a:t>Choices:</a:t>
            </a:r>
          </a:p>
          <a:p>
            <a:pPr lvl="1">
              <a:defRPr sz="1800">
                <a:uFillTx/>
              </a:defRPr>
            </a:pPr>
            <a:r>
              <a:rPr sz="2400" dirty="0">
                <a:solidFill>
                  <a:schemeClr val="tx1"/>
                </a:solidFill>
                <a:uFill>
                  <a:solidFill/>
                </a:uFill>
              </a:rPr>
              <a:t>Deterministic or stochastic?</a:t>
            </a:r>
          </a:p>
          <a:p>
            <a:pPr lvl="1">
              <a:defRPr sz="1800">
                <a:uFillTx/>
              </a:defRPr>
            </a:pPr>
            <a:r>
              <a:rPr sz="2400" dirty="0">
                <a:solidFill>
                  <a:schemeClr val="tx1"/>
                </a:solidFill>
                <a:uFill>
                  <a:solidFill/>
                </a:uFill>
              </a:rPr>
              <a:t>One, two, or more players?</a:t>
            </a:r>
          </a:p>
          <a:p>
            <a:pPr lvl="1">
              <a:defRPr sz="1800">
                <a:uFillTx/>
              </a:defRPr>
            </a:pPr>
            <a:r>
              <a:rPr sz="2400" dirty="0">
                <a:solidFill>
                  <a:schemeClr val="tx1"/>
                </a:solidFill>
                <a:uFill>
                  <a:solidFill/>
                </a:uFill>
              </a:rPr>
              <a:t>Perfect information (can you see the state)?</a:t>
            </a:r>
          </a:p>
          <a:p>
            <a:pPr lvl="1">
              <a:defRPr sz="1800">
                <a:uFillTx/>
              </a:defRPr>
            </a:pPr>
            <a:endParaRPr sz="2400" dirty="0">
              <a:solidFill>
                <a:schemeClr val="tx1"/>
              </a:solidFill>
              <a:uFill>
                <a:solidFill/>
              </a:uFill>
            </a:endParaRPr>
          </a:p>
          <a:p>
            <a:pPr marL="340677" lvl="0" indent="-300037">
              <a:defRPr sz="1800">
                <a:solidFill>
                  <a:srgbClr val="000000"/>
                </a:solidFill>
                <a:uFillTx/>
              </a:defRPr>
            </a:pPr>
            <a:r>
              <a:rPr sz="2800" dirty="0">
                <a:uFill>
                  <a:solidFill>
                    <a:srgbClr val="4349AA"/>
                  </a:solidFill>
                </a:uFill>
              </a:rPr>
              <a:t>Want algorithms for calculating a </a:t>
            </a:r>
            <a:r>
              <a:rPr sz="2800" dirty="0" smtClean="0">
                <a:solidFill>
                  <a:schemeClr val="accent2"/>
                </a:solidFill>
                <a:uFill>
                  <a:solidFill>
                    <a:srgbClr val="D81E00"/>
                  </a:solidFill>
                </a:uFill>
              </a:rPr>
              <a:t>strategy</a:t>
            </a:r>
            <a:r>
              <a:rPr lang="en-US" sz="2800" dirty="0" smtClean="0">
                <a:solidFill>
                  <a:schemeClr val="accent2"/>
                </a:solidFill>
                <a:uFill>
                  <a:solidFill>
                    <a:srgbClr val="D81E00"/>
                  </a:solidFill>
                </a:uFill>
              </a:rPr>
              <a:t> </a:t>
            </a:r>
            <a:r>
              <a:rPr sz="2800" dirty="0" smtClean="0">
                <a:uFill>
                  <a:solidFill>
                    <a:srgbClr val="4349AA"/>
                  </a:solidFill>
                </a:uFill>
              </a:rPr>
              <a:t>which </a:t>
            </a:r>
            <a:r>
              <a:rPr sz="2800" dirty="0">
                <a:uFill>
                  <a:solidFill>
                    <a:srgbClr val="4349AA"/>
                  </a:solidFill>
                </a:uFill>
              </a:rPr>
              <a:t>recommends a move in each </a:t>
            </a:r>
            <a:r>
              <a:rPr sz="2800" dirty="0" smtClean="0">
                <a:uFill>
                  <a:solidFill>
                    <a:srgbClr val="4349AA"/>
                  </a:solidFill>
                </a:uFill>
              </a:rPr>
              <a:t>state</a:t>
            </a:r>
            <a:r>
              <a:rPr lang="en-US" sz="2800" dirty="0" smtClean="0">
                <a:uFill>
                  <a:solidFill>
                    <a:srgbClr val="4349AA"/>
                  </a:solidFill>
                </a:uFill>
              </a:rPr>
              <a:t>. </a:t>
            </a:r>
            <a:r>
              <a:rPr lang="en-US" sz="2800" dirty="0" smtClean="0">
                <a:uFill>
                  <a:solidFill>
                    <a:srgbClr val="4349AA"/>
                  </a:solidFill>
                </a:uFill>
              </a:rPr>
              <a:t>We will try to combine the algorithms and structures we have seen thus far.</a:t>
            </a:r>
            <a:endParaRPr sz="2800" dirty="0">
              <a:uFill>
                <a:solidFill>
                  <a:srgbClr val="4349AA"/>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a:uFillTx/>
              </a:defRPr>
            </a:pPr>
            <a:r>
              <a:rPr sz="4400" dirty="0">
                <a:solidFill>
                  <a:srgbClr val="C0504D"/>
                </a:solidFill>
                <a:uFill>
                  <a:solidFill/>
                </a:uFill>
              </a:rPr>
              <a:t>Deterministic Games</a:t>
            </a:r>
          </a:p>
        </p:txBody>
      </p:sp>
      <p:sp>
        <p:nvSpPr>
          <p:cNvPr id="52" name="Shape 52"/>
          <p:cNvSpPr>
            <a:spLocks noGrp="1"/>
          </p:cNvSpPr>
          <p:nvPr>
            <p:ph type="body" idx="1"/>
          </p:nvPr>
        </p:nvSpPr>
        <p:spPr>
          <a:xfrm>
            <a:off x="457200" y="1615690"/>
            <a:ext cx="8229600" cy="4525963"/>
          </a:xfrm>
          <a:prstGeom prst="rect">
            <a:avLst/>
          </a:prstGeom>
        </p:spPr>
        <p:txBody>
          <a:bodyPr>
            <a:normAutofit/>
          </a:bodyPr>
          <a:lstStyle/>
          <a:p>
            <a:pPr marL="394970" lvl="0" indent="-354329">
              <a:defRPr sz="1800">
                <a:solidFill>
                  <a:srgbClr val="000000"/>
                </a:solidFill>
                <a:uFillTx/>
              </a:defRPr>
            </a:pPr>
            <a:r>
              <a:rPr sz="3100" dirty="0">
                <a:solidFill>
                  <a:schemeClr val="accent1"/>
                </a:solidFill>
                <a:uFill>
                  <a:solidFill>
                    <a:srgbClr val="4349AA"/>
                  </a:solidFill>
                </a:uFill>
              </a:rPr>
              <a:t>Many possible formalizations, one is:</a:t>
            </a:r>
          </a:p>
          <a:p>
            <a:pPr marL="746719" lvl="1" indent="-248879">
              <a:defRPr sz="1800">
                <a:uFillTx/>
              </a:defRPr>
            </a:pPr>
            <a:r>
              <a:rPr sz="2700" dirty="0">
                <a:uFill>
                  <a:solidFill/>
                </a:uFill>
              </a:rPr>
              <a:t>States: S (start at s</a:t>
            </a:r>
            <a:r>
              <a:rPr sz="2700" baseline="-22888" dirty="0">
                <a:uFill>
                  <a:solidFill/>
                </a:uFill>
              </a:rPr>
              <a:t>0</a:t>
            </a:r>
            <a:r>
              <a:rPr sz="2700" dirty="0">
                <a:uFill>
                  <a:solidFill/>
                </a:uFill>
              </a:rPr>
              <a:t>)</a:t>
            </a:r>
          </a:p>
          <a:p>
            <a:pPr marL="746719" lvl="1" indent="-248879">
              <a:defRPr sz="1800">
                <a:uFillTx/>
              </a:defRPr>
            </a:pPr>
            <a:r>
              <a:rPr sz="2700" dirty="0">
                <a:uFill>
                  <a:solidFill/>
                </a:uFill>
              </a:rPr>
              <a:t>Players: </a:t>
            </a:r>
            <a:r>
              <a:rPr sz="2700" dirty="0" smtClean="0">
                <a:uFill>
                  <a:solidFill/>
                </a:uFill>
              </a:rPr>
              <a:t>P</a:t>
            </a:r>
            <a:r>
              <a:rPr lang="en-US" sz="2700" dirty="0" smtClean="0">
                <a:uFill>
                  <a:solidFill/>
                </a:uFill>
              </a:rPr>
              <a:t> </a:t>
            </a:r>
            <a:r>
              <a:rPr sz="2700" dirty="0" smtClean="0">
                <a:uFill>
                  <a:solidFill/>
                </a:uFill>
              </a:rPr>
              <a:t>=</a:t>
            </a:r>
            <a:r>
              <a:rPr lang="en-US" sz="2700" dirty="0" smtClean="0">
                <a:uFill>
                  <a:solidFill/>
                </a:uFill>
              </a:rPr>
              <a:t> </a:t>
            </a:r>
            <a:r>
              <a:rPr sz="2700" dirty="0" smtClean="0">
                <a:uFill>
                  <a:solidFill/>
                </a:uFill>
              </a:rPr>
              <a:t>{</a:t>
            </a:r>
            <a:r>
              <a:rPr sz="2700" dirty="0">
                <a:uFill>
                  <a:solidFill/>
                </a:uFill>
              </a:rPr>
              <a:t>1...N} (usually take turns)</a:t>
            </a:r>
          </a:p>
          <a:p>
            <a:pPr marL="746719" lvl="1" indent="-248879">
              <a:defRPr sz="1800">
                <a:uFillTx/>
              </a:defRPr>
            </a:pPr>
            <a:r>
              <a:rPr sz="2700" dirty="0">
                <a:uFill>
                  <a:solidFill/>
                </a:uFill>
              </a:rPr>
              <a:t>Actions: A (may depend on player / state)</a:t>
            </a:r>
          </a:p>
          <a:p>
            <a:pPr marL="746719" lvl="1" indent="-248879">
              <a:defRPr sz="1800">
                <a:uFillTx/>
              </a:defRPr>
            </a:pPr>
            <a:r>
              <a:rPr sz="2700" dirty="0">
                <a:uFill>
                  <a:solidFill/>
                </a:uFill>
              </a:rPr>
              <a:t>Transition Function: S x A </a:t>
            </a:r>
            <a:r>
              <a:rPr sz="2700" dirty="0">
                <a:uFill>
                  <a:solidFill/>
                </a:uFill>
                <a:latin typeface="Symbol"/>
                <a:ea typeface="Symbol"/>
                <a:cs typeface="Symbol"/>
                <a:sym typeface="Symbol"/>
              </a:rPr>
              <a:t>→</a:t>
            </a:r>
            <a:r>
              <a:rPr sz="2700" dirty="0">
                <a:uFill>
                  <a:solidFill/>
                </a:uFill>
              </a:rPr>
              <a:t> S</a:t>
            </a:r>
          </a:p>
          <a:p>
            <a:pPr marL="360679" lvl="0" indent="-320039">
              <a:defRPr sz="1800">
                <a:solidFill>
                  <a:srgbClr val="000000"/>
                </a:solidFill>
                <a:uFillTx/>
              </a:defRPr>
            </a:pPr>
            <a:endParaRPr sz="2800" dirty="0">
              <a:solidFill>
                <a:srgbClr val="4349AA"/>
              </a:solidFill>
              <a:uFill>
                <a:solidFill>
                  <a:srgbClr val="4349AA"/>
                </a:solidFill>
              </a:uFill>
            </a:endParaRPr>
          </a:p>
          <a:p>
            <a:pPr lvl="0">
              <a:defRPr sz="1800">
                <a:solidFill>
                  <a:srgbClr val="000000"/>
                </a:solidFill>
                <a:uFillTx/>
              </a:defRPr>
            </a:pPr>
            <a:r>
              <a:rPr sz="3000" dirty="0">
                <a:solidFill>
                  <a:srgbClr val="4F81BD"/>
                </a:solidFill>
                <a:uFill>
                  <a:solidFill>
                    <a:srgbClr val="4349AA"/>
                  </a:solidFill>
                </a:uFill>
              </a:rPr>
              <a:t>Solution for a player is a policy: S </a:t>
            </a:r>
            <a:r>
              <a:rPr sz="3000" dirty="0">
                <a:solidFill>
                  <a:srgbClr val="4F81BD"/>
                </a:solidFill>
                <a:uFill>
                  <a:solidFill>
                    <a:srgbClr val="4349AA"/>
                  </a:solidFill>
                </a:uFill>
                <a:latin typeface="Symbol"/>
                <a:ea typeface="Symbol"/>
                <a:cs typeface="Symbol"/>
                <a:sym typeface="Symbol"/>
              </a:rPr>
              <a:t>→</a:t>
            </a:r>
            <a:r>
              <a:rPr sz="3000" dirty="0">
                <a:solidFill>
                  <a:srgbClr val="4F81BD"/>
                </a:solidFill>
                <a:uFill>
                  <a:solidFill>
                    <a:srgbClr val="4349AA"/>
                  </a:solidFill>
                </a:uFill>
              </a:rPr>
              <a:t> 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1357313"/>
            <a:ext cx="4937125" cy="2673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389063"/>
            <a:ext cx="3081337" cy="260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defRPr/>
            </a:pPr>
            <a:r>
              <a:rPr lang="en-US" dirty="0" smtClean="0">
                <a:solidFill>
                  <a:srgbClr val="C0504D"/>
                </a:solidFill>
              </a:rPr>
              <a:t>Zero-Sum Games</a:t>
            </a:r>
            <a:endParaRPr lang="en-US" dirty="0">
              <a:solidFill>
                <a:srgbClr val="C0504D"/>
              </a:solidFill>
            </a:endParaRPr>
          </a:p>
        </p:txBody>
      </p:sp>
      <p:sp>
        <p:nvSpPr>
          <p:cNvPr id="8" name="Content Placeholder 7"/>
          <p:cNvSpPr>
            <a:spLocks noGrp="1"/>
          </p:cNvSpPr>
          <p:nvPr>
            <p:ph sz="half" idx="1"/>
          </p:nvPr>
        </p:nvSpPr>
        <p:spPr>
          <a:xfrm>
            <a:off x="76200" y="4191000"/>
            <a:ext cx="4286250" cy="1706563"/>
          </a:xfrm>
        </p:spPr>
        <p:txBody>
          <a:bodyPr>
            <a:normAutofit fontScale="85000" lnSpcReduction="10000"/>
          </a:bodyPr>
          <a:lstStyle/>
          <a:p>
            <a:pPr>
              <a:defRPr/>
            </a:pPr>
            <a:r>
              <a:rPr lang="en-US" sz="2400" dirty="0" smtClean="0"/>
              <a:t>Zero-Sum Games</a:t>
            </a:r>
          </a:p>
          <a:p>
            <a:pPr lvl="1">
              <a:defRPr/>
            </a:pPr>
            <a:r>
              <a:rPr lang="en-US" sz="2000" dirty="0" smtClean="0"/>
              <a:t>Players </a:t>
            </a:r>
            <a:r>
              <a:rPr lang="en-US" sz="2000" dirty="0" smtClean="0"/>
              <a:t>have opposite utilities (values on outcomes)</a:t>
            </a:r>
          </a:p>
          <a:p>
            <a:pPr lvl="1">
              <a:defRPr/>
            </a:pPr>
            <a:r>
              <a:rPr lang="en-US" sz="2000" dirty="0" smtClean="0"/>
              <a:t>Lets us think of a single value that one maximizes and the other minimizes</a:t>
            </a:r>
          </a:p>
          <a:p>
            <a:pPr lvl="1">
              <a:defRPr/>
            </a:pPr>
            <a:r>
              <a:rPr lang="en-US" sz="2000" dirty="0" smtClean="0"/>
              <a:t>Adversarial, pure competition</a:t>
            </a:r>
          </a:p>
        </p:txBody>
      </p:sp>
      <p:sp>
        <p:nvSpPr>
          <p:cNvPr id="9" name="Content Placeholder 8"/>
          <p:cNvSpPr>
            <a:spLocks noGrp="1"/>
          </p:cNvSpPr>
          <p:nvPr>
            <p:ph sz="half" idx="2"/>
          </p:nvPr>
        </p:nvSpPr>
        <p:spPr>
          <a:xfrm>
            <a:off x="4419600" y="4191000"/>
            <a:ext cx="4724400" cy="1706563"/>
          </a:xfrm>
        </p:spPr>
        <p:txBody>
          <a:bodyPr>
            <a:normAutofit fontScale="85000" lnSpcReduction="10000"/>
          </a:bodyPr>
          <a:lstStyle/>
          <a:p>
            <a:pPr>
              <a:defRPr/>
            </a:pPr>
            <a:r>
              <a:rPr lang="en-US" sz="2400" dirty="0" smtClean="0"/>
              <a:t>General Games</a:t>
            </a:r>
          </a:p>
          <a:p>
            <a:pPr lvl="1">
              <a:defRPr/>
            </a:pPr>
            <a:r>
              <a:rPr lang="en-US" sz="2000" dirty="0" smtClean="0"/>
              <a:t>Players have </a:t>
            </a:r>
            <a:r>
              <a:rPr lang="en-US" sz="2000" dirty="0" smtClean="0"/>
              <a:t>independent utilities (values on outcomes)</a:t>
            </a:r>
          </a:p>
          <a:p>
            <a:pPr lvl="1">
              <a:defRPr/>
            </a:pPr>
            <a:r>
              <a:rPr lang="en-US" sz="2000" dirty="0" smtClean="0"/>
              <a:t>Cooperation, indifference, competition, &amp; more are possible</a:t>
            </a:r>
          </a:p>
        </p:txBody>
      </p:sp>
    </p:spTree>
    <p:extLst>
      <p:ext uri="{BB962C8B-B14F-4D97-AF65-F5344CB8AC3E}">
        <p14:creationId xmlns:p14="http://schemas.microsoft.com/office/powerpoint/2010/main" val="1772639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504D"/>
                </a:solidFill>
              </a:rPr>
              <a:t>Non Zero-Sum Games</a:t>
            </a:r>
            <a:endParaRPr lang="en-US" dirty="0">
              <a:solidFill>
                <a:srgbClr val="C0504D"/>
              </a:solidFill>
            </a:endParaRPr>
          </a:p>
        </p:txBody>
      </p:sp>
      <p:sp>
        <p:nvSpPr>
          <p:cNvPr id="3" name="Content Placeholder 2"/>
          <p:cNvSpPr>
            <a:spLocks noGrp="1"/>
          </p:cNvSpPr>
          <p:nvPr>
            <p:ph sz="half" idx="1"/>
          </p:nvPr>
        </p:nvSpPr>
        <p:spPr>
          <a:xfrm>
            <a:off x="258777" y="1459376"/>
            <a:ext cx="4331412" cy="4840060"/>
          </a:xfrm>
        </p:spPr>
        <p:txBody>
          <a:bodyPr>
            <a:normAutofit/>
          </a:bodyPr>
          <a:lstStyle/>
          <a:p>
            <a:pPr marL="0" indent="0">
              <a:buNone/>
            </a:pPr>
            <a:r>
              <a:rPr lang="en-US" sz="1800" dirty="0" smtClean="0"/>
              <a:t>	Two criminals are taken in, each </a:t>
            </a:r>
            <a:r>
              <a:rPr lang="en-US" sz="1800" dirty="0"/>
              <a:t>prisoner is in solitary confinement with no means of communicating with the other</a:t>
            </a:r>
            <a:r>
              <a:rPr lang="en-US" sz="1800" dirty="0" smtClean="0"/>
              <a:t>.</a:t>
            </a:r>
            <a:br>
              <a:rPr lang="en-US" sz="1800" dirty="0" smtClean="0"/>
            </a:br>
            <a:endParaRPr lang="en-US" sz="1800" dirty="0" smtClean="0"/>
          </a:p>
          <a:p>
            <a:pPr marL="0" indent="0">
              <a:buNone/>
            </a:pPr>
            <a:r>
              <a:rPr lang="en-US" sz="1800" dirty="0"/>
              <a:t>	</a:t>
            </a:r>
            <a:r>
              <a:rPr lang="en-US" sz="1800" dirty="0" smtClean="0"/>
              <a:t>The </a:t>
            </a:r>
            <a:r>
              <a:rPr lang="en-US" sz="1800" dirty="0"/>
              <a:t>prosecutors lack sufficient evidence to convict the pair on the principal charge. They hope to get both sentenced to a year in prison on a lesser charge. </a:t>
            </a:r>
            <a:endParaRPr lang="en-US" sz="1800" dirty="0" smtClean="0"/>
          </a:p>
          <a:p>
            <a:pPr marL="0" indent="0">
              <a:buNone/>
            </a:pPr>
            <a:endParaRPr lang="en-US" sz="1800" dirty="0"/>
          </a:p>
          <a:p>
            <a:pPr marL="0" indent="0">
              <a:buNone/>
            </a:pPr>
            <a:r>
              <a:rPr lang="en-US" sz="1800" dirty="0" smtClean="0"/>
              <a:t>	Each </a:t>
            </a:r>
            <a:r>
              <a:rPr lang="en-US" sz="1800" dirty="0"/>
              <a:t>prisoner </a:t>
            </a:r>
            <a:r>
              <a:rPr lang="en-US" sz="1800" dirty="0" smtClean="0"/>
              <a:t>may either </a:t>
            </a:r>
            <a:r>
              <a:rPr lang="en-US" sz="1800" b="1" dirty="0"/>
              <a:t>betray</a:t>
            </a:r>
            <a:r>
              <a:rPr lang="en-US" sz="1800" dirty="0"/>
              <a:t> the other by testifying that the other committed the crime, or to </a:t>
            </a:r>
            <a:r>
              <a:rPr lang="en-US" sz="1800" b="1" dirty="0"/>
              <a:t>cooperate</a:t>
            </a:r>
            <a:r>
              <a:rPr lang="en-US" sz="1800" dirty="0"/>
              <a:t> with the other by remaining silent. </a:t>
            </a:r>
            <a:r>
              <a:rPr lang="en-US" sz="1800" dirty="0" smtClean="0"/>
              <a:t/>
            </a:r>
            <a:br>
              <a:rPr lang="en-US" sz="1800" dirty="0" smtClean="0"/>
            </a:br>
            <a:r>
              <a:rPr lang="en-US" sz="1800" dirty="0" smtClean="0"/>
              <a:t/>
            </a:r>
            <a:br>
              <a:rPr lang="en-US" sz="1800" dirty="0" smtClean="0"/>
            </a:br>
            <a:r>
              <a:rPr lang="en-US" sz="1800" dirty="0" smtClean="0">
                <a:solidFill>
                  <a:schemeClr val="accent2"/>
                </a:solidFill>
              </a:rPr>
              <a:t>What should you do</a:t>
            </a:r>
            <a:r>
              <a:rPr lang="en-US" sz="1800" dirty="0" smtClean="0">
                <a:solidFill>
                  <a:srgbClr val="C0504D"/>
                </a:solidFill>
              </a:rPr>
              <a:t>?</a:t>
            </a:r>
          </a:p>
        </p:txBody>
      </p:sp>
      <p:pic>
        <p:nvPicPr>
          <p:cNvPr id="5" name="Picture 4"/>
          <p:cNvPicPr>
            <a:picLocks noChangeAspect="1"/>
          </p:cNvPicPr>
          <p:nvPr/>
        </p:nvPicPr>
        <p:blipFill>
          <a:blip r:embed="rId2"/>
          <a:stretch>
            <a:fillRect/>
          </a:stretch>
        </p:blipFill>
        <p:spPr>
          <a:xfrm>
            <a:off x="4838605" y="1794284"/>
            <a:ext cx="4093743" cy="4093743"/>
          </a:xfrm>
          <a:prstGeom prst="rect">
            <a:avLst/>
          </a:prstGeom>
        </p:spPr>
      </p:pic>
    </p:spTree>
    <p:extLst>
      <p:ext uri="{BB962C8B-B14F-4D97-AF65-F5344CB8AC3E}">
        <p14:creationId xmlns:p14="http://schemas.microsoft.com/office/powerpoint/2010/main" val="8662142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png"/>
          <p:cNvPicPr/>
          <p:nvPr/>
        </p:nvPicPr>
        <p:blipFill>
          <a:blip r:embed="rId2">
            <a:extLst/>
          </a:blip>
          <a:stretch>
            <a:fillRect/>
          </a:stretch>
        </p:blipFill>
        <p:spPr>
          <a:xfrm>
            <a:off x="933450" y="1422400"/>
            <a:ext cx="7296151" cy="5283200"/>
          </a:xfrm>
          <a:prstGeom prst="rect">
            <a:avLst/>
          </a:prstGeom>
          <a:ln w="12700">
            <a:solidFill>
              <a:schemeClr val="tx1"/>
            </a:solidFill>
            <a:miter lim="400000"/>
          </a:ln>
        </p:spPr>
      </p:pic>
      <p:pic>
        <p:nvPicPr>
          <p:cNvPr id="148" name="image.png"/>
          <p:cNvPicPr/>
          <p:nvPr/>
        </p:nvPicPr>
        <p:blipFill>
          <a:blip r:embed="rId2">
            <a:extLst/>
          </a:blip>
          <a:srcRect b="36538"/>
          <a:stretch>
            <a:fillRect/>
          </a:stretch>
        </p:blipFill>
        <p:spPr>
          <a:xfrm>
            <a:off x="933450" y="1422400"/>
            <a:ext cx="7296151" cy="3352800"/>
          </a:xfrm>
          <a:prstGeom prst="rect">
            <a:avLst/>
          </a:prstGeom>
          <a:ln w="12700">
            <a:miter lim="400000"/>
          </a:ln>
        </p:spPr>
      </p:pic>
      <p:pic>
        <p:nvPicPr>
          <p:cNvPr id="149" name="image.png"/>
          <p:cNvPicPr/>
          <p:nvPr/>
        </p:nvPicPr>
        <p:blipFill>
          <a:blip r:embed="rId2">
            <a:extLst/>
          </a:blip>
          <a:srcRect t="480" b="53365"/>
          <a:stretch>
            <a:fillRect/>
          </a:stretch>
        </p:blipFill>
        <p:spPr>
          <a:xfrm>
            <a:off x="933450" y="1447800"/>
            <a:ext cx="7296151" cy="2438400"/>
          </a:xfrm>
          <a:prstGeom prst="rect">
            <a:avLst/>
          </a:prstGeom>
          <a:ln w="12700">
            <a:miter lim="400000"/>
          </a:ln>
        </p:spPr>
      </p:pic>
      <p:sp>
        <p:nvSpPr>
          <p:cNvPr id="150" name="Shape 150"/>
          <p:cNvSpPr>
            <a:spLocks noGrp="1"/>
          </p:cNvSpPr>
          <p:nvPr>
            <p:ph type="title"/>
          </p:nvPr>
        </p:nvSpPr>
        <p:spPr>
          <a:prstGeom prst="rect">
            <a:avLst/>
          </a:prstGeom>
        </p:spPr>
        <p:txBody>
          <a:bodyPr/>
          <a:lstStyle/>
          <a:p>
            <a:pPr lvl="0">
              <a:defRPr sz="1800">
                <a:uFillTx/>
              </a:defRPr>
            </a:pPr>
            <a:r>
              <a:rPr sz="4400" dirty="0">
                <a:solidFill>
                  <a:srgbClr val="C0504D"/>
                </a:solidFill>
                <a:uFill>
                  <a:solidFill/>
                </a:uFill>
              </a:rPr>
              <a:t>Tic-tac-toe Game Tree</a:t>
            </a:r>
          </a:p>
        </p:txBody>
      </p:sp>
      <p:pic>
        <p:nvPicPr>
          <p:cNvPr id="151" name="image.png"/>
          <p:cNvPicPr/>
          <p:nvPr/>
        </p:nvPicPr>
        <p:blipFill>
          <a:blip r:embed="rId2">
            <a:extLst/>
          </a:blip>
          <a:srcRect b="70432"/>
          <a:stretch>
            <a:fillRect/>
          </a:stretch>
        </p:blipFill>
        <p:spPr>
          <a:xfrm>
            <a:off x="933450" y="1422400"/>
            <a:ext cx="7296151" cy="1562100"/>
          </a:xfrm>
          <a:prstGeom prst="rect">
            <a:avLst/>
          </a:prstGeom>
          <a:ln w="12700">
            <a:miter lim="400000"/>
          </a:ln>
        </p:spPr>
      </p:pic>
      <p:pic>
        <p:nvPicPr>
          <p:cNvPr id="152" name="image.png"/>
          <p:cNvPicPr/>
          <p:nvPr/>
        </p:nvPicPr>
        <p:blipFill>
          <a:blip r:embed="rId2">
            <a:extLst/>
          </a:blip>
          <a:srcRect b="88942"/>
          <a:stretch>
            <a:fillRect/>
          </a:stretch>
        </p:blipFill>
        <p:spPr>
          <a:xfrm>
            <a:off x="933450" y="1422399"/>
            <a:ext cx="7296151" cy="5842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5" animBg="1" advAuto="0"/>
      <p:bldP spid="148" grpId="4" animBg="1" advAuto="0"/>
      <p:bldP spid="149" grpId="3" animBg="1" advAuto="0"/>
      <p:bldP spid="151" grpId="2" animBg="1" advAuto="0"/>
      <p:bldP spid="152" grpId="1"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successors}(s)} V(s')&#10;\]&#10;\end{document}&#10;"/>
  <p:tag name="FILENAME" val="TP_tmp"/>
  <p:tag name="FORMAT" val="png16m"/>
  <p:tag name="RES" val="1200"/>
  <p:tag name="BLEND" val="0"/>
  <p:tag name="TRANSPARENT" val="0"/>
  <p:tag name="TBUG" val="0"/>
  <p:tag name="ALLOWFS" val="0"/>
  <p:tag name="ORIGWIDTH" val="115"/>
  <p:tag name="PICTUREFILESIZE" val="984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in_{s \in \mathrm{successors}(s')} V(s)&#10;\]&#10;\end{document}&#10;"/>
  <p:tag name="FILENAME" val="TP_tmp"/>
  <p:tag name="FORMAT" val="png16m"/>
  <p:tag name="RES" val="1200"/>
  <p:tag name="BLEND" val="0"/>
  <p:tag name="TRANSPARENT" val="0"/>
  <p:tag name="TBUG" val="0"/>
  <p:tag name="ALLOWFS" val="0"/>
  <p:tag name="ORIGWIDTH" val="115"/>
  <p:tag name="PICTUREFILESIZE" val="92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1784</TotalTime>
  <Words>1345</Words>
  <Application>Microsoft Macintosh PowerPoint</Application>
  <PresentationFormat>On-screen Show (4:3)</PresentationFormat>
  <Paragraphs>244</Paragraphs>
  <Slides>35</Slides>
  <Notes>23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CSE373: Data Structures &amp; Algorithms Lecture 23: Intro to Artificial Intelligence  and Game Theory</vt:lpstr>
      <vt:lpstr>Game Playing State-of-the-Art</vt:lpstr>
      <vt:lpstr>Decision Trees</vt:lpstr>
      <vt:lpstr>PowerPoint Presentation</vt:lpstr>
      <vt:lpstr>Game Playing</vt:lpstr>
      <vt:lpstr>Deterministic Games</vt:lpstr>
      <vt:lpstr>Zero-Sum Games</vt:lpstr>
      <vt:lpstr>Non Zero-Sum Games</vt:lpstr>
      <vt:lpstr>Tic-tac-toe Game Tree</vt:lpstr>
      <vt:lpstr>Adversarial Search (Minimax)</vt:lpstr>
      <vt:lpstr>Minimax Implementation</vt:lpstr>
      <vt:lpstr>Minimax Implementation (Dispatch)</vt:lpstr>
      <vt:lpstr>Concrete Minimax Example</vt:lpstr>
      <vt:lpstr>Minimax Properties</vt:lpstr>
      <vt:lpstr>Tic-Tac-Toe is easy, what about Chess?</vt:lpstr>
      <vt:lpstr>A Few Optimizations</vt:lpstr>
      <vt:lpstr>α-β Pruning</vt:lpstr>
      <vt:lpstr>Pruning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Alpha-Beta Pruning Properties</vt:lpstr>
      <vt:lpstr>Alpha-Beta Implementation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473: Artificial Intelligence Autumn 2011</dc:title>
  <cp:lastModifiedBy>Kevin Quinn</cp:lastModifiedBy>
  <cp:revision>36</cp:revision>
  <cp:lastPrinted>2015-04-15T17:26:36Z</cp:lastPrinted>
  <dcterms:modified xsi:type="dcterms:W3CDTF">2015-12-01T01:53:53Z</dcterms:modified>
</cp:coreProperties>
</file>