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362" r:id="rId2"/>
    <p:sldId id="364" r:id="rId3"/>
    <p:sldId id="365" r:id="rId4"/>
    <p:sldId id="379" r:id="rId5"/>
    <p:sldId id="380" r:id="rId6"/>
    <p:sldId id="381" r:id="rId7"/>
    <p:sldId id="382" r:id="rId8"/>
    <p:sldId id="383" r:id="rId9"/>
    <p:sldId id="384" r:id="rId10"/>
    <p:sldId id="366" r:id="rId11"/>
    <p:sldId id="367" r:id="rId12"/>
    <p:sldId id="368" r:id="rId13"/>
    <p:sldId id="369" r:id="rId14"/>
    <p:sldId id="371" r:id="rId15"/>
    <p:sldId id="372" r:id="rId16"/>
    <p:sldId id="373" r:id="rId17"/>
    <p:sldId id="374" r:id="rId18"/>
    <p:sldId id="375" r:id="rId19"/>
    <p:sldId id="376" r:id="rId20"/>
    <p:sldId id="377" r:id="rId21"/>
    <p:sldId id="378" r:id="rId22"/>
    <p:sldId id="385" r:id="rId23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119F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52039197-9A5D-4426-8BE1-7E0DB9D27619}" type="datetimeFigureOut">
              <a:rPr lang="en-US" smtClean="0"/>
              <a:pPr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26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811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12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289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61" r:id="rId3"/>
    <p:sldLayoutId id="2147483662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ra.org/learn/machine-learning" TargetMode="External"/><Relationship Id="rId4" Type="http://schemas.openxmlformats.org/officeDocument/2006/relationships/hyperlink" Target="https://www.coursera.org/course/security" TargetMode="External"/><Relationship Id="rId5" Type="http://schemas.openxmlformats.org/officeDocument/2006/relationships/hyperlink" Target="https://www.coursera.org/course/compneur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oursera.org/specializations/python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cpp.com/" TargetMode="External"/><Relationship Id="rId4" Type="http://schemas.openxmlformats.org/officeDocument/2006/relationships/hyperlink" Target="http://www.scala-lang.org/documentation/" TargetMode="External"/><Relationship Id="rId5" Type="http://schemas.openxmlformats.org/officeDocument/2006/relationships/hyperlink" Target="https://www.codecademy.com/learn/ruby" TargetMode="External"/><Relationship Id="rId6" Type="http://schemas.openxmlformats.org/officeDocument/2006/relationships/hyperlink" Target="https://www.codecademy.com/learn/php" TargetMode="External"/><Relationship Id="rId7" Type="http://schemas.openxmlformats.org/officeDocument/2006/relationships/hyperlink" Target="https://learnxinyminutes.com/docs/racket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learnyouahaskell.com/chapter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udemy.com/unitycourse/" TargetMode="External"/><Relationship Id="rId3" Type="http://schemas.openxmlformats.org/officeDocument/2006/relationships/hyperlink" Target="https://www.siteground.com/tutorials/actionscript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Relationship Id="rId3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590800"/>
            <a:ext cx="8305800" cy="1447800"/>
          </a:xfrm>
        </p:spPr>
        <p:txBody>
          <a:bodyPr/>
          <a:lstStyle/>
          <a:p>
            <a:pPr algn="ctr"/>
            <a:r>
              <a:rPr lang="en-US" sz="3200" i="0" dirty="0" smtClean="0"/>
              <a:t>CSE373: Data Structures &amp; Algorithms</a:t>
            </a:r>
            <a:r>
              <a:rPr lang="en-US" sz="1400" i="0" dirty="0" smtClean="0"/>
              <a:t/>
            </a:r>
            <a:br>
              <a:rPr lang="en-US" sz="1400" i="0" dirty="0" smtClean="0"/>
            </a:br>
            <a:r>
              <a:rPr lang="en-US" sz="3200" i="0" dirty="0" smtClean="0"/>
              <a:t>Lecture 23: </a:t>
            </a:r>
            <a:r>
              <a:rPr lang="en-US" sz="3200" i="0" dirty="0" smtClean="0">
                <a:solidFill>
                  <a:schemeClr val="accent2"/>
                </a:solidFill>
              </a:rPr>
              <a:t>Course Victory Lap</a:t>
            </a:r>
            <a:endParaRPr lang="en-US" sz="3200" i="0" dirty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4572000"/>
            <a:ext cx="6629400" cy="1219200"/>
          </a:xfrm>
        </p:spPr>
        <p:txBody>
          <a:bodyPr/>
          <a:lstStyle/>
          <a:p>
            <a:r>
              <a:rPr lang="en-US" sz="2400" dirty="0" smtClean="0"/>
              <a:t>Kevin Quinn</a:t>
            </a:r>
          </a:p>
          <a:p>
            <a:r>
              <a:rPr lang="en-US" sz="2400" dirty="0" smtClean="0"/>
              <a:t>Fall 2015</a:t>
            </a:r>
            <a:endParaRPr lang="en-US" sz="2400" dirty="0"/>
          </a:p>
        </p:txBody>
      </p:sp>
      <p:pic>
        <p:nvPicPr>
          <p:cNvPr id="2052" name="Picture 4" descr="cse_logo_80x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8200"/>
            <a:ext cx="1905000" cy="1146175"/>
          </a:xfrm>
          <a:prstGeom prst="rect">
            <a:avLst/>
          </a:prstGeom>
          <a:noFill/>
        </p:spPr>
      </p:pic>
      <p:pic>
        <p:nvPicPr>
          <p:cNvPr id="2062" name="Picture 14" descr="WashingtonColorSeal-21-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762000"/>
            <a:ext cx="1371600" cy="1371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74517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Victory Lap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victory lap is an extra trip </a:t>
            </a:r>
          </a:p>
          <a:p>
            <a:pPr>
              <a:buNone/>
            </a:pPr>
            <a:r>
              <a:rPr lang="en-US" dirty="0" smtClean="0"/>
              <a:t>around the track </a:t>
            </a:r>
          </a:p>
          <a:p>
            <a:pPr lvl="1"/>
            <a:r>
              <a:rPr lang="en-US" dirty="0" smtClean="0"/>
              <a:t>By the exhausted victors </a:t>
            </a:r>
          </a:p>
          <a:p>
            <a:pPr lvl="1">
              <a:buNone/>
            </a:pPr>
            <a:r>
              <a:rPr lang="en-US" dirty="0" smtClean="0"/>
              <a:t>	(that’s us)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Review course goals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Slides from Lecture 1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What makes CSE373 special</a:t>
            </a:r>
          </a:p>
          <a:p>
            <a:pPr lvl="1"/>
            <a:endParaRPr lang="en-US" dirty="0" smtClean="0">
              <a:sym typeface="Wingdings" pitchFamily="2" charset="2"/>
            </a:endParaRPr>
          </a:p>
        </p:txBody>
      </p:sp>
      <p:pic>
        <p:nvPicPr>
          <p:cNvPr id="7" name="Picture 6" descr="freem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533400"/>
            <a:ext cx="3352800" cy="2731135"/>
          </a:xfrm>
          <a:prstGeom prst="rect">
            <a:avLst/>
          </a:prstGeom>
        </p:spPr>
      </p:pic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524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772400" cy="205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Big thank-you to your TAs: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Rocne</a:t>
            </a:r>
            <a:endParaRPr lang="en-US" dirty="0"/>
          </a:p>
          <a:p>
            <a:pPr>
              <a:buNone/>
            </a:pPr>
            <a:r>
              <a:rPr lang="en-US" dirty="0" smtClean="0"/>
              <a:t>	Hunter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Hunter 2.0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Bessie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Rahul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Johnson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Eden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Megan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mtClean="0"/>
              <a:t> Mauricio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Andy!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605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Thank you!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2743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And huge thank you to all of </a:t>
            </a:r>
            <a:r>
              <a:rPr lang="en-US" b="1" dirty="0" smtClean="0"/>
              <a:t>you</a:t>
            </a:r>
          </a:p>
          <a:p>
            <a:pPr lvl="1"/>
            <a:r>
              <a:rPr lang="en-US" dirty="0" smtClean="0"/>
              <a:t>Great attitude</a:t>
            </a:r>
          </a:p>
          <a:p>
            <a:pPr lvl="1"/>
            <a:r>
              <a:rPr lang="en-US" i="1" dirty="0" smtClean="0"/>
              <a:t>Good class attendance and questions for the largest-ever CSE373</a:t>
            </a:r>
          </a:p>
          <a:p>
            <a:pPr lvl="2"/>
            <a:r>
              <a:rPr lang="en-US" i="1" dirty="0" smtClean="0"/>
              <a:t>Thoughts on how to “make it feel smaller” appreciated</a:t>
            </a:r>
          </a:p>
          <a:p>
            <a:pPr lvl="1"/>
            <a:r>
              <a:rPr lang="en-US" dirty="0" smtClean="0"/>
              <a:t>Occasionally laughed at stuff</a:t>
            </a:r>
            <a:endParaRPr lang="en-US" dirty="0" smtClean="0">
              <a:sym typeface="Wingdings" pitchFamily="2" charset="2"/>
            </a:endParaRPr>
          </a:p>
          <a:p>
            <a:pPr lvl="1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32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three slides, completely unedited, from Lecture 1</a:t>
            </a:r>
          </a:p>
          <a:p>
            <a:pPr lvl="1"/>
            <a:r>
              <a:rPr lang="en-US" dirty="0" smtClean="0"/>
              <a:t>Hopefully they make more sense now</a:t>
            </a:r>
          </a:p>
          <a:p>
            <a:pPr lvl="1"/>
            <a:r>
              <a:rPr lang="en-US" dirty="0" smtClean="0"/>
              <a:t>Hopefully we succeeded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392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Data Structures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altLang="en-US" dirty="0"/>
              <a:t>Introduction to Algorithm Analysis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Lists, Stacks,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Trees, Hashing, Dictionaries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Heaps, Priority Queues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Sorting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Disjoint Sets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Graph </a:t>
            </a:r>
            <a:r>
              <a:rPr lang="en-US" altLang="en-US" dirty="0" smtClean="0"/>
              <a:t>Algorithms</a:t>
            </a:r>
          </a:p>
          <a:p>
            <a:pPr>
              <a:spcAft>
                <a:spcPts val="1200"/>
              </a:spcAft>
            </a:pPr>
            <a:r>
              <a:rPr lang="en-US" i="1" dirty="0" smtClean="0"/>
              <a:t>May have time for other brief exposure to topics, maybe parallelism</a:t>
            </a:r>
            <a:endParaRPr lang="en-US" i="1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919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What 373 is about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Deeply understand the basic structures used in all software</a:t>
            </a:r>
          </a:p>
          <a:p>
            <a:pPr lvl="1"/>
            <a:r>
              <a:rPr lang="en-US" dirty="0" smtClean="0"/>
              <a:t>Understand the data structures and their </a:t>
            </a:r>
            <a:r>
              <a:rPr lang="en-US" dirty="0" smtClean="0">
                <a:solidFill>
                  <a:schemeClr val="accent2"/>
                </a:solidFill>
              </a:rPr>
              <a:t>trade-offs</a:t>
            </a:r>
          </a:p>
          <a:p>
            <a:pPr lvl="1"/>
            <a:r>
              <a:rPr lang="en-US" dirty="0" smtClean="0"/>
              <a:t>Rigorously </a:t>
            </a:r>
            <a:r>
              <a:rPr lang="en-US" dirty="0" smtClean="0">
                <a:solidFill>
                  <a:schemeClr val="accent2"/>
                </a:solidFill>
              </a:rPr>
              <a:t>analyze</a:t>
            </a:r>
            <a:r>
              <a:rPr lang="en-US" dirty="0" smtClean="0"/>
              <a:t> the algorithms that use them (math!)</a:t>
            </a:r>
          </a:p>
          <a:p>
            <a:pPr lvl="1"/>
            <a:r>
              <a:rPr lang="en-US" dirty="0" smtClean="0"/>
              <a:t>Learn how to </a:t>
            </a:r>
            <a:r>
              <a:rPr lang="en-US" dirty="0" smtClean="0">
                <a:solidFill>
                  <a:schemeClr val="accent2"/>
                </a:solidFill>
              </a:rPr>
              <a:t>pick</a:t>
            </a:r>
            <a:r>
              <a:rPr lang="en-US" dirty="0" smtClean="0"/>
              <a:t> “the right thing for the job”</a:t>
            </a:r>
          </a:p>
          <a:p>
            <a:pPr lvl="1"/>
            <a:r>
              <a:rPr lang="en-US" altLang="en-US" dirty="0"/>
              <a:t>More thorough and rigorous take on topics introduced in </a:t>
            </a:r>
            <a:br>
              <a:rPr lang="en-US" altLang="en-US" dirty="0"/>
            </a:br>
            <a:r>
              <a:rPr lang="en-US" altLang="en-US" dirty="0" smtClean="0"/>
              <a:t>CSE143 </a:t>
            </a:r>
            <a:r>
              <a:rPr lang="en-US" altLang="en-US" dirty="0"/>
              <a:t>(plus more new topics)</a:t>
            </a:r>
          </a:p>
          <a:p>
            <a:endParaRPr lang="en-US" dirty="0"/>
          </a:p>
          <a:p>
            <a:r>
              <a:rPr lang="en-US" dirty="0" smtClean="0"/>
              <a:t>Practice design, analysis, and implementation</a:t>
            </a:r>
          </a:p>
          <a:p>
            <a:pPr lvl="1"/>
            <a:r>
              <a:rPr lang="en-US" dirty="0" smtClean="0"/>
              <a:t>The elegant interplay of “theory” and “engineering” at the core of computer science</a:t>
            </a:r>
          </a:p>
          <a:p>
            <a:pPr lvl="1"/>
            <a:endParaRPr lang="en-US" dirty="0"/>
          </a:p>
          <a:p>
            <a:r>
              <a:rPr lang="en-US" dirty="0" smtClean="0"/>
              <a:t>More programming experience (as a way to learn)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453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Goals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make good design choices</a:t>
            </a:r>
            <a:r>
              <a:rPr lang="en-US" dirty="0" smtClean="0"/>
              <a:t> as a developer, project manager, etc.</a:t>
            </a:r>
          </a:p>
          <a:p>
            <a:pPr lvl="1"/>
            <a:r>
              <a:rPr lang="en-US" dirty="0" smtClean="0"/>
              <a:t>Reason in terms of the general abstractions that come up in all non-trivial software (and many non-software) systems</a:t>
            </a:r>
          </a:p>
          <a:p>
            <a:r>
              <a:rPr lang="en-US" dirty="0" smtClean="0"/>
              <a:t>Be able to </a:t>
            </a:r>
            <a:r>
              <a:rPr lang="en-US" dirty="0" smtClean="0">
                <a:solidFill>
                  <a:schemeClr val="accent2"/>
                </a:solidFill>
              </a:rPr>
              <a:t>justify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2"/>
                </a:solidFill>
              </a:rPr>
              <a:t>communicate</a:t>
            </a:r>
            <a:r>
              <a:rPr lang="en-US" dirty="0" smtClean="0"/>
              <a:t> your design decisions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Kevin’s take: </a:t>
            </a:r>
          </a:p>
          <a:p>
            <a:pPr lvl="1"/>
            <a:r>
              <a:rPr lang="en-US" dirty="0" smtClean="0"/>
              <a:t>Key abstractions used almost </a:t>
            </a:r>
            <a:r>
              <a:rPr lang="en-US" dirty="0" smtClean="0">
                <a:solidFill>
                  <a:schemeClr val="accent2"/>
                </a:solidFill>
              </a:rPr>
              <a:t>every day in just about anything related to computing and software</a:t>
            </a:r>
          </a:p>
          <a:p>
            <a:pPr lvl="1"/>
            <a:r>
              <a:rPr lang="en-US" dirty="0" smtClean="0"/>
              <a:t>It is a vocabulary you are likely to internalize permanently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00800"/>
            <a:ext cx="1905000" cy="457200"/>
          </a:xfrm>
        </p:spPr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5600" y="6400800"/>
            <a:ext cx="3429000" cy="457200"/>
          </a:xfrm>
        </p:spPr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1905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30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143000"/>
            <a:ext cx="77724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Hopefully cse373 will not be your last exposure to computer science. There are lots of other awesome computer science courses for non-</a:t>
            </a:r>
            <a:r>
              <a:rPr lang="en-US" dirty="0" err="1" smtClean="0"/>
              <a:t>cse</a:t>
            </a:r>
            <a:r>
              <a:rPr lang="en-US" dirty="0" smtClean="0"/>
              <a:t> majors!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- CSE 154: Web Programming </a:t>
            </a:r>
          </a:p>
          <a:p>
            <a:pPr marL="1371600" lvl="3" indent="0">
              <a:buNone/>
            </a:pPr>
            <a:r>
              <a:rPr lang="en-US" sz="1600" dirty="0"/>
              <a:t> </a:t>
            </a:r>
            <a:r>
              <a:rPr lang="en-US" sz="1600" dirty="0" smtClean="0"/>
              <a:t>- Developing Websites and client and server side software</a:t>
            </a:r>
            <a:br>
              <a:rPr lang="en-US" sz="1600" dirty="0" smtClean="0"/>
            </a:br>
            <a:endParaRPr lang="en-US" sz="1600" dirty="0" smtClean="0"/>
          </a:p>
          <a:p>
            <a:pPr marL="0" indent="0">
              <a:buNone/>
            </a:pPr>
            <a:r>
              <a:rPr lang="en-US" dirty="0" smtClean="0"/>
              <a:t>	- CSE 374: Intermediate programming Concepts and Tools 	       - </a:t>
            </a:r>
            <a:r>
              <a:rPr lang="en-US" sz="1600" dirty="0"/>
              <a:t> Concepts of lower-level programming (C/C++) and </a:t>
            </a:r>
            <a:r>
              <a:rPr lang="en-US" sz="1600" dirty="0" smtClean="0"/>
              <a:t>explicit</a:t>
            </a:r>
          </a:p>
          <a:p>
            <a:pPr marL="0" indent="0">
              <a:buNone/>
            </a:pPr>
            <a:r>
              <a:rPr lang="en-US" sz="1600" dirty="0"/>
              <a:t>	 </a:t>
            </a:r>
            <a:r>
              <a:rPr lang="en-US" sz="1600" dirty="0" smtClean="0"/>
              <a:t>            memory management</a:t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	- CSE 417: Algorithms and Computational Complexity</a:t>
            </a:r>
            <a:endParaRPr lang="en-US" dirty="0"/>
          </a:p>
          <a:p>
            <a:pPr marL="1371600" lvl="3" indent="0">
              <a:buNone/>
            </a:pPr>
            <a:r>
              <a:rPr lang="en-US" sz="1600" dirty="0" smtClean="0"/>
              <a:t>- NP Complete problems, </a:t>
            </a:r>
            <a:r>
              <a:rPr lang="en-US" sz="1600" dirty="0" err="1" smtClean="0"/>
              <a:t>undecidable</a:t>
            </a:r>
            <a:r>
              <a:rPr lang="en-US" sz="1600" dirty="0" smtClean="0"/>
              <a:t> problems, graph theory and complexity</a:t>
            </a:r>
            <a:br>
              <a:rPr lang="en-US" sz="1600" dirty="0" smtClean="0"/>
            </a:b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	- CSE 415: Introduction to Artificial Intelligence</a:t>
            </a:r>
            <a:endParaRPr lang="en-US" dirty="0"/>
          </a:p>
          <a:p>
            <a:pPr lvl="3"/>
            <a:r>
              <a:rPr lang="en-US" sz="1600" dirty="0"/>
              <a:t>K</a:t>
            </a:r>
            <a:r>
              <a:rPr lang="en-US" sz="1600" dirty="0" smtClean="0"/>
              <a:t>nowledge </a:t>
            </a:r>
            <a:r>
              <a:rPr lang="en-US" sz="1600" dirty="0"/>
              <a:t>representation, logical and probabilistic reasoning, learning, language </a:t>
            </a:r>
            <a:r>
              <a:rPr lang="en-US" sz="1600" dirty="0" smtClean="0"/>
              <a:t>understanding, intro to game theory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Where next?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058370"/>
      </p:ext>
    </p:extLst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 err="1" smtClean="0"/>
              <a:t>Coursera</a:t>
            </a:r>
            <a:r>
              <a:rPr lang="en-US" sz="1800" dirty="0" smtClean="0"/>
              <a:t> Python </a:t>
            </a:r>
            <a:r>
              <a:rPr lang="en-US" sz="1800" dirty="0" err="1" smtClean="0"/>
              <a:t>Course</a:t>
            </a:r>
            <a:r>
              <a:rPr lang="en-US" sz="18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://www.coursera.org/specializations/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2"/>
              </a:rPr>
              <a:t>python</a:t>
            </a: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Machine learning 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course: </a:t>
            </a:r>
            <a:endParaRPr lang="en-US" sz="18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https</a:t>
            </a:r>
            <a:r>
              <a:rPr lang="en-US" sz="18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://www.coursera.org/learn/machine-</a:t>
            </a:r>
            <a:r>
              <a:rPr lang="en-US" sz="18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  <a:hlinkClick r:id="rId3"/>
              </a:rPr>
              <a:t>learning</a:t>
            </a: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endParaRPr lang="en-US" sz="1800" dirty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0" indent="0">
              <a:buNone/>
            </a:pPr>
            <a:r>
              <a:rPr lang="en-US" sz="1800" dirty="0" smtClean="0"/>
              <a:t>Computer Security:</a:t>
            </a:r>
          </a:p>
          <a:p>
            <a:pPr marL="0" indent="0">
              <a:buNone/>
            </a:pPr>
            <a:r>
              <a:rPr lang="en-US" sz="1800" dirty="0" smtClean="0">
                <a:hlinkClick r:id="rId4"/>
              </a:rPr>
              <a:t>https</a:t>
            </a:r>
            <a:r>
              <a:rPr lang="en-US" sz="1800" dirty="0">
                <a:hlinkClick r:id="rId4"/>
              </a:rPr>
              <a:t>://www.coursera.org/course/</a:t>
            </a:r>
            <a:r>
              <a:rPr lang="en-US" sz="1800" dirty="0" smtClean="0">
                <a:hlinkClick r:id="rId4"/>
              </a:rPr>
              <a:t>security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Computational Neuroscience:</a:t>
            </a:r>
          </a:p>
          <a:p>
            <a:pPr marL="0" indent="0">
              <a:buNone/>
            </a:pPr>
            <a:r>
              <a:rPr lang="en-US" sz="1800" dirty="0">
                <a:hlinkClick r:id="rId5"/>
              </a:rPr>
              <a:t>https://www.coursera.org/course/</a:t>
            </a:r>
            <a:r>
              <a:rPr lang="en-US" sz="1800" dirty="0" smtClean="0">
                <a:hlinkClick r:id="rId5"/>
              </a:rPr>
              <a:t>compneuro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Principles of Computing (Great next step for math lovers):</a:t>
            </a:r>
          </a:p>
          <a:p>
            <a:pPr marL="0" indent="0">
              <a:buNone/>
            </a:pPr>
            <a:r>
              <a:rPr lang="en-US" sz="1800" dirty="0"/>
              <a:t>https://</a:t>
            </a:r>
            <a:r>
              <a:rPr lang="en-US" sz="1800" dirty="0" err="1"/>
              <a:t>www.coursera.org</a:t>
            </a:r>
            <a:r>
              <a:rPr lang="en-US" sz="1800" dirty="0"/>
              <a:t>/course/principlescomputing1</a:t>
            </a:r>
            <a:endParaRPr lang="en-US" sz="18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3058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So many other resources outside of UW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92730"/>
      </p:ext>
    </p:extLst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Haskell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http://learnyouahaskell.com/</a:t>
            </a:r>
            <a:r>
              <a:rPr lang="en-US" dirty="0" smtClean="0">
                <a:hlinkClick r:id="rId2"/>
              </a:rPr>
              <a:t>chapters</a:t>
            </a:r>
            <a:endParaRPr lang="en-US" dirty="0" smtClean="0"/>
          </a:p>
          <a:p>
            <a:r>
              <a:rPr lang="en-US" b="1" dirty="0"/>
              <a:t>C++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http://www.learncpp.com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b="1" dirty="0" err="1" smtClean="0"/>
              <a:t>Scala</a:t>
            </a:r>
            <a:r>
              <a:rPr lang="en-US" dirty="0"/>
              <a:t>: </a:t>
            </a:r>
            <a:r>
              <a:rPr lang="en-US" dirty="0">
                <a:hlinkClick r:id="rId4"/>
              </a:rPr>
              <a:t>http://www.scala-lang.org/documentation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b="1" dirty="0" smtClean="0"/>
              <a:t>Ruby</a:t>
            </a:r>
            <a:r>
              <a:rPr lang="en-US" dirty="0" smtClean="0"/>
              <a:t>: </a:t>
            </a:r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://www.codecademy.com/learn/</a:t>
            </a:r>
            <a:r>
              <a:rPr lang="en-US" dirty="0" smtClean="0">
                <a:hlinkClick r:id="rId5"/>
              </a:rPr>
              <a:t>ruby</a:t>
            </a:r>
            <a:endParaRPr lang="en-US" dirty="0"/>
          </a:p>
          <a:p>
            <a:r>
              <a:rPr lang="en-US" b="1" dirty="0"/>
              <a:t>PHP</a:t>
            </a:r>
            <a:r>
              <a:rPr lang="en-US" dirty="0"/>
              <a:t>: </a:t>
            </a:r>
            <a:r>
              <a:rPr lang="en-US" dirty="0">
                <a:hlinkClick r:id="rId6"/>
              </a:rPr>
              <a:t>https://www.codecademy.com/learn/</a:t>
            </a:r>
            <a:r>
              <a:rPr lang="en-US" dirty="0" smtClean="0">
                <a:hlinkClick r:id="rId6"/>
              </a:rPr>
              <a:t>php</a:t>
            </a:r>
            <a:endParaRPr lang="en-US" dirty="0" smtClean="0"/>
          </a:p>
          <a:p>
            <a:r>
              <a:rPr lang="en-US" b="1" dirty="0"/>
              <a:t>Racket</a:t>
            </a:r>
            <a:r>
              <a:rPr lang="en-US" dirty="0"/>
              <a:t>: </a:t>
            </a:r>
            <a:r>
              <a:rPr lang="en-US" dirty="0">
                <a:hlinkClick r:id="rId7"/>
              </a:rPr>
              <a:t>https://learnxinyminutes.com/docs/racket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 are resources of 100’s of languages online. Pick one and mess with it!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 a new Language!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96356"/>
      </p:ext>
    </p:extLst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Today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Rest-of-course logistics: exam, etc.</a:t>
            </a:r>
          </a:p>
          <a:p>
            <a:endParaRPr lang="en-US" dirty="0"/>
          </a:p>
          <a:p>
            <a:r>
              <a:rPr lang="en-US" dirty="0" smtClean="0"/>
              <a:t>Review of main course themes</a:t>
            </a:r>
          </a:p>
          <a:p>
            <a:endParaRPr lang="en-US" dirty="0"/>
          </a:p>
          <a:p>
            <a:r>
              <a:rPr lang="en-US" dirty="0" smtClean="0"/>
              <a:t>Course evaluations</a:t>
            </a:r>
          </a:p>
          <a:p>
            <a:pPr lvl="1"/>
            <a:r>
              <a:rPr lang="en-US" dirty="0" smtClean="0"/>
              <a:t>Thoughtful and constructive feedback deeply appreciated</a:t>
            </a:r>
          </a:p>
          <a:p>
            <a:pPr lvl="1"/>
            <a:r>
              <a:rPr lang="en-US" dirty="0" smtClean="0"/>
              <a:t>(Including what you liked)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24600"/>
            <a:ext cx="3429000" cy="457200"/>
          </a:xfrm>
        </p:spPr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276600" y="6400800"/>
            <a:ext cx="3200400" cy="457200"/>
          </a:xfrm>
        </p:spPr>
        <p:txBody>
          <a:bodyPr/>
          <a:lstStyle/>
          <a:p>
            <a:r>
              <a:rPr lang="en-US" dirty="0" smtClean="0"/>
              <a:t>CSE373: Data Structures &amp;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0154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b="1" dirty="0"/>
              <a:t>Unity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https://www.udemy.com/unitycourse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Using </a:t>
            </a:r>
            <a:r>
              <a:rPr lang="en-US" b="1" dirty="0" err="1" smtClean="0"/>
              <a:t>ActionScript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https://www.siteground.com/tutorials/actionscript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Make an </a:t>
            </a:r>
            <a:r>
              <a:rPr lang="en-US" b="1" dirty="0" smtClean="0"/>
              <a:t>Android App </a:t>
            </a:r>
            <a:r>
              <a:rPr lang="en-US" dirty="0" smtClean="0"/>
              <a:t>(using mostly Java):</a:t>
            </a:r>
          </a:p>
          <a:p>
            <a:pPr marL="0" indent="0">
              <a:buNone/>
            </a:pPr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developer.android.com</a:t>
            </a:r>
            <a:r>
              <a:rPr lang="en-US" dirty="0"/>
              <a:t>/training/basics/</a:t>
            </a:r>
            <a:r>
              <a:rPr lang="en-US" dirty="0" err="1"/>
              <a:t>firstapp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Learn to code games!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72931"/>
      </p:ext>
    </p:extLst>
  </p:cSld>
  <p:clrMapOvr>
    <a:masterClrMapping/>
  </p:clrMapOvr>
  <p:transition xmlns:p14="http://schemas.microsoft.com/office/powerpoint/2010/main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4495800"/>
          </a:xfrm>
        </p:spPr>
        <p:txBody>
          <a:bodyPr/>
          <a:lstStyle/>
          <a:p>
            <a:r>
              <a:rPr lang="en-US" dirty="0" smtClean="0"/>
              <a:t>Create an account on </a:t>
            </a:r>
            <a:r>
              <a:rPr lang="en-US" dirty="0" err="1" smtClean="0"/>
              <a:t>StackOverflow</a:t>
            </a:r>
            <a:endParaRPr lang="en-US" dirty="0" smtClean="0"/>
          </a:p>
          <a:p>
            <a:pPr lvl="1"/>
            <a:r>
              <a:rPr lang="en-US" dirty="0" smtClean="0"/>
              <a:t>Ask and answer questions!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Subscribe to the Programming </a:t>
            </a:r>
            <a:r>
              <a:rPr lang="en-US" dirty="0" err="1" smtClean="0"/>
              <a:t>subreddit</a:t>
            </a:r>
            <a:r>
              <a:rPr lang="en-US" dirty="0" smtClean="0"/>
              <a:t> (the people are only a little pretentious </a:t>
            </a:r>
            <a:r>
              <a:rPr lang="en-US" dirty="0" smtClean="0">
                <a:sym typeface="Wingdings"/>
              </a:rPr>
              <a:t>)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Fork peoples projects on </a:t>
            </a:r>
            <a:r>
              <a:rPr lang="en-US" dirty="0" err="1" smtClean="0">
                <a:sym typeface="Wingdings"/>
              </a:rPr>
              <a:t>github</a:t>
            </a:r>
            <a:r>
              <a:rPr lang="en-US" dirty="0" smtClean="0">
                <a:sym typeface="Wingdings"/>
              </a:rPr>
              <a:t> and read their code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Contribute to open source projects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Participate in a </a:t>
            </a:r>
            <a:r>
              <a:rPr lang="en-US" dirty="0" err="1" smtClean="0">
                <a:sym typeface="Wingdings"/>
              </a:rPr>
              <a:t>hackathon</a:t>
            </a:r>
            <a:endParaRPr lang="en-US" dirty="0" smtClean="0"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Learn how to write scripts to automate things you don’t like spending time on!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So much more!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301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bill_gate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9" b="11309"/>
          <a:stretch>
            <a:fillRect/>
          </a:stretch>
        </p:blipFill>
        <p:spPr>
          <a:xfrm>
            <a:off x="457200" y="2514600"/>
            <a:ext cx="4191000" cy="242420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Finally, thanks for the opportunity to work with you all!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 descr="b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286000"/>
            <a:ext cx="38100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4208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Final Exam  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8001000" cy="3352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As also indicated on the web page: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Next </a:t>
            </a:r>
            <a:r>
              <a:rPr lang="en-US" dirty="0" smtClean="0">
                <a:solidFill>
                  <a:srgbClr val="FF0000"/>
                </a:solidFill>
              </a:rPr>
              <a:t>Tuesday</a:t>
            </a:r>
            <a:r>
              <a:rPr lang="en-US" dirty="0" smtClean="0"/>
              <a:t>, 2:30-4:20</a:t>
            </a:r>
          </a:p>
          <a:p>
            <a:endParaRPr lang="en-US" dirty="0" smtClean="0"/>
          </a:p>
          <a:p>
            <a:r>
              <a:rPr lang="en-US" dirty="0" smtClean="0"/>
              <a:t>Cumulative but topics post-midterm worth about 2/3 of the points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Not unlike the midterms in style, structure, etc.</a:t>
            </a:r>
          </a:p>
          <a:p>
            <a:endParaRPr lang="en-US" dirty="0"/>
          </a:p>
          <a:p>
            <a:r>
              <a:rPr lang="en-US" dirty="0" smtClean="0"/>
              <a:t>Tough-but-fair exams are the most equitable approach</a:t>
            </a:r>
          </a:p>
          <a:p>
            <a:pPr lvl="1"/>
            <a:r>
              <a:rPr lang="en-US" dirty="0" smtClean="0"/>
              <a:t>And/but 110 minutes will make a big difference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38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  <a:p>
            <a:r>
              <a:rPr lang="en-US" dirty="0"/>
              <a:t>Minimum Spanning </a:t>
            </a:r>
            <a:r>
              <a:rPr lang="en-US" dirty="0" smtClean="0"/>
              <a:t>Trees</a:t>
            </a:r>
          </a:p>
          <a:p>
            <a:r>
              <a:rPr lang="en-US" dirty="0" smtClean="0"/>
              <a:t>Parallelism And Concurrency</a:t>
            </a:r>
            <a:endParaRPr lang="en-US" dirty="0"/>
          </a:p>
          <a:p>
            <a:r>
              <a:rPr lang="en-US" dirty="0" smtClean="0"/>
              <a:t>Problem Solving</a:t>
            </a:r>
            <a:endParaRPr lang="en-US" dirty="0"/>
          </a:p>
          <a:p>
            <a:r>
              <a:rPr lang="en-US" dirty="0" err="1"/>
              <a:t>Perserving</a:t>
            </a:r>
            <a:r>
              <a:rPr lang="en-US" dirty="0"/>
              <a:t> </a:t>
            </a:r>
            <a:r>
              <a:rPr lang="en-US" dirty="0" smtClean="0"/>
              <a:t>Abstractions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Post Midterm Topics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64545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 and runtimes of varying sorting algorithms</a:t>
            </a:r>
          </a:p>
          <a:p>
            <a:pPr lvl="1"/>
            <a:r>
              <a:rPr lang="en-US" dirty="0" smtClean="0"/>
              <a:t>How much extra space required? In place?</a:t>
            </a:r>
          </a:p>
          <a:p>
            <a:pPr lvl="1"/>
            <a:r>
              <a:rPr lang="en-US" dirty="0" smtClean="0"/>
              <a:t>Partially sorted? Reverse order?</a:t>
            </a:r>
          </a:p>
          <a:p>
            <a:pPr lvl="1"/>
            <a:r>
              <a:rPr lang="en-US" dirty="0" smtClean="0"/>
              <a:t>Homework 6 is great to help prepare</a:t>
            </a:r>
          </a:p>
          <a:p>
            <a:pPr lvl="1"/>
            <a:endParaRPr lang="en-US" dirty="0"/>
          </a:p>
          <a:p>
            <a:r>
              <a:rPr lang="en-US" dirty="0" smtClean="0"/>
              <a:t>Given a following block mystery </a:t>
            </a:r>
            <a:r>
              <a:rPr lang="en-US" dirty="0" err="1" smtClean="0"/>
              <a:t>psuedocode</a:t>
            </a:r>
            <a:r>
              <a:rPr lang="en-US" dirty="0" smtClean="0"/>
              <a:t>, determine which sorting algorithm it is</a:t>
            </a:r>
          </a:p>
          <a:p>
            <a:endParaRPr lang="en-US" dirty="0"/>
          </a:p>
          <a:p>
            <a:r>
              <a:rPr lang="en-US" dirty="0" smtClean="0"/>
              <a:t>Non-comparison based sorts (bucket sort and radix sort)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Sorting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39688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build from a graph</a:t>
            </a:r>
          </a:p>
          <a:p>
            <a:endParaRPr lang="en-US" dirty="0"/>
          </a:p>
          <a:p>
            <a:r>
              <a:rPr lang="en-US" dirty="0" err="1" smtClean="0"/>
              <a:t>Kruscal’s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Primm’s</a:t>
            </a:r>
            <a:r>
              <a:rPr lang="en-US" dirty="0" smtClean="0"/>
              <a:t> algorithms and their runtimes</a:t>
            </a:r>
          </a:p>
          <a:p>
            <a:pPr lvl="1"/>
            <a:r>
              <a:rPr lang="en-US" b="1" dirty="0" err="1" smtClean="0"/>
              <a:t>Primm’s</a:t>
            </a:r>
            <a:r>
              <a:rPr lang="en-US" dirty="0" smtClean="0"/>
              <a:t>: Modified </a:t>
            </a:r>
            <a:r>
              <a:rPr lang="en-US" dirty="0" err="1" smtClean="0"/>
              <a:t>Dijkstras</a:t>
            </a:r>
            <a:r>
              <a:rPr lang="en-US" dirty="0" smtClean="0"/>
              <a:t> running in O(</a:t>
            </a:r>
            <a:r>
              <a:rPr lang="en-US" dirty="0" err="1" smtClean="0"/>
              <a:t>Elog</a:t>
            </a:r>
            <a:r>
              <a:rPr lang="en-US" dirty="0" smtClean="0"/>
              <a:t>(V))</a:t>
            </a:r>
          </a:p>
          <a:p>
            <a:pPr lvl="1"/>
            <a:r>
              <a:rPr lang="en-US" b="1" dirty="0" err="1" smtClean="0"/>
              <a:t>Kruscal’s</a:t>
            </a:r>
            <a:r>
              <a:rPr lang="en-US" dirty="0" smtClean="0"/>
              <a:t>: Using Disjoin sets, O(</a:t>
            </a:r>
            <a:r>
              <a:rPr lang="en-US" dirty="0" err="1" smtClean="0"/>
              <a:t>Elog</a:t>
            </a:r>
            <a:r>
              <a:rPr lang="en-US" dirty="0" smtClean="0"/>
              <a:t>(E))</a:t>
            </a:r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Minimum Spanning Trees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124200"/>
            <a:ext cx="4083810" cy="329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88145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219200"/>
            <a:ext cx="7772400" cy="4495800"/>
          </a:xfrm>
        </p:spPr>
        <p:txBody>
          <a:bodyPr/>
          <a:lstStyle/>
          <a:p>
            <a:r>
              <a:rPr lang="en-US" dirty="0" smtClean="0"/>
              <a:t>What is the difference?</a:t>
            </a:r>
          </a:p>
          <a:p>
            <a:endParaRPr lang="en-US" dirty="0"/>
          </a:p>
          <a:p>
            <a:r>
              <a:rPr lang="en-US" dirty="0" smtClean="0"/>
              <a:t>Maps and Reductions</a:t>
            </a:r>
          </a:p>
          <a:p>
            <a:pPr lvl="1"/>
            <a:r>
              <a:rPr lang="en-US" b="1" dirty="0" smtClean="0"/>
              <a:t>Map</a:t>
            </a:r>
            <a:r>
              <a:rPr lang="en-US" dirty="0" smtClean="0"/>
              <a:t>: Applying a function to all of the values in a collection, resulting in a identical length collection.</a:t>
            </a:r>
          </a:p>
          <a:p>
            <a:pPr lvl="2"/>
            <a:r>
              <a:rPr lang="en-US" dirty="0" smtClean="0"/>
              <a:t>Map([1,2,3,4,5,6], +1) = [2,3,4,5,6,7]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Reduction</a:t>
            </a:r>
            <a:r>
              <a:rPr lang="en-US" dirty="0" smtClean="0"/>
              <a:t>: Applying a function to a collection to reduce it to a single value. </a:t>
            </a:r>
          </a:p>
          <a:p>
            <a:pPr lvl="2"/>
            <a:r>
              <a:rPr lang="en-US" dirty="0" smtClean="0"/>
              <a:t>Reduce([1,2,3,4,5,6], leftmost even number) = 2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Work</a:t>
            </a:r>
            <a:r>
              <a:rPr lang="en-US" dirty="0" smtClean="0"/>
              <a:t>: How long it takes </a:t>
            </a:r>
            <a:r>
              <a:rPr lang="en-US" b="1" dirty="0" smtClean="0"/>
              <a:t>1</a:t>
            </a:r>
            <a:r>
              <a:rPr lang="en-US" dirty="0" smtClean="0"/>
              <a:t> </a:t>
            </a:r>
            <a:r>
              <a:rPr lang="en-US" b="1" dirty="0"/>
              <a:t>p</a:t>
            </a:r>
            <a:r>
              <a:rPr lang="en-US" b="1" dirty="0" smtClean="0"/>
              <a:t>rocessor</a:t>
            </a:r>
            <a:r>
              <a:rPr lang="en-US" dirty="0" smtClean="0"/>
              <a:t> to execute a sequentially execute a block of code</a:t>
            </a:r>
          </a:p>
          <a:p>
            <a:r>
              <a:rPr lang="en-US" b="1" dirty="0" smtClean="0"/>
              <a:t>Span</a:t>
            </a:r>
            <a:r>
              <a:rPr lang="en-US" dirty="0" smtClean="0"/>
              <a:t>: how long it takes </a:t>
            </a:r>
            <a:r>
              <a:rPr lang="en-US" b="1" dirty="0" smtClean="0"/>
              <a:t>infinite</a:t>
            </a:r>
            <a:r>
              <a:rPr lang="en-US" dirty="0" smtClean="0"/>
              <a:t> </a:t>
            </a:r>
            <a:r>
              <a:rPr lang="en-US" b="1" dirty="0" smtClean="0"/>
              <a:t>processors</a:t>
            </a:r>
            <a:r>
              <a:rPr lang="en-US" dirty="0" smtClean="0"/>
              <a:t> to execute a block of code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Parallelism and Concurrency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413622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in vs. Copy out</a:t>
            </a:r>
          </a:p>
          <a:p>
            <a:pPr lvl="1"/>
            <a:r>
              <a:rPr lang="en-US" dirty="0" smtClean="0"/>
              <a:t>To protect internal structures from being modified by clients</a:t>
            </a:r>
          </a:p>
          <a:p>
            <a:pPr lvl="1"/>
            <a:endParaRPr lang="en-US" dirty="0"/>
          </a:p>
          <a:p>
            <a:r>
              <a:rPr lang="en-US" dirty="0" smtClean="0"/>
              <a:t>Private and Final fields</a:t>
            </a:r>
          </a:p>
          <a:p>
            <a:pPr lvl="1"/>
            <a:r>
              <a:rPr lang="en-US" dirty="0" smtClean="0"/>
              <a:t>How do they impact immutability?</a:t>
            </a:r>
          </a:p>
          <a:p>
            <a:pPr lvl="1"/>
            <a:endParaRPr lang="en-US" dirty="0"/>
          </a:p>
          <a:p>
            <a:r>
              <a:rPr lang="en-US" dirty="0" smtClean="0"/>
              <a:t>Hiding unnecessary information from Clients</a:t>
            </a:r>
          </a:p>
          <a:p>
            <a:pPr lvl="1"/>
            <a:r>
              <a:rPr lang="en-US" b="1" dirty="0" smtClean="0"/>
              <a:t>For example</a:t>
            </a:r>
            <a:r>
              <a:rPr lang="en-US" dirty="0" smtClean="0"/>
              <a:t>: A client generally does not need to know that your Disjoint sets are being represented as </a:t>
            </a:r>
            <a:r>
              <a:rPr lang="en-US" dirty="0" err="1" smtClean="0"/>
              <a:t>Uptrees</a:t>
            </a:r>
            <a:endParaRPr lang="en-US" dirty="0" smtClean="0"/>
          </a:p>
          <a:p>
            <a:pPr lvl="1"/>
            <a:r>
              <a:rPr lang="en-US" b="1" dirty="0" smtClean="0"/>
              <a:t>Another example</a:t>
            </a:r>
            <a:r>
              <a:rPr lang="en-US" dirty="0" smtClean="0"/>
              <a:t>: Java’s HashTable does not tell you what </a:t>
            </a:r>
            <a:r>
              <a:rPr lang="en-US" dirty="0" err="1" smtClean="0"/>
              <a:t>hashcode</a:t>
            </a:r>
            <a:r>
              <a:rPr lang="en-US" dirty="0" smtClean="0"/>
              <a:t> they are using. Why?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Preserving Abstraction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364431"/>
      </p:ext>
    </p:extLst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Lots of different metrics for determine which solution is “best”</a:t>
            </a:r>
          </a:p>
          <a:p>
            <a:r>
              <a:rPr lang="en-US" dirty="0" smtClean="0"/>
              <a:t>For example, solve the following problem first by optimizing for time, then by optimizing solely for space: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Given a list of Strings representing States of birth for students at a </a:t>
            </a:r>
            <a:r>
              <a:rPr lang="en-US" dirty="0" err="1" smtClean="0"/>
              <a:t>highschool</a:t>
            </a:r>
            <a:r>
              <a:rPr lang="en-US" dirty="0" smtClean="0"/>
              <a:t>. For the most common State, output all the students who were born there.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</a:rPr>
              <a:t>Problem Solving</a:t>
            </a: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Fall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CSE373: Data Structures &amp; Algorithms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629687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dan_design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34631</TotalTime>
  <Words>1193</Words>
  <Application>Microsoft Macintosh PowerPoint</Application>
  <PresentationFormat>On-screen Show (4:3)</PresentationFormat>
  <Paragraphs>246</Paragraphs>
  <Slides>22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dan_design_template</vt:lpstr>
      <vt:lpstr>CSE373: Data Structures &amp; Algorithms Lecture 23: Course Victory Lap</vt:lpstr>
      <vt:lpstr>Today</vt:lpstr>
      <vt:lpstr>Final Exam  </vt:lpstr>
      <vt:lpstr>Post Midterm Topics</vt:lpstr>
      <vt:lpstr>Sorting</vt:lpstr>
      <vt:lpstr>Minimum Spanning Trees</vt:lpstr>
      <vt:lpstr>Parallelism and Concurrency</vt:lpstr>
      <vt:lpstr>Preserving Abstraction</vt:lpstr>
      <vt:lpstr>Problem Solving</vt:lpstr>
      <vt:lpstr>Victory Lap</vt:lpstr>
      <vt:lpstr>Thank you!</vt:lpstr>
      <vt:lpstr>Thank you!</vt:lpstr>
      <vt:lpstr>PowerPoint Presentation</vt:lpstr>
      <vt:lpstr>Data Structures</vt:lpstr>
      <vt:lpstr>What 373 is about</vt:lpstr>
      <vt:lpstr>Goals</vt:lpstr>
      <vt:lpstr>Where next?</vt:lpstr>
      <vt:lpstr>So many other resources outside of UW</vt:lpstr>
      <vt:lpstr>Learn a new Language!</vt:lpstr>
      <vt:lpstr>Learn to code games!</vt:lpstr>
      <vt:lpstr>So much more!</vt:lpstr>
      <vt:lpstr>Finally, thanks for the opportunity to work with you all!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Kevin Quinn</cp:lastModifiedBy>
  <cp:revision>1423</cp:revision>
  <dcterms:created xsi:type="dcterms:W3CDTF">2009-03-13T20:43:19Z</dcterms:created>
  <dcterms:modified xsi:type="dcterms:W3CDTF">2015-12-13T07:14:02Z</dcterms:modified>
</cp:coreProperties>
</file>