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4" r:id="rId1"/>
  </p:sldMasterIdLst>
  <p:notesMasterIdLst>
    <p:notesMasterId r:id="rId27"/>
  </p:notesMasterIdLst>
  <p:handoutMasterIdLst>
    <p:handoutMasterId r:id="rId28"/>
  </p:handoutMasterIdLst>
  <p:sldIdLst>
    <p:sldId id="369" r:id="rId2"/>
    <p:sldId id="815" r:id="rId3"/>
    <p:sldId id="816" r:id="rId4"/>
    <p:sldId id="769" r:id="rId5"/>
    <p:sldId id="759" r:id="rId6"/>
    <p:sldId id="760" r:id="rId7"/>
    <p:sldId id="761" r:id="rId8"/>
    <p:sldId id="762" r:id="rId9"/>
    <p:sldId id="763" r:id="rId10"/>
    <p:sldId id="770" r:id="rId11"/>
    <p:sldId id="765" r:id="rId12"/>
    <p:sldId id="766" r:id="rId13"/>
    <p:sldId id="767" r:id="rId14"/>
    <p:sldId id="768" r:id="rId15"/>
    <p:sldId id="800" r:id="rId16"/>
    <p:sldId id="801" r:id="rId17"/>
    <p:sldId id="523" r:id="rId18"/>
    <p:sldId id="807" r:id="rId19"/>
    <p:sldId id="808" r:id="rId20"/>
    <p:sldId id="809" r:id="rId21"/>
    <p:sldId id="805" r:id="rId22"/>
    <p:sldId id="783" r:id="rId23"/>
    <p:sldId id="789" r:id="rId24"/>
    <p:sldId id="784" r:id="rId25"/>
    <p:sldId id="802" r:id="rId26"/>
  </p:sldIdLst>
  <p:sldSz cx="9144000" cy="6858000" type="screen4x3"/>
  <p:notesSz cx="7315200" cy="9601200"/>
  <p:embeddedFontLst>
    <p:embeddedFont>
      <p:font typeface="Arial Black" panose="020B0A04020102020204" pitchFamily="34" charset="0"/>
      <p:bold r:id="rId29"/>
    </p:embeddedFont>
    <p:embeddedFont>
      <p:font typeface="Cambria Math" panose="02040503050406030204" pitchFamily="18" charset="0"/>
      <p:regular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  <p:embeddedFont>
      <p:font typeface="Helvetica" panose="020B0604020202020204" pitchFamily="34" charset="0"/>
      <p:regular r:id="rId35"/>
      <p:bold r:id="rId36"/>
      <p:italic r:id="rId37"/>
      <p:boldItalic r:id="rId38"/>
    </p:embeddedFont>
    <p:embeddedFont>
      <p:font typeface="Tahoma" panose="020B0604030504040204" pitchFamily="34" charset="0"/>
      <p:regular r:id="rId39"/>
      <p:bold r:id="rId40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>
    <p:extLst>
      <p:ext uri="{19B8F6BF-5375-455C-9EA6-DF929625EA0E}">
        <p15:presenceInfo xmlns:p15="http://schemas.microsoft.com/office/powerpoint/2012/main" userId="53db6fd9924b9b51" providerId="Windows Live"/>
      </p:ext>
    </p:extLst>
  </p:cmAuthor>
  <p:cmAuthor id="2" name="Yin Tat Lee" initials="YTL" lastIdx="1" clrIdx="1">
    <p:extLst>
      <p:ext uri="{19B8F6BF-5375-455C-9EA6-DF929625EA0E}">
        <p15:presenceInfo xmlns:p15="http://schemas.microsoft.com/office/powerpoint/2012/main" userId="61db3835bc91e7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00"/>
    <a:srgbClr val="DBF7C9"/>
    <a:srgbClr val="B0ED8B"/>
    <a:srgbClr val="0033CC"/>
    <a:srgbClr val="3399FF"/>
    <a:srgbClr val="FF0000"/>
    <a:srgbClr val="FF3300"/>
    <a:srgbClr val="0066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966" y="114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164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472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710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831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883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526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682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0E004E-CD85-4ADC-9E15-05672B3E9986}" type="slidenum">
              <a:rPr lang="en-US" altLang="en-US" sz="1300" b="0">
                <a:latin typeface="Comic Sans MS" panose="030F0702030302020204" pitchFamily="66" charset="0"/>
              </a:rPr>
              <a:pPr/>
              <a:t>17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19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132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394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4976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573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361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0868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9656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2489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523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751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114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297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42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75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465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671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0.png"/><Relationship Id="rId18" Type="http://schemas.openxmlformats.org/officeDocument/2006/relationships/image" Target="../media/image29.png"/><Relationship Id="rId3" Type="http://schemas.openxmlformats.org/officeDocument/2006/relationships/image" Target="../media/image132.png"/><Relationship Id="rId7" Type="http://schemas.openxmlformats.org/officeDocument/2006/relationships/image" Target="../media/image90.png"/><Relationship Id="rId12" Type="http://schemas.openxmlformats.org/officeDocument/2006/relationships/image" Target="../media/image140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131.png"/><Relationship Id="rId5" Type="http://schemas.openxmlformats.org/officeDocument/2006/relationships/image" Target="../media/image70.png"/><Relationship Id="rId15" Type="http://schemas.openxmlformats.org/officeDocument/2006/relationships/image" Target="../media/image171.png"/><Relationship Id="rId10" Type="http://schemas.openxmlformats.org/officeDocument/2006/relationships/image" Target="../media/image121.png"/><Relationship Id="rId19" Type="http://schemas.openxmlformats.org/officeDocument/2006/relationships/image" Target="../media/image212.png"/><Relationship Id="rId4" Type="http://schemas.openxmlformats.org/officeDocument/2006/relationships/image" Target="../media/image60.png"/><Relationship Id="rId9" Type="http://schemas.openxmlformats.org/officeDocument/2006/relationships/image" Target="../media/image110.png"/><Relationship Id="rId14" Type="http://schemas.openxmlformats.org/officeDocument/2006/relationships/image" Target="../media/image1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FJJTYQYB1J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Divide and Conquer</a:t>
            </a:r>
          </a:p>
          <a:p>
            <a:pPr eaLnBrk="1" hangingPunct="1"/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Finding the Root of a Function</a:t>
            </a:r>
          </a:p>
        </p:txBody>
      </p:sp>
    </p:spTree>
    <p:extLst>
      <p:ext uri="{BB962C8B-B14F-4D97-AF65-F5344CB8AC3E}">
        <p14:creationId xmlns:p14="http://schemas.microsoft.com/office/powerpoint/2010/main" val="2652220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Finding the Root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Given a continuous function f and two points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+mj-lt"/>
                  </a:rPr>
                  <a:t>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sz="2400" b="0" dirty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b="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Goal: Find a point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+mj-lt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400" dirty="0">
                    <a:latin typeface="+mj-lt"/>
                  </a:rPr>
                  <a:t> is close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+mj-lt"/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+mj-lt"/>
                  </a:rPr>
                  <a:t> has a root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+mj-lt"/>
                  </a:rPr>
                  <a:t> by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   intermediate value theorem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Note that roots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+mj-lt"/>
                  </a:rPr>
                  <a:t> may be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irrational</a:t>
                </a:r>
                <a:r>
                  <a:rPr lang="en-US" sz="2400" dirty="0">
                    <a:latin typeface="+mj-lt"/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So, we want to approximate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the root with an arbitrary precision!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845" r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8785D2D-12D4-4485-927F-9063B655AE52}"/>
              </a:ext>
            </a:extLst>
          </p:cNvPr>
          <p:cNvSpPr txBox="1"/>
          <p:nvPr/>
        </p:nvSpPr>
        <p:spPr>
          <a:xfrm>
            <a:off x="6057600" y="5711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40AD0F-75EB-4F5F-A08D-9AB6CBDF9636}"/>
              </a:ext>
            </a:extLst>
          </p:cNvPr>
          <p:cNvSpPr txBox="1"/>
          <p:nvPr/>
        </p:nvSpPr>
        <p:spPr>
          <a:xfrm>
            <a:off x="7808897" y="582277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6CDCF6-8BF5-4C66-B8BB-C05F40C5F1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7" t="35952" r="43881" b="42067"/>
          <a:stretch/>
        </p:blipFill>
        <p:spPr>
          <a:xfrm>
            <a:off x="6184708" y="3683153"/>
            <a:ext cx="1787856" cy="2102231"/>
          </a:xfrm>
          <a:prstGeom prst="rect">
            <a:avLst/>
          </a:prstGeom>
        </p:spPr>
      </p:pic>
      <p:sp>
        <p:nvSpPr>
          <p:cNvPr id="6" name="Line 7">
            <a:extLst>
              <a:ext uri="{FF2B5EF4-FFF2-40B4-BE49-F238E27FC236}">
                <a16:creationId xmlns:a16="http://schemas.microsoft.com/office/drawing/2014/main" id="{A5EA7D1A-9578-4836-8416-9A965AF76C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4708" y="5018991"/>
            <a:ext cx="1787856" cy="1021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C44E89AD-9621-4B75-8C69-E16D2263C18A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7120725" y="4968954"/>
            <a:ext cx="91440" cy="91440"/>
          </a:xfrm>
          <a:prstGeom prst="ellipse">
            <a:avLst/>
          </a:prstGeom>
          <a:solidFill>
            <a:srgbClr val="009900"/>
          </a:solidFill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F7120A0-2670-461C-8778-FC5898653A61}"/>
                  </a:ext>
                </a:extLst>
              </p:cNvPr>
              <p:cNvSpPr txBox="1"/>
              <p:nvPr/>
            </p:nvSpPr>
            <p:spPr>
              <a:xfrm>
                <a:off x="5836102" y="2923877"/>
                <a:ext cx="3085588" cy="728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F7120A0-2670-461C-8778-FC5898653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102" y="2923877"/>
                <a:ext cx="3085588" cy="7280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03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E6CDCF6-8BF5-4C66-B8BB-C05F40C5F1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7" t="35952" r="43881" b="42067"/>
          <a:stretch/>
        </p:blipFill>
        <p:spPr>
          <a:xfrm>
            <a:off x="6184708" y="3683153"/>
            <a:ext cx="1787856" cy="2102231"/>
          </a:xfrm>
          <a:prstGeom prst="rect">
            <a:avLst/>
          </a:prstGeom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Naive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Suppose we want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>
                    <a:latin typeface="+mj-lt"/>
                  </a:rPr>
                  <a:t> approximation to a root.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Divide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+mj-lt"/>
                  </a:rPr>
                  <a:t> into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sz="2400" dirty="0">
                    <a:latin typeface="+mj-lt"/>
                  </a:rPr>
                  <a:t> intervals. For each interval check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≤0,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b="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b="0" dirty="0">
                    <a:latin typeface="+mj-lt"/>
                  </a:rPr>
                  <a:t>This runs in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b="0" dirty="0">
                    <a:latin typeface="+mj-lt"/>
                  </a:rPr>
                  <a:t>Can we do faster?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4"/>
                <a:stretch>
                  <a:fillRect l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8785D2D-12D4-4485-927F-9063B655AE52}"/>
              </a:ext>
            </a:extLst>
          </p:cNvPr>
          <p:cNvSpPr txBox="1"/>
          <p:nvPr/>
        </p:nvSpPr>
        <p:spPr>
          <a:xfrm>
            <a:off x="6057600" y="5711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40AD0F-75EB-4F5F-A08D-9AB6CBDF9636}"/>
              </a:ext>
            </a:extLst>
          </p:cNvPr>
          <p:cNvSpPr txBox="1"/>
          <p:nvPr/>
        </p:nvSpPr>
        <p:spPr>
          <a:xfrm>
            <a:off x="7808897" y="575453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A5EA7D1A-9578-4836-8416-9A965AF76C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4708" y="5018991"/>
            <a:ext cx="1787856" cy="1021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C44E89AD-9621-4B75-8C69-E16D2263C18A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7120725" y="4968954"/>
            <a:ext cx="91440" cy="91440"/>
          </a:xfrm>
          <a:prstGeom prst="ellipse">
            <a:avLst/>
          </a:prstGeom>
          <a:solidFill>
            <a:srgbClr val="009900"/>
          </a:solidFill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37322E-D867-4B42-A073-5348960DA8A0}"/>
              </a:ext>
            </a:extLst>
          </p:cNvPr>
          <p:cNvSpPr/>
          <p:nvPr/>
        </p:nvSpPr>
        <p:spPr bwMode="auto">
          <a:xfrm>
            <a:off x="6232885" y="3677699"/>
            <a:ext cx="139059" cy="2140626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3BD4FA-DF77-4B75-8D2F-E8C02ABB8700}"/>
              </a:ext>
            </a:extLst>
          </p:cNvPr>
          <p:cNvSpPr/>
          <p:nvPr/>
        </p:nvSpPr>
        <p:spPr bwMode="auto">
          <a:xfrm>
            <a:off x="6374385" y="3676153"/>
            <a:ext cx="139059" cy="2140626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059BCD-F300-43D8-A9DF-E589D682032C}"/>
              </a:ext>
            </a:extLst>
          </p:cNvPr>
          <p:cNvSpPr/>
          <p:nvPr/>
        </p:nvSpPr>
        <p:spPr bwMode="auto">
          <a:xfrm>
            <a:off x="6517781" y="3676153"/>
            <a:ext cx="139059" cy="2140626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66DD1-DD0E-454F-A4F3-DAF8486348BF}"/>
              </a:ext>
            </a:extLst>
          </p:cNvPr>
          <p:cNvSpPr/>
          <p:nvPr/>
        </p:nvSpPr>
        <p:spPr bwMode="auto">
          <a:xfrm>
            <a:off x="6664909" y="3675464"/>
            <a:ext cx="139059" cy="2140626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AAD8EC-7B33-48F1-ADCC-1F7FC36D439F}"/>
              </a:ext>
            </a:extLst>
          </p:cNvPr>
          <p:cNvSpPr/>
          <p:nvPr/>
        </p:nvSpPr>
        <p:spPr bwMode="auto">
          <a:xfrm>
            <a:off x="6804088" y="3677741"/>
            <a:ext cx="139059" cy="2140626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AFEB5-1FF3-4873-9945-9F4BADF1BD38}"/>
              </a:ext>
            </a:extLst>
          </p:cNvPr>
          <p:cNvSpPr/>
          <p:nvPr/>
        </p:nvSpPr>
        <p:spPr bwMode="auto">
          <a:xfrm>
            <a:off x="6943045" y="3674567"/>
            <a:ext cx="139059" cy="2140626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0FC7E4-AFBF-4791-96B2-CA217049976A}"/>
              </a:ext>
            </a:extLst>
          </p:cNvPr>
          <p:cNvSpPr/>
          <p:nvPr/>
        </p:nvSpPr>
        <p:spPr bwMode="auto">
          <a:xfrm>
            <a:off x="7224590" y="3674042"/>
            <a:ext cx="139059" cy="2140626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FCD9F4-4C2F-4F8E-92C5-E9C0CFEA59A1}"/>
              </a:ext>
            </a:extLst>
          </p:cNvPr>
          <p:cNvSpPr/>
          <p:nvPr/>
        </p:nvSpPr>
        <p:spPr bwMode="auto">
          <a:xfrm>
            <a:off x="7368578" y="3673631"/>
            <a:ext cx="139059" cy="2140626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FC540E-8909-462E-8C9B-07A4E4617516}"/>
              </a:ext>
            </a:extLst>
          </p:cNvPr>
          <p:cNvSpPr/>
          <p:nvPr/>
        </p:nvSpPr>
        <p:spPr bwMode="auto">
          <a:xfrm>
            <a:off x="7510978" y="3674481"/>
            <a:ext cx="139059" cy="2140626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B9ED65-29B8-4F62-9CE9-0EE656F77C8E}"/>
              </a:ext>
            </a:extLst>
          </p:cNvPr>
          <p:cNvSpPr/>
          <p:nvPr/>
        </p:nvSpPr>
        <p:spPr bwMode="auto">
          <a:xfrm>
            <a:off x="7656554" y="3674355"/>
            <a:ext cx="139059" cy="2140626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AAF4A4-14E6-4FF3-8229-CBE6C95F3A33}"/>
              </a:ext>
            </a:extLst>
          </p:cNvPr>
          <p:cNvSpPr/>
          <p:nvPr/>
        </p:nvSpPr>
        <p:spPr bwMode="auto">
          <a:xfrm>
            <a:off x="7802130" y="3675360"/>
            <a:ext cx="139059" cy="2140626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DE8527-10B0-4704-88AF-7F02F9B839F4}"/>
              </a:ext>
            </a:extLst>
          </p:cNvPr>
          <p:cNvSpPr/>
          <p:nvPr/>
        </p:nvSpPr>
        <p:spPr bwMode="auto">
          <a:xfrm>
            <a:off x="7083943" y="3678534"/>
            <a:ext cx="139059" cy="2140626"/>
          </a:xfrm>
          <a:prstGeom prst="rect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27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6" grpId="0" animBg="1"/>
      <p:bldP spid="8" grpId="0" animBg="1"/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Divide &amp; Conquer (Binary Search)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Bisection </a:t>
                </a:r>
                <a:r>
                  <a:rPr lang="en-US" altLang="en-US" sz="2400" dirty="0"/>
                  <a:t>(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en-US" sz="2400" dirty="0"/>
                  <a:t>)</a:t>
                </a:r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en-US" sz="2400" dirty="0">
                    <a:latin typeface="Symbol" panose="05050102010706020507" pitchFamily="18" charset="2"/>
                  </a:rPr>
                  <a:t>  </a:t>
                </a:r>
                <a:r>
                  <a:rPr lang="en-US" altLang="en-US" sz="2400" dirty="0"/>
                  <a:t>then </a:t>
                </a:r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	 return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en-US" sz="2400" dirty="0"/>
                  <a:t>;</a:t>
                </a:r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else</a:t>
                </a:r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	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)/2</m:t>
                    </m:r>
                  </m:oMath>
                </a14:m>
                <a:r>
                  <a:rPr lang="en-US" altLang="en-US" sz="2400" dirty="0"/>
                  <a:t>;</a:t>
                </a:r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    if 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altLang="en-US" sz="2400" dirty="0"/>
                  <a:t> then</a:t>
                </a:r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	    return Bisection(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en-US" sz="2400" dirty="0"/>
                  <a:t>);</a:t>
                </a:r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    else</a:t>
                </a:r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       return Bisection(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en-US" sz="2400" dirty="0"/>
                  <a:t>);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5">
            <a:extLst>
              <a:ext uri="{FF2B5EF4-FFF2-40B4-BE49-F238E27FC236}">
                <a16:creationId xmlns:a16="http://schemas.microsoft.com/office/drawing/2014/main" id="{6E534668-B17D-458C-8CEB-02309DC7726B}"/>
              </a:ext>
            </a:extLst>
          </p:cNvPr>
          <p:cNvGrpSpPr>
            <a:grpSpLocks/>
          </p:cNvGrpSpPr>
          <p:nvPr/>
        </p:nvGrpSpPr>
        <p:grpSpPr bwMode="auto">
          <a:xfrm>
            <a:off x="5828731" y="1722438"/>
            <a:ext cx="2438400" cy="1447800"/>
            <a:chOff x="624" y="1296"/>
            <a:chExt cx="1536" cy="912"/>
          </a:xfrm>
        </p:grpSpPr>
        <p:sp>
          <p:nvSpPr>
            <p:cNvPr id="24" name="Rectangle 6">
              <a:extLst>
                <a:ext uri="{FF2B5EF4-FFF2-40B4-BE49-F238E27FC236}">
                  <a16:creationId xmlns:a16="http://schemas.microsoft.com/office/drawing/2014/main" id="{20BD8C0D-DD7F-4A1A-9384-BD446AE47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296"/>
              <a:ext cx="1536" cy="91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Line 7">
              <a:extLst>
                <a:ext uri="{FF2B5EF4-FFF2-40B4-BE49-F238E27FC236}">
                  <a16:creationId xmlns:a16="http://schemas.microsoft.com/office/drawing/2014/main" id="{2CB7D2EE-E40F-42A9-B80B-4AE20F2D3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632"/>
              <a:ext cx="15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F9230521-4A6A-4CF0-83CF-D2B23B7AB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1416"/>
              <a:ext cx="1536" cy="664"/>
            </a:xfrm>
            <a:custGeom>
              <a:avLst/>
              <a:gdLst>
                <a:gd name="T0" fmla="*/ 0 w 1536"/>
                <a:gd name="T1" fmla="*/ 456 h 664"/>
                <a:gd name="T2" fmla="*/ 288 w 1536"/>
                <a:gd name="T3" fmla="*/ 648 h 664"/>
                <a:gd name="T4" fmla="*/ 768 w 1536"/>
                <a:gd name="T5" fmla="*/ 552 h 664"/>
                <a:gd name="T6" fmla="*/ 1104 w 1536"/>
                <a:gd name="T7" fmla="*/ 72 h 664"/>
                <a:gd name="T8" fmla="*/ 1536 w 1536"/>
                <a:gd name="T9" fmla="*/ 120 h 6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6" h="664">
                  <a:moveTo>
                    <a:pt x="0" y="456"/>
                  </a:moveTo>
                  <a:cubicBezTo>
                    <a:pt x="80" y="544"/>
                    <a:pt x="160" y="632"/>
                    <a:pt x="288" y="648"/>
                  </a:cubicBezTo>
                  <a:cubicBezTo>
                    <a:pt x="416" y="664"/>
                    <a:pt x="632" y="648"/>
                    <a:pt x="768" y="552"/>
                  </a:cubicBezTo>
                  <a:cubicBezTo>
                    <a:pt x="904" y="456"/>
                    <a:pt x="976" y="144"/>
                    <a:pt x="1104" y="72"/>
                  </a:cubicBezTo>
                  <a:cubicBezTo>
                    <a:pt x="1232" y="0"/>
                    <a:pt x="1384" y="60"/>
                    <a:pt x="1536" y="120"/>
                  </a:cubicBezTo>
                </a:path>
              </a:pathLst>
            </a:custGeom>
            <a:noFill/>
            <a:ln w="381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9">
              <a:extLst>
                <a:ext uri="{FF2B5EF4-FFF2-40B4-BE49-F238E27FC236}">
                  <a16:creationId xmlns:a16="http://schemas.microsoft.com/office/drawing/2014/main" id="{EBB1F5D3-BA76-474C-A743-D0DC80D1CEE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584" y="1608"/>
              <a:ext cx="48" cy="48"/>
            </a:xfrm>
            <a:prstGeom prst="ellipse">
              <a:avLst/>
            </a:prstGeom>
            <a:solidFill>
              <a:srgbClr val="009900"/>
            </a:solidFill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8" name="Group 10">
            <a:extLst>
              <a:ext uri="{FF2B5EF4-FFF2-40B4-BE49-F238E27FC236}">
                <a16:creationId xmlns:a16="http://schemas.microsoft.com/office/drawing/2014/main" id="{63F78AFC-E6A4-4374-897E-7A6090043670}"/>
              </a:ext>
            </a:extLst>
          </p:cNvPr>
          <p:cNvGrpSpPr>
            <a:grpSpLocks/>
          </p:cNvGrpSpPr>
          <p:nvPr/>
        </p:nvGrpSpPr>
        <p:grpSpPr bwMode="auto">
          <a:xfrm>
            <a:off x="5896970" y="3954439"/>
            <a:ext cx="2438400" cy="1447800"/>
            <a:chOff x="2688" y="1296"/>
            <a:chExt cx="1536" cy="912"/>
          </a:xfrm>
        </p:grpSpPr>
        <p:grpSp>
          <p:nvGrpSpPr>
            <p:cNvPr id="29" name="Group 11">
              <a:extLst>
                <a:ext uri="{FF2B5EF4-FFF2-40B4-BE49-F238E27FC236}">
                  <a16:creationId xmlns:a16="http://schemas.microsoft.com/office/drawing/2014/main" id="{328E1045-77BF-4F0F-B05A-61DC2F5ABB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1296"/>
              <a:ext cx="1536" cy="912"/>
              <a:chOff x="2688" y="1296"/>
              <a:chExt cx="1536" cy="912"/>
            </a:xfrm>
          </p:grpSpPr>
          <p:sp>
            <p:nvSpPr>
              <p:cNvPr id="31" name="Rectangle 12" descr="Light upward diagonal">
                <a:extLst>
                  <a:ext uri="{FF2B5EF4-FFF2-40B4-BE49-F238E27FC236}">
                    <a16:creationId xmlns:a16="http://schemas.microsoft.com/office/drawing/2014/main" id="{7DD1A952-4FD0-43F3-820B-69AEAD5FD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296"/>
                <a:ext cx="768" cy="912"/>
              </a:xfrm>
              <a:prstGeom prst="rect">
                <a:avLst/>
              </a:prstGeom>
              <a:pattFill prst="ltUpDiag">
                <a:fgClr>
                  <a:schemeClr val="tx2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2" name="Group 13">
                <a:extLst>
                  <a:ext uri="{FF2B5EF4-FFF2-40B4-BE49-F238E27FC236}">
                    <a16:creationId xmlns:a16="http://schemas.microsoft.com/office/drawing/2014/main" id="{06DE74B7-970D-4BE2-9BAA-E9759A806E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1296"/>
                <a:ext cx="1536" cy="912"/>
                <a:chOff x="624" y="1296"/>
                <a:chExt cx="1536" cy="912"/>
              </a:xfrm>
            </p:grpSpPr>
            <p:sp>
              <p:nvSpPr>
                <p:cNvPr id="33" name="Rectangle 14">
                  <a:extLst>
                    <a:ext uri="{FF2B5EF4-FFF2-40B4-BE49-F238E27FC236}">
                      <a16:creationId xmlns:a16="http://schemas.microsoft.com/office/drawing/2014/main" id="{8D9F428F-70E2-424C-A983-674FA799BC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1296"/>
                  <a:ext cx="1536" cy="91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" name="Line 15">
                  <a:extLst>
                    <a:ext uri="{FF2B5EF4-FFF2-40B4-BE49-F238E27FC236}">
                      <a16:creationId xmlns:a16="http://schemas.microsoft.com/office/drawing/2014/main" id="{E6090295-3CAB-4D01-BD74-E5798AA341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4" y="1632"/>
                  <a:ext cx="1536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Freeform 16">
                  <a:extLst>
                    <a:ext uri="{FF2B5EF4-FFF2-40B4-BE49-F238E27FC236}">
                      <a16:creationId xmlns:a16="http://schemas.microsoft.com/office/drawing/2014/main" id="{4658DE4F-CE58-4665-90E0-03686256EF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4" y="1416"/>
                  <a:ext cx="1536" cy="664"/>
                </a:xfrm>
                <a:custGeom>
                  <a:avLst/>
                  <a:gdLst>
                    <a:gd name="T0" fmla="*/ 0 w 1536"/>
                    <a:gd name="T1" fmla="*/ 456 h 664"/>
                    <a:gd name="T2" fmla="*/ 288 w 1536"/>
                    <a:gd name="T3" fmla="*/ 648 h 664"/>
                    <a:gd name="T4" fmla="*/ 768 w 1536"/>
                    <a:gd name="T5" fmla="*/ 552 h 664"/>
                    <a:gd name="T6" fmla="*/ 1104 w 1536"/>
                    <a:gd name="T7" fmla="*/ 72 h 664"/>
                    <a:gd name="T8" fmla="*/ 1536 w 1536"/>
                    <a:gd name="T9" fmla="*/ 120 h 6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36" h="664">
                      <a:moveTo>
                        <a:pt x="0" y="456"/>
                      </a:moveTo>
                      <a:cubicBezTo>
                        <a:pt x="80" y="544"/>
                        <a:pt x="160" y="632"/>
                        <a:pt x="288" y="648"/>
                      </a:cubicBezTo>
                      <a:cubicBezTo>
                        <a:pt x="416" y="664"/>
                        <a:pt x="632" y="648"/>
                        <a:pt x="768" y="552"/>
                      </a:cubicBezTo>
                      <a:cubicBezTo>
                        <a:pt x="904" y="456"/>
                        <a:pt x="976" y="144"/>
                        <a:pt x="1104" y="72"/>
                      </a:cubicBezTo>
                      <a:cubicBezTo>
                        <a:pt x="1232" y="0"/>
                        <a:pt x="1384" y="60"/>
                        <a:pt x="1536" y="12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17">
                  <a:extLst>
                    <a:ext uri="{FF2B5EF4-FFF2-40B4-BE49-F238E27FC236}">
                      <a16:creationId xmlns:a16="http://schemas.microsoft.com/office/drawing/2014/main" id="{126A8AB5-E0AD-4199-9B82-4A3003B2CF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584" y="1608"/>
                  <a:ext cx="48" cy="48"/>
                </a:xfrm>
                <a:prstGeom prst="ellipse">
                  <a:avLst/>
                </a:prstGeom>
                <a:solidFill>
                  <a:srgbClr val="009900"/>
                </a:solidFill>
                <a:ln w="2857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30" name="Line 18">
              <a:extLst>
                <a:ext uri="{FF2B5EF4-FFF2-40B4-BE49-F238E27FC236}">
                  <a16:creationId xmlns:a16="http://schemas.microsoft.com/office/drawing/2014/main" id="{37CEB59B-3AF5-4A66-9503-7F3F22FEB0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296"/>
              <a:ext cx="0" cy="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40A1336-AA95-4CB5-81B2-C6EE3469D905}"/>
              </a:ext>
            </a:extLst>
          </p:cNvPr>
          <p:cNvSpPr txBox="1"/>
          <p:nvPr/>
        </p:nvSpPr>
        <p:spPr>
          <a:xfrm>
            <a:off x="5723229" y="537694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9E0ED7-843E-4D4F-9E57-D55CD4DDC2AE}"/>
              </a:ext>
            </a:extLst>
          </p:cNvPr>
          <p:cNvSpPr txBox="1"/>
          <p:nvPr/>
        </p:nvSpPr>
        <p:spPr>
          <a:xfrm>
            <a:off x="8181777" y="537694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1844A1-56C5-4A77-9482-615B4B46BAA1}"/>
              </a:ext>
            </a:extLst>
          </p:cNvPr>
          <p:cNvSpPr txBox="1"/>
          <p:nvPr/>
        </p:nvSpPr>
        <p:spPr>
          <a:xfrm>
            <a:off x="6962966" y="536557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62813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Time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sz="2400" dirty="0">
                    <a:latin typeface="+mj-lt"/>
                  </a:rPr>
                  <a:t> be the # of intervals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)/2</m:t>
                    </m:r>
                  </m:oMath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Always half of the intervals lie to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the left and half lie to the right of c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So,</a:t>
                </a:r>
              </a:p>
              <a:p>
                <a:pPr marL="0" indent="0">
                  <a:buNone/>
                </a:pPr>
                <a:r>
                  <a:rPr lang="en-US" sz="2400" b="0" dirty="0"/>
                  <a:t>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i.e.,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10">
            <a:extLst>
              <a:ext uri="{FF2B5EF4-FFF2-40B4-BE49-F238E27FC236}">
                <a16:creationId xmlns:a16="http://schemas.microsoft.com/office/drawing/2014/main" id="{0DD3C72D-BEAF-4F5D-848F-F96941DD9020}"/>
              </a:ext>
            </a:extLst>
          </p:cNvPr>
          <p:cNvGrpSpPr>
            <a:grpSpLocks/>
          </p:cNvGrpSpPr>
          <p:nvPr/>
        </p:nvGrpSpPr>
        <p:grpSpPr bwMode="auto">
          <a:xfrm>
            <a:off x="5619402" y="2274322"/>
            <a:ext cx="3152471" cy="2343075"/>
            <a:chOff x="2688" y="1296"/>
            <a:chExt cx="1536" cy="912"/>
          </a:xfrm>
        </p:grpSpPr>
        <p:grpSp>
          <p:nvGrpSpPr>
            <p:cNvPr id="41" name="Group 11">
              <a:extLst>
                <a:ext uri="{FF2B5EF4-FFF2-40B4-BE49-F238E27FC236}">
                  <a16:creationId xmlns:a16="http://schemas.microsoft.com/office/drawing/2014/main" id="{72079B46-A1CD-4BD8-9079-FBC4076413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1296"/>
              <a:ext cx="1536" cy="912"/>
              <a:chOff x="2688" y="1296"/>
              <a:chExt cx="1536" cy="912"/>
            </a:xfrm>
          </p:grpSpPr>
          <p:sp>
            <p:nvSpPr>
              <p:cNvPr id="43" name="Rectangle 12" descr="Light upward diagonal">
                <a:extLst>
                  <a:ext uri="{FF2B5EF4-FFF2-40B4-BE49-F238E27FC236}">
                    <a16:creationId xmlns:a16="http://schemas.microsoft.com/office/drawing/2014/main" id="{66584218-1F08-444E-8F15-81331F56E6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296"/>
                <a:ext cx="768" cy="912"/>
              </a:xfrm>
              <a:prstGeom prst="rect">
                <a:avLst/>
              </a:prstGeom>
              <a:pattFill prst="ltUpDiag">
                <a:fgClr>
                  <a:schemeClr val="tx2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4" name="Group 13">
                <a:extLst>
                  <a:ext uri="{FF2B5EF4-FFF2-40B4-BE49-F238E27FC236}">
                    <a16:creationId xmlns:a16="http://schemas.microsoft.com/office/drawing/2014/main" id="{555E557C-47F1-4A45-BF06-35B6403205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1296"/>
                <a:ext cx="1536" cy="912"/>
                <a:chOff x="624" y="1296"/>
                <a:chExt cx="1536" cy="912"/>
              </a:xfrm>
            </p:grpSpPr>
            <p:sp>
              <p:nvSpPr>
                <p:cNvPr id="45" name="Rectangle 14">
                  <a:extLst>
                    <a:ext uri="{FF2B5EF4-FFF2-40B4-BE49-F238E27FC236}">
                      <a16:creationId xmlns:a16="http://schemas.microsoft.com/office/drawing/2014/main" id="{BE629313-DF08-42EA-984F-167B912266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1296"/>
                  <a:ext cx="1536" cy="91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" name="Line 15">
                  <a:extLst>
                    <a:ext uri="{FF2B5EF4-FFF2-40B4-BE49-F238E27FC236}">
                      <a16:creationId xmlns:a16="http://schemas.microsoft.com/office/drawing/2014/main" id="{2258A624-7D02-43B4-A6E0-B5DF51847F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4" y="1632"/>
                  <a:ext cx="1536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Freeform 16">
                  <a:extLst>
                    <a:ext uri="{FF2B5EF4-FFF2-40B4-BE49-F238E27FC236}">
                      <a16:creationId xmlns:a16="http://schemas.microsoft.com/office/drawing/2014/main" id="{080ACEB5-3F33-4669-A5B6-B56912E122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4" y="1416"/>
                  <a:ext cx="1536" cy="664"/>
                </a:xfrm>
                <a:custGeom>
                  <a:avLst/>
                  <a:gdLst>
                    <a:gd name="T0" fmla="*/ 0 w 1536"/>
                    <a:gd name="T1" fmla="*/ 456 h 664"/>
                    <a:gd name="T2" fmla="*/ 288 w 1536"/>
                    <a:gd name="T3" fmla="*/ 648 h 664"/>
                    <a:gd name="T4" fmla="*/ 768 w 1536"/>
                    <a:gd name="T5" fmla="*/ 552 h 664"/>
                    <a:gd name="T6" fmla="*/ 1104 w 1536"/>
                    <a:gd name="T7" fmla="*/ 72 h 664"/>
                    <a:gd name="T8" fmla="*/ 1536 w 1536"/>
                    <a:gd name="T9" fmla="*/ 120 h 6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36" h="664">
                      <a:moveTo>
                        <a:pt x="0" y="456"/>
                      </a:moveTo>
                      <a:cubicBezTo>
                        <a:pt x="80" y="544"/>
                        <a:pt x="160" y="632"/>
                        <a:pt x="288" y="648"/>
                      </a:cubicBezTo>
                      <a:cubicBezTo>
                        <a:pt x="416" y="664"/>
                        <a:pt x="632" y="648"/>
                        <a:pt x="768" y="552"/>
                      </a:cubicBezTo>
                      <a:cubicBezTo>
                        <a:pt x="904" y="456"/>
                        <a:pt x="976" y="144"/>
                        <a:pt x="1104" y="72"/>
                      </a:cubicBezTo>
                      <a:cubicBezTo>
                        <a:pt x="1232" y="0"/>
                        <a:pt x="1384" y="60"/>
                        <a:pt x="1536" y="12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Oval 17">
                  <a:extLst>
                    <a:ext uri="{FF2B5EF4-FFF2-40B4-BE49-F238E27FC236}">
                      <a16:creationId xmlns:a16="http://schemas.microsoft.com/office/drawing/2014/main" id="{5B136632-9324-4AB1-8369-3277F8BA01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584" y="1608"/>
                  <a:ext cx="48" cy="48"/>
                </a:xfrm>
                <a:prstGeom prst="ellipse">
                  <a:avLst/>
                </a:prstGeom>
                <a:solidFill>
                  <a:srgbClr val="009900"/>
                </a:solidFill>
                <a:ln w="2857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42" name="Line 18">
              <a:extLst>
                <a:ext uri="{FF2B5EF4-FFF2-40B4-BE49-F238E27FC236}">
                  <a16:creationId xmlns:a16="http://schemas.microsoft.com/office/drawing/2014/main" id="{1C738FA2-DF23-40CC-9811-A0971FC825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296"/>
              <a:ext cx="0" cy="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DF55690-1E18-4B40-87C3-D0096862BF2F}"/>
              </a:ext>
            </a:extLst>
          </p:cNvPr>
          <p:cNvSpPr txBox="1"/>
          <p:nvPr/>
        </p:nvSpPr>
        <p:spPr>
          <a:xfrm>
            <a:off x="5431915" y="465316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2A12F1E-253C-43C3-BC2E-33803218447C}"/>
              </a:ext>
            </a:extLst>
          </p:cNvPr>
          <p:cNvSpPr txBox="1"/>
          <p:nvPr/>
        </p:nvSpPr>
        <p:spPr>
          <a:xfrm>
            <a:off x="8584386" y="469300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F0DE937-A571-4771-822A-ADEE0EE15686}"/>
              </a:ext>
            </a:extLst>
          </p:cNvPr>
          <p:cNvSpPr txBox="1"/>
          <p:nvPr/>
        </p:nvSpPr>
        <p:spPr>
          <a:xfrm>
            <a:off x="7015364" y="468854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607C15-C2ED-4855-B5EE-8FFEAFD4FF0B}"/>
              </a:ext>
            </a:extLst>
          </p:cNvPr>
          <p:cNvSpPr/>
          <p:nvPr/>
        </p:nvSpPr>
        <p:spPr bwMode="auto">
          <a:xfrm>
            <a:off x="5607116" y="2272734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091A08C-659F-45DE-987E-75F597F46DB1}"/>
              </a:ext>
            </a:extLst>
          </p:cNvPr>
          <p:cNvSpPr/>
          <p:nvPr/>
        </p:nvSpPr>
        <p:spPr bwMode="auto">
          <a:xfrm>
            <a:off x="5766340" y="2282774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175D1B1-2BC3-4ACA-B6A2-EE7B3E55F5B8}"/>
              </a:ext>
            </a:extLst>
          </p:cNvPr>
          <p:cNvSpPr/>
          <p:nvPr/>
        </p:nvSpPr>
        <p:spPr bwMode="auto">
          <a:xfrm>
            <a:off x="5925564" y="2290926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1913453-F8D9-442E-A659-E2C74635658E}"/>
              </a:ext>
            </a:extLst>
          </p:cNvPr>
          <p:cNvSpPr/>
          <p:nvPr/>
        </p:nvSpPr>
        <p:spPr bwMode="auto">
          <a:xfrm>
            <a:off x="6091612" y="2286374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F96E9EF-88DD-4F16-81C4-1257AA1E87EB}"/>
              </a:ext>
            </a:extLst>
          </p:cNvPr>
          <p:cNvSpPr/>
          <p:nvPr/>
        </p:nvSpPr>
        <p:spPr bwMode="auto">
          <a:xfrm>
            <a:off x="6250836" y="2274998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4D3FCB9-C918-4C2A-9BA3-8CF2C7D64F9C}"/>
              </a:ext>
            </a:extLst>
          </p:cNvPr>
          <p:cNvSpPr/>
          <p:nvPr/>
        </p:nvSpPr>
        <p:spPr bwMode="auto">
          <a:xfrm>
            <a:off x="6410060" y="2277270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1CEE34E-A91E-4219-8BC5-945BADDC65CC}"/>
              </a:ext>
            </a:extLst>
          </p:cNvPr>
          <p:cNvSpPr/>
          <p:nvPr/>
        </p:nvSpPr>
        <p:spPr bwMode="auto">
          <a:xfrm>
            <a:off x="6569284" y="2284134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FC21351-C6CE-480B-92B1-8975F732D32B}"/>
              </a:ext>
            </a:extLst>
          </p:cNvPr>
          <p:cNvSpPr/>
          <p:nvPr/>
        </p:nvSpPr>
        <p:spPr bwMode="auto">
          <a:xfrm>
            <a:off x="6728508" y="2281814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2303BDC-5BAF-4AFA-99DC-B19EB8697BFC}"/>
              </a:ext>
            </a:extLst>
          </p:cNvPr>
          <p:cNvSpPr/>
          <p:nvPr/>
        </p:nvSpPr>
        <p:spPr bwMode="auto">
          <a:xfrm>
            <a:off x="6887732" y="2290910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53C9DCE-6DC8-4122-AB04-791BA59CD6D8}"/>
              </a:ext>
            </a:extLst>
          </p:cNvPr>
          <p:cNvSpPr/>
          <p:nvPr/>
        </p:nvSpPr>
        <p:spPr bwMode="auto">
          <a:xfrm>
            <a:off x="7046956" y="2279534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DDAF35B-6145-4D1F-AEBF-39E29228C551}"/>
              </a:ext>
            </a:extLst>
          </p:cNvPr>
          <p:cNvSpPr/>
          <p:nvPr/>
        </p:nvSpPr>
        <p:spPr bwMode="auto">
          <a:xfrm>
            <a:off x="7196180" y="2285454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1909F4D-972E-4FFD-AC61-FF598D00C0B4}"/>
              </a:ext>
            </a:extLst>
          </p:cNvPr>
          <p:cNvSpPr/>
          <p:nvPr/>
        </p:nvSpPr>
        <p:spPr bwMode="auto">
          <a:xfrm>
            <a:off x="7351756" y="2285969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B40B42F-8F8A-4656-B3F7-753750E37F1D}"/>
              </a:ext>
            </a:extLst>
          </p:cNvPr>
          <p:cNvSpPr/>
          <p:nvPr/>
        </p:nvSpPr>
        <p:spPr bwMode="auto">
          <a:xfrm>
            <a:off x="7510980" y="2279526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7D381CB-F36B-4174-82C8-E313100F4118}"/>
              </a:ext>
            </a:extLst>
          </p:cNvPr>
          <p:cNvSpPr/>
          <p:nvPr/>
        </p:nvSpPr>
        <p:spPr bwMode="auto">
          <a:xfrm>
            <a:off x="7670204" y="2295446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89B3533-B28F-4328-B610-0F66C6C92712}"/>
              </a:ext>
            </a:extLst>
          </p:cNvPr>
          <p:cNvSpPr/>
          <p:nvPr/>
        </p:nvSpPr>
        <p:spPr bwMode="auto">
          <a:xfrm>
            <a:off x="7829428" y="2290894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EE4E070-ADCC-4D08-8E44-C8E2402405A6}"/>
              </a:ext>
            </a:extLst>
          </p:cNvPr>
          <p:cNvSpPr/>
          <p:nvPr/>
        </p:nvSpPr>
        <p:spPr bwMode="auto">
          <a:xfrm>
            <a:off x="7995476" y="2279518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C6D048E-F9E5-4D7E-8F90-FE1CDB907068}"/>
              </a:ext>
            </a:extLst>
          </p:cNvPr>
          <p:cNvSpPr/>
          <p:nvPr/>
        </p:nvSpPr>
        <p:spPr bwMode="auto">
          <a:xfrm>
            <a:off x="8154700" y="2295438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8E4EDFF-C195-47B4-AEDF-8C46EC20D7C1}"/>
              </a:ext>
            </a:extLst>
          </p:cNvPr>
          <p:cNvSpPr/>
          <p:nvPr/>
        </p:nvSpPr>
        <p:spPr bwMode="auto">
          <a:xfrm>
            <a:off x="8313924" y="2290886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8BF66E7-C847-4FBF-9FA1-6AA8BEC6C27F}"/>
              </a:ext>
            </a:extLst>
          </p:cNvPr>
          <p:cNvSpPr/>
          <p:nvPr/>
        </p:nvSpPr>
        <p:spPr bwMode="auto">
          <a:xfrm>
            <a:off x="8466324" y="2293158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AB4E61F-76E4-479E-A684-7FC1536F1B87}"/>
              </a:ext>
            </a:extLst>
          </p:cNvPr>
          <p:cNvSpPr/>
          <p:nvPr/>
        </p:nvSpPr>
        <p:spPr bwMode="auto">
          <a:xfrm>
            <a:off x="8618724" y="2288606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30FE8EC6-6D4A-4CFA-B970-D508C925F756}"/>
              </a:ext>
            </a:extLst>
          </p:cNvPr>
          <p:cNvSpPr/>
          <p:nvPr/>
        </p:nvSpPr>
        <p:spPr bwMode="auto">
          <a:xfrm rot="5400000">
            <a:off x="6259240" y="4031261"/>
            <a:ext cx="294539" cy="1557846"/>
          </a:xfrm>
          <a:prstGeom prst="rightBrace">
            <a:avLst>
              <a:gd name="adj1" fmla="val 41271"/>
              <a:gd name="adj2" fmla="val 50000"/>
            </a:avLst>
          </a:prstGeom>
          <a:noFill/>
          <a:ln w="222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Right Brace 80">
            <a:extLst>
              <a:ext uri="{FF2B5EF4-FFF2-40B4-BE49-F238E27FC236}">
                <a16:creationId xmlns:a16="http://schemas.microsoft.com/office/drawing/2014/main" id="{1EC3CC4D-5D45-4FCD-9C09-E391EAE355A2}"/>
              </a:ext>
            </a:extLst>
          </p:cNvPr>
          <p:cNvSpPr/>
          <p:nvPr/>
        </p:nvSpPr>
        <p:spPr bwMode="auto">
          <a:xfrm rot="5400000">
            <a:off x="7878777" y="4026710"/>
            <a:ext cx="294539" cy="1557846"/>
          </a:xfrm>
          <a:prstGeom prst="rightBrace">
            <a:avLst>
              <a:gd name="adj1" fmla="val 41271"/>
              <a:gd name="adj2" fmla="val 50000"/>
            </a:avLst>
          </a:prstGeom>
          <a:noFill/>
          <a:ln w="222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0FD8947-F3EB-4AF7-BEB3-C434CFB8D97F}"/>
              </a:ext>
            </a:extLst>
          </p:cNvPr>
          <p:cNvSpPr txBox="1"/>
          <p:nvPr/>
        </p:nvSpPr>
        <p:spPr>
          <a:xfrm>
            <a:off x="7770373" y="4899995"/>
            <a:ext cx="540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n/2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3006856-84C9-4540-A25F-1B49E53D1508}"/>
              </a:ext>
            </a:extLst>
          </p:cNvPr>
          <p:cNvSpPr txBox="1"/>
          <p:nvPr/>
        </p:nvSpPr>
        <p:spPr>
          <a:xfrm>
            <a:off x="6121265" y="4909092"/>
            <a:ext cx="540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n/2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 bwMode="auto">
              <a:xfrm>
                <a:off x="628978" y="5453173"/>
                <a:ext cx="7955408" cy="1146839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For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kumimoji="0" lang="en-US" sz="20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dimension , 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“Binary search” can be used to minimize convex functions.</a:t>
                </a:r>
              </a:p>
              <a:p>
                <a:r>
                  <a:rPr lang="en-US" baseline="0" dirty="0">
                    <a:latin typeface="Arial" charset="0"/>
                  </a:rPr>
                  <a:t>The current best algorithms</a:t>
                </a:r>
                <a:r>
                  <a:rPr lang="en-US" dirty="0">
                    <a:latin typeface="Arial" charset="0"/>
                  </a:rPr>
                  <a:t>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time.</a:t>
                </a: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8978" y="5453173"/>
                <a:ext cx="7955408" cy="1146839"/>
              </a:xfrm>
              <a:prstGeom prst="roundRect">
                <a:avLst/>
              </a:prstGeom>
              <a:blipFill>
                <a:blip r:embed="rId4"/>
                <a:stretch>
                  <a:fillRect b="-2577"/>
                </a:stretch>
              </a:blip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781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Fast Exponentiation</a:t>
            </a:r>
          </a:p>
        </p:txBody>
      </p:sp>
    </p:spTree>
    <p:extLst>
      <p:ext uri="{BB962C8B-B14F-4D97-AF65-F5344CB8AC3E}">
        <p14:creationId xmlns:p14="http://schemas.microsoft.com/office/powerpoint/2010/main" val="3228998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Fast Exponentiation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481668"/>
                <a:ext cx="8340350" cy="4644496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dirty="0">
                    <a:solidFill>
                      <a:schemeClr val="accent2"/>
                    </a:solidFill>
                  </a:rPr>
                  <a:t>Power(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</a:rPr>
                  <a:t>)</a:t>
                </a:r>
              </a:p>
              <a:p>
                <a:pPr lvl="1" eaLnBrk="1" hangingPunct="1"/>
                <a:r>
                  <a:rPr lang="en-US" altLang="en-US" sz="2400" b="1" dirty="0">
                    <a:solidFill>
                      <a:srgbClr val="009900"/>
                    </a:solidFill>
                  </a:rPr>
                  <a:t>Input:</a:t>
                </a:r>
                <a:r>
                  <a:rPr lang="en-US" altLang="en-US" sz="2400" dirty="0"/>
                  <a:t> integer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24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2400" dirty="0"/>
                  <a:t> and number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altLang="en-US" sz="2400" b="1" dirty="0">
                  <a:solidFill>
                    <a:schemeClr val="tx2"/>
                  </a:solidFill>
                </a:endParaRPr>
              </a:p>
              <a:p>
                <a:pPr lvl="1" eaLnBrk="1" hangingPunct="1"/>
                <a:r>
                  <a:rPr lang="en-US" altLang="en-US" sz="2400" b="1" dirty="0">
                    <a:solidFill>
                      <a:srgbClr val="009900"/>
                    </a:solidFill>
                  </a:rPr>
                  <a:t>Output:</a:t>
                </a:r>
                <a:r>
                  <a:rPr lang="en-US" altLang="en-US" sz="2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altLang="en-US" sz="2400" b="1" baseline="30000" dirty="0">
                  <a:solidFill>
                    <a:schemeClr val="tx2"/>
                  </a:solidFill>
                </a:endParaRPr>
              </a:p>
              <a:p>
                <a:pPr lvl="4" eaLnBrk="1" hangingPunct="1"/>
                <a:endParaRPr lang="en-US" altLang="en-US" sz="1800" b="1" baseline="30000" dirty="0"/>
              </a:p>
              <a:p>
                <a:pPr eaLnBrk="1" hangingPunct="1"/>
                <a:r>
                  <a:rPr lang="en-US" altLang="en-US" sz="2800" dirty="0"/>
                  <a:t>Obvious algorithm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4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400" dirty="0"/>
                  <a:t> multiplications</a:t>
                </a:r>
              </a:p>
              <a:p>
                <a:pPr lvl="4" eaLnBrk="1" hangingPunct="1"/>
                <a:endParaRPr lang="en-US" altLang="en-US" sz="1800" dirty="0"/>
              </a:p>
              <a:p>
                <a:pPr eaLnBrk="1" hangingPunct="1"/>
                <a:r>
                  <a:rPr lang="en-US" altLang="en-US" sz="2800" dirty="0"/>
                  <a:t>Observation:</a:t>
                </a:r>
              </a:p>
              <a:p>
                <a:pPr lvl="1" eaLnBrk="1" hangingPunct="1"/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400" dirty="0"/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altLang="en-US" sz="240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668"/>
                <a:ext cx="8340350" cy="4644496"/>
              </a:xfrm>
              <a:blipFill>
                <a:blip r:embed="rId3"/>
                <a:stretch>
                  <a:fillRect l="-1316" t="-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331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49ED2C-BEB5-4DD6-9CA8-799ED4830140}" type="slidenum">
              <a:rPr lang="en-US" altLang="en-US" sz="1400" b="0">
                <a:latin typeface="Tahoma" panose="020B0604030504040204" pitchFamily="34" charset="0"/>
              </a:rPr>
              <a:pPr/>
              <a:t>17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Divide &amp; Conquer (Repeated Squaring)</a:t>
            </a:r>
            <a:endParaRPr lang="en-US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F660067F-C55C-4781-A219-CCA99C9FD3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6300" y="1214504"/>
                <a:ext cx="7391400" cy="2154436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Power(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𝒂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𝒏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{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if (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𝟎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 return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else if (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𝒏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is even)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 return Power(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𝒂</m:t>
                    </m:r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/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</a:t>
                </a:r>
                <a:r>
                  <a:rPr lang="en-US" altLang="en-US" sz="1600" dirty="0">
                    <a:sym typeface="Symbol" panose="05050102010706020507" pitchFamily="18" charset="2"/>
                  </a:rPr>
                  <a:t>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Power(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𝒂</m:t>
                    </m:r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𝒏</m:t>
                    </m:r>
                    <m:r>
                      <m:rPr>
                        <m:nor/>
                      </m:rPr>
                      <a:rPr lang="en-US" sz="1600" b="1" dirty="0">
                        <a:solidFill>
                          <a:srgbClr val="000000"/>
                        </a:solidFill>
                        <a:latin typeface="Courier New" charset="0"/>
                        <a:ea typeface="Courier New" charset="0"/>
                        <a:cs typeface="Courier New" charset="0"/>
                      </a:rPr>
                      <m:t>/2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else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 return Power(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𝒂</m:t>
                    </m:r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,(</m:t>
                    </m:r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−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)/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</a:t>
                </a:r>
                <a:r>
                  <a:rPr lang="en-US" altLang="en-US" sz="1600" dirty="0">
                    <a:sym typeface="Symbol" panose="05050102010706020507" pitchFamily="18" charset="2"/>
                  </a:rPr>
                  <a:t>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Power(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𝒂</m:t>
                    </m:r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,(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−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)</m:t>
                    </m:r>
                    <m:r>
                      <m:rPr>
                        <m:nor/>
                      </m:rPr>
                      <a:rPr lang="en-US" sz="1600" b="1" dirty="0">
                        <a:solidFill>
                          <a:srgbClr val="000000"/>
                        </a:solidFill>
                        <a:latin typeface="Courier New" charset="0"/>
                        <a:ea typeface="Courier New" charset="0"/>
                        <a:cs typeface="Courier New" charset="0"/>
                      </a:rPr>
                      <m:t>/2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</a:t>
                </a:r>
                <a:r>
                  <a:rPr lang="en-US" altLang="en-US" sz="1600" dirty="0">
                    <a:sym typeface="Symbol" panose="05050102010706020507" pitchFamily="18" charset="2"/>
                  </a:rPr>
                  <a:t> 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𝒂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  <a:sym typeface="Symbol" charset="2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}</a:t>
                </a:r>
              </a:p>
            </p:txBody>
          </p:sp>
        </mc:Choice>
        <mc:Fallback xmlns="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F660067F-C55C-4781-A219-CCA99C9FD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300" y="1214504"/>
                <a:ext cx="7391400" cy="2154436"/>
              </a:xfrm>
              <a:prstGeom prst="rect">
                <a:avLst/>
              </a:prstGeom>
              <a:blipFill>
                <a:blip r:embed="rId3"/>
                <a:stretch>
                  <a:fillRect b="-565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F154B-D842-4DC2-A1C1-6EB1CDD2EBCA}"/>
                  </a:ext>
                </a:extLst>
              </p:cNvPr>
              <p:cNvSpPr/>
              <p:nvPr/>
            </p:nvSpPr>
            <p:spPr>
              <a:xfrm>
                <a:off x="876300" y="3802327"/>
                <a:ext cx="7128934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eaLnBrk="1" hangingPunct="1">
                  <a:lnSpc>
                    <a:spcPct val="90000"/>
                  </a:lnSpc>
                </a:pPr>
                <a:r>
                  <a:rPr lang="en-US" altLang="en-US" dirty="0"/>
                  <a:t>Time (# of multiplications):</a:t>
                </a:r>
              </a:p>
              <a:p>
                <a:pPr algn="l" eaLnBrk="1" hangingPunct="1">
                  <a:lnSpc>
                    <a:spcPct val="90000"/>
                  </a:lnSpc>
                </a:pPr>
                <a:r>
                  <a:rPr lang="en-US" altLang="en-US" b="0" dirty="0"/>
                  <a:t>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⌋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)+2</m:t>
                    </m:r>
                  </m:oMath>
                </a14:m>
                <a:r>
                  <a:rPr lang="en-US" altLang="en-US" dirty="0"/>
                  <a:t> 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altLang="en-US" dirty="0"/>
              </a:p>
              <a:p>
                <a:pPr algn="l" eaLnBrk="1" hangingPunct="1">
                  <a:lnSpc>
                    <a:spcPct val="90000"/>
                  </a:lnSpc>
                </a:pPr>
                <a:r>
                  <a:rPr lang="en-US" altLang="en-US" b="0" dirty="0"/>
                  <a:t>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pPr algn="l" eaLnBrk="1" hangingPunct="1">
                  <a:lnSpc>
                    <a:spcPct val="90000"/>
                  </a:lnSpc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pPr algn="l" eaLnBrk="1" hangingPunct="1">
                  <a:lnSpc>
                    <a:spcPct val="90000"/>
                  </a:lnSpc>
                </a:pPr>
                <a:r>
                  <a:rPr lang="en-US" altLang="en-US" dirty="0">
                    <a:sym typeface="Symbol" panose="05050102010706020507" pitchFamily="18" charset="2"/>
                  </a:rPr>
                  <a:t>Solving it, we have</a:t>
                </a:r>
              </a:p>
              <a:p>
                <a:pPr algn="l" eaLnBrk="1" hangingPunct="1">
                  <a:lnSpc>
                    <a:spcPct val="90000"/>
                  </a:lnSpc>
                </a:pPr>
                <a:r>
                  <a:rPr lang="en-US" altLang="en-US" dirty="0"/>
                  <a:t>  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⌋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)+2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⌋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"/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/4</m:t>
                            </m:r>
                          </m:e>
                        </m:d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+2+2</m:t>
                    </m:r>
                  </m:oMath>
                </a14:m>
                <a:endParaRPr lang="en-US" altLang="en-US" dirty="0">
                  <a:sym typeface="Symbol" panose="05050102010706020507" pitchFamily="18" charset="2"/>
                </a:endParaRPr>
              </a:p>
              <a:p>
                <a:pPr algn="l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             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≤⋯≤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+2+⋯+2≤2</m:t>
                    </m:r>
                    <m:func>
                      <m:func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. </a:t>
                </a:r>
              </a:p>
              <a:p>
                <a:pPr algn="l" eaLnBrk="1" hangingPunct="1">
                  <a:lnSpc>
                    <a:spcPct val="90000"/>
                  </a:lnSpc>
                </a:pPr>
                <a:endParaRPr lang="en-US" altLang="en-US" dirty="0">
                  <a:solidFill>
                    <a:schemeClr val="tx2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F154B-D842-4DC2-A1C1-6EB1CDD2E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3802327"/>
                <a:ext cx="7128934" cy="2308324"/>
              </a:xfrm>
              <a:prstGeom prst="rect">
                <a:avLst/>
              </a:prstGeom>
              <a:blipFill>
                <a:blip r:embed="rId4"/>
                <a:stretch>
                  <a:fillRect l="-941" t="-10317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4">
            <a:extLst>
              <a:ext uri="{FF2B5EF4-FFF2-40B4-BE49-F238E27FC236}">
                <a16:creationId xmlns:a16="http://schemas.microsoft.com/office/drawing/2014/main" id="{A6AB2D82-5DB0-4DAE-8119-E0BED47CD6E5}"/>
              </a:ext>
            </a:extLst>
          </p:cNvPr>
          <p:cNvSpPr>
            <a:spLocks/>
          </p:cNvSpPr>
          <p:nvPr/>
        </p:nvSpPr>
        <p:spPr bwMode="auto">
          <a:xfrm rot="-5400000">
            <a:off x="3989388" y="5296876"/>
            <a:ext cx="85725" cy="1162050"/>
          </a:xfrm>
          <a:prstGeom prst="leftBrace">
            <a:avLst>
              <a:gd name="adj1" fmla="val 112963"/>
              <a:gd name="adj2" fmla="val 50000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5">
                <a:extLst>
                  <a:ext uri="{FF2B5EF4-FFF2-40B4-BE49-F238E27FC236}">
                    <a16:creationId xmlns:a16="http://schemas.microsoft.com/office/drawing/2014/main" id="{EA5C23D0-B932-42C3-A20E-07C0933C54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5245" y="5952513"/>
                <a:ext cx="184037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b="1" i="1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b="1" i="1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b="0" dirty="0">
                    <a:solidFill>
                      <a:schemeClr val="hlink"/>
                    </a:solidFill>
                    <a:latin typeface="Helvetica" panose="020B0604020202020204" pitchFamily="34" charset="0"/>
                  </a:rPr>
                  <a:t> copies</a:t>
                </a:r>
              </a:p>
            </p:txBody>
          </p:sp>
        </mc:Choice>
        <mc:Fallback xmlns="">
          <p:sp>
            <p:nvSpPr>
              <p:cNvPr id="10" name="Text Box 5">
                <a:extLst>
                  <a:ext uri="{FF2B5EF4-FFF2-40B4-BE49-F238E27FC236}">
                    <a16:creationId xmlns:a16="http://schemas.microsoft.com/office/drawing/2014/main" id="{EA5C23D0-B932-42C3-A20E-07C0933C5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5245" y="5952513"/>
                <a:ext cx="1840376" cy="400110"/>
              </a:xfrm>
              <a:prstGeom prst="rect">
                <a:avLst/>
              </a:prstGeom>
              <a:blipFill>
                <a:blip r:embed="rId5"/>
                <a:stretch>
                  <a:fillRect l="-662" t="-6061" r="-2980" b="-272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3F6D0F8-BF9A-4896-B37C-3E9E379D803C}"/>
              </a:ext>
            </a:extLst>
          </p:cNvPr>
          <p:cNvSpPr txBox="1"/>
          <p:nvPr/>
        </p:nvSpPr>
        <p:spPr>
          <a:xfrm>
            <a:off x="3904527" y="1201870"/>
            <a:ext cx="4475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there any problem in the program?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5B1133-C5A9-425A-B589-A243CFFC42C4}"/>
                  </a:ext>
                </a:extLst>
              </p:cNvPr>
              <p:cNvSpPr txBox="1"/>
              <p:nvPr/>
            </p:nvSpPr>
            <p:spPr>
              <a:xfrm>
                <a:off x="5837446" y="2186433"/>
                <a:ext cx="3352853" cy="3693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1" smtClean="0">
                        <a:latin typeface="Cambria Math" panose="02040503050406030204" pitchFamily="18" charset="0"/>
                      </a:rPr>
                      <m:t>Power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r>
                  <a:rPr lang="en-US" sz="1800" dirty="0"/>
                  <a:t>; return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 altLang="en-US" sz="1800" dirty="0">
                        <a:sym typeface="Symbol" panose="05050102010706020507" pitchFamily="18" charset="2"/>
                      </a:rPr>
                      <m:t>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;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5B1133-C5A9-425A-B589-A243CFFC4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446" y="2186433"/>
                <a:ext cx="3352853" cy="369332"/>
              </a:xfrm>
              <a:prstGeom prst="rect">
                <a:avLst/>
              </a:prstGeom>
              <a:blipFill>
                <a:blip r:embed="rId6"/>
                <a:stretch>
                  <a:fillRect t="-6250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1C796E-77FD-42AE-8DC2-5D0F3B45FD92}"/>
                  </a:ext>
                </a:extLst>
              </p:cNvPr>
              <p:cNvSpPr txBox="1"/>
              <p:nvPr/>
            </p:nvSpPr>
            <p:spPr>
              <a:xfrm>
                <a:off x="4475545" y="3082944"/>
                <a:ext cx="4516056" cy="3693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1" smtClean="0">
                        <a:latin typeface="Cambria Math" panose="02040503050406030204" pitchFamily="18" charset="0"/>
                      </a:rPr>
                      <m:t>Power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−1)/2)</m:t>
                    </m:r>
                  </m:oMath>
                </a14:m>
                <a:r>
                  <a:rPr lang="en-US" sz="1800" dirty="0"/>
                  <a:t>; return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 altLang="en-US" sz="1800" dirty="0">
                        <a:sym typeface="Symbol" panose="05050102010706020507" pitchFamily="18" charset="2"/>
                      </a:rPr>
                      <m:t>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 altLang="en-US" sz="1800" dirty="0">
                        <a:sym typeface="Symbol" panose="05050102010706020507" pitchFamily="18" charset="2"/>
                      </a:rPr>
                      <m:t>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/>
                  <a:t>;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1C796E-77FD-42AE-8DC2-5D0F3B45F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545" y="3082944"/>
                <a:ext cx="4516056" cy="369332"/>
              </a:xfrm>
              <a:prstGeom prst="rect">
                <a:avLst/>
              </a:prstGeom>
              <a:blipFill>
                <a:blip r:embed="rId7"/>
                <a:stretch>
                  <a:fillRect t="-6250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70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3" grpId="0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Quiz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B1C57226-EB39-467B-BE79-6004333AD3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F2668F-77E2-4152-BC35-4BBF652EC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88617"/>
            <a:ext cx="7673645" cy="202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5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Quiz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B1C57226-EB39-467B-BE79-6004333AD3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58CB2B-DFA7-44A3-8400-300C673F2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76337"/>
            <a:ext cx="777240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25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Announcements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396875" lvl="1" indent="-396875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From Jan 31 (next mon), all lectures and OH will be in person.</a:t>
            </a:r>
          </a:p>
          <a:p>
            <a:pPr marL="396875" lvl="1" indent="-396875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There will be recording (</a:t>
            </a:r>
            <a:r>
              <a:rPr lang="en-US" sz="2200" dirty="0" err="1"/>
              <a:t>Panopto</a:t>
            </a:r>
            <a:r>
              <a:rPr lang="en-US" sz="2200" dirty="0"/>
              <a:t> or zoom).</a:t>
            </a:r>
          </a:p>
          <a:p>
            <a:pPr marL="396875" lvl="1" indent="-396875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If you feel sick, don’t go to the class. </a:t>
            </a:r>
          </a:p>
          <a:p>
            <a:pPr marL="396875" lvl="1" indent="-396875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Midterm is in person.</a:t>
            </a:r>
          </a:p>
          <a:p>
            <a:pPr marL="796925" lvl="2" indent="-396875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Feb 4 (next Friday)</a:t>
            </a:r>
          </a:p>
          <a:p>
            <a:pPr marL="796925" lvl="2" indent="-396875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Open book and notes (hard copies only)</a:t>
            </a:r>
          </a:p>
          <a:p>
            <a:pPr marL="796925" lvl="2" indent="-396875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Coverage: All topics through divide and conquer</a:t>
            </a:r>
          </a:p>
          <a:p>
            <a:pPr marL="396875" lvl="1" indent="-396875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If you cannot attend the midterm, please contact me ASAP.</a:t>
            </a:r>
          </a:p>
          <a:p>
            <a:pPr marL="396875" lvl="1" indent="-396875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HW4 is out! </a:t>
            </a:r>
          </a:p>
        </p:txBody>
      </p:sp>
    </p:spTree>
    <p:extLst>
      <p:ext uri="{BB962C8B-B14F-4D97-AF65-F5344CB8AC3E}">
        <p14:creationId xmlns:p14="http://schemas.microsoft.com/office/powerpoint/2010/main" val="272481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Quiz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B1C57226-EB39-467B-BE79-6004333AD3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636DDF-A883-4835-B588-8EEDC83EF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1895475"/>
            <a:ext cx="78295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85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 marL="0" indent="0" algn="l"/>
            <a:r>
              <a:rPr kumimoji="0" lang="en-US" sz="3600" dirty="0">
                <a:cs typeface="+mj-cs"/>
              </a:rPr>
              <a:t>Master Theorem</a:t>
            </a:r>
            <a:endParaRPr kumimoji="0" lang="en-US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28342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60325" lvl="1" indent="-60325"/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𝑐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Then,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Gill Sans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&lt;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ea typeface="Gill Sans" charset="0"/>
                    <a:cs typeface="Gill Sans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Gill Sans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ea typeface="Gill Sans" charset="0"/>
                    <a:cs typeface="Gill Sans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𝑘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log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Gill Sans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&gt;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ea typeface="Gill Sans" charset="0"/>
                    <a:cs typeface="Gill Sans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Gill Sans" charset="0"/>
                                    <a:cs typeface="Gill Sans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Gill Sans" charset="0"/>
                                    <a:cs typeface="Gill Sans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Gill Sans" charset="0"/>
                                    <a:cs typeface="Gill Sans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𝑎</m:t>
                            </m:r>
                          </m:sup>
                        </m:sSup>
                      </m:e>
                    </m:d>
                  </m:oMath>
                </a14:m>
                <a:endParaRPr lang="en-US" sz="2400" b="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0" lvl="1" indent="0"/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Works even if it is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instead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.</m:t>
                    </m:r>
                  </m:oMath>
                </a14:m>
                <a:endParaRPr lang="en-US" sz="24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0" lvl="1" indent="0"/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We also need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≥1,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&gt;1 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≥0</m:t>
                    </m:r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633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60325" lvl="1" indent="-60325"/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𝑐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Then,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US" sz="2400" b="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𝑘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log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b="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Gill Sans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&gt;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ea typeface="Gill Sans" charset="0"/>
                    <a:cs typeface="Gill Sans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Gill Sans" charset="0"/>
                                    <a:cs typeface="Gill Sans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Gill Sans" charset="0"/>
                                    <a:cs typeface="Gill Sans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Gill Sans" charset="0"/>
                                    <a:cs typeface="Gill Sans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𝑎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0" lvl="1" indent="0"/>
                <a:r>
                  <a:rPr lang="en-US" sz="2400" dirty="0">
                    <a:solidFill>
                      <a:srgbClr val="0070C0"/>
                    </a:solidFill>
                    <a:latin typeface="+mj-lt"/>
                    <a:ea typeface="Gill Sans" charset="0"/>
                    <a:cs typeface="Gill Sans" charset="0"/>
                  </a:rPr>
                  <a:t>Example:</a:t>
                </a:r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For </a:t>
                </a:r>
                <a:r>
                  <a:rPr lang="en-US" sz="2400" dirty="0" err="1">
                    <a:solidFill>
                      <a:srgbClr val="0070C0"/>
                    </a:solidFill>
                    <a:latin typeface="+mj-lt"/>
                    <a:ea typeface="Gill Sans" charset="0"/>
                    <a:cs typeface="Gill Sans" charset="0"/>
                  </a:rPr>
                  <a:t>mergesort</a:t>
                </a:r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algorithm we have</a:t>
                </a:r>
              </a:p>
              <a:p>
                <a:pPr marL="0" lvl="1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Gill Sans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Gill Sans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Gill Sans" charset="0"/>
                              <a:cs typeface="Gill Sans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Gill Sans" charset="0"/>
                                  <a:cs typeface="Gill Sans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Gill Sans" charset="0"/>
                                  <a:cs typeface="Gill Sans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Gill Sans" charset="0"/>
                                  <a:cs typeface="Gill Sans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Gill Sans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Gill Sans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0" lvl="1" indent="0"/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So,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=1,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26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73319" y="274638"/>
            <a:ext cx="8717648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Proving 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D80BA292-C877-4CF8-B267-A049D81369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4241" y="1161136"/>
                <a:ext cx="3279166" cy="468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762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𝑎𝑇</m:t>
                      </m:r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alt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altLang="en-US" sz="2400" b="0" dirty="0">
                  <a:solidFill>
                    <a:schemeClr val="tx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D80BA292-C877-4CF8-B267-A049D8136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4241" y="1161136"/>
                <a:ext cx="3279166" cy="468205"/>
              </a:xfrm>
              <a:prstGeom prst="rect">
                <a:avLst/>
              </a:prstGeom>
              <a:blipFill>
                <a:blip r:embed="rId3"/>
                <a:stretch>
                  <a:fillRect b="-194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4">
            <a:extLst>
              <a:ext uri="{FF2B5EF4-FFF2-40B4-BE49-F238E27FC236}">
                <a16:creationId xmlns:a16="http://schemas.microsoft.com/office/drawing/2014/main" id="{5BFD6365-BA04-4175-9A30-C872D2A6C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169" y="1843745"/>
            <a:ext cx="76200" cy="76200"/>
          </a:xfrm>
          <a:prstGeom prst="flowChartConnector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F96FE4-28F1-4672-9D7C-3ED59D2C5CA0}"/>
              </a:ext>
            </a:extLst>
          </p:cNvPr>
          <p:cNvGrpSpPr>
            <a:grpSpLocks/>
          </p:cNvGrpSpPr>
          <p:nvPr/>
        </p:nvGrpSpPr>
        <p:grpSpPr bwMode="auto">
          <a:xfrm>
            <a:off x="3372769" y="1996145"/>
            <a:ext cx="1447800" cy="762000"/>
            <a:chOff x="2160" y="1536"/>
            <a:chExt cx="912" cy="480"/>
          </a:xfrm>
        </p:grpSpPr>
        <p:sp>
          <p:nvSpPr>
            <p:cNvPr id="7" name="AutoShape 6">
              <a:extLst>
                <a:ext uri="{FF2B5EF4-FFF2-40B4-BE49-F238E27FC236}">
                  <a16:creationId xmlns:a16="http://schemas.microsoft.com/office/drawing/2014/main" id="{1518850F-5EC3-45C5-A941-F6579666B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8" name="AutoShape 7">
              <a:extLst>
                <a:ext uri="{FF2B5EF4-FFF2-40B4-BE49-F238E27FC236}">
                  <a16:creationId xmlns:a16="http://schemas.microsoft.com/office/drawing/2014/main" id="{A67A690B-A1A2-44D2-9934-D99554495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9" name="AutoShape 8">
              <a:extLst>
                <a:ext uri="{FF2B5EF4-FFF2-40B4-BE49-F238E27FC236}">
                  <a16:creationId xmlns:a16="http://schemas.microsoft.com/office/drawing/2014/main" id="{EFB9E2BB-F499-4169-844E-F8C1F34DE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CD4728A2-939F-4C69-AB93-87A8002F55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536"/>
              <a:ext cx="19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9181C87B-3955-4BB4-9D74-DFE1D6E83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584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C1F3106A-9878-4624-BE3D-36EB09A501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1536"/>
              <a:ext cx="33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B6626FB-7786-48A9-BFC0-CE601C762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584"/>
              <a:ext cx="720" cy="144"/>
            </a:xfrm>
            <a:custGeom>
              <a:avLst/>
              <a:gdLst>
                <a:gd name="T0" fmla="*/ 0 w 720"/>
                <a:gd name="T1" fmla="*/ 0 h 144"/>
                <a:gd name="T2" fmla="*/ 336 w 720"/>
                <a:gd name="T3" fmla="*/ 144 h 144"/>
                <a:gd name="T4" fmla="*/ 720 w 720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0" h="144">
                  <a:moveTo>
                    <a:pt x="0" y="0"/>
                  </a:moveTo>
                  <a:cubicBezTo>
                    <a:pt x="108" y="72"/>
                    <a:pt x="216" y="144"/>
                    <a:pt x="336" y="144"/>
                  </a:cubicBezTo>
                  <a:cubicBezTo>
                    <a:pt x="456" y="144"/>
                    <a:pt x="656" y="24"/>
                    <a:pt x="720" y="0"/>
                  </a:cubicBezTo>
                </a:path>
              </a:pathLst>
            </a:custGeom>
            <a:noFill/>
            <a:ln w="762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3">
                <a:extLst>
                  <a:ext uri="{FF2B5EF4-FFF2-40B4-BE49-F238E27FC236}">
                    <a16:creationId xmlns:a16="http://schemas.microsoft.com/office/drawing/2014/main" id="{1BCC2530-5E57-4942-91E3-50D9AB53C1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3494" y="1759608"/>
                <a:ext cx="49321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762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solidFill>
                            <a:srgbClr val="3366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altLang="en-US" sz="28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Text Box 13">
                <a:extLst>
                  <a:ext uri="{FF2B5EF4-FFF2-40B4-BE49-F238E27FC236}">
                    <a16:creationId xmlns:a16="http://schemas.microsoft.com/office/drawing/2014/main" id="{1BCC2530-5E57-4942-91E3-50D9AB53C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3494" y="1759608"/>
                <a:ext cx="4932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312E1060-2D99-41C5-9E6B-5EB993ED97A6}"/>
              </a:ext>
            </a:extLst>
          </p:cNvPr>
          <p:cNvGrpSpPr>
            <a:grpSpLocks/>
          </p:cNvGrpSpPr>
          <p:nvPr/>
        </p:nvGrpSpPr>
        <p:grpSpPr bwMode="auto">
          <a:xfrm>
            <a:off x="2839369" y="2910545"/>
            <a:ext cx="1447800" cy="762000"/>
            <a:chOff x="2160" y="1536"/>
            <a:chExt cx="912" cy="480"/>
          </a:xfrm>
        </p:grpSpPr>
        <p:sp>
          <p:nvSpPr>
            <p:cNvPr id="17" name="AutoShape 16">
              <a:extLst>
                <a:ext uri="{FF2B5EF4-FFF2-40B4-BE49-F238E27FC236}">
                  <a16:creationId xmlns:a16="http://schemas.microsoft.com/office/drawing/2014/main" id="{98830C4E-559B-4434-A48B-9FF6AA6DD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18" name="AutoShape 17">
              <a:extLst>
                <a:ext uri="{FF2B5EF4-FFF2-40B4-BE49-F238E27FC236}">
                  <a16:creationId xmlns:a16="http://schemas.microsoft.com/office/drawing/2014/main" id="{E7C2C7BD-DD37-479F-BBF4-DE62B285D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19" name="AutoShape 18">
              <a:extLst>
                <a:ext uri="{FF2B5EF4-FFF2-40B4-BE49-F238E27FC236}">
                  <a16:creationId xmlns:a16="http://schemas.microsoft.com/office/drawing/2014/main" id="{9D3BA332-4466-48F4-B157-9FB0788F9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93D9356D-8947-4524-B75F-7626AEB51B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536"/>
              <a:ext cx="19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59EB0D03-ACB6-48FC-88CE-439B09CDF3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584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C92E6BB7-6C1A-41F8-BF0D-D04C0B8E6D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1536"/>
              <a:ext cx="33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E5CBEAE-8747-437B-8192-B24F8C4DB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584"/>
              <a:ext cx="720" cy="144"/>
            </a:xfrm>
            <a:custGeom>
              <a:avLst/>
              <a:gdLst>
                <a:gd name="T0" fmla="*/ 0 w 720"/>
                <a:gd name="T1" fmla="*/ 0 h 144"/>
                <a:gd name="T2" fmla="*/ 336 w 720"/>
                <a:gd name="T3" fmla="*/ 144 h 144"/>
                <a:gd name="T4" fmla="*/ 720 w 720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0" h="144">
                  <a:moveTo>
                    <a:pt x="0" y="0"/>
                  </a:moveTo>
                  <a:cubicBezTo>
                    <a:pt x="108" y="72"/>
                    <a:pt x="216" y="144"/>
                    <a:pt x="336" y="144"/>
                  </a:cubicBezTo>
                  <a:cubicBezTo>
                    <a:pt x="456" y="144"/>
                    <a:pt x="656" y="24"/>
                    <a:pt x="720" y="0"/>
                  </a:cubicBezTo>
                </a:path>
              </a:pathLst>
            </a:custGeom>
            <a:noFill/>
            <a:ln w="762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4" name="AutoShape 23">
            <a:extLst>
              <a:ext uri="{FF2B5EF4-FFF2-40B4-BE49-F238E27FC236}">
                <a16:creationId xmlns:a16="http://schemas.microsoft.com/office/drawing/2014/main" id="{88C42D51-1C83-4256-97BD-E19D03F92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2169" y="4510745"/>
            <a:ext cx="76200" cy="76200"/>
          </a:xfrm>
          <a:prstGeom prst="flowChartConnector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5" name="Line 24">
            <a:extLst>
              <a:ext uri="{FF2B5EF4-FFF2-40B4-BE49-F238E27FC236}">
                <a16:creationId xmlns:a16="http://schemas.microsoft.com/office/drawing/2014/main" id="{E707045B-89FE-46E4-A87B-269B277EA2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8369" y="3824945"/>
            <a:ext cx="304800" cy="609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6" name="Line 25">
            <a:extLst>
              <a:ext uri="{FF2B5EF4-FFF2-40B4-BE49-F238E27FC236}">
                <a16:creationId xmlns:a16="http://schemas.microsoft.com/office/drawing/2014/main" id="{620069EA-570F-4A4F-A196-6059E1DC1A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5569" y="3901145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7" name="Line 26">
            <a:extLst>
              <a:ext uri="{FF2B5EF4-FFF2-40B4-BE49-F238E27FC236}">
                <a16:creationId xmlns:a16="http://schemas.microsoft.com/office/drawing/2014/main" id="{82222F51-60B8-4380-9BBF-5F00BEA3EE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7969" y="3824945"/>
            <a:ext cx="533400" cy="609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EBB9734-D11E-4A9B-B08E-31D40A34F347}"/>
              </a:ext>
            </a:extLst>
          </p:cNvPr>
          <p:cNvGrpSpPr>
            <a:grpSpLocks/>
          </p:cNvGrpSpPr>
          <p:nvPr/>
        </p:nvGrpSpPr>
        <p:grpSpPr bwMode="auto">
          <a:xfrm>
            <a:off x="4287169" y="2910545"/>
            <a:ext cx="1447800" cy="762000"/>
            <a:chOff x="2160" y="1536"/>
            <a:chExt cx="912" cy="480"/>
          </a:xfrm>
        </p:grpSpPr>
        <p:sp>
          <p:nvSpPr>
            <p:cNvPr id="29" name="AutoShape 28">
              <a:extLst>
                <a:ext uri="{FF2B5EF4-FFF2-40B4-BE49-F238E27FC236}">
                  <a16:creationId xmlns:a16="http://schemas.microsoft.com/office/drawing/2014/main" id="{29B0886B-48CA-4DD5-A914-D390842B2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30" name="AutoShape 29">
              <a:extLst>
                <a:ext uri="{FF2B5EF4-FFF2-40B4-BE49-F238E27FC236}">
                  <a16:creationId xmlns:a16="http://schemas.microsoft.com/office/drawing/2014/main" id="{B0ECFE2A-7DEB-48E1-81E2-F12620C1C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31" name="AutoShape 30">
              <a:extLst>
                <a:ext uri="{FF2B5EF4-FFF2-40B4-BE49-F238E27FC236}">
                  <a16:creationId xmlns:a16="http://schemas.microsoft.com/office/drawing/2014/main" id="{C436D652-A5C3-467F-9B41-F981B529B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3F80C7B3-0663-4CB1-A6B5-7E9BAA0DD9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536"/>
              <a:ext cx="19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6EF9A58B-3613-4189-9625-91EB14395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584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58D206B9-017A-4F98-9D4A-CCE3BCCD97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1536"/>
              <a:ext cx="33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B9ED7E4-F671-4C2A-A5D3-A94F36AAC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584"/>
              <a:ext cx="720" cy="144"/>
            </a:xfrm>
            <a:custGeom>
              <a:avLst/>
              <a:gdLst>
                <a:gd name="T0" fmla="*/ 0 w 720"/>
                <a:gd name="T1" fmla="*/ 0 h 144"/>
                <a:gd name="T2" fmla="*/ 336 w 720"/>
                <a:gd name="T3" fmla="*/ 144 h 144"/>
                <a:gd name="T4" fmla="*/ 720 w 720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0" h="144">
                  <a:moveTo>
                    <a:pt x="0" y="0"/>
                  </a:moveTo>
                  <a:cubicBezTo>
                    <a:pt x="108" y="72"/>
                    <a:pt x="216" y="144"/>
                    <a:pt x="336" y="144"/>
                  </a:cubicBezTo>
                  <a:cubicBezTo>
                    <a:pt x="456" y="144"/>
                    <a:pt x="656" y="24"/>
                    <a:pt x="720" y="0"/>
                  </a:cubicBezTo>
                </a:path>
              </a:pathLst>
            </a:custGeom>
            <a:noFill/>
            <a:ln w="762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6" name="AutoShape 35">
            <a:extLst>
              <a:ext uri="{FF2B5EF4-FFF2-40B4-BE49-F238E27FC236}">
                <a16:creationId xmlns:a16="http://schemas.microsoft.com/office/drawing/2014/main" id="{DCEB6883-77E4-4411-A62A-331CF28C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9569" y="4510745"/>
            <a:ext cx="76200" cy="76200"/>
          </a:xfrm>
          <a:prstGeom prst="flowChartConnector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38" name="AutoShape 37">
            <a:extLst>
              <a:ext uri="{FF2B5EF4-FFF2-40B4-BE49-F238E27FC236}">
                <a16:creationId xmlns:a16="http://schemas.microsoft.com/office/drawing/2014/main" id="{DC52188C-AB37-4262-892D-2A73A4AE8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969" y="4510745"/>
            <a:ext cx="76200" cy="76200"/>
          </a:xfrm>
          <a:prstGeom prst="flowChartConnector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39" name="Line 38">
            <a:extLst>
              <a:ext uri="{FF2B5EF4-FFF2-40B4-BE49-F238E27FC236}">
                <a16:creationId xmlns:a16="http://schemas.microsoft.com/office/drawing/2014/main" id="{40ADA5BD-2EAB-4672-8443-C502CAA068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5769" y="3824945"/>
            <a:ext cx="304800" cy="609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0" name="Line 39">
            <a:extLst>
              <a:ext uri="{FF2B5EF4-FFF2-40B4-BE49-F238E27FC236}">
                <a16:creationId xmlns:a16="http://schemas.microsoft.com/office/drawing/2014/main" id="{F9C0EB92-FDF6-4657-BA6E-AD60608AE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2969" y="3901145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1" name="Line 40">
            <a:extLst>
              <a:ext uri="{FF2B5EF4-FFF2-40B4-BE49-F238E27FC236}">
                <a16:creationId xmlns:a16="http://schemas.microsoft.com/office/drawing/2014/main" id="{F7A6FAC8-CFF3-4C83-BBDC-A1C5D787BF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5369" y="3824945"/>
            <a:ext cx="533400" cy="609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B8AF59D-517F-46DA-A4D5-009EB2E2840B}"/>
              </a:ext>
            </a:extLst>
          </p:cNvPr>
          <p:cNvGrpSpPr>
            <a:grpSpLocks/>
          </p:cNvGrpSpPr>
          <p:nvPr/>
        </p:nvGrpSpPr>
        <p:grpSpPr bwMode="auto">
          <a:xfrm>
            <a:off x="1772569" y="4815545"/>
            <a:ext cx="1447800" cy="762000"/>
            <a:chOff x="2160" y="1536"/>
            <a:chExt cx="912" cy="480"/>
          </a:xfrm>
        </p:grpSpPr>
        <p:sp>
          <p:nvSpPr>
            <p:cNvPr id="43" name="AutoShape 42">
              <a:extLst>
                <a:ext uri="{FF2B5EF4-FFF2-40B4-BE49-F238E27FC236}">
                  <a16:creationId xmlns:a16="http://schemas.microsoft.com/office/drawing/2014/main" id="{069AE4D1-0201-429B-AF14-08970A648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44" name="AutoShape 43">
              <a:extLst>
                <a:ext uri="{FF2B5EF4-FFF2-40B4-BE49-F238E27FC236}">
                  <a16:creationId xmlns:a16="http://schemas.microsoft.com/office/drawing/2014/main" id="{249C2D16-B23B-4801-875F-A595B1DCF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45" name="AutoShape 44">
              <a:extLst>
                <a:ext uri="{FF2B5EF4-FFF2-40B4-BE49-F238E27FC236}">
                  <a16:creationId xmlns:a16="http://schemas.microsoft.com/office/drawing/2014/main" id="{0A6A7EB4-4203-4CC7-BBFC-5508A55B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46" name="Line 45">
              <a:extLst>
                <a:ext uri="{FF2B5EF4-FFF2-40B4-BE49-F238E27FC236}">
                  <a16:creationId xmlns:a16="http://schemas.microsoft.com/office/drawing/2014/main" id="{59854260-B20F-40AE-8176-610825243D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536"/>
              <a:ext cx="19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" name="Line 46">
              <a:extLst>
                <a:ext uri="{FF2B5EF4-FFF2-40B4-BE49-F238E27FC236}">
                  <a16:creationId xmlns:a16="http://schemas.microsoft.com/office/drawing/2014/main" id="{566E32E8-5243-4B40-9377-C9E4FDADB7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584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" name="Line 47">
              <a:extLst>
                <a:ext uri="{FF2B5EF4-FFF2-40B4-BE49-F238E27FC236}">
                  <a16:creationId xmlns:a16="http://schemas.microsoft.com/office/drawing/2014/main" id="{5A76E996-5CEF-48B8-A48A-0CF5B05A4F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1536"/>
              <a:ext cx="33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C8D7C83-27F5-4D5C-B7B0-D4B5AD731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584"/>
              <a:ext cx="720" cy="144"/>
            </a:xfrm>
            <a:custGeom>
              <a:avLst/>
              <a:gdLst>
                <a:gd name="T0" fmla="*/ 0 w 720"/>
                <a:gd name="T1" fmla="*/ 0 h 144"/>
                <a:gd name="T2" fmla="*/ 336 w 720"/>
                <a:gd name="T3" fmla="*/ 144 h 144"/>
                <a:gd name="T4" fmla="*/ 720 w 720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0" h="144">
                  <a:moveTo>
                    <a:pt x="0" y="0"/>
                  </a:moveTo>
                  <a:cubicBezTo>
                    <a:pt x="108" y="72"/>
                    <a:pt x="216" y="144"/>
                    <a:pt x="336" y="144"/>
                  </a:cubicBezTo>
                  <a:cubicBezTo>
                    <a:pt x="456" y="144"/>
                    <a:pt x="656" y="24"/>
                    <a:pt x="720" y="0"/>
                  </a:cubicBezTo>
                </a:path>
              </a:pathLst>
            </a:custGeom>
            <a:noFill/>
            <a:ln w="762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4A82C4E-55DF-4492-9C17-7D3DCB4FA518}"/>
              </a:ext>
            </a:extLst>
          </p:cNvPr>
          <p:cNvGrpSpPr>
            <a:grpSpLocks/>
          </p:cNvGrpSpPr>
          <p:nvPr/>
        </p:nvGrpSpPr>
        <p:grpSpPr bwMode="auto">
          <a:xfrm>
            <a:off x="4439569" y="4815545"/>
            <a:ext cx="1447800" cy="762000"/>
            <a:chOff x="2160" y="1536"/>
            <a:chExt cx="912" cy="480"/>
          </a:xfrm>
        </p:grpSpPr>
        <p:sp>
          <p:nvSpPr>
            <p:cNvPr id="51" name="AutoShape 50">
              <a:extLst>
                <a:ext uri="{FF2B5EF4-FFF2-40B4-BE49-F238E27FC236}">
                  <a16:creationId xmlns:a16="http://schemas.microsoft.com/office/drawing/2014/main" id="{146F6B49-CEB6-4453-BAC9-8635BD4DA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52" name="AutoShape 51">
              <a:extLst>
                <a:ext uri="{FF2B5EF4-FFF2-40B4-BE49-F238E27FC236}">
                  <a16:creationId xmlns:a16="http://schemas.microsoft.com/office/drawing/2014/main" id="{66205D02-EE2A-41CD-8016-80BEF7B59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53" name="AutoShape 52">
              <a:extLst>
                <a:ext uri="{FF2B5EF4-FFF2-40B4-BE49-F238E27FC236}">
                  <a16:creationId xmlns:a16="http://schemas.microsoft.com/office/drawing/2014/main" id="{6A265483-19C5-4C6E-A12F-F750A0E8C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54" name="Line 53">
              <a:extLst>
                <a:ext uri="{FF2B5EF4-FFF2-40B4-BE49-F238E27FC236}">
                  <a16:creationId xmlns:a16="http://schemas.microsoft.com/office/drawing/2014/main" id="{FB400B2E-4DF2-4C26-B5F9-E2D94B7B60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536"/>
              <a:ext cx="19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5" name="Line 54">
              <a:extLst>
                <a:ext uri="{FF2B5EF4-FFF2-40B4-BE49-F238E27FC236}">
                  <a16:creationId xmlns:a16="http://schemas.microsoft.com/office/drawing/2014/main" id="{6E991549-2173-458D-838B-90601BBD45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584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6" name="Line 55">
              <a:extLst>
                <a:ext uri="{FF2B5EF4-FFF2-40B4-BE49-F238E27FC236}">
                  <a16:creationId xmlns:a16="http://schemas.microsoft.com/office/drawing/2014/main" id="{D7A94390-68AF-423C-8221-8B12DB3795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1536"/>
              <a:ext cx="33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932BFDC-52F9-4191-B1AE-CEC31E193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584"/>
              <a:ext cx="720" cy="144"/>
            </a:xfrm>
            <a:custGeom>
              <a:avLst/>
              <a:gdLst>
                <a:gd name="T0" fmla="*/ 0 w 720"/>
                <a:gd name="T1" fmla="*/ 0 h 144"/>
                <a:gd name="T2" fmla="*/ 336 w 720"/>
                <a:gd name="T3" fmla="*/ 144 h 144"/>
                <a:gd name="T4" fmla="*/ 720 w 720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0" h="144">
                  <a:moveTo>
                    <a:pt x="0" y="0"/>
                  </a:moveTo>
                  <a:cubicBezTo>
                    <a:pt x="108" y="72"/>
                    <a:pt x="216" y="144"/>
                    <a:pt x="336" y="144"/>
                  </a:cubicBezTo>
                  <a:cubicBezTo>
                    <a:pt x="456" y="144"/>
                    <a:pt x="656" y="24"/>
                    <a:pt x="720" y="0"/>
                  </a:cubicBezTo>
                </a:path>
              </a:pathLst>
            </a:custGeom>
            <a:noFill/>
            <a:ln w="762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44B5C39-A16B-4135-9A08-B5DE20500655}"/>
              </a:ext>
            </a:extLst>
          </p:cNvPr>
          <p:cNvGrpSpPr/>
          <p:nvPr/>
        </p:nvGrpSpPr>
        <p:grpSpPr>
          <a:xfrm>
            <a:off x="80294" y="1103689"/>
            <a:ext cx="2243138" cy="4645957"/>
            <a:chOff x="453277" y="1103689"/>
            <a:chExt cx="2243138" cy="46459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14">
                  <a:extLst>
                    <a:ext uri="{FF2B5EF4-FFF2-40B4-BE49-F238E27FC236}">
                      <a16:creationId xmlns:a16="http://schemas.microsoft.com/office/drawing/2014/main" id="{7B63F984-6CB6-4925-91EB-3964678EFAB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7752" y="1568826"/>
                  <a:ext cx="49699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altLang="en-US" sz="2800" b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5" name="Text Box 14">
                  <a:extLst>
                    <a:ext uri="{FF2B5EF4-FFF2-40B4-BE49-F238E27FC236}">
                      <a16:creationId xmlns:a16="http://schemas.microsoft.com/office/drawing/2014/main" id="{7B63F984-6CB6-4925-91EB-3964678EFA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7752" y="1568826"/>
                  <a:ext cx="496996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Text Box 57">
              <a:extLst>
                <a:ext uri="{FF2B5EF4-FFF2-40B4-BE49-F238E27FC236}">
                  <a16:creationId xmlns:a16="http://schemas.microsoft.com/office/drawing/2014/main" id="{7FDBCC08-E8EE-4AE4-94BF-451FC5521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277" y="1103689"/>
              <a:ext cx="2243138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2800" b="0">
                  <a:solidFill>
                    <a:srgbClr val="FF0000"/>
                  </a:solidFill>
                  <a:latin typeface="+mj-lt"/>
                </a:rPr>
                <a:t>Problem size</a:t>
              </a:r>
              <a:endParaRPr lang="en-US" altLang="en-US" sz="2800" b="0"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 Box 58">
                  <a:extLst>
                    <a:ext uri="{FF2B5EF4-FFF2-40B4-BE49-F238E27FC236}">
                      <a16:creationId xmlns:a16="http://schemas.microsoft.com/office/drawing/2014/main" id="{E2E9A237-C1E8-488D-B4BC-38D373CBBBD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7752" y="2483226"/>
                  <a:ext cx="87517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sz="2800" b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9" name="Text Box 58">
                  <a:extLst>
                    <a:ext uri="{FF2B5EF4-FFF2-40B4-BE49-F238E27FC236}">
                      <a16:creationId xmlns:a16="http://schemas.microsoft.com/office/drawing/2014/main" id="{E2E9A237-C1E8-488D-B4BC-38D373CBBB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7752" y="2483226"/>
                  <a:ext cx="875176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 Box 59">
                  <a:extLst>
                    <a:ext uri="{FF2B5EF4-FFF2-40B4-BE49-F238E27FC236}">
                      <a16:creationId xmlns:a16="http://schemas.microsoft.com/office/drawing/2014/main" id="{B0294A33-4F89-463E-9519-E71A7A8230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7752" y="3321426"/>
                  <a:ext cx="1045864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alt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altLang="en-US" sz="2800" b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0" name="Text Box 59">
                  <a:extLst>
                    <a:ext uri="{FF2B5EF4-FFF2-40B4-BE49-F238E27FC236}">
                      <a16:creationId xmlns:a16="http://schemas.microsoft.com/office/drawing/2014/main" id="{B0294A33-4F89-463E-9519-E71A7A8230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7752" y="3321426"/>
                  <a:ext cx="1045864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F13BFA1-28DF-4453-9966-35B4D9BABF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752" y="5226426"/>
                  <a:ext cx="482824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altLang="en-US" sz="2800" b="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F13BFA1-28DF-4453-9966-35B4D9BABF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7752" y="5226426"/>
                  <a:ext cx="482824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2673" name="Group 412672">
            <a:extLst>
              <a:ext uri="{FF2B5EF4-FFF2-40B4-BE49-F238E27FC236}">
                <a16:creationId xmlns:a16="http://schemas.microsoft.com/office/drawing/2014/main" id="{AAE2EE50-515E-44B5-89BE-112DF1937CB2}"/>
              </a:ext>
            </a:extLst>
          </p:cNvPr>
          <p:cNvGrpSpPr/>
          <p:nvPr/>
        </p:nvGrpSpPr>
        <p:grpSpPr>
          <a:xfrm>
            <a:off x="1242238" y="1615145"/>
            <a:ext cx="584775" cy="4124587"/>
            <a:chOff x="1615221" y="1615145"/>
            <a:chExt cx="584775" cy="41245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 Box 62">
                  <a:extLst>
                    <a:ext uri="{FF2B5EF4-FFF2-40B4-BE49-F238E27FC236}">
                      <a16:creationId xmlns:a16="http://schemas.microsoft.com/office/drawing/2014/main" id="{932AB9B0-F5C0-4D38-B169-38D60F8342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6173713">
                  <a:off x="875157" y="3025098"/>
                  <a:ext cx="2064904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32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en-US" sz="32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en-US" sz="32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3200" b="0" i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32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altLang="en-US" sz="32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32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altLang="en-US" sz="2800" b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Text Box 62">
                  <a:extLst>
                    <a:ext uri="{FF2B5EF4-FFF2-40B4-BE49-F238E27FC236}">
                      <a16:creationId xmlns:a16="http://schemas.microsoft.com/office/drawing/2014/main" id="{932AB9B0-F5C0-4D38-B169-38D60F8342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173713">
                  <a:off x="875157" y="3025098"/>
                  <a:ext cx="2064904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Line 63">
              <a:extLst>
                <a:ext uri="{FF2B5EF4-FFF2-40B4-BE49-F238E27FC236}">
                  <a16:creationId xmlns:a16="http://schemas.microsoft.com/office/drawing/2014/main" id="{36DC7CA4-C6C7-4FAC-82FA-7389A7AE8C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6952" y="4291932"/>
              <a:ext cx="0" cy="144780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" name="Line 64">
              <a:extLst>
                <a:ext uri="{FF2B5EF4-FFF2-40B4-BE49-F238E27FC236}">
                  <a16:creationId xmlns:a16="http://schemas.microsoft.com/office/drawing/2014/main" id="{0CE57A0E-62A1-43CB-A130-B80B5B327E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7619" y="1615145"/>
              <a:ext cx="9333" cy="76710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412672" name="Group 412671">
            <a:extLst>
              <a:ext uri="{FF2B5EF4-FFF2-40B4-BE49-F238E27FC236}">
                <a16:creationId xmlns:a16="http://schemas.microsoft.com/office/drawing/2014/main" id="{58CC085D-AC53-42C3-B3C3-9D80B07B4ECE}"/>
              </a:ext>
            </a:extLst>
          </p:cNvPr>
          <p:cNvGrpSpPr/>
          <p:nvPr/>
        </p:nvGrpSpPr>
        <p:grpSpPr>
          <a:xfrm>
            <a:off x="5734969" y="1194554"/>
            <a:ext cx="1310246" cy="4591473"/>
            <a:chOff x="6107952" y="1194554"/>
            <a:chExt cx="1310246" cy="4591473"/>
          </a:xfrm>
        </p:grpSpPr>
        <p:sp>
          <p:nvSpPr>
            <p:cNvPr id="37" name="AutoShape 36">
              <a:extLst>
                <a:ext uri="{FF2B5EF4-FFF2-40B4-BE49-F238E27FC236}">
                  <a16:creationId xmlns:a16="http://schemas.microsoft.com/office/drawing/2014/main" id="{E68E3D73-467F-409F-A827-8FA05673F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7952" y="4510745"/>
              <a:ext cx="76200" cy="76200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66" name="Text Box 65">
              <a:extLst>
                <a:ext uri="{FF2B5EF4-FFF2-40B4-BE49-F238E27FC236}">
                  <a16:creationId xmlns:a16="http://schemas.microsoft.com/office/drawing/2014/main" id="{285326A3-0764-447D-BF34-7B4A7B469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3910" y="1194554"/>
              <a:ext cx="12842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2400">
                  <a:solidFill>
                    <a:srgbClr val="3366FF"/>
                  </a:solidFill>
                  <a:latin typeface="+mj-lt"/>
                </a:rPr>
                <a:t># probs</a:t>
              </a:r>
              <a:endParaRPr lang="en-US" altLang="en-US" sz="2800" b="0"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CBC93097-EDED-42E4-8653-AA576845B3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8952" y="3337865"/>
                  <a:ext cx="617477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800" b="0" i="1" baseline="30000" dirty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altLang="en-US" sz="2800" b="0" dirty="0">
                    <a:solidFill>
                      <a:srgbClr val="3366FF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CBC93097-EDED-42E4-8653-AA576845B3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88952" y="3337865"/>
                  <a:ext cx="617477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48D8CD50-6B7D-437C-8E4C-95AC2CDB0F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8952" y="2463809"/>
                  <a:ext cx="493212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en-US" sz="2800" b="0" dirty="0">
                    <a:solidFill>
                      <a:srgbClr val="3366FF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48D8CD50-6B7D-437C-8E4C-95AC2CDB0F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88952" y="2463809"/>
                  <a:ext cx="493212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02E706CC-257B-4F8C-9EDF-9295AFD2AB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8952" y="1767545"/>
                  <a:ext cx="482824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altLang="en-US" sz="2800" b="0" dirty="0">
                    <a:solidFill>
                      <a:srgbClr val="3366FF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02E706CC-257B-4F8C-9EDF-9295AFD2AB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88952" y="1767545"/>
                  <a:ext cx="482824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0D046CCD-FB3B-4EA3-B48F-4D2FB4AA3F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8952" y="5272745"/>
                  <a:ext cx="601640" cy="513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800" b="0" i="1" baseline="30000" dirty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altLang="en-US" sz="2800" b="0" baseline="30000" dirty="0">
                    <a:solidFill>
                      <a:srgbClr val="3366FF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0D046CCD-FB3B-4EA3-B48F-4D2FB4AA3F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88952" y="5272745"/>
                  <a:ext cx="601640" cy="51328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2674" name="Group 412673">
            <a:extLst>
              <a:ext uri="{FF2B5EF4-FFF2-40B4-BE49-F238E27FC236}">
                <a16:creationId xmlns:a16="http://schemas.microsoft.com/office/drawing/2014/main" id="{39B974A8-6B33-42AB-8BB6-77A5D76A37BC}"/>
              </a:ext>
            </a:extLst>
          </p:cNvPr>
          <p:cNvGrpSpPr/>
          <p:nvPr/>
        </p:nvGrpSpPr>
        <p:grpSpPr>
          <a:xfrm>
            <a:off x="6846036" y="1184373"/>
            <a:ext cx="2378087" cy="4560439"/>
            <a:chOff x="7219019" y="1184373"/>
            <a:chExt cx="2378087" cy="4560439"/>
          </a:xfrm>
        </p:grpSpPr>
        <p:sp>
          <p:nvSpPr>
            <p:cNvPr id="71" name="Text Box 70">
              <a:extLst>
                <a:ext uri="{FF2B5EF4-FFF2-40B4-BE49-F238E27FC236}">
                  <a16:creationId xmlns:a16="http://schemas.microsoft.com/office/drawing/2014/main" id="{2F4E9448-0170-43FB-8A7B-EB282E804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0102" y="1184373"/>
              <a:ext cx="836613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2800" b="0">
                  <a:latin typeface="+mj-lt"/>
                </a:rPr>
                <a:t>cost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 Box 71">
                  <a:extLst>
                    <a:ext uri="{FF2B5EF4-FFF2-40B4-BE49-F238E27FC236}">
                      <a16:creationId xmlns:a16="http://schemas.microsoft.com/office/drawing/2014/main" id="{078CAE95-13C7-4BB5-84F3-581CA87DC8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44469" y="1714501"/>
                  <a:ext cx="854785" cy="5309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en-US" altLang="en-US" sz="2800" b="0" dirty="0">
                    <a:solidFill>
                      <a:schemeClr val="tx2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2" name="Text Box 71">
                  <a:extLst>
                    <a:ext uri="{FF2B5EF4-FFF2-40B4-BE49-F238E27FC236}">
                      <a16:creationId xmlns:a16="http://schemas.microsoft.com/office/drawing/2014/main" id="{078CAE95-13C7-4BB5-84F3-581CA87DC8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44469" y="1714501"/>
                  <a:ext cx="854785" cy="53091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 Box 73">
                  <a:extLst>
                    <a:ext uri="{FF2B5EF4-FFF2-40B4-BE49-F238E27FC236}">
                      <a16:creationId xmlns:a16="http://schemas.microsoft.com/office/drawing/2014/main" id="{3D404910-B7A2-487F-8B0E-5FA07E6BE8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68244" y="2519463"/>
                  <a:ext cx="2000676" cy="5309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en-US" altLang="en-US" sz="2800" b="0" dirty="0">
                    <a:solidFill>
                      <a:schemeClr val="tx2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3" name="Text Box 73">
                  <a:extLst>
                    <a:ext uri="{FF2B5EF4-FFF2-40B4-BE49-F238E27FC236}">
                      <a16:creationId xmlns:a16="http://schemas.microsoft.com/office/drawing/2014/main" id="{3D404910-B7A2-487F-8B0E-5FA07E6BE8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68244" y="2519463"/>
                  <a:ext cx="2000676" cy="53091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4">
                  <a:extLst>
                    <a:ext uri="{FF2B5EF4-FFF2-40B4-BE49-F238E27FC236}">
                      <a16:creationId xmlns:a16="http://schemas.microsoft.com/office/drawing/2014/main" id="{F35F747F-38CE-4D76-B4D3-592B94CDE5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0294" y="3319281"/>
                  <a:ext cx="2304862" cy="5309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altLang="en-US" sz="2800" b="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2800" b="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800" b="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en-US" sz="2800" b="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alt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2800" b="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en-US" sz="2800" b="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en-US" altLang="en-US" sz="2800" b="0" baseline="30000" dirty="0">
                    <a:solidFill>
                      <a:schemeClr val="tx2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4" name="Rectangle 74">
                  <a:extLst>
                    <a:ext uri="{FF2B5EF4-FFF2-40B4-BE49-F238E27FC236}">
                      <a16:creationId xmlns:a16="http://schemas.microsoft.com/office/drawing/2014/main" id="{F35F747F-38CE-4D76-B4D3-592B94CDE5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60294" y="3319281"/>
                  <a:ext cx="2304862" cy="53091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6">
                  <a:extLst>
                    <a:ext uri="{FF2B5EF4-FFF2-40B4-BE49-F238E27FC236}">
                      <a16:creationId xmlns:a16="http://schemas.microsoft.com/office/drawing/2014/main" id="{E7E340B6-0D13-407B-8A61-7AAEEFA1E1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19019" y="5072064"/>
                  <a:ext cx="2378087" cy="672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800" b="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altLang="en-US" sz="28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en-US" sz="28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altLang="en-US" sz="2800" b="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2800" b="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800" b="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en-US" sz="2800" b="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altLang="en-US" sz="2800" b="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2800" b="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en-US" altLang="en-US" sz="2800" b="0" baseline="30000" dirty="0">
                    <a:solidFill>
                      <a:schemeClr val="tx2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6" name="Rectangle 76">
                  <a:extLst>
                    <a:ext uri="{FF2B5EF4-FFF2-40B4-BE49-F238E27FC236}">
                      <a16:creationId xmlns:a16="http://schemas.microsoft.com/office/drawing/2014/main" id="{E7E340B6-0D13-407B-8A61-7AAEEFA1E1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19019" y="5072064"/>
                  <a:ext cx="2378087" cy="67274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53717E-4E32-468B-A609-7FA4FFA4EA3F}"/>
                  </a:ext>
                </a:extLst>
              </p:cNvPr>
              <p:cNvSpPr txBox="1"/>
              <p:nvPr/>
            </p:nvSpPr>
            <p:spPr>
              <a:xfrm>
                <a:off x="2403165" y="5907027"/>
                <a:ext cx="3633559" cy="801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53717E-4E32-468B-A609-7FA4FFA4E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165" y="5907027"/>
                <a:ext cx="3633559" cy="80182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94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60325" lvl="1" indent="-60325"/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𝑐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Then,</a:t>
                </a:r>
              </a:p>
              <a:p>
                <a:pPr marL="0" lvl="1" indent="0"/>
                <a:endParaRPr lang="en-US" sz="12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US" sz="2400" b="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12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𝑘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log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b="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Gill Sans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&gt;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ea typeface="Gill Sans" charset="0"/>
                    <a:cs typeface="Gill Sans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Gill Sans" charset="0"/>
                                    <a:cs typeface="Gill Sans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Gill Sans" charset="0"/>
                                    <a:cs typeface="Gill Sans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Gill Sans" charset="0"/>
                                    <a:cs typeface="Gill Sans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𝑎</m:t>
                            </m:r>
                          </m:sup>
                        </m:sSup>
                      </m:e>
                    </m:d>
                  </m:oMath>
                </a14:m>
                <a:endParaRPr lang="en-US" sz="2400" b="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F34BD99-8AD0-4122-912B-E1808599F998}"/>
              </a:ext>
            </a:extLst>
          </p:cNvPr>
          <p:cNvSpPr txBox="1"/>
          <p:nvPr/>
        </p:nvSpPr>
        <p:spPr>
          <a:xfrm>
            <a:off x="5224577" y="1828800"/>
            <a:ext cx="37176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of problems increases </a:t>
            </a:r>
            <a:r>
              <a:rPr lang="en-US" dirty="0">
                <a:solidFill>
                  <a:srgbClr val="FF0000"/>
                </a:solidFill>
              </a:rPr>
              <a:t>slower</a:t>
            </a:r>
          </a:p>
          <a:p>
            <a:r>
              <a:rPr lang="en-US" dirty="0"/>
              <a:t>than the decreases of cost.</a:t>
            </a:r>
          </a:p>
          <a:p>
            <a:r>
              <a:rPr lang="en-US" dirty="0">
                <a:solidFill>
                  <a:srgbClr val="FF0000"/>
                </a:solidFill>
              </a:rPr>
              <a:t>First</a:t>
            </a:r>
            <a:r>
              <a:rPr lang="en-US" dirty="0"/>
              <a:t> term dominates.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8E5973-EBE1-482B-A9E3-5F6ACDBC49BC}"/>
              </a:ext>
            </a:extLst>
          </p:cNvPr>
          <p:cNvSpPr txBox="1"/>
          <p:nvPr/>
        </p:nvSpPr>
        <p:spPr>
          <a:xfrm>
            <a:off x="5262886" y="3429000"/>
            <a:ext cx="37000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of problems increases </a:t>
            </a:r>
            <a:r>
              <a:rPr lang="en-US" dirty="0">
                <a:solidFill>
                  <a:srgbClr val="FF0000"/>
                </a:solidFill>
              </a:rPr>
              <a:t>faster</a:t>
            </a:r>
          </a:p>
          <a:p>
            <a:r>
              <a:rPr lang="en-US" dirty="0"/>
              <a:t>than the decreases of cost</a:t>
            </a:r>
          </a:p>
          <a:p>
            <a:r>
              <a:rPr lang="en-US" dirty="0">
                <a:solidFill>
                  <a:srgbClr val="FF0000"/>
                </a:solidFill>
              </a:rPr>
              <a:t>Last</a:t>
            </a:r>
            <a:r>
              <a:rPr lang="en-US" dirty="0"/>
              <a:t> term dominates.</a:t>
            </a:r>
          </a:p>
        </p:txBody>
      </p:sp>
    </p:spTree>
    <p:extLst>
      <p:ext uri="{BB962C8B-B14F-4D97-AF65-F5344CB8AC3E}">
        <p14:creationId xmlns:p14="http://schemas.microsoft.com/office/powerpoint/2010/main" val="11498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HW2 Comments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396875" lvl="1" indent="-396875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What are </a:t>
            </a:r>
            <a:r>
              <a:rPr lang="en-US" sz="2200" b="1" dirty="0"/>
              <a:t>not</a:t>
            </a:r>
            <a:r>
              <a:rPr lang="en-US" sz="2200" dirty="0"/>
              <a:t> considered as a proof?</a:t>
            </a:r>
          </a:p>
          <a:p>
            <a:pPr marL="796925" lvl="2" indent="-396875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You just describe what your algorithm does.</a:t>
            </a:r>
          </a:p>
          <a:p>
            <a:pPr marL="796925" lvl="2" indent="-396875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Bad: We explores edges in alphabetical order, so the output is correct.</a:t>
            </a:r>
          </a:p>
          <a:p>
            <a:pPr marL="796925" lvl="2" indent="-396875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You can always look at lecture notes to see how things are proved.</a:t>
            </a:r>
          </a:p>
          <a:p>
            <a:pPr marL="796925" lvl="2" indent="-396875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Techniques:</a:t>
            </a:r>
          </a:p>
          <a:p>
            <a:pPr marL="1254125" lvl="3" indent="-396875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Induction (Key: Come up with a good hypothesis)</a:t>
            </a:r>
          </a:p>
          <a:p>
            <a:pPr marL="1254125" lvl="3" indent="-396875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Contradiction (If the output is wrong, what do we contradicts to?)</a:t>
            </a:r>
          </a:p>
          <a:p>
            <a:pPr marL="857250" lvl="3" indent="0">
              <a:buNone/>
              <a:defRPr/>
            </a:pPr>
            <a:endParaRPr lang="en-US" sz="1400" dirty="0"/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I changed the guideline to</a:t>
            </a:r>
          </a:p>
          <a:p>
            <a:pPr marL="742950" lvl="2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Discuss runtime</a:t>
            </a:r>
          </a:p>
          <a:p>
            <a:pPr marL="742950" lvl="2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Prove correctness</a:t>
            </a:r>
          </a:p>
          <a:p>
            <a:pPr marL="857250" lvl="3" indent="0">
              <a:buNone/>
              <a:defRPr/>
            </a:pPr>
            <a:endParaRPr lang="en-US" sz="1400" dirty="0"/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Still, the most important thing is to come up with a right algorithm. You are doing a great job here.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en-US" sz="2200" dirty="0"/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en-US" sz="2200" dirty="0"/>
          </a:p>
          <a:p>
            <a:pPr marL="396875" lvl="1" indent="-396875">
              <a:buFont typeface="Arial" panose="020B0604020202020204" pitchFamily="34" charset="0"/>
              <a:buChar char="•"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1580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Divide and Conquer Approach</a:t>
            </a:r>
          </a:p>
        </p:txBody>
      </p:sp>
    </p:spTree>
    <p:extLst>
      <p:ext uri="{BB962C8B-B14F-4D97-AF65-F5344CB8AC3E}">
        <p14:creationId xmlns:p14="http://schemas.microsoft.com/office/powerpoint/2010/main" val="806757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Divide and Conquer 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396875" lvl="1" indent="-396875">
              <a:defRPr/>
            </a:pPr>
            <a:r>
              <a:rPr lang="en-US" sz="2400" dirty="0"/>
              <a:t>We reduce a problem to several subproblems.</a:t>
            </a:r>
          </a:p>
          <a:p>
            <a:pPr marL="341313" lvl="1" indent="-341313">
              <a:defRPr/>
            </a:pPr>
            <a:r>
              <a:rPr lang="en-US" sz="2400" dirty="0"/>
              <a:t>Typically, each sub-problem is </a:t>
            </a:r>
          </a:p>
          <a:p>
            <a:pPr marL="341313" lvl="1" indent="-341313">
              <a:defRPr/>
            </a:pPr>
            <a:r>
              <a:rPr lang="en-US" sz="2400" dirty="0"/>
              <a:t>   </a:t>
            </a:r>
            <a:r>
              <a:rPr lang="en-US" sz="2400" dirty="0">
                <a:solidFill>
                  <a:srgbClr val="FF0000"/>
                </a:solidFill>
              </a:rPr>
              <a:t>at most a constant fraction </a:t>
            </a:r>
            <a:r>
              <a:rPr lang="en-US" sz="2400" dirty="0"/>
              <a:t>of </a:t>
            </a:r>
          </a:p>
          <a:p>
            <a:pPr marL="341313" lvl="1" indent="-341313">
              <a:defRPr/>
            </a:pPr>
            <a:r>
              <a:rPr lang="en-US" sz="2400" dirty="0"/>
              <a:t>   the size of the original problem</a:t>
            </a:r>
          </a:p>
          <a:p>
            <a:pPr marL="798513" lvl="1" indent="-798513">
              <a:defRPr/>
            </a:pPr>
            <a:endParaRPr lang="en-US" sz="2400" dirty="0"/>
          </a:p>
          <a:p>
            <a:pPr marL="798513" lvl="1" indent="-798513">
              <a:defRPr/>
            </a:pPr>
            <a:r>
              <a:rPr lang="en-US" sz="2400" dirty="0"/>
              <a:t>Recursively solve each subproblem</a:t>
            </a:r>
          </a:p>
          <a:p>
            <a:pPr marL="798513" lvl="1" indent="-798513">
              <a:defRPr/>
            </a:pPr>
            <a:r>
              <a:rPr lang="en-US" sz="2400" dirty="0"/>
              <a:t>Merge the solutions</a:t>
            </a:r>
          </a:p>
          <a:p>
            <a:pPr marL="798513" lvl="1" indent="-798513">
              <a:defRPr/>
            </a:pPr>
            <a:endParaRPr lang="en-US" sz="1200" dirty="0"/>
          </a:p>
          <a:p>
            <a:pPr marL="798513" lvl="1" indent="-798513">
              <a:defRPr/>
            </a:pPr>
            <a:r>
              <a:rPr lang="en-US" sz="2400" dirty="0">
                <a:solidFill>
                  <a:srgbClr val="0070C0"/>
                </a:solidFill>
              </a:rPr>
              <a:t>Examples:</a:t>
            </a:r>
          </a:p>
          <a:p>
            <a:pPr marL="284163" lvl="2" indent="-284163">
              <a:defRPr/>
            </a:pPr>
            <a:r>
              <a:rPr lang="en-US" dirty="0" err="1"/>
              <a:t>Mergesort</a:t>
            </a:r>
            <a:r>
              <a:rPr lang="en-US" dirty="0"/>
              <a:t>, Binary Search, Strassen’s Algorithm, </a:t>
            </a:r>
            <a:endParaRPr lang="en-US" sz="2200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EFD35241-22F6-4E61-A5D1-EBEC69515C7B}"/>
              </a:ext>
            </a:extLst>
          </p:cNvPr>
          <p:cNvGrpSpPr>
            <a:grpSpLocks/>
          </p:cNvGrpSpPr>
          <p:nvPr/>
        </p:nvGrpSpPr>
        <p:grpSpPr bwMode="auto">
          <a:xfrm>
            <a:off x="5492306" y="1834006"/>
            <a:ext cx="2746375" cy="2057400"/>
            <a:chOff x="3118" y="2640"/>
            <a:chExt cx="1730" cy="1296"/>
          </a:xfrm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1DE8BB5-4E97-4E8B-A65E-583DB2CF3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640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701E7F05-958D-4C2E-8D6E-4CA285511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" y="3216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AB8FF813-18EB-4E6E-BA14-5CCE7EF55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792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78874BBF-22CD-4134-B5C5-CC3ED7907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" y="3792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0FAD6671-3DE8-40F4-AABA-D121BE80AE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0" y="3312"/>
              <a:ext cx="144" cy="48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9A2292EC-044C-4E76-BB55-5ECE063ABB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312"/>
              <a:ext cx="144" cy="528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2C4434B3-074E-44B9-94C5-9C1AE021F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216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150A8508-6C3C-473F-9E76-6300AE156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6" y="3792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13" name="Oval 13">
              <a:extLst>
                <a:ext uri="{FF2B5EF4-FFF2-40B4-BE49-F238E27FC236}">
                  <a16:creationId xmlns:a16="http://schemas.microsoft.com/office/drawing/2014/main" id="{BF4388AE-13C3-4A31-BEBF-11D970A98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3792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D1972CD3-BDFC-46AC-BF54-0529541661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86" y="3312"/>
              <a:ext cx="144" cy="48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15" name="Line 15">
              <a:extLst>
                <a:ext uri="{FF2B5EF4-FFF2-40B4-BE49-F238E27FC236}">
                  <a16:creationId xmlns:a16="http://schemas.microsoft.com/office/drawing/2014/main" id="{95EDB7B9-C08C-4772-831B-AC866BFE92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8" y="3312"/>
              <a:ext cx="144" cy="528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2966239B-F2F4-4998-8954-7664890998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2640"/>
              <a:ext cx="0" cy="1296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841E7228-27AF-4C5A-9773-02B701499E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749" y="3162"/>
              <a:ext cx="10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solidFill>
                    <a:srgbClr val="3366FF"/>
                  </a:solidFill>
                  <a:latin typeface="Gill Sans"/>
                  <a:ea typeface="Courier New" charset="0"/>
                  <a:cs typeface="Gill Sans" charset="0"/>
                </a:rPr>
                <a:t>Log n levels</a:t>
              </a:r>
            </a:p>
          </p:txBody>
        </p:sp>
        <p:cxnSp>
          <p:nvCxnSpPr>
            <p:cNvPr id="19" name="AutoShape 19">
              <a:extLst>
                <a:ext uri="{FF2B5EF4-FFF2-40B4-BE49-F238E27FC236}">
                  <a16:creationId xmlns:a16="http://schemas.microsoft.com/office/drawing/2014/main" id="{35353C15-DE84-4056-9C2B-19B420178FCF}"/>
                </a:ext>
              </a:extLst>
            </p:cNvPr>
            <p:cNvCxnSpPr>
              <a:cxnSpLocks noChangeShapeType="1"/>
              <a:stCxn id="5" idx="5"/>
              <a:endCxn id="11" idx="1"/>
            </p:cNvCxnSpPr>
            <p:nvPr/>
          </p:nvCxnSpPr>
          <p:spPr bwMode="auto">
            <a:xfrm>
              <a:off x="4354" y="2746"/>
              <a:ext cx="234" cy="460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20">
              <a:extLst>
                <a:ext uri="{FF2B5EF4-FFF2-40B4-BE49-F238E27FC236}">
                  <a16:creationId xmlns:a16="http://schemas.microsoft.com/office/drawing/2014/main" id="{48D68B5B-97CA-4C8F-BDF7-0B0001BA469B}"/>
                </a:ext>
              </a:extLst>
            </p:cNvPr>
            <p:cNvCxnSpPr>
              <a:cxnSpLocks noChangeShapeType="1"/>
              <a:stCxn id="5" idx="3"/>
              <a:endCxn id="6" idx="7"/>
            </p:cNvCxnSpPr>
            <p:nvPr/>
          </p:nvCxnSpPr>
          <p:spPr bwMode="auto">
            <a:xfrm flipH="1">
              <a:off x="4050" y="2746"/>
              <a:ext cx="236" cy="460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493DE5-8E69-496B-A281-608B1EB9D9E2}"/>
              </a:ext>
            </a:extLst>
          </p:cNvPr>
          <p:cNvSpPr txBox="1"/>
          <p:nvPr/>
        </p:nvSpPr>
        <p:spPr>
          <a:xfrm>
            <a:off x="7482559" y="16868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176B37-82BD-422F-8ECC-9F42CF2E29C4}"/>
              </a:ext>
            </a:extLst>
          </p:cNvPr>
          <p:cNvSpPr txBox="1"/>
          <p:nvPr/>
        </p:nvSpPr>
        <p:spPr>
          <a:xfrm>
            <a:off x="7953397" y="2611651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n/2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86D32-61BB-4F06-9860-636BF7997638}"/>
              </a:ext>
            </a:extLst>
          </p:cNvPr>
          <p:cNvSpPr txBox="1"/>
          <p:nvPr/>
        </p:nvSpPr>
        <p:spPr>
          <a:xfrm>
            <a:off x="6952853" y="2593656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n/2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B77D81-ED77-4A0E-B398-6BBBBE4AC6A4}"/>
              </a:ext>
            </a:extLst>
          </p:cNvPr>
          <p:cNvSpPr txBox="1"/>
          <p:nvPr/>
        </p:nvSpPr>
        <p:spPr>
          <a:xfrm>
            <a:off x="8292282" y="3535523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n/4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A952448-F977-4301-8564-FEFF966633EA}"/>
              </a:ext>
            </a:extLst>
          </p:cNvPr>
          <p:cNvCxnSpPr/>
          <p:nvPr/>
        </p:nvCxnSpPr>
        <p:spPr bwMode="auto">
          <a:xfrm>
            <a:off x="6971856" y="3992691"/>
            <a:ext cx="0" cy="789451"/>
          </a:xfrm>
          <a:prstGeom prst="line">
            <a:avLst/>
          </a:prstGeom>
          <a:solidFill>
            <a:schemeClr val="accent1"/>
          </a:solidFill>
          <a:ln w="50800" cap="rnd" cmpd="sng" algn="ctr">
            <a:solidFill>
              <a:srgbClr val="0033CC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EC4B2B-D217-42D0-B69A-469B862B46B9}"/>
              </a:ext>
            </a:extLst>
          </p:cNvPr>
          <p:cNvCxnSpPr/>
          <p:nvPr/>
        </p:nvCxnSpPr>
        <p:spPr bwMode="auto">
          <a:xfrm>
            <a:off x="7925072" y="3929263"/>
            <a:ext cx="0" cy="789451"/>
          </a:xfrm>
          <a:prstGeom prst="line">
            <a:avLst/>
          </a:prstGeom>
          <a:solidFill>
            <a:schemeClr val="accent1"/>
          </a:solidFill>
          <a:ln w="50800" cap="rnd" cmpd="sng" algn="ctr">
            <a:solidFill>
              <a:srgbClr val="0033CC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542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Classical Example: Merge Sort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396875" lvl="1" indent="-396875">
              <a:defRPr/>
            </a:pPr>
            <a:r>
              <a:rPr lang="en-US" sz="2200" dirty="0"/>
              <a:t> </a:t>
            </a:r>
          </a:p>
        </p:txBody>
      </p:sp>
      <p:sp>
        <p:nvSpPr>
          <p:cNvPr id="28" name="Rectangle 48">
            <a:extLst>
              <a:ext uri="{FF2B5EF4-FFF2-40B4-BE49-F238E27FC236}">
                <a16:creationId xmlns:a16="http://schemas.microsoft.com/office/drawing/2014/main" id="{CBAB43CA-D56B-448B-AE90-F58D175E1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129" y="2127465"/>
            <a:ext cx="228600" cy="914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47059"/>
                  <a:invGamma/>
                </a:schemeClr>
              </a:gs>
            </a:gsLst>
            <a:lin ang="5400000" scaled="1"/>
          </a:gra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Gill Sans"/>
              <a:cs typeface="Gill Sans"/>
            </a:endParaRPr>
          </a:p>
        </p:txBody>
      </p:sp>
      <p:sp>
        <p:nvSpPr>
          <p:cNvPr id="29" name="Rectangle 19" descr="Paper bag">
            <a:extLst>
              <a:ext uri="{FF2B5EF4-FFF2-40B4-BE49-F238E27FC236}">
                <a16:creationId xmlns:a16="http://schemas.microsoft.com/office/drawing/2014/main" id="{7D575D4E-EFB1-4372-B54A-E23059D86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7955" y="2133107"/>
            <a:ext cx="228600" cy="2514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73076BBC-0084-48E6-BEAF-7ECCB9849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129" y="2127465"/>
            <a:ext cx="228600" cy="251460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sp>
        <p:nvSpPr>
          <p:cNvPr id="31" name="Line 25">
            <a:extLst>
              <a:ext uri="{FF2B5EF4-FFF2-40B4-BE49-F238E27FC236}">
                <a16:creationId xmlns:a16="http://schemas.microsoft.com/office/drawing/2014/main" id="{DC6915AE-1D8D-474D-9C7C-A4DDB9E4F6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7729" y="2889465"/>
            <a:ext cx="0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32" name="Oval 42">
            <a:extLst>
              <a:ext uri="{FF2B5EF4-FFF2-40B4-BE49-F238E27FC236}">
                <a16:creationId xmlns:a16="http://schemas.microsoft.com/office/drawing/2014/main" id="{C24725FF-4150-4176-B24A-BD94A55B4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7729" y="2737065"/>
            <a:ext cx="533400" cy="152400"/>
          </a:xfrm>
          <a:prstGeom prst="ellips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sp>
        <p:nvSpPr>
          <p:cNvPr id="33" name="Oval 43">
            <a:extLst>
              <a:ext uri="{FF2B5EF4-FFF2-40B4-BE49-F238E27FC236}">
                <a16:creationId xmlns:a16="http://schemas.microsoft.com/office/drawing/2014/main" id="{8D167F61-571D-4CA7-B310-06D3CEF03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7729" y="2889465"/>
            <a:ext cx="533400" cy="152400"/>
          </a:xfrm>
          <a:prstGeom prst="ellips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cxnSp>
        <p:nvCxnSpPr>
          <p:cNvPr id="34" name="AutoShape 44">
            <a:extLst>
              <a:ext uri="{FF2B5EF4-FFF2-40B4-BE49-F238E27FC236}">
                <a16:creationId xmlns:a16="http://schemas.microsoft.com/office/drawing/2014/main" id="{24395B06-FA48-4175-AB72-BBE1CEBE8EA8}"/>
              </a:ext>
            </a:extLst>
          </p:cNvPr>
          <p:cNvCxnSpPr>
            <a:cxnSpLocks noChangeShapeType="1"/>
            <a:stCxn id="38" idx="6"/>
            <a:endCxn id="32" idx="2"/>
          </p:cNvCxnSpPr>
          <p:nvPr/>
        </p:nvCxnSpPr>
        <p:spPr bwMode="auto">
          <a:xfrm>
            <a:off x="5598617" y="2298915"/>
            <a:ext cx="504825" cy="514350"/>
          </a:xfrm>
          <a:prstGeom prst="straightConnector1">
            <a:avLst/>
          </a:prstGeom>
          <a:noFill/>
          <a:ln w="28575">
            <a:solidFill>
              <a:srgbClr val="80808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45">
            <a:extLst>
              <a:ext uri="{FF2B5EF4-FFF2-40B4-BE49-F238E27FC236}">
                <a16:creationId xmlns:a16="http://schemas.microsoft.com/office/drawing/2014/main" id="{7CBE64A4-BDA9-429A-B119-EBAAFECF1580}"/>
              </a:ext>
            </a:extLst>
          </p:cNvPr>
          <p:cNvCxnSpPr>
            <a:cxnSpLocks noChangeShapeType="1"/>
            <a:stCxn id="39" idx="6"/>
            <a:endCxn id="33" idx="2"/>
          </p:cNvCxnSpPr>
          <p:nvPr/>
        </p:nvCxnSpPr>
        <p:spPr bwMode="auto">
          <a:xfrm flipV="1">
            <a:off x="5598617" y="2965665"/>
            <a:ext cx="504825" cy="914400"/>
          </a:xfrm>
          <a:prstGeom prst="straightConnector1">
            <a:avLst/>
          </a:prstGeom>
          <a:noFill/>
          <a:ln w="28575">
            <a:solidFill>
              <a:srgbClr val="80808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" name="Rectangle 46">
            <a:extLst>
              <a:ext uri="{FF2B5EF4-FFF2-40B4-BE49-F238E27FC236}">
                <a16:creationId xmlns:a16="http://schemas.microsoft.com/office/drawing/2014/main" id="{C952FDA2-5313-462A-9801-3C1982396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2758" y="1884910"/>
            <a:ext cx="228600" cy="1295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sp>
        <p:nvSpPr>
          <p:cNvPr id="37" name="Rectangle 47">
            <a:extLst>
              <a:ext uri="{FF2B5EF4-FFF2-40B4-BE49-F238E27FC236}">
                <a16:creationId xmlns:a16="http://schemas.microsoft.com/office/drawing/2014/main" id="{48BC5FCD-2B1E-425C-89E8-56FB21FD8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602" y="3598297"/>
            <a:ext cx="228600" cy="1219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38" name="Oval 39">
            <a:extLst>
              <a:ext uri="{FF2B5EF4-FFF2-40B4-BE49-F238E27FC236}">
                <a16:creationId xmlns:a16="http://schemas.microsoft.com/office/drawing/2014/main" id="{A28FC345-57FE-44BD-B080-78651D7B6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0929" y="2222715"/>
            <a:ext cx="533400" cy="152400"/>
          </a:xfrm>
          <a:prstGeom prst="ellips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sp>
        <p:nvSpPr>
          <p:cNvPr id="39" name="Oval 41">
            <a:extLst>
              <a:ext uri="{FF2B5EF4-FFF2-40B4-BE49-F238E27FC236}">
                <a16:creationId xmlns:a16="http://schemas.microsoft.com/office/drawing/2014/main" id="{32F5348B-4F0A-4EE5-B7C8-D7D5F96AE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0929" y="3803865"/>
            <a:ext cx="533400" cy="152400"/>
          </a:xfrm>
          <a:prstGeom prst="ellips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sp>
        <p:nvSpPr>
          <p:cNvPr id="40" name="Text Box 49">
            <a:extLst>
              <a:ext uri="{FF2B5EF4-FFF2-40B4-BE49-F238E27FC236}">
                <a16:creationId xmlns:a16="http://schemas.microsoft.com/office/drawing/2014/main" id="{A20D27F3-E6CE-41C7-8FB5-2BE3E40DC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484" y="1695420"/>
            <a:ext cx="320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66FF"/>
                </a:solidFill>
                <a:ea typeface="Courier New" charset="0"/>
                <a:cs typeface="Gill Sans" charset="0"/>
              </a:rPr>
              <a:t>A</a:t>
            </a:r>
            <a:endParaRPr lang="en-US" dirty="0">
              <a:solidFill>
                <a:srgbClr val="3366FF"/>
              </a:solidFill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44" name="Oval 53">
            <a:extLst>
              <a:ext uri="{FF2B5EF4-FFF2-40B4-BE49-F238E27FC236}">
                <a16:creationId xmlns:a16="http://schemas.microsoft.com/office/drawing/2014/main" id="{B1A6E627-7424-4E05-A311-52BEB7225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7729" y="2565615"/>
            <a:ext cx="533400" cy="152400"/>
          </a:xfrm>
          <a:prstGeom prst="ellips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cxnSp>
        <p:nvCxnSpPr>
          <p:cNvPr id="45" name="AutoShape 54">
            <a:extLst>
              <a:ext uri="{FF2B5EF4-FFF2-40B4-BE49-F238E27FC236}">
                <a16:creationId xmlns:a16="http://schemas.microsoft.com/office/drawing/2014/main" id="{C23A15E9-71D5-4E67-B248-DC69F64584D6}"/>
              </a:ext>
            </a:extLst>
          </p:cNvPr>
          <p:cNvCxnSpPr>
            <a:cxnSpLocks noChangeShapeType="1"/>
            <a:stCxn id="46" idx="6"/>
            <a:endCxn id="44" idx="2"/>
          </p:cNvCxnSpPr>
          <p:nvPr/>
        </p:nvCxnSpPr>
        <p:spPr bwMode="auto">
          <a:xfrm>
            <a:off x="5598617" y="2127465"/>
            <a:ext cx="504825" cy="514350"/>
          </a:xfrm>
          <a:prstGeom prst="straightConnector1">
            <a:avLst/>
          </a:prstGeom>
          <a:noFill/>
          <a:ln w="28575">
            <a:solidFill>
              <a:srgbClr val="80808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6" name="Oval 55">
            <a:extLst>
              <a:ext uri="{FF2B5EF4-FFF2-40B4-BE49-F238E27FC236}">
                <a16:creationId xmlns:a16="http://schemas.microsoft.com/office/drawing/2014/main" id="{A038201F-14CF-406D-AB01-FD11296F8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0929" y="2051265"/>
            <a:ext cx="533400" cy="152400"/>
          </a:xfrm>
          <a:prstGeom prst="ellips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sp>
        <p:nvSpPr>
          <p:cNvPr id="47" name="Rectangle 56" descr="Paper bag">
            <a:extLst>
              <a:ext uri="{FF2B5EF4-FFF2-40B4-BE49-F238E27FC236}">
                <a16:creationId xmlns:a16="http://schemas.microsoft.com/office/drawing/2014/main" id="{3013FD5A-36EF-414A-A52C-9CCD3946F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735" y="1815060"/>
            <a:ext cx="228600" cy="1295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sp>
        <p:nvSpPr>
          <p:cNvPr id="48" name="Rectangle 57" descr="Paper bag">
            <a:extLst>
              <a:ext uri="{FF2B5EF4-FFF2-40B4-BE49-F238E27FC236}">
                <a16:creationId xmlns:a16="http://schemas.microsoft.com/office/drawing/2014/main" id="{3C71F5AC-30C5-4B62-BE13-A97FF630C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517" y="3695207"/>
            <a:ext cx="228600" cy="1219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49" name="Rectangle 58">
            <a:extLst>
              <a:ext uri="{FF2B5EF4-FFF2-40B4-BE49-F238E27FC236}">
                <a16:creationId xmlns:a16="http://schemas.microsoft.com/office/drawing/2014/main" id="{69607403-8097-49FC-9BAA-1D6F67554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230" y="3052652"/>
            <a:ext cx="1304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Gill Sans"/>
                <a:ea typeface="Courier New" charset="0"/>
                <a:cs typeface="Gill Sans" charset="0"/>
              </a:rPr>
              <a:t>sort </a:t>
            </a:r>
          </a:p>
          <a:p>
            <a:r>
              <a:rPr lang="en-US" dirty="0">
                <a:solidFill>
                  <a:srgbClr val="0033CC"/>
                </a:solidFill>
                <a:latin typeface="Gill Sans"/>
                <a:ea typeface="Courier New" charset="0"/>
                <a:cs typeface="Gill Sans" charset="0"/>
              </a:rPr>
              <a:t>recursively</a:t>
            </a:r>
            <a:endParaRPr lang="en-US" sz="2000" dirty="0">
              <a:solidFill>
                <a:srgbClr val="0033CC"/>
              </a:solidFill>
              <a:latin typeface="Gill Sans"/>
              <a:ea typeface="Courier New" charset="0"/>
              <a:cs typeface="Gill Sans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DFCEB5A-2E7E-4DC4-8DA7-1D7A483AA4CF}"/>
              </a:ext>
            </a:extLst>
          </p:cNvPr>
          <p:cNvCxnSpPr/>
          <p:nvPr/>
        </p:nvCxnSpPr>
        <p:spPr bwMode="auto">
          <a:xfrm flipV="1">
            <a:off x="2166101" y="2335079"/>
            <a:ext cx="1135900" cy="5715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1EF721F-3A0A-49A1-A62C-F17EC79C8E92}"/>
              </a:ext>
            </a:extLst>
          </p:cNvPr>
          <p:cNvCxnSpPr>
            <a:cxnSpLocks/>
          </p:cNvCxnSpPr>
          <p:nvPr/>
        </p:nvCxnSpPr>
        <p:spPr bwMode="auto">
          <a:xfrm>
            <a:off x="2235967" y="3937717"/>
            <a:ext cx="974508" cy="6476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67F5884-A89C-45C2-AB59-EDBEECF71034}"/>
                  </a:ext>
                </a:extLst>
              </p:cNvPr>
              <p:cNvSpPr txBox="1"/>
              <p:nvPr/>
            </p:nvSpPr>
            <p:spPr>
              <a:xfrm>
                <a:off x="2188025" y="3230050"/>
                <a:ext cx="14586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33CC"/>
                    </a:solidFill>
                  </a:rPr>
                  <a:t>Split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67F5884-A89C-45C2-AB59-EDBEECF71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025" y="3230050"/>
                <a:ext cx="1458604" cy="400110"/>
              </a:xfrm>
              <a:prstGeom prst="rect">
                <a:avLst/>
              </a:prstGeom>
              <a:blipFill>
                <a:blip r:embed="rId4"/>
                <a:stretch>
                  <a:fillRect l="-3766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6859528-BE09-43E5-9509-45DB5875BAE1}"/>
              </a:ext>
            </a:extLst>
          </p:cNvPr>
          <p:cNvCxnSpPr>
            <a:cxnSpLocks/>
          </p:cNvCxnSpPr>
          <p:nvPr/>
        </p:nvCxnSpPr>
        <p:spPr bwMode="auto">
          <a:xfrm flipV="1">
            <a:off x="3937164" y="2532611"/>
            <a:ext cx="1152178" cy="73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78B7755-6E24-45DA-9D55-43B2BC56D81A}"/>
              </a:ext>
            </a:extLst>
          </p:cNvPr>
          <p:cNvCxnSpPr>
            <a:cxnSpLocks/>
          </p:cNvCxnSpPr>
          <p:nvPr/>
        </p:nvCxnSpPr>
        <p:spPr bwMode="auto">
          <a:xfrm flipV="1">
            <a:off x="3918487" y="4254248"/>
            <a:ext cx="1152178" cy="73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9741E9DB-63C5-4DA6-9891-BA8B9571662E}"/>
              </a:ext>
            </a:extLst>
          </p:cNvPr>
          <p:cNvSpPr txBox="1"/>
          <p:nvPr/>
        </p:nvSpPr>
        <p:spPr>
          <a:xfrm>
            <a:off x="5396487" y="4701316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merge</a:t>
            </a:r>
          </a:p>
        </p:txBody>
      </p:sp>
    </p:spTree>
    <p:extLst>
      <p:ext uri="{BB962C8B-B14F-4D97-AF65-F5344CB8AC3E}">
        <p14:creationId xmlns:p14="http://schemas.microsoft.com/office/powerpoint/2010/main" val="378130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Why Balanced Partitioning?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An alternative "divide &amp; conquer" algorithm:</a:t>
                </a:r>
              </a:p>
              <a:p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Split into n-1 and 1</a:t>
                </a:r>
              </a:p>
              <a:p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Sort each sub problem</a:t>
                </a:r>
              </a:p>
              <a:p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Merge them</a:t>
                </a:r>
              </a:p>
              <a:p>
                <a:pPr marL="0" indent="0">
                  <a:buNone/>
                </a:pPr>
                <a:endParaRPr lang="en-US" sz="12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Runtime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Solution: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 b="0" i="1" dirty="0">
                  <a:solidFill>
                    <a:schemeClr val="tx1"/>
                  </a:solidFill>
                  <a:latin typeface="+mj-lt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A31B20-4011-4C14-B4DF-32DD18069D97}"/>
                  </a:ext>
                </a:extLst>
              </p:cNvPr>
              <p:cNvSpPr txBox="1"/>
              <p:nvPr/>
            </p:nvSpPr>
            <p:spPr>
              <a:xfrm>
                <a:off x="1076310" y="4692956"/>
                <a:ext cx="34454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l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−1+ </m:t>
                      </m:r>
                      <m:r>
                        <a:rPr lang="en-US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  <m: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sz="2400" i="1" kern="0" dirty="0">
                  <a:solidFill>
                    <a:srgbClr val="000000"/>
                  </a:solidFill>
                  <a:latin typeface="Arial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A31B20-4011-4C14-B4DF-32DD18069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10" y="4692956"/>
                <a:ext cx="344543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B753160-5093-409C-9B75-ABB997E05A56}"/>
                  </a:ext>
                </a:extLst>
              </p:cNvPr>
              <p:cNvSpPr txBox="1"/>
              <p:nvPr/>
            </p:nvSpPr>
            <p:spPr>
              <a:xfrm>
                <a:off x="1076310" y="5216176"/>
                <a:ext cx="4461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l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−1+</m:t>
                      </m:r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−2+</m:t>
                      </m:r>
                      <m:r>
                        <a:rPr lang="en-US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  <m: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US" sz="2400" i="1" kern="0" dirty="0">
                  <a:solidFill>
                    <a:srgbClr val="000000"/>
                  </a:solidFill>
                  <a:latin typeface="Arial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B753160-5093-409C-9B75-ABB997E05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10" y="5216176"/>
                <a:ext cx="446173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A7AE34F-B3DE-4E02-85EA-18AACFB24EC3}"/>
                  </a:ext>
                </a:extLst>
              </p:cNvPr>
              <p:cNvSpPr txBox="1"/>
              <p:nvPr/>
            </p:nvSpPr>
            <p:spPr>
              <a:xfrm>
                <a:off x="1086716" y="5788869"/>
                <a:ext cx="52777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l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−1+</m:t>
                      </m:r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−2+…+1=</m:t>
                      </m:r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sSupPr>
                        <m:e>
                          <m:r>
                            <a:rPr lang="en-US" sz="24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)</m:t>
                      </m:r>
                    </m:oMath>
                  </m:oMathPara>
                </a14:m>
                <a:endParaRPr lang="en-US" sz="2400" i="1" kern="0" dirty="0">
                  <a:solidFill>
                    <a:srgbClr val="000000"/>
                  </a:solidFill>
                  <a:latin typeface="Arial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A7AE34F-B3DE-4E02-85EA-18AACFB24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716" y="5788869"/>
                <a:ext cx="5277727" cy="461665"/>
              </a:xfrm>
              <a:prstGeom prst="rect">
                <a:avLst/>
              </a:prstGeom>
              <a:blipFill>
                <a:blip r:embed="rId6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86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Reinventing </a:t>
            </a:r>
            <a:r>
              <a:rPr lang="en-US" altLang="en-US" sz="3600" dirty="0" err="1">
                <a:solidFill>
                  <a:srgbClr val="002060"/>
                </a:solidFill>
              </a:rPr>
              <a:t>Mergesort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lnSpc>
                    <a:spcPct val="90000"/>
                  </a:lnSpc>
                  <a:spcAft>
                    <a:spcPts val="1200"/>
                  </a:spcAft>
                  <a:buNone/>
                  <a:defRPr/>
                </a:pPr>
                <a:r>
                  <a:rPr lang="en-US" sz="2400" dirty="0">
                    <a:ea typeface="Gill Sans"/>
                  </a:rPr>
                  <a:t>Suppose we've already invented Bubble-Sort, and we know it 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/>
                          </a:rPr>
                          <m:t>2</m:t>
                        </m:r>
                      </m:sup>
                    </m:sSup>
                  </m:oMath>
                </a14:m>
                <a:endParaRPr lang="en-US" sz="2400" baseline="30000" dirty="0">
                  <a:ea typeface="Gill Sans"/>
                </a:endParaRPr>
              </a:p>
              <a:p>
                <a:pPr marL="0" indent="0">
                  <a:lnSpc>
                    <a:spcPct val="90000"/>
                  </a:lnSpc>
                  <a:spcAft>
                    <a:spcPts val="1200"/>
                  </a:spcAft>
                  <a:buNone/>
                  <a:defRPr/>
                </a:pPr>
                <a:r>
                  <a:rPr lang="en-US" sz="2400" dirty="0">
                    <a:ea typeface="Gill Sans"/>
                  </a:rPr>
                  <a:t>Try </a:t>
                </a:r>
                <a:r>
                  <a:rPr lang="en-US" sz="2400" dirty="0">
                    <a:solidFill>
                      <a:srgbClr val="FF0000"/>
                    </a:solidFill>
                    <a:ea typeface="Gill Sans"/>
                  </a:rPr>
                  <a:t>just one level</a:t>
                </a:r>
                <a:r>
                  <a:rPr lang="en-US" sz="2400" dirty="0">
                    <a:ea typeface="Gill Sans"/>
                  </a:rPr>
                  <a:t> of divide &amp; conquer:</a:t>
                </a:r>
              </a:p>
              <a:p>
                <a:pPr lvl="1">
                  <a:lnSpc>
                    <a:spcPct val="90000"/>
                  </a:lnSpc>
                  <a:spcAft>
                    <a:spcPts val="1200"/>
                  </a:spcAft>
                  <a:defRPr/>
                </a:pPr>
                <a:r>
                  <a:rPr lang="en-US" sz="2400" dirty="0"/>
                  <a:t>Bubble-Sort (first  n/2 elements) </a:t>
                </a:r>
              </a:p>
              <a:p>
                <a:pPr lvl="1">
                  <a:lnSpc>
                    <a:spcPct val="90000"/>
                  </a:lnSpc>
                  <a:spcAft>
                    <a:spcPts val="1200"/>
                  </a:spcAft>
                  <a:defRPr/>
                </a:pPr>
                <a:r>
                  <a:rPr lang="en-US" sz="2400" dirty="0"/>
                  <a:t>Bubble-Sort (last  n/2 elements)</a:t>
                </a:r>
              </a:p>
              <a:p>
                <a:pPr lvl="1">
                  <a:lnSpc>
                    <a:spcPct val="90000"/>
                  </a:lnSpc>
                  <a:spcAft>
                    <a:spcPts val="1200"/>
                  </a:spcAft>
                  <a:defRPr/>
                </a:pPr>
                <a:r>
                  <a:rPr lang="en-US" sz="2400" dirty="0"/>
                  <a:t>Merge results</a:t>
                </a:r>
              </a:p>
              <a:p>
                <a:pPr marL="0" indent="0">
                  <a:lnSpc>
                    <a:spcPct val="90000"/>
                  </a:lnSpc>
                  <a:spcAft>
                    <a:spcPts val="1200"/>
                  </a:spcAft>
                  <a:buNone/>
                  <a:defRPr/>
                </a:pPr>
                <a:r>
                  <a:rPr lang="en-US" sz="2400" dirty="0">
                    <a:ea typeface="Gill Sans"/>
                  </a:rPr>
                  <a:t>Time: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2 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Gill Sans"/>
                      </a:rPr>
                      <m:t>𝑇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/2) +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Gill Sans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Gill Sans"/>
                      </a:rPr>
                      <m:t> =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Gill Sans"/>
                      </a:rPr>
                      <m:t>𝑛</m:t>
                    </m:r>
                    <m:r>
                      <a:rPr lang="en-US" sz="2400" i="1" baseline="30000" dirty="0">
                        <a:latin typeface="Cambria Math" panose="02040503050406030204" pitchFamily="18" charset="0"/>
                        <a:ea typeface="Gill Sans"/>
                      </a:rPr>
                      <m:t>2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Gill Sans"/>
                      </a:rPr>
                      <m:t>/2 +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Gill Sans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Gill Sans"/>
                      </a:rPr>
                      <m:t> ≪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Gill Sans"/>
                      </a:rPr>
                      <m:t>𝑛</m:t>
                    </m:r>
                    <m:r>
                      <a:rPr lang="en-US" sz="2400" i="1" baseline="30000" dirty="0">
                        <a:latin typeface="Cambria Math" panose="02040503050406030204" pitchFamily="18" charset="0"/>
                        <a:ea typeface="Gill Sans"/>
                      </a:rPr>
                      <m:t>2</m:t>
                    </m:r>
                  </m:oMath>
                </a14:m>
                <a:endParaRPr lang="en-US" sz="2400" dirty="0">
                  <a:ea typeface="Gill Sans"/>
                </a:endParaRPr>
              </a:p>
              <a:p>
                <a:pPr lvl="1" algn="ctr">
                  <a:lnSpc>
                    <a:spcPct val="90000"/>
                  </a:lnSpc>
                  <a:spcAft>
                    <a:spcPts val="1200"/>
                  </a:spcAft>
                  <a:defRPr/>
                </a:pPr>
                <a:r>
                  <a:rPr lang="en-US" sz="2400" dirty="0">
                    <a:solidFill>
                      <a:srgbClr val="0070C0"/>
                    </a:solidFill>
                  </a:rPr>
                  <a:t>Almost twice as fast!</a:t>
                </a:r>
              </a:p>
              <a:p>
                <a:pPr marL="0" indent="0">
                  <a:buNone/>
                </a:pPr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1570" r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Arrow 1">
            <a:extLst>
              <a:ext uri="{FF2B5EF4-FFF2-40B4-BE49-F238E27FC236}">
                <a16:creationId xmlns:a16="http://schemas.microsoft.com/office/drawing/2014/main" id="{DED7D256-F10F-4ED2-9839-9CE8B0D88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708779"/>
            <a:ext cx="1905000" cy="1371600"/>
          </a:xfrm>
          <a:prstGeom prst="leftArrow">
            <a:avLst>
              <a:gd name="adj1" fmla="val 64444"/>
              <a:gd name="adj2" fmla="val 50000"/>
            </a:avLst>
          </a:prstGeom>
          <a:noFill/>
          <a:ln w="7620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2400" dirty="0">
                <a:solidFill>
                  <a:srgbClr val="3366FF"/>
                </a:solidFill>
                <a:ea typeface="Courier New" charset="0"/>
                <a:cs typeface="Gill Sans" charset="0"/>
              </a:rPr>
              <a:t>D&amp;C in a </a:t>
            </a:r>
          </a:p>
          <a:p>
            <a:r>
              <a:rPr lang="en-US" sz="2400" dirty="0">
                <a:solidFill>
                  <a:srgbClr val="3366FF"/>
                </a:solidFill>
                <a:ea typeface="Courier New" charset="0"/>
                <a:cs typeface="Gill Sans" charset="0"/>
              </a:rPr>
              <a:t>nutshell</a:t>
            </a:r>
            <a:endParaRPr lang="en-US" sz="2400" dirty="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05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Reinventing </a:t>
            </a:r>
            <a:r>
              <a:rPr lang="en-US" altLang="en-US" sz="3600" dirty="0" err="1">
                <a:solidFill>
                  <a:srgbClr val="002060"/>
                </a:solidFill>
              </a:rPr>
              <a:t>Mergesort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28961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“the more dividing and conquering, the better”</a:t>
                </a: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+mj-lt"/>
                    <a:ea typeface="Courier New" charset="0"/>
                    <a:cs typeface="Gill Sans" charset="0"/>
                  </a:rPr>
                  <a:t>Two levels of D&amp;C would be almost 4 times faster, 3 levels almost 8, etc., even though overhead is growing. </a:t>
                </a: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+mj-lt"/>
                    <a:ea typeface="Courier New" charset="0"/>
                    <a:cs typeface="Gill Sans" charset="0"/>
                  </a:rPr>
                  <a:t>Best is usually full recursion</a:t>
                </a:r>
                <a:r>
                  <a:rPr lang="en-US" sz="2200" dirty="0">
                    <a:solidFill>
                      <a:srgbClr val="FF0000"/>
                    </a:solidFill>
                    <a:latin typeface="+mj-lt"/>
                    <a:ea typeface="Courier New" charset="0"/>
                    <a:cs typeface="Gill Sans" charset="0"/>
                  </a:rPr>
                  <a:t> down to a small constant</a:t>
                </a:r>
                <a:r>
                  <a:rPr lang="en-US" sz="2200" dirty="0">
                    <a:latin typeface="+mj-lt"/>
                    <a:ea typeface="Courier New" charset="0"/>
                    <a:cs typeface="Gill Sans" charset="0"/>
                  </a:rPr>
                  <a:t> size (balancing "work" vs "overhead").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200" dirty="0">
                    <a:latin typeface="+mj-lt"/>
                    <a:ea typeface="Courier New" charset="0"/>
                    <a:cs typeface="Gill Sans" charset="0"/>
                  </a:rPr>
                  <a:t>In the limit: you’ve just rediscovered </a:t>
                </a:r>
                <a:r>
                  <a:rPr lang="en-US" sz="2200" dirty="0" err="1">
                    <a:latin typeface="+mj-lt"/>
                    <a:ea typeface="Courier New" charset="0"/>
                    <a:cs typeface="Gill Sans" charset="0"/>
                  </a:rPr>
                  <a:t>mergesort</a:t>
                </a:r>
                <a:r>
                  <a:rPr lang="en-US" sz="2200" dirty="0">
                    <a:latin typeface="+mj-lt"/>
                    <a:ea typeface="Courier New" charset="0"/>
                    <a:cs typeface="Gill Sans" charset="0"/>
                  </a:rPr>
                  <a:t>!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Even unbalanced partitioning is good, but less good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Bubble-sort improved with a 0.1/0.9 split:</a:t>
                </a:r>
              </a:p>
              <a:p>
                <a:pPr marL="457200" lvl="1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  <a:ea typeface="Gill Sans" charset="0"/>
                              <a:cs typeface="Gill Sans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dirty="0" smtClean="0">
                                  <a:latin typeface="Cambria Math" panose="02040503050406030204" pitchFamily="18" charset="0"/>
                                  <a:ea typeface="Gill Sans" charset="0"/>
                                  <a:cs typeface="Gill Sans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  <a:ea typeface="Gill Sans" charset="0"/>
                                  <a:cs typeface="Gill Sans" charset="0"/>
                                </a:rPr>
                                <m:t>.1</m:t>
                              </m:r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  <a:ea typeface="Gill Sans" charset="0"/>
                                  <a:cs typeface="Gill Sans" charset="0"/>
                                </a:rPr>
                                <m:t>𝑛</m:t>
                              </m:r>
                            </m:e>
                          </m:d>
                        </m:e>
                        <m:sup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  <a:ea typeface="Gill Sans" charset="0"/>
                              <a:cs typeface="Gill Sans" charset="0"/>
                            </a:rPr>
                            <m:t>2</m:t>
                          </m:r>
                        </m:sup>
                      </m:sSup>
                      <m:r>
                        <a:rPr lang="en-US" sz="2200" i="1" dirty="0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 + </m:t>
                      </m:r>
                      <m:sSup>
                        <m:sSup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  <a:ea typeface="Gill Sans" charset="0"/>
                              <a:cs typeface="Gill Sans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dirty="0" smtClean="0">
                                  <a:latin typeface="Cambria Math" panose="02040503050406030204" pitchFamily="18" charset="0"/>
                                  <a:ea typeface="Gill Sans" charset="0"/>
                                  <a:cs typeface="Gill Sans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  <a:ea typeface="Gill Sans" charset="0"/>
                                  <a:cs typeface="Gill Sans" charset="0"/>
                                </a:rPr>
                                <m:t>.9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  <a:ea typeface="Gill Sans" charset="0"/>
                                  <a:cs typeface="Gill Sans" charset="0"/>
                                </a:rPr>
                                <m:t>𝑛</m:t>
                              </m:r>
                            </m:e>
                          </m:d>
                        </m:e>
                        <m:sup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  <a:ea typeface="Gill Sans" charset="0"/>
                              <a:cs typeface="Gill Sans" charset="0"/>
                            </a:rPr>
                            <m:t>2</m:t>
                          </m:r>
                        </m:sup>
                      </m:sSup>
                      <m:r>
                        <a:rPr lang="en-US" sz="2200" i="1" dirty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 + </m:t>
                      </m:r>
                      <m:r>
                        <a:rPr lang="en-US" sz="2200" i="1" dirty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𝑛</m:t>
                      </m:r>
                      <m:r>
                        <a:rPr lang="en-US" sz="2200" i="1" dirty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 = .82</m:t>
                      </m:r>
                      <m:r>
                        <a:rPr lang="en-US" sz="2200" i="1" dirty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𝑛</m:t>
                      </m:r>
                      <m:r>
                        <a:rPr lang="en-US" sz="2200" i="1" baseline="30000" dirty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2</m:t>
                      </m:r>
                      <m:r>
                        <a:rPr lang="en-US" sz="2200" i="1" dirty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 + </m:t>
                      </m:r>
                      <m:r>
                        <a:rPr lang="en-US" sz="2200" i="1" dirty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𝑛</m:t>
                      </m:r>
                    </m:oMath>
                  </m:oMathPara>
                </a14:m>
                <a:endParaRPr lang="en-US" sz="22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912813" lvl="2" indent="0">
                  <a:buNone/>
                </a:pPr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The 18% savings compounds significantly if you carry recursion to more levels, actually giving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𝑂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(</m:t>
                    </m:r>
                    <m:r>
                      <a:rPr lang="en-US" sz="2200" i="1" dirty="0" err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func>
                      <m:func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dirty="0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func>
                    <m:r>
                      <a:rPr lang="en-US" sz="2200" i="1" dirty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, but with a bigger constant. </a:t>
                </a:r>
              </a:p>
              <a:p>
                <a:pPr marL="287338" lvl="2" indent="-287338"/>
                <a:r>
                  <a:rPr lang="en-US" dirty="0">
                    <a:latin typeface="+mj-lt"/>
                    <a:ea typeface="Gill Sans" charset="0"/>
                    <a:cs typeface="Gill Sans" charset="0"/>
                  </a:rPr>
                  <a:t>This is why Quicksort with random splitter is good – badly unbalanced splits are rare, and not instantly fatal.</a:t>
                </a:r>
              </a:p>
              <a:p>
                <a:pPr lvl="1">
                  <a:lnSpc>
                    <a:spcPct val="90000"/>
                  </a:lnSpc>
                </a:pPr>
                <a:endParaRPr lang="en-US" sz="22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289610"/>
              </a:xfrm>
              <a:blipFill>
                <a:blip r:embed="rId3"/>
                <a:stretch>
                  <a:fillRect l="-950" t="-1498" r="-658" b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BA46FE-8C10-4FD5-B782-5083A390D935}"/>
                  </a:ext>
                </a:extLst>
              </p:cNvPr>
              <p:cNvSpPr txBox="1"/>
              <p:nvPr/>
            </p:nvSpPr>
            <p:spPr>
              <a:xfrm>
                <a:off x="457200" y="6150114"/>
                <a:ext cx="84337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/>
                  <a:t>In C++, </a:t>
                </a:r>
                <a:r>
                  <a:rPr lang="en-US" dirty="0" err="1"/>
                  <a:t>stdlib</a:t>
                </a:r>
                <a:r>
                  <a:rPr lang="en-US" dirty="0"/>
                  <a:t> do quick sort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&gt;16</m:t>
                    </m:r>
                  </m:oMath>
                </a14:m>
                <a:r>
                  <a:rPr lang="en-US" dirty="0"/>
                  <a:t> and insertion sort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≤16</m:t>
                    </m:r>
                  </m:oMath>
                </a14:m>
                <a:r>
                  <a:rPr lang="en-US" dirty="0"/>
                  <a:t>.</a:t>
                </a:r>
              </a:p>
              <a:p>
                <a:pPr algn="l"/>
                <a:r>
                  <a:rPr lang="en-US" dirty="0"/>
                  <a:t>See </a:t>
                </a:r>
                <a:r>
                  <a:rPr lang="en-US" dirty="0">
                    <a:hlinkClick r:id="rId4"/>
                  </a:rPr>
                  <a:t>https://www.youtube.com/watch?v=FJJTYQYB1JQ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BA46FE-8C10-4FD5-B782-5083A390D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150114"/>
                <a:ext cx="8433766" cy="707886"/>
              </a:xfrm>
              <a:prstGeom prst="rect">
                <a:avLst/>
              </a:prstGeom>
              <a:blipFill>
                <a:blip r:embed="rId5"/>
                <a:stretch>
                  <a:fillRect l="-723" t="-4310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552D4C08-8CFF-4C11-BD71-0F3DD463D416}"/>
              </a:ext>
            </a:extLst>
          </p:cNvPr>
          <p:cNvSpPr/>
          <p:nvPr/>
        </p:nvSpPr>
        <p:spPr bwMode="auto">
          <a:xfrm>
            <a:off x="6064172" y="0"/>
            <a:ext cx="3079828" cy="442674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Why quick sort is better?</a:t>
            </a:r>
          </a:p>
        </p:txBody>
      </p:sp>
    </p:spTree>
    <p:extLst>
      <p:ext uri="{BB962C8B-B14F-4D97-AF65-F5344CB8AC3E}">
        <p14:creationId xmlns:p14="http://schemas.microsoft.com/office/powerpoint/2010/main" val="278508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72752</TotalTime>
  <Words>1483</Words>
  <Application>Microsoft Office PowerPoint</Application>
  <PresentationFormat>On-screen Show (4:3)</PresentationFormat>
  <Paragraphs>267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Times New Roman</vt:lpstr>
      <vt:lpstr>Courier New</vt:lpstr>
      <vt:lpstr>Gill Sans</vt:lpstr>
      <vt:lpstr>Tahoma</vt:lpstr>
      <vt:lpstr>Wingdings</vt:lpstr>
      <vt:lpstr>Symbol</vt:lpstr>
      <vt:lpstr>Arial Black</vt:lpstr>
      <vt:lpstr>Comic Sans MS</vt:lpstr>
      <vt:lpstr>Cambria Math</vt:lpstr>
      <vt:lpstr>Helvetica</vt:lpstr>
      <vt:lpstr>Custom Design</vt:lpstr>
      <vt:lpstr>CSE 421</vt:lpstr>
      <vt:lpstr>Announcements</vt:lpstr>
      <vt:lpstr>HW2 Comments</vt:lpstr>
      <vt:lpstr>Divide and Conquer Approach</vt:lpstr>
      <vt:lpstr>Divide and Conquer </vt:lpstr>
      <vt:lpstr>A Classical Example: Merge Sort</vt:lpstr>
      <vt:lpstr>Why Balanced Partitioning?</vt:lpstr>
      <vt:lpstr>Reinventing Mergesort</vt:lpstr>
      <vt:lpstr>Reinventing Mergesort</vt:lpstr>
      <vt:lpstr>Finding the Root of a Function</vt:lpstr>
      <vt:lpstr>Finding the Root of a Function</vt:lpstr>
      <vt:lpstr>A Naive Approach</vt:lpstr>
      <vt:lpstr>Divide &amp; Conquer (Binary Search)</vt:lpstr>
      <vt:lpstr>Time Analysis</vt:lpstr>
      <vt:lpstr>Fast Exponentiation</vt:lpstr>
      <vt:lpstr>Fast Exponentiation</vt:lpstr>
      <vt:lpstr>Divide &amp; Conquer (Repeated Squaring)</vt:lpstr>
      <vt:lpstr>Quiz</vt:lpstr>
      <vt:lpstr>Quiz</vt:lpstr>
      <vt:lpstr>Quiz</vt:lpstr>
      <vt:lpstr>Master Theorem</vt:lpstr>
      <vt:lpstr>Master Theorem</vt:lpstr>
      <vt:lpstr>Master Theorem</vt:lpstr>
      <vt:lpstr>Proving Master Theorem</vt:lpstr>
      <vt:lpstr>Master Theorem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431</cp:revision>
  <cp:lastPrinted>2000-07-01T21:41:59Z</cp:lastPrinted>
  <dcterms:created xsi:type="dcterms:W3CDTF">1998-04-21T02:39:18Z</dcterms:created>
  <dcterms:modified xsi:type="dcterms:W3CDTF">2022-01-28T18:30:24Z</dcterms:modified>
</cp:coreProperties>
</file>