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369" r:id="rId2"/>
    <p:sldId id="820" r:id="rId3"/>
    <p:sldId id="818" r:id="rId4"/>
    <p:sldId id="819" r:id="rId5"/>
    <p:sldId id="821" r:id="rId6"/>
    <p:sldId id="822" r:id="rId7"/>
    <p:sldId id="823" r:id="rId8"/>
    <p:sldId id="814" r:id="rId9"/>
    <p:sldId id="815" r:id="rId1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FFCC"/>
    <a:srgbClr val="FFFF00"/>
    <a:srgbClr val="DBF7C9"/>
    <a:srgbClr val="B0ED8B"/>
    <a:srgbClr val="0033CC"/>
    <a:srgbClr val="3399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88588" autoAdjust="0"/>
  </p:normalViewPr>
  <p:slideViewPr>
    <p:cSldViewPr snapToGrid="0">
      <p:cViewPr varScale="1">
        <p:scale>
          <a:sx n="116" d="100"/>
          <a:sy n="116" d="100"/>
        </p:scale>
        <p:origin x="846" y="9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48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09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602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02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237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7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14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Midterm review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Homework 3 Comments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4"/>
                <a:ext cx="8340350" cy="5305981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Keep pseudocode concise and clear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Avoid writing out the sorting algorithm (or any algorithm we taught).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This is difficult to read and may lead to more errors.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Better: </a:t>
                </a:r>
                <a:r>
                  <a:rPr lang="en-US" b="1" dirty="0">
                    <a:latin typeface="+mj-lt"/>
                    <a:ea typeface="Courier New" charset="0"/>
                    <a:cs typeface="Gill Sans" charset="0"/>
                  </a:rPr>
                  <a:t>Sort jobs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/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𝒘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b="1" dirty="0">
                    <a:latin typeface="+mj-lt"/>
                    <a:ea typeface="Courier New" charset="0"/>
                    <a:cs typeface="Gill Sans" charset="0"/>
                  </a:rPr>
                  <a:t> in ascending order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.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Avoid long notation (such as jobs[</a:t>
                </a:r>
                <a:r>
                  <a:rPr lang="en-US" sz="2000" dirty="0" err="1">
                    <a:latin typeface="+mj-lt"/>
                    <a:ea typeface="Courier New" charset="0"/>
                    <a:cs typeface="Gill Sans" charset="0"/>
                  </a:rPr>
                  <a:t>i</a:t>
                </a: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].w)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Better: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(Defined in the problem. So, you can just use it)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Proof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Bad: My algorithm does X at each step, which brings me closer to a correct solution, therefore my algorithm is correct.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Advice: Split the proof into multiple steps.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Example: To prove the algorithm find a certain subset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,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Split it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⊂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𝑋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𝑋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is the output of the algorithm.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Example: To prove the algorithm compute something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Use induction and prove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-step of the algorithm computes (something)</a:t>
                </a:r>
              </a:p>
              <a:p>
                <a:pPr marL="800100" lvl="3" indent="-342900" defTabSz="692150">
                  <a:lnSpc>
                    <a:spcPct val="90000"/>
                  </a:lnSpc>
                </a:pPr>
                <a:endParaRPr lang="en-US" sz="16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342900" lvl="2" indent="-342900" defTabSz="692150">
                  <a:lnSpc>
                    <a:spcPct val="90000"/>
                  </a:lnSpc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4"/>
                <a:ext cx="8340350" cy="5305981"/>
              </a:xfrm>
              <a:blipFill>
                <a:blip r:embed="rId3"/>
                <a:stretch>
                  <a:fillRect l="-1096" t="-1494" b="-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Format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ea typeface="Courier New" charset="0"/>
                <a:cs typeface="Gill Sans" charset="0"/>
              </a:rPr>
              <a:t>Coverage: Lecture 1 – 12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ea typeface="Courier New" charset="0"/>
                <a:cs typeface="Gill Sans" charset="0"/>
              </a:rPr>
              <a:t>Time: 50 min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ea typeface="Courier New" charset="0"/>
                <a:cs typeface="Gill Sans" charset="0"/>
              </a:rPr>
              <a:t>Format: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ea typeface="Courier New" charset="0"/>
                <a:cs typeface="Gill Sans" charset="0"/>
              </a:rPr>
              <a:t>18% true / false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ea typeface="Courier New" charset="0"/>
                <a:cs typeface="Gill Sans" charset="0"/>
              </a:rPr>
              <a:t>27% fill in the blank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ea typeface="Courier New" charset="0"/>
                <a:cs typeface="Gill Sans" charset="0"/>
              </a:rPr>
              <a:t>55% long question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1 question on graphs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1 question on greedy methods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1 question on divide and conquer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Only 1 question requires proof.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(Look at the sample midterms in the website)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35152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Given an undirected graph </a:t>
                </a:r>
                <a:r>
                  <a:rPr lang="en-US" sz="2400" i="1" dirty="0"/>
                  <a:t>G</a:t>
                </a:r>
                <a:r>
                  <a:rPr lang="en-US" sz="2400" dirty="0"/>
                  <a:t> with </a:t>
                </a:r>
                <a:r>
                  <a:rPr lang="en-US" sz="2400" i="1" dirty="0"/>
                  <a:t>n</a:t>
                </a:r>
                <a:r>
                  <a:rPr lang="en-US" sz="2400" dirty="0"/>
                  <a:t> vertices and </a:t>
                </a:r>
                <a:r>
                  <a:rPr lang="en-US" sz="2400" i="1" dirty="0"/>
                  <a:t>m</a:t>
                </a:r>
                <a:r>
                  <a:rPr lang="en-US" sz="2400" dirty="0"/>
                  <a:t> edges. Each edge represents a highway or a flight.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/>
                  <a:t> be the # hours needed to cross edge </a:t>
                </a:r>
                <a:r>
                  <a:rPr lang="en-US" sz="2400" i="1" dirty="0"/>
                  <a:t>e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Suppose that</a:t>
                </a:r>
              </a:p>
              <a:p>
                <a:pPr fontAlgn="ctr"/>
                <a:r>
                  <a:rPr lang="en-US" sz="2400" dirty="0"/>
                  <a:t>it takes 3 extra hours to pass through the security in airport.</a:t>
                </a:r>
              </a:p>
              <a:p>
                <a:pPr fontAlgn="ctr"/>
                <a:r>
                  <a:rPr lang="en-US" sz="2400" dirty="0"/>
                  <a:t>No extra hour for transferring from one flight to another.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Give a polynomial time algorithm to find the fastest way to go from vertex </a:t>
                </a:r>
                <a:r>
                  <a:rPr lang="en-US" sz="2400" i="1" dirty="0"/>
                  <a:t>s</a:t>
                </a:r>
                <a:r>
                  <a:rPr lang="en-US" sz="2400" dirty="0"/>
                  <a:t> to vertex </a:t>
                </a:r>
                <a:r>
                  <a:rPr lang="en-US" sz="2400" i="1" dirty="0"/>
                  <a:t>t</a:t>
                </a:r>
                <a:r>
                  <a:rPr lang="en-US" sz="2400" dirty="0"/>
                  <a:t>.</a:t>
                </a: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(Hints: Reduction.)</a:t>
                </a: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351524"/>
              </a:xfrm>
              <a:blipFill>
                <a:blip r:embed="rId3"/>
                <a:stretch>
                  <a:fillRect l="-1096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6FD67-9632-4BE2-AC26-B181448B2438}"/>
              </a:ext>
            </a:extLst>
          </p:cNvPr>
          <p:cNvSpPr txBox="1"/>
          <p:nvPr/>
        </p:nvSpPr>
        <p:spPr>
          <a:xfrm>
            <a:off x="6858000" y="214184"/>
            <a:ext cx="217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 minute to think</a:t>
            </a:r>
          </a:p>
        </p:txBody>
      </p:sp>
    </p:spTree>
    <p:extLst>
      <p:ext uri="{BB962C8B-B14F-4D97-AF65-F5344CB8AC3E}">
        <p14:creationId xmlns:p14="http://schemas.microsoft.com/office/powerpoint/2010/main" val="110623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8869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Given an undirected graph </a:t>
                </a:r>
                <a:r>
                  <a:rPr lang="en-US" sz="2400" i="1" dirty="0"/>
                  <a:t>G</a:t>
                </a:r>
                <a:r>
                  <a:rPr lang="en-US" sz="2400" dirty="0"/>
                  <a:t> with </a:t>
                </a:r>
                <a:r>
                  <a:rPr lang="en-US" sz="2400" i="1" dirty="0"/>
                  <a:t>n</a:t>
                </a:r>
                <a:r>
                  <a:rPr lang="en-US" sz="2400" dirty="0"/>
                  <a:t> vertices and </a:t>
                </a:r>
                <a:r>
                  <a:rPr lang="en-US" sz="2400" i="1" dirty="0"/>
                  <a:t>m</a:t>
                </a:r>
                <a:r>
                  <a:rPr lang="en-US" sz="2400" dirty="0"/>
                  <a:t> edges. Each edge represents a highway or a flight.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/>
                  <a:t> be the # hours needed to cross edge </a:t>
                </a:r>
                <a:r>
                  <a:rPr lang="en-US" sz="2400" i="1" dirty="0"/>
                  <a:t>e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Suppose that</a:t>
                </a:r>
              </a:p>
              <a:p>
                <a:pPr fontAlgn="ctr"/>
                <a:r>
                  <a:rPr lang="en-US" sz="2400" dirty="0"/>
                  <a:t>it takes 3 extra hours to pass through the security in airport.</a:t>
                </a:r>
              </a:p>
              <a:p>
                <a:pPr fontAlgn="ctr"/>
                <a:r>
                  <a:rPr lang="en-US" sz="2400" dirty="0"/>
                  <a:t>No extra hour for transferring from one flight to another.</a:t>
                </a:r>
              </a:p>
              <a:p>
                <a:pPr fontAlgn="ctr"/>
                <a:r>
                  <a:rPr lang="en-US" sz="2400" dirty="0">
                    <a:solidFill>
                      <a:srgbClr val="FF0000"/>
                    </a:solidFill>
                  </a:rPr>
                  <a:t>You cannot take more than 3 flights in the whole trip.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Give a polynomial time algorithm to find the fastest way to go from vertex </a:t>
                </a:r>
                <a:r>
                  <a:rPr lang="en-US" sz="2400" i="1" dirty="0"/>
                  <a:t>s</a:t>
                </a:r>
                <a:r>
                  <a:rPr lang="en-US" sz="2400" dirty="0"/>
                  <a:t> to vertex </a:t>
                </a:r>
                <a:r>
                  <a:rPr lang="en-US" sz="2400" i="1" dirty="0"/>
                  <a:t>t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ourier New" charset="0"/>
                    <a:cs typeface="Gill Sans" charset="0"/>
                  </a:rPr>
                  <a:t>(Hints: Reduction.)</a:t>
                </a:r>
              </a:p>
              <a:p>
                <a:pPr marL="0" indent="0">
                  <a:buNone/>
                </a:pP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886984"/>
              </a:xfrm>
              <a:blipFill>
                <a:blip r:embed="rId3"/>
                <a:stretch>
                  <a:fillRect l="-1096" t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CDFB4E-56A7-4069-B210-65301D6B444C}"/>
              </a:ext>
            </a:extLst>
          </p:cNvPr>
          <p:cNvSpPr txBox="1"/>
          <p:nvPr/>
        </p:nvSpPr>
        <p:spPr>
          <a:xfrm>
            <a:off x="7084541" y="214184"/>
            <a:ext cx="1948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midterm is easier this.</a:t>
            </a:r>
          </a:p>
        </p:txBody>
      </p:sp>
    </p:spTree>
    <p:extLst>
      <p:ext uri="{BB962C8B-B14F-4D97-AF65-F5344CB8AC3E}">
        <p14:creationId xmlns:p14="http://schemas.microsoft.com/office/powerpoint/2010/main" val="32398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1579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Given a sequence of increasing integer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. Assume there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Give an algorithm to find such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time.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ourier New" charset="0"/>
                    <a:cs typeface="Gill Sans" charset="0"/>
                  </a:rPr>
                  <a:t>(Hints: Reduction.)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157936"/>
              </a:xfrm>
              <a:blipFill>
                <a:blip r:embed="rId3"/>
                <a:stretch>
                  <a:fillRect l="-1096" t="-827" r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4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1579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Given a complete binary tree with root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vertices. Give an algorithm to 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leaves of the tree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time.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(Note: Every non-leaf of a complete binary tree has two children.)</a:t>
                </a: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157936"/>
              </a:xfrm>
              <a:blipFill>
                <a:blip r:embed="rId3"/>
                <a:stretch>
                  <a:fillRect l="-1096" t="-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Given a weighted directed acyclic graph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vertices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edges. Give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time algorithm to find the shortest path distance from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𝑠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to all other vertices. </a:t>
                </a:r>
                <a:br>
                  <a:rPr lang="en-US" dirty="0">
                    <a:latin typeface="+mj-lt"/>
                    <a:ea typeface="Courier New" charset="0"/>
                    <a:cs typeface="Gill Sans" charset="0"/>
                  </a:rPr>
                </a:b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(Hints: Topological sort.)</a:t>
                </a:r>
              </a:p>
              <a:p>
                <a:pPr marL="457200" lvl="2" indent="-457200" defTabSz="692150">
                  <a:lnSpc>
                    <a:spcPct val="90000"/>
                  </a:lnSpc>
                  <a:buFont typeface="+mj-lt"/>
                  <a:buAutoNum type="arabicPeriod"/>
                </a:pP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r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9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ea typeface="Courier New" charset="0"/>
                    <a:cs typeface="Gill Sans" charset="0"/>
                  </a:rPr>
                  <a:t>Given a connected graph with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vertices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edges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. Give 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time algorithm to find a cycle.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ea typeface="Courier New" charset="0"/>
                    <a:cs typeface="Gill Sans" charset="0"/>
                  </a:rPr>
                  <a:t>(Hints: Tree.)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238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73483</TotalTime>
  <Words>611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Gill Sans</vt:lpstr>
      <vt:lpstr>Arial</vt:lpstr>
      <vt:lpstr>Arial Black</vt:lpstr>
      <vt:lpstr>Cambria Math</vt:lpstr>
      <vt:lpstr>Comic Sans MS</vt:lpstr>
      <vt:lpstr>Courier New</vt:lpstr>
      <vt:lpstr>Helvetica</vt:lpstr>
      <vt:lpstr>Tahoma</vt:lpstr>
      <vt:lpstr>Times New Roman</vt:lpstr>
      <vt:lpstr>Custom Design</vt:lpstr>
      <vt:lpstr>CSE 421</vt:lpstr>
      <vt:lpstr>Homework 3 Comments</vt:lpstr>
      <vt:lpstr>Format</vt:lpstr>
      <vt:lpstr>Exercise for Midterm</vt:lpstr>
      <vt:lpstr>Exercise for Midterm</vt:lpstr>
      <vt:lpstr>Exercise for Midterm</vt:lpstr>
      <vt:lpstr>Exercise for Midterm</vt:lpstr>
      <vt:lpstr>Exercise for Midterm</vt:lpstr>
      <vt:lpstr>Exercise for Midterm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454</cp:revision>
  <cp:lastPrinted>2000-07-01T21:41:59Z</cp:lastPrinted>
  <dcterms:created xsi:type="dcterms:W3CDTF">1998-04-21T02:39:18Z</dcterms:created>
  <dcterms:modified xsi:type="dcterms:W3CDTF">2022-02-02T19:03:16Z</dcterms:modified>
</cp:coreProperties>
</file>