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8"/>
  </p:notesMasterIdLst>
  <p:handoutMasterIdLst>
    <p:handoutMasterId r:id="rId39"/>
  </p:handoutMasterIdLst>
  <p:sldIdLst>
    <p:sldId id="860" r:id="rId2"/>
    <p:sldId id="369" r:id="rId3"/>
    <p:sldId id="927" r:id="rId4"/>
    <p:sldId id="925" r:id="rId5"/>
    <p:sldId id="926" r:id="rId6"/>
    <p:sldId id="842" r:id="rId7"/>
    <p:sldId id="844" r:id="rId8"/>
    <p:sldId id="882" r:id="rId9"/>
    <p:sldId id="883" r:id="rId10"/>
    <p:sldId id="884" r:id="rId11"/>
    <p:sldId id="886" r:id="rId12"/>
    <p:sldId id="887" r:id="rId13"/>
    <p:sldId id="888" r:id="rId14"/>
    <p:sldId id="889" r:id="rId15"/>
    <p:sldId id="890" r:id="rId16"/>
    <p:sldId id="892" r:id="rId17"/>
    <p:sldId id="923" r:id="rId18"/>
    <p:sldId id="924" r:id="rId19"/>
    <p:sldId id="893" r:id="rId20"/>
    <p:sldId id="894" r:id="rId21"/>
    <p:sldId id="895" r:id="rId22"/>
    <p:sldId id="896" r:id="rId23"/>
    <p:sldId id="897" r:id="rId24"/>
    <p:sldId id="898" r:id="rId25"/>
    <p:sldId id="910" r:id="rId26"/>
    <p:sldId id="900" r:id="rId27"/>
    <p:sldId id="901" r:id="rId28"/>
    <p:sldId id="911" r:id="rId29"/>
    <p:sldId id="922" r:id="rId30"/>
    <p:sldId id="899" r:id="rId31"/>
    <p:sldId id="913" r:id="rId32"/>
    <p:sldId id="914" r:id="rId33"/>
    <p:sldId id="915" r:id="rId34"/>
    <p:sldId id="921" r:id="rId35"/>
    <p:sldId id="917" r:id="rId36"/>
    <p:sldId id="919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8588" autoAdjust="0"/>
  </p:normalViewPr>
  <p:slideViewPr>
    <p:cSldViewPr snapToGrid="0">
      <p:cViewPr varScale="1">
        <p:scale>
          <a:sx n="116" d="100"/>
          <a:sy n="116" d="100"/>
        </p:scale>
        <p:origin x="858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4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4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9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7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2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6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5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Given n positive integers a1,...,an, decide whether the integers can be partitioned into 3 sets, such that each set has the same sum.
https://www.polleverywhere.com/multiple_choice_polls/6OtWkUb9w2nxSBbj1YF3T?display_state=chart&amp;activity_state=opened&amp;state=opened&amp;flow=Default&amp;onscreen=persist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4A8C9-DF04-4002-8304-C7ABBB8F9A1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57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5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01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6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8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22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01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18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8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3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95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14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83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53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8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2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96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7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27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84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Jeremy Lin has created a time machine. Now, he knows exactly the price of $GME for the next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days,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Suppose Jeremy can only trade $GME for at most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 times.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what is the best trading?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be the network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</a:t>
                </a:r>
                <a:r>
                  <a:rPr lang="en-US" altLang="en-US" sz="2000" dirty="0" err="1"/>
                  <a:t>th</a:t>
                </a:r>
                <a:r>
                  <a:rPr lang="en-US" altLang="en-US" sz="2000" dirty="0"/>
                  <a:t> day using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trades.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0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This solution technically is wrong. What is the mistake?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I omitted initial cases.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 (Formal)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Secondary structure.  </a:t>
                </a:r>
                <a:r>
                  <a:rPr lang="en-US" altLang="en-US" sz="2000" dirty="0"/>
                  <a:t>A set of pairs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 that satisfy: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[Matching]: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a matching.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[Valid]:</a:t>
                </a:r>
                <a:r>
                  <a:rPr lang="en-US" altLang="en-US" sz="2000" dirty="0"/>
                  <a:t> each pair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/>
                  <a:t>, 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[No sharp turns]:</a:t>
                </a:r>
                <a:r>
                  <a:rPr lang="en-US" altLang="en-US" sz="2000" dirty="0"/>
                  <a:t>  The ends of each pair are separated by at least 4 intervening bases.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−4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[Non-crossing]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are two pairs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we cannot have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Free energy:  </a:t>
                </a:r>
                <a:r>
                  <a:rPr lang="en-US" altLang="en-US" sz="2000" dirty="0"/>
                  <a:t>Usual hypothesis is that an RNA molecule will maximize total free energy.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000" dirty="0"/>
                  <a:t>  Given an RNA molecule B = 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n</a:t>
                </a:r>
                <a:r>
                  <a:rPr lang="en-US" altLang="en-US" sz="2000" dirty="0"/>
                  <a:t>, find a secondary structure S that maximizes the number of base pairs.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  <a:blipFill>
                <a:blip r:embed="rId3"/>
                <a:stretch>
                  <a:fillRect l="-741" t="-34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3" name="Line 4">
            <a:extLst>
              <a:ext uri="{FF2B5EF4-FFF2-40B4-BE49-F238E27FC236}">
                <a16:creationId xmlns:a16="http://schemas.microsoft.com/office/drawing/2014/main" id="{98F8B0C8-76E7-44E4-B8C5-264F081EB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7797" y="4805525"/>
            <a:ext cx="153679" cy="284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94817156-8ABD-44B5-B64C-C8BA7132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149" y="5034986"/>
            <a:ext cx="364474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+mj-lt"/>
              </a:rPr>
              <a:t>approximate by number of base pairs</a:t>
            </a:r>
          </a:p>
        </p:txBody>
      </p:sp>
    </p:spTree>
    <p:extLst>
      <p:ext uri="{BB962C8B-B14F-4D97-AF65-F5344CB8AC3E}">
        <p14:creationId xmlns:p14="http://schemas.microsoft.com/office/powerpoint/2010/main" val="14938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Secondary Structure (Examples)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CBE9A-1198-499B-A08F-BE29BB8D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71472ED7-5752-48A1-A188-2D5BCE1B993F}"/>
              </a:ext>
            </a:extLst>
          </p:cNvPr>
          <p:cNvCxnSpPr>
            <a:cxnSpLocks noChangeShapeType="1"/>
            <a:stCxn id="13" idx="1"/>
            <a:endCxn id="7" idx="5"/>
          </p:cNvCxnSpPr>
          <p:nvPr/>
        </p:nvCxnSpPr>
        <p:spPr bwMode="auto">
          <a:xfrm flipH="1" flipV="1">
            <a:off x="1858963" y="2135188"/>
            <a:ext cx="130175" cy="146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FFCCFB-8832-4F85-9FDE-0F54DD9F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778AE183-BF18-4EA4-91A4-7A86FC28295F}"/>
              </a:ext>
            </a:extLst>
          </p:cNvPr>
          <p:cNvCxnSpPr>
            <a:cxnSpLocks noChangeShapeType="1"/>
            <a:stCxn id="7" idx="7"/>
            <a:endCxn id="9" idx="3"/>
          </p:cNvCxnSpPr>
          <p:nvPr/>
        </p:nvCxnSpPr>
        <p:spPr bwMode="auto">
          <a:xfrm flipV="1">
            <a:off x="18589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12B567D-FD32-4C11-95DB-44EE7C7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5500F747-90E1-4CB6-A9FA-E39EA1B7516D}"/>
              </a:ext>
            </a:extLst>
          </p:cNvPr>
          <p:cNvCxnSpPr>
            <a:cxnSpLocks noChangeShapeType="1"/>
            <a:stCxn id="9" idx="6"/>
            <a:endCxn id="11" idx="2"/>
          </p:cNvCxnSpPr>
          <p:nvPr/>
        </p:nvCxnSpPr>
        <p:spPr bwMode="auto">
          <a:xfrm>
            <a:off x="22129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63BF140-D9C2-42CB-8DB8-9FF11353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244725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02F5324F-7E1E-4EF4-B6ED-DB3977E8F4E6}"/>
              </a:ext>
            </a:extLst>
          </p:cNvPr>
          <p:cNvCxnSpPr>
            <a:cxnSpLocks noChangeShapeType="1"/>
            <a:stCxn id="22" idx="3"/>
            <a:endCxn id="16" idx="7"/>
          </p:cNvCxnSpPr>
          <p:nvPr/>
        </p:nvCxnSpPr>
        <p:spPr bwMode="auto">
          <a:xfrm flipH="1">
            <a:off x="2673350" y="2135188"/>
            <a:ext cx="147638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D59EE1A-E303-4D8B-B815-EEF135EE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B7CF01-811C-4935-9F85-9171AF37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118C3D-539A-4648-AC3C-8693692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DAC94AD5-0EC2-4437-838C-758DD5CA4A6C}"/>
              </a:ext>
            </a:extLst>
          </p:cNvPr>
          <p:cNvCxnSpPr>
            <a:cxnSpLocks noChangeShapeType="1"/>
            <a:stCxn id="13" idx="6"/>
            <a:endCxn id="16" idx="2"/>
          </p:cNvCxnSpPr>
          <p:nvPr/>
        </p:nvCxnSpPr>
        <p:spPr bwMode="auto">
          <a:xfrm flipV="1">
            <a:off x="2206625" y="2362200"/>
            <a:ext cx="249238" cy="9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44FF328-0BF8-4C43-9D88-FDA2BAD7AEF6}"/>
              </a:ext>
            </a:extLst>
          </p:cNvPr>
          <p:cNvCxnSpPr>
            <a:cxnSpLocks noChangeShapeType="1"/>
            <a:stCxn id="17" idx="0"/>
            <a:endCxn id="16" idx="4"/>
          </p:cNvCxnSpPr>
          <p:nvPr/>
        </p:nvCxnSpPr>
        <p:spPr bwMode="auto">
          <a:xfrm flipH="1" flipV="1">
            <a:off x="2582863" y="2489200"/>
            <a:ext cx="4762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4804195D-2F2F-41DC-BBD8-8B4432DD7962}"/>
              </a:ext>
            </a:extLst>
          </p:cNvPr>
          <p:cNvCxnSpPr>
            <a:cxnSpLocks noChangeShapeType="1"/>
            <a:stCxn id="15" idx="0"/>
            <a:endCxn id="13" idx="4"/>
          </p:cNvCxnSpPr>
          <p:nvPr/>
        </p:nvCxnSpPr>
        <p:spPr bwMode="auto">
          <a:xfrm flipV="1">
            <a:off x="2079625" y="2498725"/>
            <a:ext cx="0" cy="180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A02A7858-5BF3-41F0-A36A-792E192C2F95}"/>
              </a:ext>
            </a:extLst>
          </p:cNvPr>
          <p:cNvCxnSpPr>
            <a:cxnSpLocks noChangeShapeType="1"/>
            <a:stCxn id="15" idx="6"/>
            <a:endCxn id="17" idx="2"/>
          </p:cNvCxnSpPr>
          <p:nvPr/>
        </p:nvCxnSpPr>
        <p:spPr bwMode="auto">
          <a:xfrm>
            <a:off x="2206625" y="28067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2">
            <a:extLst>
              <a:ext uri="{FF2B5EF4-FFF2-40B4-BE49-F238E27FC236}">
                <a16:creationId xmlns:a16="http://schemas.microsoft.com/office/drawing/2014/main" id="{BEAAE2CA-9A8A-4AD6-948F-5BFC1DFF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A00F3C07-5279-4162-A308-D53E02917431}"/>
              </a:ext>
            </a:extLst>
          </p:cNvPr>
          <p:cNvCxnSpPr>
            <a:cxnSpLocks noChangeShapeType="1"/>
            <a:stCxn id="11" idx="5"/>
            <a:endCxn id="22" idx="1"/>
          </p:cNvCxnSpPr>
          <p:nvPr/>
        </p:nvCxnSpPr>
        <p:spPr bwMode="auto">
          <a:xfrm>
            <a:off x="26844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CA81CAC1-9C07-493E-A6B2-9B416AE5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EA449A73-DC83-446C-B069-DF5CD007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28">
            <a:extLst>
              <a:ext uri="{FF2B5EF4-FFF2-40B4-BE49-F238E27FC236}">
                <a16:creationId xmlns:a16="http://schemas.microsoft.com/office/drawing/2014/main" id="{B0C8F297-3052-4EAD-83B1-AFF12B3A3D94}"/>
              </a:ext>
            </a:extLst>
          </p:cNvPr>
          <p:cNvCxnSpPr>
            <a:cxnSpLocks noChangeShapeType="1"/>
            <a:stCxn id="25" idx="0"/>
            <a:endCxn id="17" idx="4"/>
          </p:cNvCxnSpPr>
          <p:nvPr/>
        </p:nvCxnSpPr>
        <p:spPr bwMode="auto">
          <a:xfrm flipV="1">
            <a:off x="2587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9">
            <a:extLst>
              <a:ext uri="{FF2B5EF4-FFF2-40B4-BE49-F238E27FC236}">
                <a16:creationId xmlns:a16="http://schemas.microsoft.com/office/drawing/2014/main" id="{8C04DA56-49A8-452C-8B00-D41DCFC3E6B3}"/>
              </a:ext>
            </a:extLst>
          </p:cNvPr>
          <p:cNvCxnSpPr>
            <a:cxnSpLocks noChangeShapeType="1"/>
            <a:stCxn id="24" idx="0"/>
            <a:endCxn id="15" idx="4"/>
          </p:cNvCxnSpPr>
          <p:nvPr/>
        </p:nvCxnSpPr>
        <p:spPr bwMode="auto">
          <a:xfrm flipV="1">
            <a:off x="2079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0">
            <a:extLst>
              <a:ext uri="{FF2B5EF4-FFF2-40B4-BE49-F238E27FC236}">
                <a16:creationId xmlns:a16="http://schemas.microsoft.com/office/drawing/2014/main" id="{E137257D-B71F-47AB-A9CB-FAC5DA699598}"/>
              </a:ext>
            </a:extLst>
          </p:cNvPr>
          <p:cNvCxnSpPr>
            <a:cxnSpLocks noChangeShapeType="1"/>
            <a:stCxn id="24" idx="6"/>
            <a:endCxn id="25" idx="2"/>
          </p:cNvCxnSpPr>
          <p:nvPr/>
        </p:nvCxnSpPr>
        <p:spPr bwMode="auto">
          <a:xfrm>
            <a:off x="2206625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6">
            <a:extLst>
              <a:ext uri="{FF2B5EF4-FFF2-40B4-BE49-F238E27FC236}">
                <a16:creationId xmlns:a16="http://schemas.microsoft.com/office/drawing/2014/main" id="{6D10F427-49E7-4DEF-B0E3-C1EDC5CA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id="{2325771F-035B-4FC1-AD29-4FB30202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1" name="AutoShape 48">
            <a:extLst>
              <a:ext uri="{FF2B5EF4-FFF2-40B4-BE49-F238E27FC236}">
                <a16:creationId xmlns:a16="http://schemas.microsoft.com/office/drawing/2014/main" id="{37625766-6DCC-42F6-9620-0642EC87A0F7}"/>
              </a:ext>
            </a:extLst>
          </p:cNvPr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1296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9">
            <a:extLst>
              <a:ext uri="{FF2B5EF4-FFF2-40B4-BE49-F238E27FC236}">
                <a16:creationId xmlns:a16="http://schemas.microsoft.com/office/drawing/2014/main" id="{C34B7C5C-0F8A-490E-8C5E-4F86B788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3" name="Oval 50">
            <a:extLst>
              <a:ext uri="{FF2B5EF4-FFF2-40B4-BE49-F238E27FC236}">
                <a16:creationId xmlns:a16="http://schemas.microsoft.com/office/drawing/2014/main" id="{AB0A595B-B9F4-4BDB-8F63-EF1EB78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4" name="Oval 51">
            <a:extLst>
              <a:ext uri="{FF2B5EF4-FFF2-40B4-BE49-F238E27FC236}">
                <a16:creationId xmlns:a16="http://schemas.microsoft.com/office/drawing/2014/main" id="{4D27388A-D046-4D6E-811C-787DCDB0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5" name="AutoShape 52">
            <a:extLst>
              <a:ext uri="{FF2B5EF4-FFF2-40B4-BE49-F238E27FC236}">
                <a16:creationId xmlns:a16="http://schemas.microsoft.com/office/drawing/2014/main" id="{D9FCDD7E-8DEF-4AA9-835C-708D5768E833}"/>
              </a:ext>
            </a:extLst>
          </p:cNvPr>
          <p:cNvCxnSpPr>
            <a:cxnSpLocks noChangeShapeType="1"/>
            <a:stCxn id="30" idx="6"/>
            <a:endCxn id="34" idx="2"/>
          </p:cNvCxnSpPr>
          <p:nvPr/>
        </p:nvCxnSpPr>
        <p:spPr bwMode="auto">
          <a:xfrm>
            <a:off x="1525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3">
            <a:extLst>
              <a:ext uri="{FF2B5EF4-FFF2-40B4-BE49-F238E27FC236}">
                <a16:creationId xmlns:a16="http://schemas.microsoft.com/office/drawing/2014/main" id="{7DB990F6-EB1C-46B8-8A07-67864BF7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37" name="Oval 54">
            <a:extLst>
              <a:ext uri="{FF2B5EF4-FFF2-40B4-BE49-F238E27FC236}">
                <a16:creationId xmlns:a16="http://schemas.microsoft.com/office/drawing/2014/main" id="{AFE8F8FE-555A-4346-8698-3C09E65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8" name="AutoShape 55">
            <a:extLst>
              <a:ext uri="{FF2B5EF4-FFF2-40B4-BE49-F238E27FC236}">
                <a16:creationId xmlns:a16="http://schemas.microsoft.com/office/drawing/2014/main" id="{2B6F7B8F-5C69-4BB9-8A05-347A1E97B25C}"/>
              </a:ext>
            </a:extLst>
          </p:cNvPr>
          <p:cNvCxnSpPr>
            <a:cxnSpLocks noChangeShapeType="1"/>
            <a:stCxn id="34" idx="6"/>
            <a:endCxn id="37" idx="2"/>
          </p:cNvCxnSpPr>
          <p:nvPr/>
        </p:nvCxnSpPr>
        <p:spPr bwMode="auto">
          <a:xfrm>
            <a:off x="1754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56">
            <a:extLst>
              <a:ext uri="{FF2B5EF4-FFF2-40B4-BE49-F238E27FC236}">
                <a16:creationId xmlns:a16="http://schemas.microsoft.com/office/drawing/2014/main" id="{CEC1C0CA-A071-4A84-8902-30F7F287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40" name="Oval 57">
            <a:extLst>
              <a:ext uri="{FF2B5EF4-FFF2-40B4-BE49-F238E27FC236}">
                <a16:creationId xmlns:a16="http://schemas.microsoft.com/office/drawing/2014/main" id="{CF6C247A-3352-4870-8C75-FF1C969E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1" name="AutoShape 58">
            <a:extLst>
              <a:ext uri="{FF2B5EF4-FFF2-40B4-BE49-F238E27FC236}">
                <a16:creationId xmlns:a16="http://schemas.microsoft.com/office/drawing/2014/main" id="{C7537E90-39C7-4BB3-9E6A-042E19E9CE97}"/>
              </a:ext>
            </a:extLst>
          </p:cNvPr>
          <p:cNvCxnSpPr>
            <a:cxnSpLocks noChangeShapeType="1"/>
            <a:stCxn id="37" idx="6"/>
            <a:endCxn id="40" idx="2"/>
          </p:cNvCxnSpPr>
          <p:nvPr/>
        </p:nvCxnSpPr>
        <p:spPr bwMode="auto">
          <a:xfrm>
            <a:off x="1982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59">
            <a:extLst>
              <a:ext uri="{FF2B5EF4-FFF2-40B4-BE49-F238E27FC236}">
                <a16:creationId xmlns:a16="http://schemas.microsoft.com/office/drawing/2014/main" id="{53DD0F8F-9578-4C0B-92E8-857696C7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id="{98ED3A48-564A-411C-8329-C42B43B8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4" name="AutoShape 61">
            <a:extLst>
              <a:ext uri="{FF2B5EF4-FFF2-40B4-BE49-F238E27FC236}">
                <a16:creationId xmlns:a16="http://schemas.microsoft.com/office/drawing/2014/main" id="{FF9E7C1A-0A35-4FC2-87D4-4DAE889188D9}"/>
              </a:ext>
            </a:extLst>
          </p:cNvPr>
          <p:cNvCxnSpPr>
            <a:cxnSpLocks noChangeShapeType="1"/>
            <a:stCxn id="40" idx="6"/>
            <a:endCxn id="43" idx="2"/>
          </p:cNvCxnSpPr>
          <p:nvPr/>
        </p:nvCxnSpPr>
        <p:spPr bwMode="auto">
          <a:xfrm>
            <a:off x="22113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62">
            <a:extLst>
              <a:ext uri="{FF2B5EF4-FFF2-40B4-BE49-F238E27FC236}">
                <a16:creationId xmlns:a16="http://schemas.microsoft.com/office/drawing/2014/main" id="{DC33F2B9-353A-4AAF-BABF-FC839CA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6" name="Oval 63">
            <a:extLst>
              <a:ext uri="{FF2B5EF4-FFF2-40B4-BE49-F238E27FC236}">
                <a16:creationId xmlns:a16="http://schemas.microsoft.com/office/drawing/2014/main" id="{2843265B-3AE7-499D-8646-B909B09F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7" name="AutoShape 64">
            <a:extLst>
              <a:ext uri="{FF2B5EF4-FFF2-40B4-BE49-F238E27FC236}">
                <a16:creationId xmlns:a16="http://schemas.microsoft.com/office/drawing/2014/main" id="{DC990F7F-B0B5-4289-8BA0-C3604F2B6AEE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>
            <a:off x="2439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5">
            <a:extLst>
              <a:ext uri="{FF2B5EF4-FFF2-40B4-BE49-F238E27FC236}">
                <a16:creationId xmlns:a16="http://schemas.microsoft.com/office/drawing/2014/main" id="{7C7EED0D-FBBA-4E2C-BA14-F44B89A7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49" name="Oval 66">
            <a:extLst>
              <a:ext uri="{FF2B5EF4-FFF2-40B4-BE49-F238E27FC236}">
                <a16:creationId xmlns:a16="http://schemas.microsoft.com/office/drawing/2014/main" id="{99A21F44-4BB0-4554-917A-08267829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0" name="AutoShape 67">
            <a:extLst>
              <a:ext uri="{FF2B5EF4-FFF2-40B4-BE49-F238E27FC236}">
                <a16:creationId xmlns:a16="http://schemas.microsoft.com/office/drawing/2014/main" id="{8054F8B4-2D37-4495-925F-BB1FFF3B3DF3}"/>
              </a:ext>
            </a:extLst>
          </p:cNvPr>
          <p:cNvCxnSpPr>
            <a:cxnSpLocks noChangeShapeType="1"/>
            <a:stCxn id="46" idx="6"/>
            <a:endCxn id="49" idx="2"/>
          </p:cNvCxnSpPr>
          <p:nvPr/>
        </p:nvCxnSpPr>
        <p:spPr bwMode="auto">
          <a:xfrm>
            <a:off x="2668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68">
            <a:extLst>
              <a:ext uri="{FF2B5EF4-FFF2-40B4-BE49-F238E27FC236}">
                <a16:creationId xmlns:a16="http://schemas.microsoft.com/office/drawing/2014/main" id="{D8A0B4E2-1E9F-4E78-BDF7-D2ADEF8E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2" name="Oval 69">
            <a:extLst>
              <a:ext uri="{FF2B5EF4-FFF2-40B4-BE49-F238E27FC236}">
                <a16:creationId xmlns:a16="http://schemas.microsoft.com/office/drawing/2014/main" id="{FDB75EDC-003D-4088-A1F2-2A6B5AF4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3" name="AutoShape 70">
            <a:extLst>
              <a:ext uri="{FF2B5EF4-FFF2-40B4-BE49-F238E27FC236}">
                <a16:creationId xmlns:a16="http://schemas.microsoft.com/office/drawing/2014/main" id="{657380B0-89B0-4552-B425-648562A6BD11}"/>
              </a:ext>
            </a:extLst>
          </p:cNvPr>
          <p:cNvCxnSpPr>
            <a:cxnSpLocks noChangeShapeType="1"/>
            <a:stCxn id="49" idx="6"/>
            <a:endCxn id="52" idx="2"/>
          </p:cNvCxnSpPr>
          <p:nvPr/>
        </p:nvCxnSpPr>
        <p:spPr bwMode="auto">
          <a:xfrm>
            <a:off x="2897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71">
            <a:extLst>
              <a:ext uri="{FF2B5EF4-FFF2-40B4-BE49-F238E27FC236}">
                <a16:creationId xmlns:a16="http://schemas.microsoft.com/office/drawing/2014/main" id="{FE1C7356-A85A-47EB-BA91-595F2523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55" name="Oval 73">
            <a:extLst>
              <a:ext uri="{FF2B5EF4-FFF2-40B4-BE49-F238E27FC236}">
                <a16:creationId xmlns:a16="http://schemas.microsoft.com/office/drawing/2014/main" id="{557479AC-5D2C-4821-B84C-1CB81DBB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6" name="AutoShape 74">
            <a:extLst>
              <a:ext uri="{FF2B5EF4-FFF2-40B4-BE49-F238E27FC236}">
                <a16:creationId xmlns:a16="http://schemas.microsoft.com/office/drawing/2014/main" id="{80615CB9-AFD5-4AEF-A894-FC831434BC19}"/>
              </a:ext>
            </a:extLst>
          </p:cNvPr>
          <p:cNvCxnSpPr>
            <a:cxnSpLocks noChangeShapeType="1"/>
            <a:stCxn id="52" idx="6"/>
            <a:endCxn id="55" idx="2"/>
          </p:cNvCxnSpPr>
          <p:nvPr/>
        </p:nvCxnSpPr>
        <p:spPr bwMode="auto">
          <a:xfrm>
            <a:off x="3125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75">
            <a:extLst>
              <a:ext uri="{FF2B5EF4-FFF2-40B4-BE49-F238E27FC236}">
                <a16:creationId xmlns:a16="http://schemas.microsoft.com/office/drawing/2014/main" id="{92FF2AE8-9226-48D5-B6FB-35ADDF23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58" name="AutoShape 80">
            <a:extLst>
              <a:ext uri="{FF2B5EF4-FFF2-40B4-BE49-F238E27FC236}">
                <a16:creationId xmlns:a16="http://schemas.microsoft.com/office/drawing/2014/main" id="{FA882E88-60A1-4BF7-8684-93C294A1CEA7}"/>
              </a:ext>
            </a:extLst>
          </p:cNvPr>
          <p:cNvCxnSpPr>
            <a:cxnSpLocks noChangeShapeType="1"/>
            <a:stCxn id="62" idx="0"/>
            <a:endCxn id="59" idx="4"/>
          </p:cNvCxnSpPr>
          <p:nvPr/>
        </p:nvCxnSpPr>
        <p:spPr bwMode="auto">
          <a:xfrm flipH="1" flipV="1">
            <a:off x="4521200" y="2057400"/>
            <a:ext cx="58738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1">
            <a:extLst>
              <a:ext uri="{FF2B5EF4-FFF2-40B4-BE49-F238E27FC236}">
                <a16:creationId xmlns:a16="http://schemas.microsoft.com/office/drawing/2014/main" id="{E5522A43-6525-47AC-AFE0-F585C4FA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0" name="Oval 83">
            <a:extLst>
              <a:ext uri="{FF2B5EF4-FFF2-40B4-BE49-F238E27FC236}">
                <a16:creationId xmlns:a16="http://schemas.microsoft.com/office/drawing/2014/main" id="{2CC30DF5-3F16-431B-9EE8-7B54ED83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1" name="AutoShape 84">
            <a:extLst>
              <a:ext uri="{FF2B5EF4-FFF2-40B4-BE49-F238E27FC236}">
                <a16:creationId xmlns:a16="http://schemas.microsoft.com/office/drawing/2014/main" id="{E61162E1-87A7-4983-B0AF-921BBF430132}"/>
              </a:ext>
            </a:extLst>
          </p:cNvPr>
          <p:cNvCxnSpPr>
            <a:cxnSpLocks noChangeShapeType="1"/>
            <a:stCxn id="156" idx="5"/>
            <a:endCxn id="60" idx="1"/>
          </p:cNvCxnSpPr>
          <p:nvPr/>
        </p:nvCxnSpPr>
        <p:spPr bwMode="auto">
          <a:xfrm>
            <a:off x="4967288" y="1665288"/>
            <a:ext cx="1492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85">
            <a:extLst>
              <a:ext uri="{FF2B5EF4-FFF2-40B4-BE49-F238E27FC236}">
                <a16:creationId xmlns:a16="http://schemas.microsoft.com/office/drawing/2014/main" id="{173F599C-0524-4A29-BC8E-8E740A80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63" name="AutoShape 86">
            <a:extLst>
              <a:ext uri="{FF2B5EF4-FFF2-40B4-BE49-F238E27FC236}">
                <a16:creationId xmlns:a16="http://schemas.microsoft.com/office/drawing/2014/main" id="{2D215828-AE6C-4E23-8190-83DAFC281F20}"/>
              </a:ext>
            </a:extLst>
          </p:cNvPr>
          <p:cNvCxnSpPr>
            <a:cxnSpLocks noChangeShapeType="1"/>
            <a:stCxn id="60" idx="4"/>
            <a:endCxn id="65" idx="0"/>
          </p:cNvCxnSpPr>
          <p:nvPr/>
        </p:nvCxnSpPr>
        <p:spPr bwMode="auto">
          <a:xfrm flipH="1">
            <a:off x="5099050" y="2057400"/>
            <a:ext cx="107950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87">
            <a:extLst>
              <a:ext uri="{FF2B5EF4-FFF2-40B4-BE49-F238E27FC236}">
                <a16:creationId xmlns:a16="http://schemas.microsoft.com/office/drawing/2014/main" id="{07FE85AF-168C-4B89-A2AE-5BC96D0E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65" name="Oval 88">
            <a:extLst>
              <a:ext uri="{FF2B5EF4-FFF2-40B4-BE49-F238E27FC236}">
                <a16:creationId xmlns:a16="http://schemas.microsoft.com/office/drawing/2014/main" id="{CDE45070-D1D8-494F-B837-DA34A1B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6" name="Oval 89">
            <a:extLst>
              <a:ext uri="{FF2B5EF4-FFF2-40B4-BE49-F238E27FC236}">
                <a16:creationId xmlns:a16="http://schemas.microsoft.com/office/drawing/2014/main" id="{64EB7906-AD42-49A7-BC0C-20C8E600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7" name="AutoShape 90">
            <a:extLst>
              <a:ext uri="{FF2B5EF4-FFF2-40B4-BE49-F238E27FC236}">
                <a16:creationId xmlns:a16="http://schemas.microsoft.com/office/drawing/2014/main" id="{179DB8A9-00B6-4D94-90B8-DC53100FC5F9}"/>
              </a:ext>
            </a:extLst>
          </p:cNvPr>
          <p:cNvCxnSpPr>
            <a:cxnSpLocks noChangeShapeType="1"/>
            <a:stCxn id="62" idx="6"/>
            <a:endCxn id="65" idx="2"/>
          </p:cNvCxnSpPr>
          <p:nvPr/>
        </p:nvCxnSpPr>
        <p:spPr bwMode="auto">
          <a:xfrm>
            <a:off x="4706938" y="23622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91">
            <a:extLst>
              <a:ext uri="{FF2B5EF4-FFF2-40B4-BE49-F238E27FC236}">
                <a16:creationId xmlns:a16="http://schemas.microsoft.com/office/drawing/2014/main" id="{AB225B66-33F9-4070-B5B2-DACF421FFDE4}"/>
              </a:ext>
            </a:extLst>
          </p:cNvPr>
          <p:cNvCxnSpPr>
            <a:cxnSpLocks noChangeShapeType="1"/>
            <a:stCxn id="66" idx="0"/>
            <a:endCxn id="65" idx="4"/>
          </p:cNvCxnSpPr>
          <p:nvPr/>
        </p:nvCxnSpPr>
        <p:spPr bwMode="auto">
          <a:xfrm flipV="1">
            <a:off x="5099050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92">
            <a:extLst>
              <a:ext uri="{FF2B5EF4-FFF2-40B4-BE49-F238E27FC236}">
                <a16:creationId xmlns:a16="http://schemas.microsoft.com/office/drawing/2014/main" id="{4D1F43F3-2634-44B1-911F-14977CF5C352}"/>
              </a:ext>
            </a:extLst>
          </p:cNvPr>
          <p:cNvCxnSpPr>
            <a:cxnSpLocks noChangeShapeType="1"/>
            <a:stCxn id="64" idx="0"/>
            <a:endCxn id="62" idx="4"/>
          </p:cNvCxnSpPr>
          <p:nvPr/>
        </p:nvCxnSpPr>
        <p:spPr bwMode="auto">
          <a:xfrm flipV="1">
            <a:off x="4579938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93">
            <a:extLst>
              <a:ext uri="{FF2B5EF4-FFF2-40B4-BE49-F238E27FC236}">
                <a16:creationId xmlns:a16="http://schemas.microsoft.com/office/drawing/2014/main" id="{DF4DD242-78A1-417A-9455-2B071BA254BE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4706938" y="28067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6">
            <a:extLst>
              <a:ext uri="{FF2B5EF4-FFF2-40B4-BE49-F238E27FC236}">
                <a16:creationId xmlns:a16="http://schemas.microsoft.com/office/drawing/2014/main" id="{C8E40DCB-3FE2-4204-9A33-327B91CB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72" name="Oval 97">
            <a:extLst>
              <a:ext uri="{FF2B5EF4-FFF2-40B4-BE49-F238E27FC236}">
                <a16:creationId xmlns:a16="http://schemas.microsoft.com/office/drawing/2014/main" id="{8437803B-86E8-4E3C-B5C1-4A3526A7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3" name="AutoShape 98">
            <a:extLst>
              <a:ext uri="{FF2B5EF4-FFF2-40B4-BE49-F238E27FC236}">
                <a16:creationId xmlns:a16="http://schemas.microsoft.com/office/drawing/2014/main" id="{3F3A36D1-CC04-46E7-8661-22C8FBDC4EF8}"/>
              </a:ext>
            </a:extLst>
          </p:cNvPr>
          <p:cNvCxnSpPr>
            <a:cxnSpLocks noChangeShapeType="1"/>
            <a:stCxn id="72" idx="0"/>
            <a:endCxn id="66" idx="4"/>
          </p:cNvCxnSpPr>
          <p:nvPr/>
        </p:nvCxnSpPr>
        <p:spPr bwMode="auto">
          <a:xfrm flipV="1">
            <a:off x="5097463" y="2933700"/>
            <a:ext cx="1587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99">
            <a:extLst>
              <a:ext uri="{FF2B5EF4-FFF2-40B4-BE49-F238E27FC236}">
                <a16:creationId xmlns:a16="http://schemas.microsoft.com/office/drawing/2014/main" id="{BD3A972A-9C64-40BB-9690-60567335BA6D}"/>
              </a:ext>
            </a:extLst>
          </p:cNvPr>
          <p:cNvCxnSpPr>
            <a:cxnSpLocks noChangeShapeType="1"/>
            <a:stCxn id="71" idx="0"/>
            <a:endCxn id="64" idx="4"/>
          </p:cNvCxnSpPr>
          <p:nvPr/>
        </p:nvCxnSpPr>
        <p:spPr bwMode="auto">
          <a:xfrm flipV="1">
            <a:off x="4578350" y="2933700"/>
            <a:ext cx="1588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F7E10DD9-7727-4544-BEDC-EF1D96F474F5}"/>
              </a:ext>
            </a:extLst>
          </p:cNvPr>
          <p:cNvCxnSpPr>
            <a:cxnSpLocks noChangeShapeType="1"/>
            <a:stCxn id="71" idx="6"/>
            <a:endCxn id="72" idx="2"/>
          </p:cNvCxnSpPr>
          <p:nvPr/>
        </p:nvCxnSpPr>
        <p:spPr bwMode="auto">
          <a:xfrm>
            <a:off x="4705350" y="3225800"/>
            <a:ext cx="2651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101">
            <a:extLst>
              <a:ext uri="{FF2B5EF4-FFF2-40B4-BE49-F238E27FC236}">
                <a16:creationId xmlns:a16="http://schemas.microsoft.com/office/drawing/2014/main" id="{BE7B6BE4-2E94-496D-98A0-5DF55EDE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" name="Oval 102">
            <a:extLst>
              <a:ext uri="{FF2B5EF4-FFF2-40B4-BE49-F238E27FC236}">
                <a16:creationId xmlns:a16="http://schemas.microsoft.com/office/drawing/2014/main" id="{26563CD8-73D1-4541-9DCE-E9353F09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8" name="AutoShape 103">
            <a:extLst>
              <a:ext uri="{FF2B5EF4-FFF2-40B4-BE49-F238E27FC236}">
                <a16:creationId xmlns:a16="http://schemas.microsoft.com/office/drawing/2014/main" id="{5391F44E-1422-4E84-AD41-B0DCD7B5F735}"/>
              </a:ext>
            </a:extLst>
          </p:cNvPr>
          <p:cNvCxnSpPr>
            <a:cxnSpLocks noChangeShapeType="1"/>
            <a:stCxn id="76" idx="6"/>
            <a:endCxn id="77" idx="2"/>
          </p:cNvCxnSpPr>
          <p:nvPr/>
        </p:nvCxnSpPr>
        <p:spPr bwMode="auto">
          <a:xfrm>
            <a:off x="3998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104">
            <a:extLst>
              <a:ext uri="{FF2B5EF4-FFF2-40B4-BE49-F238E27FC236}">
                <a16:creationId xmlns:a16="http://schemas.microsoft.com/office/drawing/2014/main" id="{75F35E82-2131-4248-A18D-2D02A934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80" name="Oval 105">
            <a:extLst>
              <a:ext uri="{FF2B5EF4-FFF2-40B4-BE49-F238E27FC236}">
                <a16:creationId xmlns:a16="http://schemas.microsoft.com/office/drawing/2014/main" id="{BA79BC17-EA5A-4FD0-883E-CBCD29449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81" name="Oval 106">
            <a:extLst>
              <a:ext uri="{FF2B5EF4-FFF2-40B4-BE49-F238E27FC236}">
                <a16:creationId xmlns:a16="http://schemas.microsoft.com/office/drawing/2014/main" id="{E5238748-85BB-4D42-B0F0-63D7E50C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2" name="AutoShape 107">
            <a:extLst>
              <a:ext uri="{FF2B5EF4-FFF2-40B4-BE49-F238E27FC236}">
                <a16:creationId xmlns:a16="http://schemas.microsoft.com/office/drawing/2014/main" id="{9827C4C8-1090-4AF8-91DF-782AE558E4F2}"/>
              </a:ext>
            </a:extLst>
          </p:cNvPr>
          <p:cNvCxnSpPr>
            <a:cxnSpLocks noChangeShapeType="1"/>
            <a:stCxn id="77" idx="6"/>
            <a:endCxn id="81" idx="2"/>
          </p:cNvCxnSpPr>
          <p:nvPr/>
        </p:nvCxnSpPr>
        <p:spPr bwMode="auto">
          <a:xfrm>
            <a:off x="4227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108">
            <a:extLst>
              <a:ext uri="{FF2B5EF4-FFF2-40B4-BE49-F238E27FC236}">
                <a16:creationId xmlns:a16="http://schemas.microsoft.com/office/drawing/2014/main" id="{D60633E0-B1FA-45D2-B59C-12C7C666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4" name="Oval 115">
            <a:extLst>
              <a:ext uri="{FF2B5EF4-FFF2-40B4-BE49-F238E27FC236}">
                <a16:creationId xmlns:a16="http://schemas.microsoft.com/office/drawing/2014/main" id="{9BE718BC-BF87-4100-9B78-6CF95234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5" name="AutoShape 116">
            <a:extLst>
              <a:ext uri="{FF2B5EF4-FFF2-40B4-BE49-F238E27FC236}">
                <a16:creationId xmlns:a16="http://schemas.microsoft.com/office/drawing/2014/main" id="{997DD843-0AC8-40BF-9425-9394A92D37C8}"/>
              </a:ext>
            </a:extLst>
          </p:cNvPr>
          <p:cNvCxnSpPr>
            <a:cxnSpLocks noChangeShapeType="1"/>
            <a:stCxn id="81" idx="6"/>
            <a:endCxn id="84" idx="2"/>
          </p:cNvCxnSpPr>
          <p:nvPr/>
        </p:nvCxnSpPr>
        <p:spPr bwMode="auto">
          <a:xfrm>
            <a:off x="44561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17">
            <a:extLst>
              <a:ext uri="{FF2B5EF4-FFF2-40B4-BE49-F238E27FC236}">
                <a16:creationId xmlns:a16="http://schemas.microsoft.com/office/drawing/2014/main" id="{41E39169-B6B6-40B3-B5B8-4653B11D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7" name="Oval 118">
            <a:extLst>
              <a:ext uri="{FF2B5EF4-FFF2-40B4-BE49-F238E27FC236}">
                <a16:creationId xmlns:a16="http://schemas.microsoft.com/office/drawing/2014/main" id="{3E08FDB5-73F9-4EBC-B309-5992376C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8" name="AutoShape 119">
            <a:extLst>
              <a:ext uri="{FF2B5EF4-FFF2-40B4-BE49-F238E27FC236}">
                <a16:creationId xmlns:a16="http://schemas.microsoft.com/office/drawing/2014/main" id="{FBBA29CB-1888-4D2E-9EEA-E3C29516927E}"/>
              </a:ext>
            </a:extLst>
          </p:cNvPr>
          <p:cNvCxnSpPr>
            <a:cxnSpLocks noChangeShapeType="1"/>
            <a:stCxn id="158" idx="6"/>
            <a:endCxn id="87" idx="2"/>
          </p:cNvCxnSpPr>
          <p:nvPr/>
        </p:nvCxnSpPr>
        <p:spPr bwMode="auto">
          <a:xfrm flipV="1">
            <a:off x="4922838" y="5053013"/>
            <a:ext cx="1825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120">
            <a:extLst>
              <a:ext uri="{FF2B5EF4-FFF2-40B4-BE49-F238E27FC236}">
                <a16:creationId xmlns:a16="http://schemas.microsoft.com/office/drawing/2014/main" id="{C3B32257-3FC9-44DE-96EC-8AB45EED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90" name="Oval 121">
            <a:extLst>
              <a:ext uri="{FF2B5EF4-FFF2-40B4-BE49-F238E27FC236}">
                <a16:creationId xmlns:a16="http://schemas.microsoft.com/office/drawing/2014/main" id="{142996AB-3213-43CF-A12C-DD98510D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1" name="AutoShape 122">
            <a:extLst>
              <a:ext uri="{FF2B5EF4-FFF2-40B4-BE49-F238E27FC236}">
                <a16:creationId xmlns:a16="http://schemas.microsoft.com/office/drawing/2014/main" id="{AEB01AB7-29EC-495A-AD5A-FAF76C1F83A0}"/>
              </a:ext>
            </a:extLst>
          </p:cNvPr>
          <p:cNvCxnSpPr>
            <a:cxnSpLocks noChangeShapeType="1"/>
            <a:stCxn id="87" idx="6"/>
            <a:endCxn id="90" idx="2"/>
          </p:cNvCxnSpPr>
          <p:nvPr/>
        </p:nvCxnSpPr>
        <p:spPr bwMode="auto">
          <a:xfrm>
            <a:off x="5151438" y="5053013"/>
            <a:ext cx="198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Oval 123">
            <a:extLst>
              <a:ext uri="{FF2B5EF4-FFF2-40B4-BE49-F238E27FC236}">
                <a16:creationId xmlns:a16="http://schemas.microsoft.com/office/drawing/2014/main" id="{EA87783F-9923-491F-B5C7-2555A8ED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95" name="Oval 124">
            <a:extLst>
              <a:ext uri="{FF2B5EF4-FFF2-40B4-BE49-F238E27FC236}">
                <a16:creationId xmlns:a16="http://schemas.microsoft.com/office/drawing/2014/main" id="{2C0B8B73-67D3-43C3-B2CB-819EA6AB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6" name="AutoShape 125">
            <a:extLst>
              <a:ext uri="{FF2B5EF4-FFF2-40B4-BE49-F238E27FC236}">
                <a16:creationId xmlns:a16="http://schemas.microsoft.com/office/drawing/2014/main" id="{E048D6E1-CA2B-4038-8A78-DAF596078B21}"/>
              </a:ext>
            </a:extLst>
          </p:cNvPr>
          <p:cNvCxnSpPr>
            <a:cxnSpLocks noChangeShapeType="1"/>
            <a:stCxn id="90" idx="6"/>
            <a:endCxn id="95" idx="2"/>
          </p:cNvCxnSpPr>
          <p:nvPr/>
        </p:nvCxnSpPr>
        <p:spPr bwMode="auto">
          <a:xfrm>
            <a:off x="5395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126">
            <a:extLst>
              <a:ext uri="{FF2B5EF4-FFF2-40B4-BE49-F238E27FC236}">
                <a16:creationId xmlns:a16="http://schemas.microsoft.com/office/drawing/2014/main" id="{C94CBFE6-8132-49C2-A186-4E0A118C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98" name="Oval 127">
            <a:extLst>
              <a:ext uri="{FF2B5EF4-FFF2-40B4-BE49-F238E27FC236}">
                <a16:creationId xmlns:a16="http://schemas.microsoft.com/office/drawing/2014/main" id="{25E1DEEC-795D-4126-8AFC-4310EB12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9" name="AutoShape 128">
            <a:extLst>
              <a:ext uri="{FF2B5EF4-FFF2-40B4-BE49-F238E27FC236}">
                <a16:creationId xmlns:a16="http://schemas.microsoft.com/office/drawing/2014/main" id="{2D01B7F1-9A55-40C7-ADAE-8B40B99D82A2}"/>
              </a:ext>
            </a:extLst>
          </p:cNvPr>
          <p:cNvCxnSpPr>
            <a:cxnSpLocks noChangeShapeType="1"/>
            <a:stCxn id="95" idx="6"/>
            <a:endCxn id="98" idx="2"/>
          </p:cNvCxnSpPr>
          <p:nvPr/>
        </p:nvCxnSpPr>
        <p:spPr bwMode="auto">
          <a:xfrm>
            <a:off x="5624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Oval 129">
            <a:extLst>
              <a:ext uri="{FF2B5EF4-FFF2-40B4-BE49-F238E27FC236}">
                <a16:creationId xmlns:a16="http://schemas.microsoft.com/office/drawing/2014/main" id="{D3FD836D-746C-4F2D-ABF7-9E767C9C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01" name="Oval 133">
            <a:extLst>
              <a:ext uri="{FF2B5EF4-FFF2-40B4-BE49-F238E27FC236}">
                <a16:creationId xmlns:a16="http://schemas.microsoft.com/office/drawing/2014/main" id="{A541CF59-430A-4130-84A9-682934C1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2" name="AutoShape 134">
            <a:extLst>
              <a:ext uri="{FF2B5EF4-FFF2-40B4-BE49-F238E27FC236}">
                <a16:creationId xmlns:a16="http://schemas.microsoft.com/office/drawing/2014/main" id="{92331A55-F332-42D1-A31B-CA9EB12215D7}"/>
              </a:ext>
            </a:extLst>
          </p:cNvPr>
          <p:cNvCxnSpPr>
            <a:cxnSpLocks noChangeShapeType="1"/>
            <a:stCxn id="107" idx="1"/>
            <a:endCxn id="101" idx="5"/>
          </p:cNvCxnSpPr>
          <p:nvPr/>
        </p:nvCxnSpPr>
        <p:spPr bwMode="auto">
          <a:xfrm flipH="1" flipV="1">
            <a:off x="70786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Oval 135">
            <a:extLst>
              <a:ext uri="{FF2B5EF4-FFF2-40B4-BE49-F238E27FC236}">
                <a16:creationId xmlns:a16="http://schemas.microsoft.com/office/drawing/2014/main" id="{317FA638-5DB0-4AF0-8C83-B646CB6F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4" name="AutoShape 136">
            <a:extLst>
              <a:ext uri="{FF2B5EF4-FFF2-40B4-BE49-F238E27FC236}">
                <a16:creationId xmlns:a16="http://schemas.microsoft.com/office/drawing/2014/main" id="{F8C45267-3A64-4744-9FC2-1EED05A0555B}"/>
              </a:ext>
            </a:extLst>
          </p:cNvPr>
          <p:cNvCxnSpPr>
            <a:cxnSpLocks noChangeShapeType="1"/>
            <a:stCxn id="101" idx="7"/>
            <a:endCxn id="103" idx="3"/>
          </p:cNvCxnSpPr>
          <p:nvPr/>
        </p:nvCxnSpPr>
        <p:spPr bwMode="auto">
          <a:xfrm flipV="1">
            <a:off x="70786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Oval 137">
            <a:extLst>
              <a:ext uri="{FF2B5EF4-FFF2-40B4-BE49-F238E27FC236}">
                <a16:creationId xmlns:a16="http://schemas.microsoft.com/office/drawing/2014/main" id="{75131A3D-778D-4381-B21C-C6EA3F4A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6" name="AutoShape 138">
            <a:extLst>
              <a:ext uri="{FF2B5EF4-FFF2-40B4-BE49-F238E27FC236}">
                <a16:creationId xmlns:a16="http://schemas.microsoft.com/office/drawing/2014/main" id="{31489188-7C68-434F-9DDF-C1B4887867A6}"/>
              </a:ext>
            </a:extLst>
          </p:cNvPr>
          <p:cNvCxnSpPr>
            <a:cxnSpLocks noChangeShapeType="1"/>
            <a:stCxn id="103" idx="6"/>
            <a:endCxn id="105" idx="2"/>
          </p:cNvCxnSpPr>
          <p:nvPr/>
        </p:nvCxnSpPr>
        <p:spPr bwMode="auto">
          <a:xfrm>
            <a:off x="74326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Oval 139">
            <a:extLst>
              <a:ext uri="{FF2B5EF4-FFF2-40B4-BE49-F238E27FC236}">
                <a16:creationId xmlns:a16="http://schemas.microsoft.com/office/drawing/2014/main" id="{85A80879-270E-4926-A332-CAF3E6A0A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8" name="AutoShape 140">
            <a:extLst>
              <a:ext uri="{FF2B5EF4-FFF2-40B4-BE49-F238E27FC236}">
                <a16:creationId xmlns:a16="http://schemas.microsoft.com/office/drawing/2014/main" id="{9D4A6B2F-AA96-4747-96E5-047DE057F7F9}"/>
              </a:ext>
            </a:extLst>
          </p:cNvPr>
          <p:cNvCxnSpPr>
            <a:cxnSpLocks noChangeShapeType="1"/>
            <a:stCxn id="116" idx="3"/>
            <a:endCxn id="110" idx="7"/>
          </p:cNvCxnSpPr>
          <p:nvPr/>
        </p:nvCxnSpPr>
        <p:spPr bwMode="auto">
          <a:xfrm flipH="1">
            <a:off x="79041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141">
            <a:extLst>
              <a:ext uri="{FF2B5EF4-FFF2-40B4-BE49-F238E27FC236}">
                <a16:creationId xmlns:a16="http://schemas.microsoft.com/office/drawing/2014/main" id="{3E720C52-9706-456F-B242-95C50665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0" name="Oval 142">
            <a:extLst>
              <a:ext uri="{FF2B5EF4-FFF2-40B4-BE49-F238E27FC236}">
                <a16:creationId xmlns:a16="http://schemas.microsoft.com/office/drawing/2014/main" id="{97561C29-1A1E-46B7-AAFC-FDD5631A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1" name="Oval 143">
            <a:extLst>
              <a:ext uri="{FF2B5EF4-FFF2-40B4-BE49-F238E27FC236}">
                <a16:creationId xmlns:a16="http://schemas.microsoft.com/office/drawing/2014/main" id="{66FC89B7-B519-469F-B22B-9C3323E8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12" name="AutoShape 144">
            <a:extLst>
              <a:ext uri="{FF2B5EF4-FFF2-40B4-BE49-F238E27FC236}">
                <a16:creationId xmlns:a16="http://schemas.microsoft.com/office/drawing/2014/main" id="{DA265227-3469-41EF-BB73-E1E10D78DC7A}"/>
              </a:ext>
            </a:extLst>
          </p:cNvPr>
          <p:cNvCxnSpPr>
            <a:cxnSpLocks noChangeShapeType="1"/>
            <a:stCxn id="107" idx="5"/>
            <a:endCxn id="111" idx="1"/>
          </p:cNvCxnSpPr>
          <p:nvPr/>
        </p:nvCxnSpPr>
        <p:spPr bwMode="auto">
          <a:xfrm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145">
            <a:extLst>
              <a:ext uri="{FF2B5EF4-FFF2-40B4-BE49-F238E27FC236}">
                <a16:creationId xmlns:a16="http://schemas.microsoft.com/office/drawing/2014/main" id="{2694112F-A630-4A6D-93A3-94E73CE1E017}"/>
              </a:ext>
            </a:extLst>
          </p:cNvPr>
          <p:cNvCxnSpPr>
            <a:cxnSpLocks noChangeShapeType="1"/>
            <a:stCxn id="111" idx="0"/>
            <a:endCxn id="110" idx="4"/>
          </p:cNvCxnSpPr>
          <p:nvPr/>
        </p:nvCxnSpPr>
        <p:spPr bwMode="auto">
          <a:xfrm flipV="1">
            <a:off x="7813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6">
            <a:extLst>
              <a:ext uri="{FF2B5EF4-FFF2-40B4-BE49-F238E27FC236}">
                <a16:creationId xmlns:a16="http://schemas.microsoft.com/office/drawing/2014/main" id="{6D044322-9529-4938-BD0E-3D5275E8ABC1}"/>
              </a:ext>
            </a:extLst>
          </p:cNvPr>
          <p:cNvCxnSpPr>
            <a:cxnSpLocks noChangeShapeType="1"/>
            <a:stCxn id="109" idx="0"/>
            <a:endCxn id="107" idx="4"/>
          </p:cNvCxnSpPr>
          <p:nvPr/>
        </p:nvCxnSpPr>
        <p:spPr bwMode="auto">
          <a:xfrm flipV="1">
            <a:off x="7305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47">
            <a:extLst>
              <a:ext uri="{FF2B5EF4-FFF2-40B4-BE49-F238E27FC236}">
                <a16:creationId xmlns:a16="http://schemas.microsoft.com/office/drawing/2014/main" id="{1DE63D20-A5C4-4A28-B32B-87776192ECAE}"/>
              </a:ext>
            </a:extLst>
          </p:cNvPr>
          <p:cNvCxnSpPr>
            <a:cxnSpLocks noChangeShapeType="1"/>
            <a:stCxn id="109" idx="7"/>
            <a:endCxn id="110" idx="3"/>
          </p:cNvCxnSpPr>
          <p:nvPr/>
        </p:nvCxnSpPr>
        <p:spPr bwMode="auto">
          <a:xfrm flipV="1"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Oval 148">
            <a:extLst>
              <a:ext uri="{FF2B5EF4-FFF2-40B4-BE49-F238E27FC236}">
                <a16:creationId xmlns:a16="http://schemas.microsoft.com/office/drawing/2014/main" id="{5D103D01-1E6E-40FF-91E1-68265FF2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17" name="AutoShape 149">
            <a:extLst>
              <a:ext uri="{FF2B5EF4-FFF2-40B4-BE49-F238E27FC236}">
                <a16:creationId xmlns:a16="http://schemas.microsoft.com/office/drawing/2014/main" id="{C7103276-494E-40FF-BC03-C01987259A2D}"/>
              </a:ext>
            </a:extLst>
          </p:cNvPr>
          <p:cNvCxnSpPr>
            <a:cxnSpLocks noChangeShapeType="1"/>
            <a:stCxn id="105" idx="5"/>
            <a:endCxn id="116" idx="1"/>
          </p:cNvCxnSpPr>
          <p:nvPr/>
        </p:nvCxnSpPr>
        <p:spPr bwMode="auto">
          <a:xfrm>
            <a:off x="79041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val 150">
            <a:extLst>
              <a:ext uri="{FF2B5EF4-FFF2-40B4-BE49-F238E27FC236}">
                <a16:creationId xmlns:a16="http://schemas.microsoft.com/office/drawing/2014/main" id="{BA77B747-3051-4251-90C3-E5E4BAF8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9" name="Oval 151">
            <a:extLst>
              <a:ext uri="{FF2B5EF4-FFF2-40B4-BE49-F238E27FC236}">
                <a16:creationId xmlns:a16="http://schemas.microsoft.com/office/drawing/2014/main" id="{C95FE2EA-0DC1-4C60-B981-5C0C4E80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20" name="AutoShape 152">
            <a:extLst>
              <a:ext uri="{FF2B5EF4-FFF2-40B4-BE49-F238E27FC236}">
                <a16:creationId xmlns:a16="http://schemas.microsoft.com/office/drawing/2014/main" id="{AD5ED3FA-DC6C-420D-BBBA-014C02A47AC3}"/>
              </a:ext>
            </a:extLst>
          </p:cNvPr>
          <p:cNvCxnSpPr>
            <a:cxnSpLocks noChangeShapeType="1"/>
            <a:stCxn id="119" idx="0"/>
            <a:endCxn id="111" idx="4"/>
          </p:cNvCxnSpPr>
          <p:nvPr/>
        </p:nvCxnSpPr>
        <p:spPr bwMode="auto">
          <a:xfrm flipH="1" flipV="1">
            <a:off x="7813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53">
            <a:extLst>
              <a:ext uri="{FF2B5EF4-FFF2-40B4-BE49-F238E27FC236}">
                <a16:creationId xmlns:a16="http://schemas.microsoft.com/office/drawing/2014/main" id="{43FBAE1C-C061-48BF-8222-EDCBFB2621C4}"/>
              </a:ext>
            </a:extLst>
          </p:cNvPr>
          <p:cNvCxnSpPr>
            <a:cxnSpLocks noChangeShapeType="1"/>
            <a:stCxn id="118" idx="0"/>
            <a:endCxn id="109" idx="4"/>
          </p:cNvCxnSpPr>
          <p:nvPr/>
        </p:nvCxnSpPr>
        <p:spPr bwMode="auto">
          <a:xfrm flipH="1" flipV="1">
            <a:off x="7305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154">
            <a:extLst>
              <a:ext uri="{FF2B5EF4-FFF2-40B4-BE49-F238E27FC236}">
                <a16:creationId xmlns:a16="http://schemas.microsoft.com/office/drawing/2014/main" id="{776C5598-FEBF-4B41-AEF7-5D801404C219}"/>
              </a:ext>
            </a:extLst>
          </p:cNvPr>
          <p:cNvCxnSpPr>
            <a:cxnSpLocks noChangeShapeType="1"/>
            <a:stCxn id="118" idx="6"/>
            <a:endCxn id="119" idx="2"/>
          </p:cNvCxnSpPr>
          <p:nvPr/>
        </p:nvCxnSpPr>
        <p:spPr bwMode="auto">
          <a:xfrm>
            <a:off x="7435850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Oval 155">
            <a:extLst>
              <a:ext uri="{FF2B5EF4-FFF2-40B4-BE49-F238E27FC236}">
                <a16:creationId xmlns:a16="http://schemas.microsoft.com/office/drawing/2014/main" id="{01CB2A02-115F-4AFE-B4B4-59627728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" name="Oval 156">
            <a:extLst>
              <a:ext uri="{FF2B5EF4-FFF2-40B4-BE49-F238E27FC236}">
                <a16:creationId xmlns:a16="http://schemas.microsoft.com/office/drawing/2014/main" id="{8B16E30F-A847-4C8F-A02E-42D00881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5" name="AutoShape 157">
            <a:extLst>
              <a:ext uri="{FF2B5EF4-FFF2-40B4-BE49-F238E27FC236}">
                <a16:creationId xmlns:a16="http://schemas.microsoft.com/office/drawing/2014/main" id="{12536852-B2B2-4F09-99F9-68BB5F57828F}"/>
              </a:ext>
            </a:extLst>
          </p:cNvPr>
          <p:cNvCxnSpPr>
            <a:cxnSpLocks noChangeShapeType="1"/>
            <a:stCxn id="123" idx="6"/>
            <a:endCxn id="124" idx="2"/>
          </p:cNvCxnSpPr>
          <p:nvPr/>
        </p:nvCxnSpPr>
        <p:spPr bwMode="auto">
          <a:xfrm>
            <a:off x="6516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Oval 158">
            <a:extLst>
              <a:ext uri="{FF2B5EF4-FFF2-40B4-BE49-F238E27FC236}">
                <a16:creationId xmlns:a16="http://schemas.microsoft.com/office/drawing/2014/main" id="{A14087A2-9D7B-499D-9185-09C74F19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27" name="Oval 159">
            <a:extLst>
              <a:ext uri="{FF2B5EF4-FFF2-40B4-BE49-F238E27FC236}">
                <a16:creationId xmlns:a16="http://schemas.microsoft.com/office/drawing/2014/main" id="{1026EF28-78C4-4A5A-8C1B-D422B1E2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28" name="Oval 160">
            <a:extLst>
              <a:ext uri="{FF2B5EF4-FFF2-40B4-BE49-F238E27FC236}">
                <a16:creationId xmlns:a16="http://schemas.microsoft.com/office/drawing/2014/main" id="{497CDE5A-86D5-4514-BCD8-5B561823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9" name="AutoShape 161">
            <a:extLst>
              <a:ext uri="{FF2B5EF4-FFF2-40B4-BE49-F238E27FC236}">
                <a16:creationId xmlns:a16="http://schemas.microsoft.com/office/drawing/2014/main" id="{61DC9984-5100-4733-9DFA-B505262E6EA3}"/>
              </a:ext>
            </a:extLst>
          </p:cNvPr>
          <p:cNvCxnSpPr>
            <a:cxnSpLocks noChangeShapeType="1"/>
            <a:stCxn id="124" idx="6"/>
            <a:endCxn id="128" idx="2"/>
          </p:cNvCxnSpPr>
          <p:nvPr/>
        </p:nvCxnSpPr>
        <p:spPr bwMode="auto">
          <a:xfrm>
            <a:off x="6745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Oval 162">
            <a:extLst>
              <a:ext uri="{FF2B5EF4-FFF2-40B4-BE49-F238E27FC236}">
                <a16:creationId xmlns:a16="http://schemas.microsoft.com/office/drawing/2014/main" id="{C6228341-329A-4FF4-922E-6137D738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1" name="Oval 163">
            <a:extLst>
              <a:ext uri="{FF2B5EF4-FFF2-40B4-BE49-F238E27FC236}">
                <a16:creationId xmlns:a16="http://schemas.microsoft.com/office/drawing/2014/main" id="{EEDC7BB7-9C79-426A-8431-1B3EC04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2" name="AutoShape 164">
            <a:extLst>
              <a:ext uri="{FF2B5EF4-FFF2-40B4-BE49-F238E27FC236}">
                <a16:creationId xmlns:a16="http://schemas.microsoft.com/office/drawing/2014/main" id="{C8A041C8-E885-4772-B594-7C07B07E0137}"/>
              </a:ext>
            </a:extLst>
          </p:cNvPr>
          <p:cNvCxnSpPr>
            <a:cxnSpLocks noChangeShapeType="1"/>
            <a:stCxn id="128" idx="6"/>
            <a:endCxn id="131" idx="2"/>
          </p:cNvCxnSpPr>
          <p:nvPr/>
        </p:nvCxnSpPr>
        <p:spPr bwMode="auto">
          <a:xfrm>
            <a:off x="6973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Oval 165">
            <a:extLst>
              <a:ext uri="{FF2B5EF4-FFF2-40B4-BE49-F238E27FC236}">
                <a16:creationId xmlns:a16="http://schemas.microsoft.com/office/drawing/2014/main" id="{A44A0D56-3C8F-4ED6-83F8-C4B4B9D3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4" name="Oval 166">
            <a:extLst>
              <a:ext uri="{FF2B5EF4-FFF2-40B4-BE49-F238E27FC236}">
                <a16:creationId xmlns:a16="http://schemas.microsoft.com/office/drawing/2014/main" id="{757B1A8F-9670-4652-9706-261E03EC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5" name="AutoShape 167">
            <a:extLst>
              <a:ext uri="{FF2B5EF4-FFF2-40B4-BE49-F238E27FC236}">
                <a16:creationId xmlns:a16="http://schemas.microsoft.com/office/drawing/2014/main" id="{A71039BF-73C8-493F-839B-751A2DEF3959}"/>
              </a:ext>
            </a:extLst>
          </p:cNvPr>
          <p:cNvCxnSpPr>
            <a:cxnSpLocks noChangeShapeType="1"/>
            <a:stCxn id="131" idx="6"/>
            <a:endCxn id="134" idx="2"/>
          </p:cNvCxnSpPr>
          <p:nvPr/>
        </p:nvCxnSpPr>
        <p:spPr bwMode="auto">
          <a:xfrm>
            <a:off x="7202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Oval 168">
            <a:extLst>
              <a:ext uri="{FF2B5EF4-FFF2-40B4-BE49-F238E27FC236}">
                <a16:creationId xmlns:a16="http://schemas.microsoft.com/office/drawing/2014/main" id="{AB936FFA-F7B4-44A2-A9E0-E2854569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37" name="Oval 169">
            <a:extLst>
              <a:ext uri="{FF2B5EF4-FFF2-40B4-BE49-F238E27FC236}">
                <a16:creationId xmlns:a16="http://schemas.microsoft.com/office/drawing/2014/main" id="{356284C0-B20A-463A-9721-837A27A1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8" name="AutoShape 170">
            <a:extLst>
              <a:ext uri="{FF2B5EF4-FFF2-40B4-BE49-F238E27FC236}">
                <a16:creationId xmlns:a16="http://schemas.microsoft.com/office/drawing/2014/main" id="{7207B320-51A4-49BA-8FEE-807FE3872BBA}"/>
              </a:ext>
            </a:extLst>
          </p:cNvPr>
          <p:cNvCxnSpPr>
            <a:cxnSpLocks noChangeShapeType="1"/>
            <a:stCxn id="134" idx="6"/>
            <a:endCxn id="137" idx="2"/>
          </p:cNvCxnSpPr>
          <p:nvPr/>
        </p:nvCxnSpPr>
        <p:spPr bwMode="auto">
          <a:xfrm>
            <a:off x="74310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Oval 171">
            <a:extLst>
              <a:ext uri="{FF2B5EF4-FFF2-40B4-BE49-F238E27FC236}">
                <a16:creationId xmlns:a16="http://schemas.microsoft.com/office/drawing/2014/main" id="{F730D1D3-AF66-4A97-8B8C-DCF0CC16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40" name="Oval 172">
            <a:extLst>
              <a:ext uri="{FF2B5EF4-FFF2-40B4-BE49-F238E27FC236}">
                <a16:creationId xmlns:a16="http://schemas.microsoft.com/office/drawing/2014/main" id="{CD534601-C3C7-4D77-BD17-F7D0D4DC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1" name="AutoShape 173">
            <a:extLst>
              <a:ext uri="{FF2B5EF4-FFF2-40B4-BE49-F238E27FC236}">
                <a16:creationId xmlns:a16="http://schemas.microsoft.com/office/drawing/2014/main" id="{DF76308C-40C4-41E6-B2FA-F8F8B5F256F5}"/>
              </a:ext>
            </a:extLst>
          </p:cNvPr>
          <p:cNvCxnSpPr>
            <a:cxnSpLocks noChangeShapeType="1"/>
            <a:stCxn id="137" idx="6"/>
            <a:endCxn id="140" idx="2"/>
          </p:cNvCxnSpPr>
          <p:nvPr/>
        </p:nvCxnSpPr>
        <p:spPr bwMode="auto">
          <a:xfrm>
            <a:off x="7659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Oval 174">
            <a:extLst>
              <a:ext uri="{FF2B5EF4-FFF2-40B4-BE49-F238E27FC236}">
                <a16:creationId xmlns:a16="http://schemas.microsoft.com/office/drawing/2014/main" id="{2A009A78-962A-4535-9C90-B5E77710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3" name="Oval 175">
            <a:extLst>
              <a:ext uri="{FF2B5EF4-FFF2-40B4-BE49-F238E27FC236}">
                <a16:creationId xmlns:a16="http://schemas.microsoft.com/office/drawing/2014/main" id="{26D0EAE4-8164-4195-B743-801814EC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4" name="AutoShape 176">
            <a:extLst>
              <a:ext uri="{FF2B5EF4-FFF2-40B4-BE49-F238E27FC236}">
                <a16:creationId xmlns:a16="http://schemas.microsoft.com/office/drawing/2014/main" id="{D8611B4E-AE4F-4287-B727-2A974A13C628}"/>
              </a:ext>
            </a:extLst>
          </p:cNvPr>
          <p:cNvCxnSpPr>
            <a:cxnSpLocks noChangeShapeType="1"/>
            <a:stCxn id="140" idx="6"/>
            <a:endCxn id="143" idx="2"/>
          </p:cNvCxnSpPr>
          <p:nvPr/>
        </p:nvCxnSpPr>
        <p:spPr bwMode="auto">
          <a:xfrm>
            <a:off x="7888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Oval 177">
            <a:extLst>
              <a:ext uri="{FF2B5EF4-FFF2-40B4-BE49-F238E27FC236}">
                <a16:creationId xmlns:a16="http://schemas.microsoft.com/office/drawing/2014/main" id="{4E938170-31FB-4AD2-AC20-27BF94E1F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6" name="Oval 178">
            <a:extLst>
              <a:ext uri="{FF2B5EF4-FFF2-40B4-BE49-F238E27FC236}">
                <a16:creationId xmlns:a16="http://schemas.microsoft.com/office/drawing/2014/main" id="{CA1824ED-2EE8-44CC-A53E-DF63A6AA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7" name="AutoShape 179">
            <a:extLst>
              <a:ext uri="{FF2B5EF4-FFF2-40B4-BE49-F238E27FC236}">
                <a16:creationId xmlns:a16="http://schemas.microsoft.com/office/drawing/2014/main" id="{2C2A6781-27A1-4E6E-984A-72D2C8590276}"/>
              </a:ext>
            </a:extLst>
          </p:cNvPr>
          <p:cNvCxnSpPr>
            <a:cxnSpLocks noChangeShapeType="1"/>
            <a:stCxn id="143" idx="6"/>
            <a:endCxn id="146" idx="2"/>
          </p:cNvCxnSpPr>
          <p:nvPr/>
        </p:nvCxnSpPr>
        <p:spPr bwMode="auto">
          <a:xfrm>
            <a:off x="8116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Oval 180">
            <a:extLst>
              <a:ext uri="{FF2B5EF4-FFF2-40B4-BE49-F238E27FC236}">
                <a16:creationId xmlns:a16="http://schemas.microsoft.com/office/drawing/2014/main" id="{C23BD15F-E32D-4EFC-AC9E-E795D167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49" name="Oval 181">
            <a:extLst>
              <a:ext uri="{FF2B5EF4-FFF2-40B4-BE49-F238E27FC236}">
                <a16:creationId xmlns:a16="http://schemas.microsoft.com/office/drawing/2014/main" id="{4B8ABCE2-69F5-4E9E-A469-E40722F15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0" name="AutoShape 182">
            <a:extLst>
              <a:ext uri="{FF2B5EF4-FFF2-40B4-BE49-F238E27FC236}">
                <a16:creationId xmlns:a16="http://schemas.microsoft.com/office/drawing/2014/main" id="{908FF400-9CE0-40F4-9E14-AC0DF2C8D1E8}"/>
              </a:ext>
            </a:extLst>
          </p:cNvPr>
          <p:cNvCxnSpPr>
            <a:cxnSpLocks noChangeShapeType="1"/>
            <a:stCxn id="146" idx="6"/>
            <a:endCxn id="149" idx="2"/>
          </p:cNvCxnSpPr>
          <p:nvPr/>
        </p:nvCxnSpPr>
        <p:spPr bwMode="auto">
          <a:xfrm>
            <a:off x="8345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Oval 183">
            <a:extLst>
              <a:ext uri="{FF2B5EF4-FFF2-40B4-BE49-F238E27FC236}">
                <a16:creationId xmlns:a16="http://schemas.microsoft.com/office/drawing/2014/main" id="{A0D9356F-D3E7-4414-8BF7-8A1CD7E5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52" name="Rectangle 190">
            <a:extLst>
              <a:ext uri="{FF2B5EF4-FFF2-40B4-BE49-F238E27FC236}">
                <a16:creationId xmlns:a16="http://schemas.microsoft.com/office/drawing/2014/main" id="{0DAC4C20-2820-481E-B1CB-08D4E13A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260" y="5789613"/>
            <a:ext cx="1064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B050"/>
                </a:solidFill>
              </a:rPr>
              <a:t>sharp turn</a:t>
            </a:r>
          </a:p>
        </p:txBody>
      </p:sp>
      <p:sp>
        <p:nvSpPr>
          <p:cNvPr id="153" name="Rectangle 191">
            <a:extLst>
              <a:ext uri="{FF2B5EF4-FFF2-40B4-BE49-F238E27FC236}">
                <a16:creationId xmlns:a16="http://schemas.microsoft.com/office/drawing/2014/main" id="{8E448997-C086-4AF5-9E77-20395911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061" y="5789613"/>
            <a:ext cx="87524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B050"/>
                </a:solidFill>
              </a:rPr>
              <a:t>crossing</a:t>
            </a:r>
          </a:p>
        </p:txBody>
      </p:sp>
      <p:sp>
        <p:nvSpPr>
          <p:cNvPr id="154" name="Rectangle 192">
            <a:extLst>
              <a:ext uri="{FF2B5EF4-FFF2-40B4-BE49-F238E27FC236}">
                <a16:creationId xmlns:a16="http://schemas.microsoft.com/office/drawing/2014/main" id="{0B6CB191-79A8-4F70-8D06-37DA8B7F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5789613"/>
            <a:ext cx="373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6600"/>
                </a:solidFill>
              </a:rPr>
              <a:t>ok</a:t>
            </a:r>
          </a:p>
        </p:txBody>
      </p:sp>
      <p:sp>
        <p:nvSpPr>
          <p:cNvPr id="155" name="Line 193">
            <a:extLst>
              <a:ext uri="{FF2B5EF4-FFF2-40B4-BE49-F238E27FC236}">
                <a16:creationId xmlns:a16="http://schemas.microsoft.com/office/drawing/2014/main" id="{CBDC238C-E9D1-4EC9-8849-CA39A1858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549116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56" name="Oval 194">
            <a:extLst>
              <a:ext uri="{FF2B5EF4-FFF2-40B4-BE49-F238E27FC236}">
                <a16:creationId xmlns:a16="http://schemas.microsoft.com/office/drawing/2014/main" id="{370AC76D-AFDC-4B05-8107-4E924258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447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57" name="AutoShape 195">
            <a:extLst>
              <a:ext uri="{FF2B5EF4-FFF2-40B4-BE49-F238E27FC236}">
                <a16:creationId xmlns:a16="http://schemas.microsoft.com/office/drawing/2014/main" id="{895D0A37-5372-42A1-9D9C-4DADBA6F1EF1}"/>
              </a:ext>
            </a:extLst>
          </p:cNvPr>
          <p:cNvCxnSpPr>
            <a:cxnSpLocks noChangeShapeType="1"/>
            <a:stCxn id="156" idx="3"/>
            <a:endCxn id="59" idx="7"/>
          </p:cNvCxnSpPr>
          <p:nvPr/>
        </p:nvCxnSpPr>
        <p:spPr bwMode="auto">
          <a:xfrm flipH="1">
            <a:off x="4611688" y="1665288"/>
            <a:ext cx="1746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196">
            <a:extLst>
              <a:ext uri="{FF2B5EF4-FFF2-40B4-BE49-F238E27FC236}">
                <a16:creationId xmlns:a16="http://schemas.microsoft.com/office/drawing/2014/main" id="{56BD13AC-E674-4BBB-B433-EC2DE5ED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30788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9" name="AutoShape 197">
            <a:extLst>
              <a:ext uri="{FF2B5EF4-FFF2-40B4-BE49-F238E27FC236}">
                <a16:creationId xmlns:a16="http://schemas.microsoft.com/office/drawing/2014/main" id="{29A284D1-55E6-46B8-9E34-BAD24B6B2EEE}"/>
              </a:ext>
            </a:extLst>
          </p:cNvPr>
          <p:cNvCxnSpPr>
            <a:cxnSpLocks noChangeShapeType="1"/>
            <a:stCxn id="84" idx="6"/>
            <a:endCxn id="158" idx="2"/>
          </p:cNvCxnSpPr>
          <p:nvPr/>
        </p:nvCxnSpPr>
        <p:spPr bwMode="auto">
          <a:xfrm>
            <a:off x="4684713" y="5053013"/>
            <a:ext cx="1920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Oval 198">
            <a:extLst>
              <a:ext uri="{FF2B5EF4-FFF2-40B4-BE49-F238E27FC236}">
                <a16:creationId xmlns:a16="http://schemas.microsoft.com/office/drawing/2014/main" id="{449B54A3-CE5C-439E-BDC1-297B6A3A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10698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61" name="Rectangle 199">
            <a:extLst>
              <a:ext uri="{FF2B5EF4-FFF2-40B4-BE49-F238E27FC236}">
                <a16:creationId xmlns:a16="http://schemas.microsoft.com/office/drawing/2014/main" id="{51DAA944-F918-4C43-8813-0F940249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5322888"/>
            <a:ext cx="295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tIns="46038" rIns="73152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ym typeface="Symbol" panose="05050102010706020507" pitchFamily="18" charset="2"/>
              </a:rPr>
              <a:t>4</a:t>
            </a:r>
            <a:endParaRPr lang="en-US" altLang="en-US" sz="1200"/>
          </a:p>
        </p:txBody>
      </p:sp>
      <p:cxnSp>
        <p:nvCxnSpPr>
          <p:cNvPr id="162" name="AutoShape 200">
            <a:extLst>
              <a:ext uri="{FF2B5EF4-FFF2-40B4-BE49-F238E27FC236}">
                <a16:creationId xmlns:a16="http://schemas.microsoft.com/office/drawing/2014/main" id="{E4DACB5E-DB27-48C1-BCAE-A305CA510C86}"/>
              </a:ext>
            </a:extLst>
          </p:cNvPr>
          <p:cNvCxnSpPr>
            <a:cxnSpLocks noChangeShapeType="1"/>
            <a:stCxn id="29" idx="0"/>
            <a:endCxn id="55" idx="0"/>
          </p:cNvCxnSpPr>
          <p:nvPr/>
        </p:nvCxnSpPr>
        <p:spPr bwMode="auto">
          <a:xfrm rot="5400000" flipV="1">
            <a:off x="2302669" y="4001294"/>
            <a:ext cx="1588" cy="2057400"/>
          </a:xfrm>
          <a:prstGeom prst="bentConnector3">
            <a:avLst>
              <a:gd name="adj1" fmla="val -30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01">
            <a:extLst>
              <a:ext uri="{FF2B5EF4-FFF2-40B4-BE49-F238E27FC236}">
                <a16:creationId xmlns:a16="http://schemas.microsoft.com/office/drawing/2014/main" id="{C77BAE24-1ADC-4C88-8A38-6C5DEE1C2FAF}"/>
              </a:ext>
            </a:extLst>
          </p:cNvPr>
          <p:cNvCxnSpPr>
            <a:cxnSpLocks noChangeShapeType="1"/>
            <a:stCxn id="30" idx="0"/>
            <a:endCxn id="52" idx="0"/>
          </p:cNvCxnSpPr>
          <p:nvPr/>
        </p:nvCxnSpPr>
        <p:spPr bwMode="auto">
          <a:xfrm rot="5400000" flipV="1">
            <a:off x="2302669" y="4229894"/>
            <a:ext cx="1588" cy="1600200"/>
          </a:xfrm>
          <a:prstGeom prst="bentConnector3">
            <a:avLst>
              <a:gd name="adj1" fmla="val -2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2">
            <a:extLst>
              <a:ext uri="{FF2B5EF4-FFF2-40B4-BE49-F238E27FC236}">
                <a16:creationId xmlns:a16="http://schemas.microsoft.com/office/drawing/2014/main" id="{697CC867-203F-4967-B193-C968553C93EB}"/>
              </a:ext>
            </a:extLst>
          </p:cNvPr>
          <p:cNvCxnSpPr>
            <a:cxnSpLocks noChangeShapeType="1"/>
            <a:stCxn id="34" idx="0"/>
            <a:endCxn id="49" idx="0"/>
          </p:cNvCxnSpPr>
          <p:nvPr/>
        </p:nvCxnSpPr>
        <p:spPr bwMode="auto">
          <a:xfrm rot="5400000" flipV="1">
            <a:off x="2302669" y="4458494"/>
            <a:ext cx="1588" cy="1143000"/>
          </a:xfrm>
          <a:prstGeom prst="bentConnector3">
            <a:avLst>
              <a:gd name="adj1" fmla="val -1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03">
            <a:extLst>
              <a:ext uri="{FF2B5EF4-FFF2-40B4-BE49-F238E27FC236}">
                <a16:creationId xmlns:a16="http://schemas.microsoft.com/office/drawing/2014/main" id="{285BD127-D875-48D1-8719-3D21BB73732B}"/>
              </a:ext>
            </a:extLst>
          </p:cNvPr>
          <p:cNvCxnSpPr>
            <a:cxnSpLocks noChangeShapeType="1"/>
            <a:stCxn id="76" idx="0"/>
            <a:endCxn id="98" idx="0"/>
          </p:cNvCxnSpPr>
          <p:nvPr/>
        </p:nvCxnSpPr>
        <p:spPr bwMode="auto">
          <a:xfrm rot="5400000" flipV="1">
            <a:off x="4902994" y="4102894"/>
            <a:ext cx="1588" cy="1854200"/>
          </a:xfrm>
          <a:prstGeom prst="bentConnector3">
            <a:avLst>
              <a:gd name="adj1" fmla="val -300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204">
            <a:extLst>
              <a:ext uri="{FF2B5EF4-FFF2-40B4-BE49-F238E27FC236}">
                <a16:creationId xmlns:a16="http://schemas.microsoft.com/office/drawing/2014/main" id="{CAA50196-A543-4A66-85A6-0692468DE5B1}"/>
              </a:ext>
            </a:extLst>
          </p:cNvPr>
          <p:cNvCxnSpPr>
            <a:cxnSpLocks noChangeShapeType="1"/>
            <a:stCxn id="77" idx="0"/>
            <a:endCxn id="95" idx="0"/>
          </p:cNvCxnSpPr>
          <p:nvPr/>
        </p:nvCxnSpPr>
        <p:spPr bwMode="auto">
          <a:xfrm rot="5400000" flipV="1">
            <a:off x="4902994" y="4331494"/>
            <a:ext cx="1588" cy="1397000"/>
          </a:xfrm>
          <a:prstGeom prst="bentConnector3">
            <a:avLst>
              <a:gd name="adj1" fmla="val -21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205">
            <a:extLst>
              <a:ext uri="{FF2B5EF4-FFF2-40B4-BE49-F238E27FC236}">
                <a16:creationId xmlns:a16="http://schemas.microsoft.com/office/drawing/2014/main" id="{7E876B16-12B0-41E6-86A9-8BC5ACEBEBAE}"/>
              </a:ext>
            </a:extLst>
          </p:cNvPr>
          <p:cNvCxnSpPr>
            <a:cxnSpLocks noChangeShapeType="1"/>
            <a:stCxn id="81" idx="0"/>
            <a:endCxn id="90" idx="0"/>
          </p:cNvCxnSpPr>
          <p:nvPr/>
        </p:nvCxnSpPr>
        <p:spPr bwMode="auto">
          <a:xfrm rot="5400000" flipV="1">
            <a:off x="4902994" y="4560094"/>
            <a:ext cx="1588" cy="939800"/>
          </a:xfrm>
          <a:prstGeom prst="bentConnector3">
            <a:avLst>
              <a:gd name="adj1" fmla="val -121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6">
            <a:extLst>
              <a:ext uri="{FF2B5EF4-FFF2-40B4-BE49-F238E27FC236}">
                <a16:creationId xmlns:a16="http://schemas.microsoft.com/office/drawing/2014/main" id="{7FBAEE64-A71F-410B-AE82-792619133FC1}"/>
              </a:ext>
            </a:extLst>
          </p:cNvPr>
          <p:cNvCxnSpPr>
            <a:cxnSpLocks noChangeShapeType="1"/>
            <a:stCxn id="123" idx="0"/>
            <a:endCxn id="149" idx="0"/>
          </p:cNvCxnSpPr>
          <p:nvPr/>
        </p:nvCxnSpPr>
        <p:spPr bwMode="auto">
          <a:xfrm rot="5400000" flipV="1">
            <a:off x="7522369" y="4001294"/>
            <a:ext cx="1588" cy="2057400"/>
          </a:xfrm>
          <a:prstGeom prst="bentConnector3">
            <a:avLst>
              <a:gd name="adj1" fmla="val -29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207">
            <a:extLst>
              <a:ext uri="{FF2B5EF4-FFF2-40B4-BE49-F238E27FC236}">
                <a16:creationId xmlns:a16="http://schemas.microsoft.com/office/drawing/2014/main" id="{D624B247-DE82-476E-B391-D0B67B0A0A16}"/>
              </a:ext>
            </a:extLst>
          </p:cNvPr>
          <p:cNvCxnSpPr>
            <a:cxnSpLocks noChangeShapeType="1"/>
            <a:stCxn id="124" idx="0"/>
            <a:endCxn id="143" idx="0"/>
          </p:cNvCxnSpPr>
          <p:nvPr/>
        </p:nvCxnSpPr>
        <p:spPr bwMode="auto">
          <a:xfrm rot="5400000" flipV="1">
            <a:off x="7408069" y="4344194"/>
            <a:ext cx="1588" cy="1371600"/>
          </a:xfrm>
          <a:prstGeom prst="bentConnector3">
            <a:avLst>
              <a:gd name="adj1" fmla="val -195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208">
            <a:extLst>
              <a:ext uri="{FF2B5EF4-FFF2-40B4-BE49-F238E27FC236}">
                <a16:creationId xmlns:a16="http://schemas.microsoft.com/office/drawing/2014/main" id="{4064CFB5-B57A-44C8-96C6-863AB588106B}"/>
              </a:ext>
            </a:extLst>
          </p:cNvPr>
          <p:cNvCxnSpPr>
            <a:cxnSpLocks noChangeShapeType="1"/>
            <a:stCxn id="128" idx="1"/>
            <a:endCxn id="146" idx="0"/>
          </p:cNvCxnSpPr>
          <p:nvPr/>
        </p:nvCxnSpPr>
        <p:spPr bwMode="auto">
          <a:xfrm rot="16200000">
            <a:off x="7625557" y="4337843"/>
            <a:ext cx="6350" cy="1389063"/>
          </a:xfrm>
          <a:prstGeom prst="bentConnector3">
            <a:avLst>
              <a:gd name="adj1" fmla="val 284999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209">
            <a:extLst>
              <a:ext uri="{FF2B5EF4-FFF2-40B4-BE49-F238E27FC236}">
                <a16:creationId xmlns:a16="http://schemas.microsoft.com/office/drawing/2014/main" id="{EBE4B9AA-C7A7-4A72-8936-4802D06B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21075"/>
            <a:ext cx="831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base pair</a:t>
            </a:r>
          </a:p>
        </p:txBody>
      </p:sp>
      <p:sp>
        <p:nvSpPr>
          <p:cNvPr id="172" name="Line 210">
            <a:extLst>
              <a:ext uri="{FF2B5EF4-FFF2-40B4-BE49-F238E27FC236}">
                <a16:creationId xmlns:a16="http://schemas.microsoft.com/office/drawing/2014/main" id="{D1427925-D24C-4BB8-A178-3D057F93C8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9025" y="3368675"/>
            <a:ext cx="1333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A7F18-84B6-4647-BB46-899E33213264}"/>
              </a:ext>
            </a:extLst>
          </p:cNvPr>
          <p:cNvGrpSpPr/>
          <p:nvPr/>
        </p:nvGrpSpPr>
        <p:grpSpPr>
          <a:xfrm>
            <a:off x="4451350" y="5685503"/>
            <a:ext cx="700088" cy="559722"/>
            <a:chOff x="4451350" y="5685503"/>
            <a:chExt cx="700088" cy="55972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F6D422C-8B32-4BB8-ABAD-139BEDE1900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6DD6D7-C367-46EC-8F9A-349E861F43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1D5F44-D431-4D8F-806B-A2CEAE637296}"/>
              </a:ext>
            </a:extLst>
          </p:cNvPr>
          <p:cNvGrpSpPr/>
          <p:nvPr/>
        </p:nvGrpSpPr>
        <p:grpSpPr>
          <a:xfrm>
            <a:off x="7272337" y="5685503"/>
            <a:ext cx="700088" cy="559722"/>
            <a:chOff x="4451350" y="5685503"/>
            <a:chExt cx="700088" cy="559722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F3A0716-E487-465E-AB7F-F103D3E72FA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77B1B4E-DC4C-4E0E-9EC2-8C1BC078A4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15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First attempt. </a:t>
                </a:r>
                <a:r>
                  <a:rPr lang="en-US" alt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= maximum number of base pairs in a secondary structure of the substring  b</a:t>
                </a:r>
                <a:r>
                  <a:rPr lang="en-US" altLang="en-US" sz="2000" baseline="-25000" dirty="0">
                    <a:latin typeface="+mj-lt"/>
                  </a:rPr>
                  <a:t>1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2</a:t>
                </a: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n</a:t>
                </a:r>
                <a:r>
                  <a:rPr lang="en-US" alt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is matched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What IH should we use?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Difficulty: This naturally reduces to two subproblems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i.e., OPT(t-1)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  ???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4013EF-3573-4A82-967F-049D5E839393}"/>
              </a:ext>
            </a:extLst>
          </p:cNvPr>
          <p:cNvGrpSpPr/>
          <p:nvPr/>
        </p:nvGrpSpPr>
        <p:grpSpPr>
          <a:xfrm>
            <a:off x="1880727" y="2748935"/>
            <a:ext cx="5353050" cy="1905000"/>
            <a:chOff x="1880727" y="2748935"/>
            <a:chExt cx="5353050" cy="1905000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75942777-CF2E-4C5D-96C5-4E221F00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377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0E452DB9-8953-45E2-A137-4448AE1B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4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9" name="AutoShape 28">
              <a:extLst>
                <a:ext uri="{FF2B5EF4-FFF2-40B4-BE49-F238E27FC236}">
                  <a16:creationId xmlns:a16="http://schemas.microsoft.com/office/drawing/2014/main" id="{C711D983-247A-432F-B36F-2426D14B4B78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22347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AE42AAA3-1BB1-4665-8FBA-BF7B2CA0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27" y="406973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4E869E27-BFB0-4862-A0DE-B9B8A364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8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2" name="AutoShape 32">
              <a:extLst>
                <a:ext uri="{FF2B5EF4-FFF2-40B4-BE49-F238E27FC236}">
                  <a16:creationId xmlns:a16="http://schemas.microsoft.com/office/drawing/2014/main" id="{933C8342-D2C0-48C3-ADA1-F98D340B40A9}"/>
                </a:ext>
              </a:extLst>
            </p:cNvPr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27602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59388401-F4E3-43AA-B0D5-FB9075B7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3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35">
              <a:extLst>
                <a:ext uri="{FF2B5EF4-FFF2-40B4-BE49-F238E27FC236}">
                  <a16:creationId xmlns:a16="http://schemas.microsoft.com/office/drawing/2014/main" id="{E42F3D18-9687-474D-A341-6A565DAD0A45}"/>
                </a:ext>
              </a:extLst>
            </p:cNvPr>
            <p:cNvCxnSpPr>
              <a:cxnSpLocks noChangeShapeType="1"/>
              <a:stCxn id="11" idx="6"/>
              <a:endCxn id="13" idx="2"/>
            </p:cNvCxnSpPr>
            <p:nvPr/>
          </p:nvCxnSpPr>
          <p:spPr bwMode="auto">
            <a:xfrm>
              <a:off x="32872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109CB998-61A0-4FC5-B101-CD66DCC3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8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" name="AutoShape 38">
              <a:extLst>
                <a:ext uri="{FF2B5EF4-FFF2-40B4-BE49-F238E27FC236}">
                  <a16:creationId xmlns:a16="http://schemas.microsoft.com/office/drawing/2014/main" id="{45CCB1BE-3345-49A8-95CE-18E47226877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38127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8C8F6445-3E89-41DD-A44E-DA318ED5C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865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41">
              <a:extLst>
                <a:ext uri="{FF2B5EF4-FFF2-40B4-BE49-F238E27FC236}">
                  <a16:creationId xmlns:a16="http://schemas.microsoft.com/office/drawing/2014/main" id="{3A2ADF31-0D46-4C26-8C71-4F95CB62C441}"/>
                </a:ext>
              </a:extLst>
            </p:cNvPr>
            <p:cNvCxnSpPr>
              <a:cxnSpLocks noChangeShapeType="1"/>
              <a:stCxn id="15" idx="6"/>
              <a:endCxn id="17" idx="2"/>
            </p:cNvCxnSpPr>
            <p:nvPr/>
          </p:nvCxnSpPr>
          <p:spPr bwMode="auto">
            <a:xfrm>
              <a:off x="4338177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4E1DF6E7-87D4-4921-9F6A-6F8E9A15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140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t</a:t>
              </a:r>
            </a:p>
          </p:txBody>
        </p:sp>
        <p:sp>
          <p:nvSpPr>
            <p:cNvPr id="20" name="Oval 43">
              <a:extLst>
                <a:ext uri="{FF2B5EF4-FFF2-40B4-BE49-F238E27FC236}">
                  <a16:creationId xmlns:a16="http://schemas.microsoft.com/office/drawing/2014/main" id="{CFBA31D6-0216-4DBE-926C-175C854E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1" name="AutoShape 44">
              <a:extLst>
                <a:ext uri="{FF2B5EF4-FFF2-40B4-BE49-F238E27FC236}">
                  <a16:creationId xmlns:a16="http://schemas.microsoft.com/office/drawing/2014/main" id="{1635FAD9-73B4-45C3-94D6-ADB8ACC04FD5}"/>
                </a:ext>
              </a:extLst>
            </p:cNvPr>
            <p:cNvCxnSpPr>
              <a:cxnSpLocks noChangeShapeType="1"/>
              <a:stCxn id="17" idx="6"/>
              <a:endCxn id="20" idx="2"/>
            </p:cNvCxnSpPr>
            <p:nvPr/>
          </p:nvCxnSpPr>
          <p:spPr bwMode="auto">
            <a:xfrm>
              <a:off x="48636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20A4B80F-27EB-40FB-A12E-1547F96A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7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3" name="AutoShape 47">
              <a:extLst>
                <a:ext uri="{FF2B5EF4-FFF2-40B4-BE49-F238E27FC236}">
                  <a16:creationId xmlns:a16="http://schemas.microsoft.com/office/drawing/2014/main" id="{16E6390E-13D9-45D1-A54D-5507E1E5F234}"/>
                </a:ext>
              </a:extLst>
            </p:cNvPr>
            <p:cNvCxnSpPr>
              <a:cxnSpLocks noChangeShapeType="1"/>
              <a:stCxn id="20" idx="6"/>
              <a:endCxn id="22" idx="2"/>
            </p:cNvCxnSpPr>
            <p:nvPr/>
          </p:nvCxnSpPr>
          <p:spPr bwMode="auto">
            <a:xfrm>
              <a:off x="53891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9">
              <a:extLst>
                <a:ext uri="{FF2B5EF4-FFF2-40B4-BE49-F238E27FC236}">
                  <a16:creationId xmlns:a16="http://schemas.microsoft.com/office/drawing/2014/main" id="{DAC9AED1-BDC7-437F-9061-20C01D2A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2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5" name="AutoShape 50">
              <a:extLst>
                <a:ext uri="{FF2B5EF4-FFF2-40B4-BE49-F238E27FC236}">
                  <a16:creationId xmlns:a16="http://schemas.microsoft.com/office/drawing/2014/main" id="{17759321-8862-40CC-93A3-FCE3A6C7AA4B}"/>
                </a:ext>
              </a:extLst>
            </p:cNvPr>
            <p:cNvCxnSpPr>
              <a:cxnSpLocks noChangeShapeType="1"/>
              <a:stCxn id="22" idx="6"/>
              <a:endCxn id="24" idx="2"/>
            </p:cNvCxnSpPr>
            <p:nvPr/>
          </p:nvCxnSpPr>
          <p:spPr bwMode="auto">
            <a:xfrm>
              <a:off x="59161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Oval 52">
              <a:extLst>
                <a:ext uri="{FF2B5EF4-FFF2-40B4-BE49-F238E27FC236}">
                  <a16:creationId xmlns:a16="http://schemas.microsoft.com/office/drawing/2014/main" id="{8B009A46-D14B-4E15-BBDD-E600E2B9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7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7" name="AutoShape 53">
              <a:extLst>
                <a:ext uri="{FF2B5EF4-FFF2-40B4-BE49-F238E27FC236}">
                  <a16:creationId xmlns:a16="http://schemas.microsoft.com/office/drawing/2014/main" id="{388EDDB9-A53A-4663-981E-3FBDB826BED8}"/>
                </a:ext>
              </a:extLst>
            </p:cNvPr>
            <p:cNvCxnSpPr>
              <a:cxnSpLocks noChangeShapeType="1"/>
              <a:stCxn id="24" idx="6"/>
              <a:endCxn id="26" idx="2"/>
            </p:cNvCxnSpPr>
            <p:nvPr/>
          </p:nvCxnSpPr>
          <p:spPr bwMode="auto">
            <a:xfrm>
              <a:off x="64416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043E46BC-40A5-4C38-980D-37D9D01A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577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</a:t>
              </a:r>
            </a:p>
          </p:txBody>
        </p:sp>
        <p:cxnSp>
          <p:nvCxnSpPr>
            <p:cNvPr id="29" name="AutoShape 157">
              <a:extLst>
                <a:ext uri="{FF2B5EF4-FFF2-40B4-BE49-F238E27FC236}">
                  <a16:creationId xmlns:a16="http://schemas.microsoft.com/office/drawing/2014/main" id="{218CE7C9-2D1E-45A0-ADB2-4B6C747B5372}"/>
                </a:ext>
              </a:extLst>
            </p:cNvPr>
            <p:cNvCxnSpPr>
              <a:cxnSpLocks noChangeShapeType="1"/>
              <a:stCxn id="17" idx="0"/>
              <a:endCxn id="26" idx="0"/>
            </p:cNvCxnSpPr>
            <p:nvPr/>
          </p:nvCxnSpPr>
          <p:spPr bwMode="auto">
            <a:xfrm rot="5400000" flipV="1">
              <a:off x="5862177" y="2925148"/>
              <a:ext cx="1587" cy="2103438"/>
            </a:xfrm>
            <a:prstGeom prst="bentConnector3">
              <a:avLst>
                <a:gd name="adj1" fmla="val -478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169">
              <a:extLst>
                <a:ext uri="{FF2B5EF4-FFF2-40B4-BE49-F238E27FC236}">
                  <a16:creationId xmlns:a16="http://schemas.microsoft.com/office/drawing/2014/main" id="{568301BD-4661-40B5-BBF6-4718CBA8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602" y="2748935"/>
              <a:ext cx="1655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match b</a:t>
              </a:r>
              <a:r>
                <a:rPr lang="en-US" altLang="en-US" baseline="-25000"/>
                <a:t>t</a:t>
              </a:r>
              <a:r>
                <a:rPr lang="en-US" altLang="en-US"/>
                <a:t> and b</a:t>
              </a:r>
              <a:r>
                <a:rPr lang="en-US" altLang="en-US" baseline="-250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4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Second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Definition: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800" dirty="0"/>
              </a:p>
              <a:p>
                <a:pPr marL="457200" lvl="1" indent="-457200"/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457200" lvl="1" indent="-457200"/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If 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≤4.</m:t>
                    </m:r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398463" lvl="2" indent="-398463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 by no-sharp turns condition.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3: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r>
                  <a:rPr lang="en-US" altLang="en-US" sz="2000" dirty="0"/>
                  <a:t>non-crossing constraint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decouples</a:t>
                </a:r>
                <a:r>
                  <a:rPr lang="en-US" altLang="en-US" sz="2000" dirty="0"/>
                  <a:t> resulting sub-problems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857260-70EE-4DDE-AEC7-87A074B60DA1}"/>
              </a:ext>
            </a:extLst>
          </p:cNvPr>
          <p:cNvGrpSpPr/>
          <p:nvPr/>
        </p:nvGrpSpPr>
        <p:grpSpPr>
          <a:xfrm>
            <a:off x="1761019" y="1635971"/>
            <a:ext cx="5957080" cy="790942"/>
            <a:chOff x="1674583" y="1622323"/>
            <a:chExt cx="5957080" cy="79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0ED899-1006-4A80-8FAE-D4E6BACF0EF2}"/>
                </a:ext>
              </a:extLst>
            </p:cNvPr>
            <p:cNvSpPr txBox="1"/>
            <p:nvPr/>
          </p:nvSpPr>
          <p:spPr>
            <a:xfrm>
              <a:off x="1674583" y="2013155"/>
              <a:ext cx="5957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most important part of a correct DP; It fixes IH 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34D1977-2123-4849-9652-EB9B66DEA7B5}"/>
                </a:ext>
              </a:extLst>
            </p:cNvPr>
            <p:cNvCxnSpPr/>
            <p:nvPr/>
          </p:nvCxnSpPr>
          <p:spPr bwMode="auto">
            <a:xfrm flipH="1" flipV="1">
              <a:off x="2138516" y="1622323"/>
              <a:ext cx="95865" cy="4203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087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Code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]=empty for all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(j-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]=Compute-OPT(i,j-1)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1+Compute-OPT(i,t-1) +          	 		Compute-OPT(t+1,j-1))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B02941F-B7D9-4AD2-8828-A7E65ECDC3F4}"/>
              </a:ext>
            </a:extLst>
          </p:cNvPr>
          <p:cNvSpPr txBox="1"/>
          <p:nvPr/>
        </p:nvSpPr>
        <p:spPr>
          <a:xfrm>
            <a:off x="571500" y="5103837"/>
            <a:ext cx="699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Does this code terminate?</a:t>
            </a:r>
          </a:p>
        </p:txBody>
      </p:sp>
    </p:spTree>
    <p:extLst>
      <p:ext uri="{BB962C8B-B14F-4D97-AF65-F5344CB8AC3E}">
        <p14:creationId xmlns:p14="http://schemas.microsoft.com/office/powerpoint/2010/main" val="288456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Formal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=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b="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≤4.</m:t>
                    </m:r>
                  </m:oMath>
                </a14:m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IH: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ℓ≥4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, Suppose we have computed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≤ℓ.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IS</a:t>
                </a:r>
                <a:r>
                  <a:rPr lang="en-US" altLang="en-US" sz="2000" dirty="0"/>
                  <a:t>: Goal: We find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</m:t>
                    </m:r>
                  </m:oMath>
                </a14:m>
                <a:r>
                  <a:rPr lang="en-US" altLang="en-US" sz="2000" dirty="0"/>
                  <a:t>. Fix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=ℓ+1.</m:t>
                    </m:r>
                  </m:oMath>
                </a14:m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[this we know by IH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]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1185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F30BF-9680-4F10-B9D3-D7552BE7FD2D}"/>
              </a:ext>
            </a:extLst>
          </p:cNvPr>
          <p:cNvGrpSpPr/>
          <p:nvPr/>
        </p:nvGrpSpPr>
        <p:grpSpPr>
          <a:xfrm>
            <a:off x="3341041" y="5985640"/>
            <a:ext cx="4231736" cy="597722"/>
            <a:chOff x="3341041" y="5985640"/>
            <a:chExt cx="4231736" cy="597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/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We know by IH since difference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≤ℓ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09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B3CDE8-9107-4C1F-8983-F521F262B82E}"/>
                </a:ext>
              </a:extLst>
            </p:cNvPr>
            <p:cNvCxnSpPr/>
            <p:nvPr/>
          </p:nvCxnSpPr>
          <p:spPr bwMode="auto">
            <a:xfrm flipH="1" flipV="1">
              <a:off x="4984955" y="5985640"/>
              <a:ext cx="250722" cy="1405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ABA25D-2A6C-4B00-904C-DF7ECEB179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06729" y="5985640"/>
              <a:ext cx="464574" cy="1976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47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j =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]=M[i,j-1]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 M[i,t-1] + M[t+1,j-1])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M[1, n]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/>
              <p:nvPr/>
            </p:nvSpPr>
            <p:spPr>
              <a:xfrm>
                <a:off x="571500" y="5255764"/>
                <a:ext cx="69907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Running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l"/>
                <a:endParaRPr lang="en-US" sz="2400" dirty="0"/>
              </a:p>
              <a:p>
                <a:pPr algn="l"/>
                <a:r>
                  <a:rPr lang="en-US" sz="2400" dirty="0"/>
                  <a:t>(It is also okay to loop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255764"/>
                <a:ext cx="6990735" cy="1200329"/>
              </a:xfrm>
              <a:prstGeom prst="rect">
                <a:avLst/>
              </a:prstGeom>
              <a:blipFill>
                <a:blip r:embed="rId4"/>
                <a:stretch>
                  <a:fillRect l="-13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94">
            <a:extLst>
              <a:ext uri="{FF2B5EF4-FFF2-40B4-BE49-F238E27FC236}">
                <a16:creationId xmlns:a16="http://schemas.microsoft.com/office/drawing/2014/main" id="{2AE95F16-42C5-4EEE-8CCC-59D46B1D6C69}"/>
              </a:ext>
            </a:extLst>
          </p:cNvPr>
          <p:cNvGrpSpPr>
            <a:grpSpLocks/>
          </p:cNvGrpSpPr>
          <p:nvPr/>
        </p:nvGrpSpPr>
        <p:grpSpPr bwMode="auto">
          <a:xfrm>
            <a:off x="6762490" y="1457066"/>
            <a:ext cx="1789112" cy="1806575"/>
            <a:chOff x="3865" y="1531"/>
            <a:chExt cx="1127" cy="1138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55E87FDF-4180-4F37-9A3C-46A7BEC6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DD74A16D-9847-441E-B8F8-3EB05023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19E7E72E-C84D-4C88-BFD6-C613404FE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C3AADEBD-33FF-4305-883F-FCDD33C88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E88725F3-43B7-49C1-B90F-727C2E5A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D36719F3-C9AF-4ECF-8569-75AC48FE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F9D7A7DA-507F-45E1-BA5D-E60E312A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Rectangle 17">
              <a:extLst>
                <a:ext uri="{FF2B5EF4-FFF2-40B4-BE49-F238E27FC236}">
                  <a16:creationId xmlns:a16="http://schemas.microsoft.com/office/drawing/2014/main" id="{E65FA7A5-1980-4183-9EE5-E64145334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6D033813-F406-42F8-BC5C-B98C75D4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CABC1F9D-B750-4BC7-9569-81949426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99C0EC3F-3216-47CF-9832-FC581DF1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BAF4760A-8D6B-4FBF-9175-77D48664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F4B01F62-B0C4-4C59-BAE7-A4C3960C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3BA79481-864B-4265-A786-6B21C6298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E4944C89-0220-4819-A6E5-6CA1D86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60A51329-7D02-4B07-B32C-EFDBD5FC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8C651E18-9A78-408A-B960-40567DFD5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632"/>
              <a:ext cx="624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1CDAAE5C-F338-489E-8FDE-D9ACFF566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824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7253B04C-54D1-49C6-937D-85ACAE704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016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Line 83">
              <a:extLst>
                <a:ext uri="{FF2B5EF4-FFF2-40B4-BE49-F238E27FC236}">
                  <a16:creationId xmlns:a16="http://schemas.microsoft.com/office/drawing/2014/main" id="{8148D2AB-B9B4-46C7-9F62-FE301E2AC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216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id="{BA205319-890D-4799-882C-EFAAA218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192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60" name="Rectangle 85">
              <a:extLst>
                <a:ext uri="{FF2B5EF4-FFF2-40B4-BE49-F238E27FC236}">
                  <a16:creationId xmlns:a16="http://schemas.microsoft.com/office/drawing/2014/main" id="{6184F9DE-8BA9-4B06-B1B4-BC1911225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0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61" name="Rectangle 86">
              <a:extLst>
                <a:ext uri="{FF2B5EF4-FFF2-40B4-BE49-F238E27FC236}">
                  <a16:creationId xmlns:a16="http://schemas.microsoft.com/office/drawing/2014/main" id="{F1FA63D4-CBC6-4C8A-A57C-9C3C13B5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31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62" name="Rectangle 87">
              <a:extLst>
                <a:ext uri="{FF2B5EF4-FFF2-40B4-BE49-F238E27FC236}">
                  <a16:creationId xmlns:a16="http://schemas.microsoft.com/office/drawing/2014/main" id="{20760506-A563-4114-A93C-8B718BAF9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117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63" name="Rectangle 88">
              <a:extLst>
                <a:ext uri="{FF2B5EF4-FFF2-40B4-BE49-F238E27FC236}">
                  <a16:creationId xmlns:a16="http://schemas.microsoft.com/office/drawing/2014/main" id="{462190E5-D1B2-45EC-8D53-A3A6B9CE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1864"/>
              <a:ext cx="1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64" name="Rectangle 89">
              <a:extLst>
                <a:ext uri="{FF2B5EF4-FFF2-40B4-BE49-F238E27FC236}">
                  <a16:creationId xmlns:a16="http://schemas.microsoft.com/office/drawing/2014/main" id="{6F628EA0-1A3C-4E91-A838-6DD537928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6</a:t>
              </a:r>
            </a:p>
          </p:txBody>
        </p:sp>
        <p:sp>
          <p:nvSpPr>
            <p:cNvPr id="65" name="Rectangle 90">
              <a:extLst>
                <a:ext uri="{FF2B5EF4-FFF2-40B4-BE49-F238E27FC236}">
                  <a16:creationId xmlns:a16="http://schemas.microsoft.com/office/drawing/2014/main" id="{73968BAA-09AC-4F91-A58B-2452D0B0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7</a:t>
              </a:r>
            </a:p>
          </p:txBody>
        </p:sp>
        <p:sp>
          <p:nvSpPr>
            <p:cNvPr id="66" name="Rectangle 91">
              <a:extLst>
                <a:ext uri="{FF2B5EF4-FFF2-40B4-BE49-F238E27FC236}">
                  <a16:creationId xmlns:a16="http://schemas.microsoft.com/office/drawing/2014/main" id="{8DAF864F-E2C5-4803-9029-4BD5C56B1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67" name="Rectangle 92">
              <a:extLst>
                <a:ext uri="{FF2B5EF4-FFF2-40B4-BE49-F238E27FC236}">
                  <a16:creationId xmlns:a16="http://schemas.microsoft.com/office/drawing/2014/main" id="{48426FA7-E828-4368-BF10-89666D1A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9</a:t>
              </a:r>
            </a:p>
          </p:txBody>
        </p:sp>
        <p:sp>
          <p:nvSpPr>
            <p:cNvPr id="68" name="Rectangle 93">
              <a:extLst>
                <a:ext uri="{FF2B5EF4-FFF2-40B4-BE49-F238E27FC236}">
                  <a16:creationId xmlns:a16="http://schemas.microsoft.com/office/drawing/2014/main" id="{053ED514-E15F-4D25-B76B-91ACBBDD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96"/>
              <a:ext cx="1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54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92852-2EC3-41A1-9427-489DF9E4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FFFFD-91B2-4526-A895-24C4C73472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 Solution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0D05566-3C7C-47AF-B694-030955B0E2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altLang="en-US" sz="2000" kern="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kern="0" dirty="0"/>
                  <a:t> be true if and only if the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kern="0" dirty="0"/>
                  <a:t> can be partitioned into three sets whose sums are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kern="0" dirty="0"/>
                  <a:t>.</a:t>
                </a:r>
              </a:p>
              <a:p>
                <a:pPr marL="0" indent="0">
                  <a:buFontTx/>
                  <a:buNone/>
                </a:pPr>
                <a:endParaRPr lang="en-US" altLang="en-US" sz="2000" kern="0" dirty="0"/>
              </a:p>
              <a:p>
                <a:pPr marL="0" indent="0">
                  <a:buFontTx/>
                  <a:buNone/>
                </a:pPr>
                <a:r>
                  <a:rPr lang="en-US" altLang="en-US" sz="2000" kern="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000" kern="0" dirty="0"/>
                  <a:t>, we have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ker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en-US" sz="20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000" kern="0" dirty="0"/>
              </a:p>
              <a:p>
                <a:pPr marL="0" indent="0">
                  <a:buFontTx/>
                  <a:buNone/>
                </a:pPr>
                <a:r>
                  <a:rPr lang="en-US" altLang="en-US" sz="2000" kern="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kern="0" dirty="0"/>
                  <a:t>, we have</a:t>
                </a:r>
              </a:p>
              <a:p>
                <a:pPr marL="0" indent="0">
                  <a:buFontTx/>
                  <a:buNone/>
                </a:pPr>
                <a:r>
                  <a:rPr lang="en-US" altLang="en-US" sz="2000" b="0" kern="0" dirty="0"/>
                  <a:t>   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kern="0" dirty="0"/>
                  <a:t> True if </a:t>
                </a:r>
                <a14:m>
                  <m:oMath xmlns:m="http://schemas.openxmlformats.org/officeDocument/2006/math"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kern="0" dirty="0"/>
                  <a:t>, False otherwise.</a:t>
                </a:r>
              </a:p>
              <a:p>
                <a:pPr marL="0" indent="0">
                  <a:buFontTx/>
                  <a:buNone/>
                </a:pPr>
                <a:endParaRPr lang="en-US" altLang="en-US" sz="2000" kern="0" dirty="0"/>
              </a:p>
              <a:p>
                <a:pPr marL="0" indent="0">
                  <a:buFontTx/>
                  <a:buNone/>
                </a:pPr>
                <a:endParaRPr lang="en-US" altLang="en-US" sz="2000" kern="0" dirty="0"/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0D05566-3C7C-47AF-B694-030955B0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Sequence Alignment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(Edit distance)</a:t>
            </a:r>
          </a:p>
        </p:txBody>
      </p:sp>
    </p:spTree>
    <p:extLst>
      <p:ext uri="{BB962C8B-B14F-4D97-AF65-F5344CB8AC3E}">
        <p14:creationId xmlns:p14="http://schemas.microsoft.com/office/powerpoint/2010/main" val="220719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 </a:t>
            </a:r>
          </a:p>
          <a:p>
            <a:pPr eaLnBrk="1" hangingPunct="1"/>
            <a:r>
              <a:rPr lang="en-US" altLang="en-US" dirty="0"/>
              <a:t>RNA, Sequence Alignment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Word Alignment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How similar are two strings?</a:t>
            </a:r>
          </a:p>
          <a:p>
            <a:pPr lvl="1"/>
            <a:r>
              <a:rPr lang="en-US" altLang="en-US" sz="2200" b="1" dirty="0" err="1">
                <a:latin typeface="+mj-lt"/>
              </a:rPr>
              <a:t>ocurrance</a:t>
            </a:r>
            <a:endParaRPr lang="en-US" altLang="en-US" sz="2200" b="1" dirty="0">
              <a:latin typeface="+mj-lt"/>
            </a:endParaRPr>
          </a:p>
          <a:p>
            <a:pPr lvl="1"/>
            <a:r>
              <a:rPr lang="en-US" altLang="en-US" sz="2200" b="1" dirty="0">
                <a:latin typeface="+mj-lt"/>
              </a:rPr>
              <a:t>occurrence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EAD86893-3A5E-47DD-84D4-AD9B54FE5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63EB38D4-70C8-4786-B2D4-04B22B3D3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52B2EE0-01C5-44AD-B51D-8203A8215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DF12C020-608E-40DD-BCB9-F77257F7A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A86C2A4B-C791-4265-A5E0-81FA0CE58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CB142B0E-4DF1-4B0C-B503-AEC3E4F57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24485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E68C2D49-8231-48C4-96F3-173F5586F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3FF9D9F4-3B4E-41DD-953C-49411DC8D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DEACDE32-5CEA-4E17-B78B-CD33C026C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BFB9BC3E-C79E-4045-826D-6A1B07FF9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84A581A7-B0C7-498D-A810-EE1EFF11A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41D89053-6078-4E16-8F01-370A57F4C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2500571B-1384-4ACE-B83A-ECD5C19D3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ECDCAFE0-1D0B-4F0E-A04F-925A86BA8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650F8988-C3B6-41FB-94A1-B911740C8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74491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D03FC1BA-1CC8-4F03-8D02-BC11B532C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7408B1E3-30C8-41A4-BEC3-2F2AA696C7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33576381-B5C5-4892-AAB8-AD8DF483B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F3E6B000-177E-4E7B-9311-D0E3C79A5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83A8EF6C-DAB7-4012-92D9-19DBED4CD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2448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id="{D2433DA2-CBC9-469D-A6CA-A5892FDDA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6C59B6B0-8B45-47A9-979A-DB7757E3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2" name="Rectangle 26">
            <a:extLst>
              <a:ext uri="{FF2B5EF4-FFF2-40B4-BE49-F238E27FC236}">
                <a16:creationId xmlns:a16="http://schemas.microsoft.com/office/drawing/2014/main" id="{6A9BF5C0-A773-415D-978A-2F739090E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650B56DE-C5FA-4DC7-9E5E-B160D033D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F12CDF08-2E6A-4F6A-89D5-B0459710B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F9367393-CC5D-4F1A-824A-9AB582A119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6FABC5C1-0897-4AF4-8857-B57A9A942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7" name="Rectangle 31">
            <a:extLst>
              <a:ext uri="{FF2B5EF4-FFF2-40B4-BE49-F238E27FC236}">
                <a16:creationId xmlns:a16="http://schemas.microsoft.com/office/drawing/2014/main" id="{15556EA8-55B7-4A7D-AECE-BA604BB9E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98" name="Rectangle 32">
            <a:extLst>
              <a:ext uri="{FF2B5EF4-FFF2-40B4-BE49-F238E27FC236}">
                <a16:creationId xmlns:a16="http://schemas.microsoft.com/office/drawing/2014/main" id="{58AC8454-C9F0-40C2-B815-441FF91F8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9" name="Rectangle 33">
            <a:extLst>
              <a:ext uri="{FF2B5EF4-FFF2-40B4-BE49-F238E27FC236}">
                <a16:creationId xmlns:a16="http://schemas.microsoft.com/office/drawing/2014/main" id="{06933A8D-8106-4AAC-A482-58FE925BF2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5A1ACFD9-D547-4B72-8D7F-2D4AA7CE9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01" name="Rectangle 35">
            <a:extLst>
              <a:ext uri="{FF2B5EF4-FFF2-40B4-BE49-F238E27FC236}">
                <a16:creationId xmlns:a16="http://schemas.microsoft.com/office/drawing/2014/main" id="{2E059D2A-ABB8-44A5-B6EB-CA8D0D1B7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794A9456-FB57-40E9-AD71-F731F749A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3" name="Rectangle 37">
            <a:extLst>
              <a:ext uri="{FF2B5EF4-FFF2-40B4-BE49-F238E27FC236}">
                <a16:creationId xmlns:a16="http://schemas.microsoft.com/office/drawing/2014/main" id="{D5FE1C1F-B744-4259-A616-483367016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43728118-061C-4CE2-99C3-781A16EE86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5" name="Rectangle 39">
            <a:extLst>
              <a:ext uri="{FF2B5EF4-FFF2-40B4-BE49-F238E27FC236}">
                <a16:creationId xmlns:a16="http://schemas.microsoft.com/office/drawing/2014/main" id="{BDEBEA45-9363-4087-96C5-81C136624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06" name="Rectangle 40">
            <a:extLst>
              <a:ext uri="{FF2B5EF4-FFF2-40B4-BE49-F238E27FC236}">
                <a16:creationId xmlns:a16="http://schemas.microsoft.com/office/drawing/2014/main" id="{832DCF72-0C2C-4E71-ABAC-0F2230CE8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34C45EC2-69B2-42AF-ADD2-1432385F6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87B72A87-204A-434E-8473-8C6FD75DA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B1EF20B6-157B-4EA8-9340-B4891E2C2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EE063678-F1F1-4431-9E01-4179B7407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11" name="Rectangle 45">
            <a:extLst>
              <a:ext uri="{FF2B5EF4-FFF2-40B4-BE49-F238E27FC236}">
                <a16:creationId xmlns:a16="http://schemas.microsoft.com/office/drawing/2014/main" id="{F4C78992-3FD0-4BD3-8D12-410B4D356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5497513"/>
            <a:ext cx="304800" cy="338137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12" name="Rectangle 46">
            <a:extLst>
              <a:ext uri="{FF2B5EF4-FFF2-40B4-BE49-F238E27FC236}">
                <a16:creationId xmlns:a16="http://schemas.microsoft.com/office/drawing/2014/main" id="{A579326C-42F6-44A3-AB0B-83478F832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13" name="Rectangle 47">
            <a:extLst>
              <a:ext uri="{FF2B5EF4-FFF2-40B4-BE49-F238E27FC236}">
                <a16:creationId xmlns:a16="http://schemas.microsoft.com/office/drawing/2014/main" id="{F2A72A0D-C51D-4EAB-965F-5D91DBCCF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14" name="Rectangle 48">
            <a:extLst>
              <a:ext uri="{FF2B5EF4-FFF2-40B4-BE49-F238E27FC236}">
                <a16:creationId xmlns:a16="http://schemas.microsoft.com/office/drawing/2014/main" id="{FC9F8257-76E7-43BF-B54B-3B7A8FFE6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166BD3BF-B03E-47A2-AF76-226741844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6" name="Rectangle 50">
            <a:extLst>
              <a:ext uri="{FF2B5EF4-FFF2-40B4-BE49-F238E27FC236}">
                <a16:creationId xmlns:a16="http://schemas.microsoft.com/office/drawing/2014/main" id="{1F0A3F65-B361-455E-9255-2E05E9051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id="{5F72CEA7-C022-42E6-A64E-D884DB6A0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8" name="Rectangle 52">
            <a:extLst>
              <a:ext uri="{FF2B5EF4-FFF2-40B4-BE49-F238E27FC236}">
                <a16:creationId xmlns:a16="http://schemas.microsoft.com/office/drawing/2014/main" id="{4DD635AD-96A1-49BA-8D45-22E278E40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19" name="Rectangle 53">
            <a:extLst>
              <a:ext uri="{FF2B5EF4-FFF2-40B4-BE49-F238E27FC236}">
                <a16:creationId xmlns:a16="http://schemas.microsoft.com/office/drawing/2014/main" id="{327B8C26-8B9F-450E-941C-06874C613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0" name="Rectangle 54">
            <a:extLst>
              <a:ext uri="{FF2B5EF4-FFF2-40B4-BE49-F238E27FC236}">
                <a16:creationId xmlns:a16="http://schemas.microsoft.com/office/drawing/2014/main" id="{8ECEDEE5-C719-4299-ABE0-9A112AE69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1" name="Rectangle 55">
            <a:extLst>
              <a:ext uri="{FF2B5EF4-FFF2-40B4-BE49-F238E27FC236}">
                <a16:creationId xmlns:a16="http://schemas.microsoft.com/office/drawing/2014/main" id="{4EDBADC2-801C-4BDA-9856-5254E33D1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2" name="Rectangle 56">
            <a:extLst>
              <a:ext uri="{FF2B5EF4-FFF2-40B4-BE49-F238E27FC236}">
                <a16:creationId xmlns:a16="http://schemas.microsoft.com/office/drawing/2014/main" id="{95D31F8E-C6D0-427F-8DD2-1195F523F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3" name="Rectangle 57">
            <a:extLst>
              <a:ext uri="{FF2B5EF4-FFF2-40B4-BE49-F238E27FC236}">
                <a16:creationId xmlns:a16="http://schemas.microsoft.com/office/drawing/2014/main" id="{A6A2D913-821D-4DCB-A454-0476395C7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24" name="Rectangle 58">
            <a:extLst>
              <a:ext uri="{FF2B5EF4-FFF2-40B4-BE49-F238E27FC236}">
                <a16:creationId xmlns:a16="http://schemas.microsoft.com/office/drawing/2014/main" id="{EF3F0855-39EB-41AB-A6C0-195FF8FA5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F3A647A3-DD22-4FE5-94F3-E464EC93E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6" name="Rectangle 60">
            <a:extLst>
              <a:ext uri="{FF2B5EF4-FFF2-40B4-BE49-F238E27FC236}">
                <a16:creationId xmlns:a16="http://schemas.microsoft.com/office/drawing/2014/main" id="{A8C7FD84-2BA9-40B9-9D35-09A4D330B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7" name="Rectangle 61">
            <a:extLst>
              <a:ext uri="{FF2B5EF4-FFF2-40B4-BE49-F238E27FC236}">
                <a16:creationId xmlns:a16="http://schemas.microsoft.com/office/drawing/2014/main" id="{7DDFCBF5-4B29-4F59-95CC-6AD61544B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28" name="Rectangle 62">
            <a:extLst>
              <a:ext uri="{FF2B5EF4-FFF2-40B4-BE49-F238E27FC236}">
                <a16:creationId xmlns:a16="http://schemas.microsoft.com/office/drawing/2014/main" id="{A3A3ED3D-98E9-4A6E-88C0-9EFAE4037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9" name="Rectangle 63">
            <a:extLst>
              <a:ext uri="{FF2B5EF4-FFF2-40B4-BE49-F238E27FC236}">
                <a16:creationId xmlns:a16="http://schemas.microsoft.com/office/drawing/2014/main" id="{42847959-F0E6-4DDC-8A13-CD8779B3B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EF2C9237-6B77-4895-B550-2454F1EC2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31" name="Rectangle 65">
            <a:extLst>
              <a:ext uri="{FF2B5EF4-FFF2-40B4-BE49-F238E27FC236}">
                <a16:creationId xmlns:a16="http://schemas.microsoft.com/office/drawing/2014/main" id="{309D7571-8212-4D75-B8A6-8118671A2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371600"/>
            <a:ext cx="304800" cy="338138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32" name="Text Box 66">
            <a:extLst>
              <a:ext uri="{FF2B5EF4-FFF2-40B4-BE49-F238E27FC236}">
                <a16:creationId xmlns:a16="http://schemas.microsoft.com/office/drawing/2014/main" id="{E2228D81-3F32-4E8D-BF57-DBD60824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622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 mismatches, 1 gap</a:t>
            </a:r>
          </a:p>
        </p:txBody>
      </p:sp>
      <p:sp>
        <p:nvSpPr>
          <p:cNvPr id="133" name="Text Box 67">
            <a:extLst>
              <a:ext uri="{FF2B5EF4-FFF2-40B4-BE49-F238E27FC236}">
                <a16:creationId xmlns:a16="http://schemas.microsoft.com/office/drawing/2014/main" id="{52BDDA46-E00D-410C-B908-8535FB11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 mismatch, 1 gap</a:t>
            </a:r>
          </a:p>
        </p:txBody>
      </p:sp>
      <p:sp>
        <p:nvSpPr>
          <p:cNvPr id="134" name="Text Box 68">
            <a:extLst>
              <a:ext uri="{FF2B5EF4-FFF2-40B4-BE49-F238E27FC236}">
                <a16:creationId xmlns:a16="http://schemas.microsoft.com/office/drawing/2014/main" id="{E9096195-83D0-4D48-92DE-5F16FE40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0 mismatches, 3 gaps</a:t>
            </a:r>
          </a:p>
        </p:txBody>
      </p:sp>
    </p:spTree>
    <p:extLst>
      <p:ext uri="{BB962C8B-B14F-4D97-AF65-F5344CB8AC3E}">
        <p14:creationId xmlns:p14="http://schemas.microsoft.com/office/powerpoint/2010/main" val="4223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33" grpId="0"/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Edit Distance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altLang="en-US" sz="2200" dirty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Edit distance</a:t>
            </a:r>
            <a:r>
              <a:rPr kumimoji="1" lang="en-US" altLang="en-US" sz="2200" dirty="0">
                <a:solidFill>
                  <a:srgbClr val="003399"/>
                </a:solidFill>
                <a:latin typeface="+mj-lt"/>
                <a:ea typeface="MS PGothic" panose="020B0600070205080204" pitchFamily="34" charset="-128"/>
              </a:rPr>
              <a:t>.  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kumimoji="1" lang="en-US" altLang="en-US" sz="2200" dirty="0" err="1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Levenshtein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 1966, Needleman-Wunsch 1970]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  Cost = # of gaps + #mismatches.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Applications.</a:t>
            </a:r>
          </a:p>
          <a:p>
            <a:r>
              <a:rPr lang="en-US" altLang="en-US" sz="2200" dirty="0"/>
              <a:t>Basis for Unix diff and Word correct in editors.</a:t>
            </a:r>
          </a:p>
          <a:p>
            <a:r>
              <a:rPr lang="en-US" altLang="en-US" sz="2200" dirty="0"/>
              <a:t>Speech recognition.</a:t>
            </a:r>
          </a:p>
          <a:p>
            <a:r>
              <a:rPr lang="en-US" altLang="en-US" sz="2200" dirty="0"/>
              <a:t>Computational biology.</a:t>
            </a:r>
          </a:p>
          <a:p>
            <a:pPr marL="0" indent="0"/>
            <a:endParaRPr lang="en-US" altLang="en-US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3" name="Text Box 2">
            <a:extLst>
              <a:ext uri="{FF2B5EF4-FFF2-40B4-BE49-F238E27FC236}">
                <a16:creationId xmlns:a16="http://schemas.microsoft.com/office/drawing/2014/main" id="{7BEEB755-9E35-4273-8151-E57D515D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602288"/>
            <a:ext cx="4208462" cy="339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3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id="{DEB4CE79-5B62-4F1C-A31A-84D732E8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5" name="Text Box 4">
            <a:extLst>
              <a:ext uri="{FF2B5EF4-FFF2-40B4-BE49-F238E27FC236}">
                <a16:creationId xmlns:a16="http://schemas.microsoft.com/office/drawing/2014/main" id="{83A91A23-0CE0-47CB-AA85-B62C11E2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6" name="Text Box 5">
            <a:extLst>
              <a:ext uri="{FF2B5EF4-FFF2-40B4-BE49-F238E27FC236}">
                <a16:creationId xmlns:a16="http://schemas.microsoft.com/office/drawing/2014/main" id="{306AB774-AD40-432F-BF84-1D864962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527E2C9-229C-4E07-B34B-20F3C141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8" name="Text Box 7">
            <a:extLst>
              <a:ext uri="{FF2B5EF4-FFF2-40B4-BE49-F238E27FC236}">
                <a16:creationId xmlns:a16="http://schemas.microsoft.com/office/drawing/2014/main" id="{101635D3-5067-4786-95D5-BC4D095D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68813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9" name="Text Box 8">
            <a:extLst>
              <a:ext uri="{FF2B5EF4-FFF2-40B4-BE49-F238E27FC236}">
                <a16:creationId xmlns:a16="http://schemas.microsoft.com/office/drawing/2014/main" id="{9C204DE0-613C-41A5-92DA-4D94ED07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0" name="Text Box 9">
            <a:extLst>
              <a:ext uri="{FF2B5EF4-FFF2-40B4-BE49-F238E27FC236}">
                <a16:creationId xmlns:a16="http://schemas.microsoft.com/office/drawing/2014/main" id="{C1DB7BE1-8379-41B5-9635-CA082799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1" name="Text Box 10">
            <a:extLst>
              <a:ext uri="{FF2B5EF4-FFF2-40B4-BE49-F238E27FC236}">
                <a16:creationId xmlns:a16="http://schemas.microsoft.com/office/drawing/2014/main" id="{CA9B3C92-CEBE-4A20-842C-C9342B7F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2" name="Text Box 11">
            <a:extLst>
              <a:ext uri="{FF2B5EF4-FFF2-40B4-BE49-F238E27FC236}">
                <a16:creationId xmlns:a16="http://schemas.microsoft.com/office/drawing/2014/main" id="{4453E29E-4251-4D34-97E2-5C7D9CAB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:a16="http://schemas.microsoft.com/office/drawing/2014/main" id="{22C612E6-74F3-474E-9B97-B07876B6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4" name="Text Box 13">
            <a:extLst>
              <a:ext uri="{FF2B5EF4-FFF2-40B4-BE49-F238E27FC236}">
                <a16:creationId xmlns:a16="http://schemas.microsoft.com/office/drawing/2014/main" id="{2BA705F1-9F1D-4B89-94E1-D1932A9D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5" name="Text Box 14">
            <a:extLst>
              <a:ext uri="{FF2B5EF4-FFF2-40B4-BE49-F238E27FC236}">
                <a16:creationId xmlns:a16="http://schemas.microsoft.com/office/drawing/2014/main" id="{55E40600-C14C-4540-A5D4-9078160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6" name="Text Box 15">
            <a:extLst>
              <a:ext uri="{FF2B5EF4-FFF2-40B4-BE49-F238E27FC236}">
                <a16:creationId xmlns:a16="http://schemas.microsoft.com/office/drawing/2014/main" id="{03488383-82F9-489B-B247-8BEDE805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97" name="Text Box 16">
            <a:extLst>
              <a:ext uri="{FF2B5EF4-FFF2-40B4-BE49-F238E27FC236}">
                <a16:creationId xmlns:a16="http://schemas.microsoft.com/office/drawing/2014/main" id="{AC8FDA15-D7F9-4DB5-B309-899D07A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DD5B7CD1-893A-442D-B0B0-733916F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9" name="Text Box 18">
            <a:extLst>
              <a:ext uri="{FF2B5EF4-FFF2-40B4-BE49-F238E27FC236}">
                <a16:creationId xmlns:a16="http://schemas.microsoft.com/office/drawing/2014/main" id="{639AC5E4-97E0-48F6-984C-8789F43B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0" name="Text Box 19">
            <a:extLst>
              <a:ext uri="{FF2B5EF4-FFF2-40B4-BE49-F238E27FC236}">
                <a16:creationId xmlns:a16="http://schemas.microsoft.com/office/drawing/2014/main" id="{B57C1224-9193-42F3-B054-7B2C59B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1" name="Text Box 20">
            <a:extLst>
              <a:ext uri="{FF2B5EF4-FFF2-40B4-BE49-F238E27FC236}">
                <a16:creationId xmlns:a16="http://schemas.microsoft.com/office/drawing/2014/main" id="{764AC979-862F-4566-8BBF-574E6EE0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F3F12061-3185-4F1A-95C7-E0F470F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3" name="Text Box 22">
            <a:extLst>
              <a:ext uri="{FF2B5EF4-FFF2-40B4-BE49-F238E27FC236}">
                <a16:creationId xmlns:a16="http://schemas.microsoft.com/office/drawing/2014/main" id="{4C4A4667-71E5-4345-82DB-AFF6B09C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4" name="Text Box 23">
            <a:extLst>
              <a:ext uri="{FF2B5EF4-FFF2-40B4-BE49-F238E27FC236}">
                <a16:creationId xmlns:a16="http://schemas.microsoft.com/office/drawing/2014/main" id="{CB515B61-5284-48D6-A97D-71156A8B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5" name="Text Box 24">
            <a:extLst>
              <a:ext uri="{FF2B5EF4-FFF2-40B4-BE49-F238E27FC236}">
                <a16:creationId xmlns:a16="http://schemas.microsoft.com/office/drawing/2014/main" id="{94DF0A9C-3FF8-413B-9B3F-A503B58A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06" name="Text Box 25">
            <a:extLst>
              <a:ext uri="{FF2B5EF4-FFF2-40B4-BE49-F238E27FC236}">
                <a16:creationId xmlns:a16="http://schemas.microsoft.com/office/drawing/2014/main" id="{FB74F1A2-1437-4201-9DD7-72609B5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7" name="Text Box 26">
            <a:extLst>
              <a:ext uri="{FF2B5EF4-FFF2-40B4-BE49-F238E27FC236}">
                <a16:creationId xmlns:a16="http://schemas.microsoft.com/office/drawing/2014/main" id="{39F20CAF-CBC3-4118-9C89-A913DC48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D31C5FA0-AAB2-4098-83FB-C3F86044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79925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9" name="Text Box 28">
            <a:extLst>
              <a:ext uri="{FF2B5EF4-FFF2-40B4-BE49-F238E27FC236}">
                <a16:creationId xmlns:a16="http://schemas.microsoft.com/office/drawing/2014/main" id="{6536E30D-FA7F-4891-A805-FFE8365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0" name="Text Box 29">
            <a:extLst>
              <a:ext uri="{FF2B5EF4-FFF2-40B4-BE49-F238E27FC236}">
                <a16:creationId xmlns:a16="http://schemas.microsoft.com/office/drawing/2014/main" id="{EDCF17C4-F140-490E-B813-DE01CF1C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1" name="Text Box 30">
            <a:extLst>
              <a:ext uri="{FF2B5EF4-FFF2-40B4-BE49-F238E27FC236}">
                <a16:creationId xmlns:a16="http://schemas.microsoft.com/office/drawing/2014/main" id="{BB3FD684-BDC4-470B-8F90-FEFC9F75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2" name="Text Box 31">
            <a:extLst>
              <a:ext uri="{FF2B5EF4-FFF2-40B4-BE49-F238E27FC236}">
                <a16:creationId xmlns:a16="http://schemas.microsoft.com/office/drawing/2014/main" id="{49FDDE1F-5D7F-4D4E-B61A-C6206D09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479925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3" name="Text Box 32">
            <a:extLst>
              <a:ext uri="{FF2B5EF4-FFF2-40B4-BE49-F238E27FC236}">
                <a16:creationId xmlns:a16="http://schemas.microsoft.com/office/drawing/2014/main" id="{3F50A714-885A-4C6D-A91F-37484E3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4" name="Text Box 33">
            <a:extLst>
              <a:ext uri="{FF2B5EF4-FFF2-40B4-BE49-F238E27FC236}">
                <a16:creationId xmlns:a16="http://schemas.microsoft.com/office/drawing/2014/main" id="{AAC5BFA0-AE7A-4802-845F-29B01449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5" name="Text Box 34">
            <a:extLst>
              <a:ext uri="{FF2B5EF4-FFF2-40B4-BE49-F238E27FC236}">
                <a16:creationId xmlns:a16="http://schemas.microsoft.com/office/drawing/2014/main" id="{5085FB78-14DE-44A6-9865-56886E24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6" name="Text Box 35">
            <a:extLst>
              <a:ext uri="{FF2B5EF4-FFF2-40B4-BE49-F238E27FC236}">
                <a16:creationId xmlns:a16="http://schemas.microsoft.com/office/drawing/2014/main" id="{B53A5900-49E2-4DE7-8EAD-24FBE46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17" name="Text Box 36">
            <a:extLst>
              <a:ext uri="{FF2B5EF4-FFF2-40B4-BE49-F238E27FC236}">
                <a16:creationId xmlns:a16="http://schemas.microsoft.com/office/drawing/2014/main" id="{24970819-0A9E-4BFF-9A42-2D4AB10D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8" name="Text Box 37">
            <a:extLst>
              <a:ext uri="{FF2B5EF4-FFF2-40B4-BE49-F238E27FC236}">
                <a16:creationId xmlns:a16="http://schemas.microsoft.com/office/drawing/2014/main" id="{2D9557C1-A04C-47DD-9AD3-86B8EC92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9" name="Text Box 38">
            <a:extLst>
              <a:ext uri="{FF2B5EF4-FFF2-40B4-BE49-F238E27FC236}">
                <a16:creationId xmlns:a16="http://schemas.microsoft.com/office/drawing/2014/main" id="{3A393CE8-5BE8-4C90-B7D1-66677B5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77C05A27-3DEE-42A7-AD0A-323FC1C2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1" name="Text Box 40">
            <a:extLst>
              <a:ext uri="{FF2B5EF4-FFF2-40B4-BE49-F238E27FC236}">
                <a16:creationId xmlns:a16="http://schemas.microsoft.com/office/drawing/2014/main" id="{66E0356D-58D2-4BD2-B9EA-43903CD3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2" name="Text Box 41">
            <a:extLst>
              <a:ext uri="{FF2B5EF4-FFF2-40B4-BE49-F238E27FC236}">
                <a16:creationId xmlns:a16="http://schemas.microsoft.com/office/drawing/2014/main" id="{F44417A1-BE91-4EB3-A076-D1103B89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0403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3" name="Text Box 42">
            <a:extLst>
              <a:ext uri="{FF2B5EF4-FFF2-40B4-BE49-F238E27FC236}">
                <a16:creationId xmlns:a16="http://schemas.microsoft.com/office/drawing/2014/main" id="{25842959-F2C6-4DBA-9397-00F1D72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4" name="Text Box 43">
            <a:extLst>
              <a:ext uri="{FF2B5EF4-FFF2-40B4-BE49-F238E27FC236}">
                <a16:creationId xmlns:a16="http://schemas.microsoft.com/office/drawing/2014/main" id="{3D23E14D-126B-4BC6-8B6F-0EBE6E3E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79925"/>
            <a:ext cx="350837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25" name="Text Box 44">
            <a:extLst>
              <a:ext uri="{FF2B5EF4-FFF2-40B4-BE49-F238E27FC236}">
                <a16:creationId xmlns:a16="http://schemas.microsoft.com/office/drawing/2014/main" id="{CBDBFB43-A0B5-4D8C-95AE-35BBE92B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6" name="Text Box 45">
            <a:extLst>
              <a:ext uri="{FF2B5EF4-FFF2-40B4-BE49-F238E27FC236}">
                <a16:creationId xmlns:a16="http://schemas.microsoft.com/office/drawing/2014/main" id="{9983CDE1-2D59-4EF1-B620-16D9DF49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7" name="Text Box 46">
            <a:extLst>
              <a:ext uri="{FF2B5EF4-FFF2-40B4-BE49-F238E27FC236}">
                <a16:creationId xmlns:a16="http://schemas.microsoft.com/office/drawing/2014/main" id="{38245FFC-842E-4532-BB40-CB7B5B3F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8" name="Text Box 47">
            <a:extLst>
              <a:ext uri="{FF2B5EF4-FFF2-40B4-BE49-F238E27FC236}">
                <a16:creationId xmlns:a16="http://schemas.microsoft.com/office/drawing/2014/main" id="{DAE83994-78D3-4595-8C12-55C8D0D8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9" name="Text Box 48">
            <a:extLst>
              <a:ext uri="{FF2B5EF4-FFF2-40B4-BE49-F238E27FC236}">
                <a16:creationId xmlns:a16="http://schemas.microsoft.com/office/drawing/2014/main" id="{A62A0D8C-B917-4964-8B42-8EFF200E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534025"/>
            <a:ext cx="4208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5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0" name="Text Box 49">
            <a:extLst>
              <a:ext uri="{FF2B5EF4-FFF2-40B4-BE49-F238E27FC236}">
                <a16:creationId xmlns:a16="http://schemas.microsoft.com/office/drawing/2014/main" id="{CCC486C3-EEA1-4BAC-9098-A768690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040313"/>
            <a:ext cx="34925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214144" y="2173856"/>
            <a:ext cx="3666239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to formalize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7202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Given two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find an alignment with minimum number of mismatch and gaps.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An alignment is a set of ordered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Example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CTACCG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 vs.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TACATG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  <a:br>
                  <a:rPr lang="en-US" sz="2400" dirty="0">
                    <a:ea typeface="ＭＳ Ｐゴシック" charset="0"/>
                    <a:cs typeface="ＭＳ Ｐゴシック" charset="0"/>
                  </a:rPr>
                </a:b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Sol:  We aligned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1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sz="2400" dirty="0"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So, the cost is 3.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9" name="Text Box 5">
            <a:extLst>
              <a:ext uri="{FF2B5EF4-FFF2-40B4-BE49-F238E27FC236}">
                <a16:creationId xmlns:a16="http://schemas.microsoft.com/office/drawing/2014/main" id="{C391CEB5-13A6-4422-BF66-07435B9D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0790BDBF-8EA1-43BA-80D7-178FDE38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1" name="Text Box 7">
            <a:extLst>
              <a:ext uri="{FF2B5EF4-FFF2-40B4-BE49-F238E27FC236}">
                <a16:creationId xmlns:a16="http://schemas.microsoft.com/office/drawing/2014/main" id="{69547C32-B5DD-4714-94DF-2A7AB6E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87661DC2-0033-49F2-90DF-C1706FC6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3" name="Text Box 9">
            <a:extLst>
              <a:ext uri="{FF2B5EF4-FFF2-40B4-BE49-F238E27FC236}">
                <a16:creationId xmlns:a16="http://schemas.microsoft.com/office/drawing/2014/main" id="{8BF2856C-2605-414B-8639-62D32558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300333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6D7E03D4-89CA-4D1A-A4CF-A525C28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300333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04D4D716-CA70-4386-B947-01F98E53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6" name="Text Box 12">
            <a:extLst>
              <a:ext uri="{FF2B5EF4-FFF2-40B4-BE49-F238E27FC236}">
                <a16:creationId xmlns:a16="http://schemas.microsoft.com/office/drawing/2014/main" id="{371810ED-2B6E-4762-9C39-43692F2C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7" name="Text Box 13">
            <a:extLst>
              <a:ext uri="{FF2B5EF4-FFF2-40B4-BE49-F238E27FC236}">
                <a16:creationId xmlns:a16="http://schemas.microsoft.com/office/drawing/2014/main" id="{1305B3FB-1967-4913-9F6A-43BC6AD6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8" name="Text Box 14">
            <a:extLst>
              <a:ext uri="{FF2B5EF4-FFF2-40B4-BE49-F238E27FC236}">
                <a16:creationId xmlns:a16="http://schemas.microsoft.com/office/drawing/2014/main" id="{52121155-4EAE-4B6B-83F8-0E840339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908345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0354AEB3-57D4-4B99-B9D1-8EBDF9CA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90" name="Text Box 16">
            <a:extLst>
              <a:ext uri="{FF2B5EF4-FFF2-40B4-BE49-F238E27FC236}">
                <a16:creationId xmlns:a16="http://schemas.microsoft.com/office/drawing/2014/main" id="{FE89865F-AEC2-4A0F-AA0F-3EDF6AEB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908345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1" name="Text Box 17">
            <a:extLst>
              <a:ext uri="{FF2B5EF4-FFF2-40B4-BE49-F238E27FC236}">
                <a16:creationId xmlns:a16="http://schemas.microsoft.com/office/drawing/2014/main" id="{5B249CEF-DE0D-455B-B3A7-8B1D5F45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2" name="Text Box 18">
            <a:extLst>
              <a:ext uri="{FF2B5EF4-FFF2-40B4-BE49-F238E27FC236}">
                <a16:creationId xmlns:a16="http://schemas.microsoft.com/office/drawing/2014/main" id="{FD5662D7-102E-4E4D-9C94-3EF3468A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3" name="Text Box 19">
            <a:extLst>
              <a:ext uri="{FF2B5EF4-FFF2-40B4-BE49-F238E27FC236}">
                <a16:creationId xmlns:a16="http://schemas.microsoft.com/office/drawing/2014/main" id="{2ED3901E-DC9E-42B3-BC55-35C7A519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94" name="Text Box 20">
            <a:extLst>
              <a:ext uri="{FF2B5EF4-FFF2-40B4-BE49-F238E27FC236}">
                <a16:creationId xmlns:a16="http://schemas.microsoft.com/office/drawing/2014/main" id="{F3B7E051-7A9F-46B1-A19E-2D08D096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5" name="Text Box 21">
            <a:extLst>
              <a:ext uri="{FF2B5EF4-FFF2-40B4-BE49-F238E27FC236}">
                <a16:creationId xmlns:a16="http://schemas.microsoft.com/office/drawing/2014/main" id="{ED28CCE6-6FB1-4D8E-913D-E83980EB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Text Box 22">
            <a:extLst>
              <a:ext uri="{FF2B5EF4-FFF2-40B4-BE49-F238E27FC236}">
                <a16:creationId xmlns:a16="http://schemas.microsoft.com/office/drawing/2014/main" id="{AA094107-D018-495A-8B63-BACAF8CD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Text Box 23">
            <a:extLst>
              <a:ext uri="{FF2B5EF4-FFF2-40B4-BE49-F238E27FC236}">
                <a16:creationId xmlns:a16="http://schemas.microsoft.com/office/drawing/2014/main" id="{4A1803B1-0629-4DE9-A70F-ECEB2A6A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83590F80-7B11-484F-A29C-34A0CA79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Text Box 32">
            <a:extLst>
              <a:ext uri="{FF2B5EF4-FFF2-40B4-BE49-F238E27FC236}">
                <a16:creationId xmlns:a16="http://schemas.microsoft.com/office/drawing/2014/main" id="{D9342317-16C9-4F8A-B0ED-2BCE8FCF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00" name="Text Box 33">
            <a:extLst>
              <a:ext uri="{FF2B5EF4-FFF2-40B4-BE49-F238E27FC236}">
                <a16:creationId xmlns:a16="http://schemas.microsoft.com/office/drawing/2014/main" id="{7E028DEC-9FC4-448B-85EF-E9846C72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1" name="Text Box 34">
            <a:extLst>
              <a:ext uri="{FF2B5EF4-FFF2-40B4-BE49-F238E27FC236}">
                <a16:creationId xmlns:a16="http://schemas.microsoft.com/office/drawing/2014/main" id="{3F102E50-E024-4F2F-ABC0-1198AFCD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2" name="Text Box 35">
            <a:extLst>
              <a:ext uri="{FF2B5EF4-FFF2-40B4-BE49-F238E27FC236}">
                <a16:creationId xmlns:a16="http://schemas.microsoft.com/office/drawing/2014/main" id="{765C6941-F8E5-4C9C-980F-6FE3539E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3" name="Text Box 36">
            <a:extLst>
              <a:ext uri="{FF2B5EF4-FFF2-40B4-BE49-F238E27FC236}">
                <a16:creationId xmlns:a16="http://schemas.microsoft.com/office/drawing/2014/main" id="{C945ED04-E314-4EF1-B078-34E53F0A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400188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4" name="Text Box 37">
            <a:extLst>
              <a:ext uri="{FF2B5EF4-FFF2-40B4-BE49-F238E27FC236}">
                <a16:creationId xmlns:a16="http://schemas.microsoft.com/office/drawing/2014/main" id="{0C28F64A-F589-4BD0-89A2-F2096B96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80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𝑂𝑃𝑇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be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1</a:t>
                </a:r>
                <a:r>
                  <a:rPr lang="en-US" altLang="en-US" sz="2200" dirty="0">
                    <a:latin typeface="+mj-lt"/>
                  </a:rPr>
                  <a:t>: OPT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mis-match cost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2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200" b="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3</a:t>
                </a:r>
                <a:r>
                  <a:rPr lang="en-US" altLang="en-US" sz="2200" dirty="0"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chemeClr val="tx1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3898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/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Analysis: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 and space.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Computational biology</a:t>
                </a:r>
                <a:r>
                  <a:rPr lang="en-US" altLang="en-US" sz="2200" dirty="0"/>
                  <a:t>:  m = n = 1,000,000. 1000 billions ops OK, </a:t>
                </a:r>
              </a:p>
              <a:p>
                <a:pPr marL="0" indent="0" algn="l"/>
                <a:r>
                  <a:rPr lang="en-US" altLang="en-US" sz="2200" dirty="0"/>
                  <a:t>         but 1TB array?</a:t>
                </a:r>
              </a:p>
              <a:p>
                <a:pPr algn="l"/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blipFill>
                <a:blip r:embed="rId3"/>
                <a:stretch>
                  <a:fillRect l="-942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What is the order of induction? (i.e. why there is no loop?)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We can do induction </a:t>
                </a: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on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</m:oMath>
                </a14:m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(Alternatively, we can induct on the “step” of the algorithm)</a:t>
                </a: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" t="5761" r="2241" b="3595"/>
          <a:stretch/>
        </p:blipFill>
        <p:spPr>
          <a:xfrm>
            <a:off x="1870035" y="2996883"/>
            <a:ext cx="5403930" cy="3586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77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Optimizing Memory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We just need to use the last (row) of computed values.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317421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/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Just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rows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to compute M[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blipFill>
                <a:blip r:embed="rId3"/>
                <a:stretch>
                  <a:fillRect l="-1580" t="-3419" r="-180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6CCBDA-FC01-4633-86A1-9BF29DC14C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689987"/>
            <a:ext cx="1076632" cy="436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0D731-4AD8-409F-9A13-97091F0A90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952437"/>
            <a:ext cx="877529" cy="173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B35E73-AAD5-4773-A565-9AC02C2371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0800" y="4630994"/>
            <a:ext cx="152400" cy="528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7852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DP with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memory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Keep an Old array containing values of the last row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+mj-lt"/>
                <a:ea typeface="MS PGothic" panose="020B0600070205080204" pitchFamily="34" charset="-128"/>
              </a:rPr>
              <a:t>Fill out the new values in a New array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Copy new to old at the end of the loop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678755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O[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N[0]=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N[j]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O[j-1],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O[j],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N[j-1])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for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O[j]=N[j]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N[n]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6FDD-6B3D-4D2C-A692-9ACEBED76863}"/>
              </a:ext>
            </a:extLst>
          </p:cNvPr>
          <p:cNvSpPr txBox="1"/>
          <p:nvPr/>
        </p:nvSpPr>
        <p:spPr>
          <a:xfrm>
            <a:off x="5639955" y="443188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46CCB-8DB1-4724-ADF1-F040D5D7347F}"/>
              </a:ext>
            </a:extLst>
          </p:cNvPr>
          <p:cNvSpPr txBox="1"/>
          <p:nvPr/>
        </p:nvSpPr>
        <p:spPr>
          <a:xfrm>
            <a:off x="5637496" y="46949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</a:t>
            </a:r>
            <a:r>
              <a:rPr lang="en-US" alt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, j-1]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9A4EB-76CC-4925-A355-5B7C326B1CF8}"/>
              </a:ext>
            </a:extLst>
          </p:cNvPr>
          <p:cNvSpPr txBox="1"/>
          <p:nvPr/>
        </p:nvSpPr>
        <p:spPr>
          <a:xfrm>
            <a:off x="5592723" y="3689550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j-1]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E89D2F-E5EB-4E9E-86EF-E28885B352C8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0" y="4586747"/>
            <a:ext cx="102072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63D328-D244-44E3-80CE-2B97C6EFD5B6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4881716" y="4830095"/>
            <a:ext cx="755780" cy="34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A10847-B5C2-418A-9EDF-B4DF562E528D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5405284" y="4028104"/>
            <a:ext cx="958644" cy="189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98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5761" r="2241" b="3595"/>
          <a:stretch/>
        </p:blipFill>
        <p:spPr>
          <a:xfrm>
            <a:off x="4604010" y="3307117"/>
            <a:ext cx="4235190" cy="2810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Edit distance is the distance between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(0,0)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of the following graph.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horizontal edges has cost 1.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vertical edges has cost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cost of edges from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0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0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≠</m:t>
                        </m:r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graph is a DAG.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Question: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How to recover the alignment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(or how to find the shortest path)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without using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space?</a:t>
                </a:r>
              </a:p>
            </p:txBody>
          </p:sp>
        </mc:Choice>
        <mc:Fallback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  <a:blipFill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recover the alignment?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D716E67-25EB-4CAF-89D8-E09685F8A68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accent2"/>
                    </a:solidFill>
                    <a:latin typeface="+mj-lt"/>
                    <a:ea typeface="MS PGothic" panose="020B0600070205080204" pitchFamily="34" charset="-128"/>
                  </a:rPr>
                  <a:t>Idea 1: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Suffices to find the point a shortest path pass on the middle row.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Why?</a:t>
                </a:r>
                <a:endParaRPr kumimoji="1" lang="en-US" altLang="en-US" sz="220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Divide and Conquer!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accent2"/>
                    </a:solidFill>
                    <a:latin typeface="+mj-lt"/>
                    <a:ea typeface="MS PGothic" panose="020B0600070205080204" pitchFamily="34" charset="-128"/>
                  </a:rPr>
                  <a:t>Idea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0,0</m:t>
                            </m:r>
                          </m:e>
                        </m:d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→(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0,0</m:t>
                                </m:r>
                              </m:e>
                            </m:d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→(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/2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)</m:t>
                            </m:r>
                          </m:sub>
                        </m:sSub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𝑚</m:t>
                                </m:r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/2,</m:t>
                                </m:r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→(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𝑛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)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D716E67-25EB-4CAF-89D8-E09685F8A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13973D3-FFE1-47EE-9BC1-6F654F48FE4C}"/>
              </a:ext>
            </a:extLst>
          </p:cNvPr>
          <p:cNvSpPr/>
          <p:nvPr/>
        </p:nvSpPr>
        <p:spPr bwMode="auto">
          <a:xfrm>
            <a:off x="5509751" y="1870112"/>
            <a:ext cx="3155092" cy="124391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EC7FB-0493-444A-A852-CECEEEA7E46B}"/>
              </a:ext>
            </a:extLst>
          </p:cNvPr>
          <p:cNvSpPr txBox="1"/>
          <p:nvPr/>
        </p:nvSpPr>
        <p:spPr>
          <a:xfrm>
            <a:off x="5106097" y="3089588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E8A85-D4DD-4951-9BC7-02B2D529D91E}"/>
              </a:ext>
            </a:extLst>
          </p:cNvPr>
          <p:cNvSpPr txBox="1"/>
          <p:nvPr/>
        </p:nvSpPr>
        <p:spPr>
          <a:xfrm>
            <a:off x="8336692" y="1470002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m,n</a:t>
            </a:r>
            <a:r>
              <a:rPr lang="en-US" dirty="0"/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8DE2A-FFF8-415D-A9CB-8CF9D29FB23F}"/>
              </a:ext>
            </a:extLst>
          </p:cNvPr>
          <p:cNvCxnSpPr/>
          <p:nvPr/>
        </p:nvCxnSpPr>
        <p:spPr bwMode="auto">
          <a:xfrm>
            <a:off x="5279092" y="2492069"/>
            <a:ext cx="36081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4B3903-00CC-4CBE-B0E7-F2AD44EA05EB}"/>
              </a:ext>
            </a:extLst>
          </p:cNvPr>
          <p:cNvSpPr txBox="1"/>
          <p:nvPr/>
        </p:nvSpPr>
        <p:spPr>
          <a:xfrm>
            <a:off x="4848000" y="2091959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m/2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86A8D6-E92E-4D55-A8C7-2986E7EB0BD9}"/>
              </a:ext>
            </a:extLst>
          </p:cNvPr>
          <p:cNvSpPr/>
          <p:nvPr/>
        </p:nvSpPr>
        <p:spPr bwMode="auto">
          <a:xfrm>
            <a:off x="5526227" y="1861874"/>
            <a:ext cx="3146854" cy="1219200"/>
          </a:xfrm>
          <a:custGeom>
            <a:avLst/>
            <a:gdLst>
              <a:gd name="connsiteX0" fmla="*/ 0 w 3146854"/>
              <a:gd name="connsiteY0" fmla="*/ 1219200 h 1219200"/>
              <a:gd name="connsiteX1" fmla="*/ 49427 w 3146854"/>
              <a:gd name="connsiteY1" fmla="*/ 1202725 h 1219200"/>
              <a:gd name="connsiteX2" fmla="*/ 82378 w 3146854"/>
              <a:gd name="connsiteY2" fmla="*/ 1178011 h 1219200"/>
              <a:gd name="connsiteX3" fmla="*/ 107092 w 3146854"/>
              <a:gd name="connsiteY3" fmla="*/ 1161535 h 1219200"/>
              <a:gd name="connsiteX4" fmla="*/ 131805 w 3146854"/>
              <a:gd name="connsiteY4" fmla="*/ 1153298 h 1219200"/>
              <a:gd name="connsiteX5" fmla="*/ 156519 w 3146854"/>
              <a:gd name="connsiteY5" fmla="*/ 1136822 h 1219200"/>
              <a:gd name="connsiteX6" fmla="*/ 189470 w 3146854"/>
              <a:gd name="connsiteY6" fmla="*/ 1112108 h 1219200"/>
              <a:gd name="connsiteX7" fmla="*/ 222421 w 3146854"/>
              <a:gd name="connsiteY7" fmla="*/ 1095633 h 1219200"/>
              <a:gd name="connsiteX8" fmla="*/ 288324 w 3146854"/>
              <a:gd name="connsiteY8" fmla="*/ 1046206 h 1219200"/>
              <a:gd name="connsiteX9" fmla="*/ 321275 w 3146854"/>
              <a:gd name="connsiteY9" fmla="*/ 1021492 h 1219200"/>
              <a:gd name="connsiteX10" fmla="*/ 387178 w 3146854"/>
              <a:gd name="connsiteY10" fmla="*/ 980303 h 1219200"/>
              <a:gd name="connsiteX11" fmla="*/ 411892 w 3146854"/>
              <a:gd name="connsiteY11" fmla="*/ 963827 h 1219200"/>
              <a:gd name="connsiteX12" fmla="*/ 436605 w 3146854"/>
              <a:gd name="connsiteY12" fmla="*/ 939114 h 1219200"/>
              <a:gd name="connsiteX13" fmla="*/ 494270 w 3146854"/>
              <a:gd name="connsiteY13" fmla="*/ 914400 h 1219200"/>
              <a:gd name="connsiteX14" fmla="*/ 576648 w 3146854"/>
              <a:gd name="connsiteY14" fmla="*/ 856735 h 1219200"/>
              <a:gd name="connsiteX15" fmla="*/ 601362 w 3146854"/>
              <a:gd name="connsiteY15" fmla="*/ 840260 h 1219200"/>
              <a:gd name="connsiteX16" fmla="*/ 626075 w 3146854"/>
              <a:gd name="connsiteY16" fmla="*/ 832022 h 1219200"/>
              <a:gd name="connsiteX17" fmla="*/ 675502 w 3146854"/>
              <a:gd name="connsiteY17" fmla="*/ 807308 h 1219200"/>
              <a:gd name="connsiteX18" fmla="*/ 716692 w 3146854"/>
              <a:gd name="connsiteY18" fmla="*/ 774357 h 1219200"/>
              <a:gd name="connsiteX19" fmla="*/ 799070 w 3146854"/>
              <a:gd name="connsiteY19" fmla="*/ 733168 h 1219200"/>
              <a:gd name="connsiteX20" fmla="*/ 856735 w 3146854"/>
              <a:gd name="connsiteY20" fmla="*/ 700216 h 1219200"/>
              <a:gd name="connsiteX21" fmla="*/ 881448 w 3146854"/>
              <a:gd name="connsiteY21" fmla="*/ 683741 h 1219200"/>
              <a:gd name="connsiteX22" fmla="*/ 906162 w 3146854"/>
              <a:gd name="connsiteY22" fmla="*/ 675503 h 1219200"/>
              <a:gd name="connsiteX23" fmla="*/ 972065 w 3146854"/>
              <a:gd name="connsiteY23" fmla="*/ 642552 h 1219200"/>
              <a:gd name="connsiteX24" fmla="*/ 1013254 w 3146854"/>
              <a:gd name="connsiteY24" fmla="*/ 634314 h 1219200"/>
              <a:gd name="connsiteX25" fmla="*/ 1095632 w 3146854"/>
              <a:gd name="connsiteY25" fmla="*/ 609600 h 1219200"/>
              <a:gd name="connsiteX26" fmla="*/ 1120346 w 3146854"/>
              <a:gd name="connsiteY26" fmla="*/ 593125 h 1219200"/>
              <a:gd name="connsiteX27" fmla="*/ 1169773 w 3146854"/>
              <a:gd name="connsiteY27" fmla="*/ 576649 h 1219200"/>
              <a:gd name="connsiteX28" fmla="*/ 1243913 w 3146854"/>
              <a:gd name="connsiteY28" fmla="*/ 543698 h 1219200"/>
              <a:gd name="connsiteX29" fmla="*/ 1309816 w 3146854"/>
              <a:gd name="connsiteY29" fmla="*/ 518984 h 1219200"/>
              <a:gd name="connsiteX30" fmla="*/ 1425146 w 3146854"/>
              <a:gd name="connsiteY30" fmla="*/ 469557 h 1219200"/>
              <a:gd name="connsiteX31" fmla="*/ 1466335 w 3146854"/>
              <a:gd name="connsiteY31" fmla="*/ 453081 h 1219200"/>
              <a:gd name="connsiteX32" fmla="*/ 1565189 w 3146854"/>
              <a:gd name="connsiteY32" fmla="*/ 444843 h 1219200"/>
              <a:gd name="connsiteX33" fmla="*/ 1672281 w 3146854"/>
              <a:gd name="connsiteY33" fmla="*/ 428368 h 1219200"/>
              <a:gd name="connsiteX34" fmla="*/ 1754659 w 3146854"/>
              <a:gd name="connsiteY34" fmla="*/ 420130 h 1219200"/>
              <a:gd name="connsiteX35" fmla="*/ 1886465 w 3146854"/>
              <a:gd name="connsiteY35" fmla="*/ 395416 h 1219200"/>
              <a:gd name="connsiteX36" fmla="*/ 1935892 w 3146854"/>
              <a:gd name="connsiteY36" fmla="*/ 378941 h 1219200"/>
              <a:gd name="connsiteX37" fmla="*/ 1960605 w 3146854"/>
              <a:gd name="connsiteY37" fmla="*/ 370703 h 1219200"/>
              <a:gd name="connsiteX38" fmla="*/ 2001794 w 3146854"/>
              <a:gd name="connsiteY38" fmla="*/ 362465 h 1219200"/>
              <a:gd name="connsiteX39" fmla="*/ 2051221 w 3146854"/>
              <a:gd name="connsiteY39" fmla="*/ 345989 h 1219200"/>
              <a:gd name="connsiteX40" fmla="*/ 2117124 w 3146854"/>
              <a:gd name="connsiteY40" fmla="*/ 296562 h 1219200"/>
              <a:gd name="connsiteX41" fmla="*/ 2183027 w 3146854"/>
              <a:gd name="connsiteY41" fmla="*/ 280087 h 1219200"/>
              <a:gd name="connsiteX42" fmla="*/ 2207740 w 3146854"/>
              <a:gd name="connsiteY42" fmla="*/ 263611 h 1219200"/>
              <a:gd name="connsiteX43" fmla="*/ 2290119 w 3146854"/>
              <a:gd name="connsiteY43" fmla="*/ 247135 h 1219200"/>
              <a:gd name="connsiteX44" fmla="*/ 2463113 w 3146854"/>
              <a:gd name="connsiteY44" fmla="*/ 230660 h 1219200"/>
              <a:gd name="connsiteX45" fmla="*/ 2504302 w 3146854"/>
              <a:gd name="connsiteY45" fmla="*/ 222422 h 1219200"/>
              <a:gd name="connsiteX46" fmla="*/ 2561967 w 3146854"/>
              <a:gd name="connsiteY46" fmla="*/ 214184 h 1219200"/>
              <a:gd name="connsiteX47" fmla="*/ 2660821 w 3146854"/>
              <a:gd name="connsiteY47" fmla="*/ 205946 h 1219200"/>
              <a:gd name="connsiteX48" fmla="*/ 2718486 w 3146854"/>
              <a:gd name="connsiteY48" fmla="*/ 181233 h 1219200"/>
              <a:gd name="connsiteX49" fmla="*/ 2743200 w 3146854"/>
              <a:gd name="connsiteY49" fmla="*/ 172995 h 1219200"/>
              <a:gd name="connsiteX50" fmla="*/ 2776151 w 3146854"/>
              <a:gd name="connsiteY50" fmla="*/ 156519 h 1219200"/>
              <a:gd name="connsiteX51" fmla="*/ 2800865 w 3146854"/>
              <a:gd name="connsiteY51" fmla="*/ 140043 h 1219200"/>
              <a:gd name="connsiteX52" fmla="*/ 2833816 w 3146854"/>
              <a:gd name="connsiteY52" fmla="*/ 115330 h 1219200"/>
              <a:gd name="connsiteX53" fmla="*/ 2858529 w 3146854"/>
              <a:gd name="connsiteY53" fmla="*/ 107092 h 1219200"/>
              <a:gd name="connsiteX54" fmla="*/ 2883243 w 3146854"/>
              <a:gd name="connsiteY54" fmla="*/ 90616 h 1219200"/>
              <a:gd name="connsiteX55" fmla="*/ 2924432 w 3146854"/>
              <a:gd name="connsiteY55" fmla="*/ 57665 h 1219200"/>
              <a:gd name="connsiteX56" fmla="*/ 2973859 w 3146854"/>
              <a:gd name="connsiteY56" fmla="*/ 24714 h 1219200"/>
              <a:gd name="connsiteX57" fmla="*/ 3048000 w 3146854"/>
              <a:gd name="connsiteY57" fmla="*/ 8238 h 1219200"/>
              <a:gd name="connsiteX58" fmla="*/ 3146854 w 3146854"/>
              <a:gd name="connsiteY5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46854" h="1219200">
                <a:moveTo>
                  <a:pt x="0" y="1219200"/>
                </a:moveTo>
                <a:cubicBezTo>
                  <a:pt x="16476" y="1213708"/>
                  <a:pt x="33894" y="1210492"/>
                  <a:pt x="49427" y="1202725"/>
                </a:cubicBezTo>
                <a:cubicBezTo>
                  <a:pt x="61707" y="1196585"/>
                  <a:pt x="71206" y="1185991"/>
                  <a:pt x="82378" y="1178011"/>
                </a:cubicBezTo>
                <a:cubicBezTo>
                  <a:pt x="90435" y="1172256"/>
                  <a:pt x="98236" y="1165963"/>
                  <a:pt x="107092" y="1161535"/>
                </a:cubicBezTo>
                <a:cubicBezTo>
                  <a:pt x="114859" y="1157652"/>
                  <a:pt x="123567" y="1156044"/>
                  <a:pt x="131805" y="1153298"/>
                </a:cubicBezTo>
                <a:cubicBezTo>
                  <a:pt x="140043" y="1147806"/>
                  <a:pt x="148462" y="1142577"/>
                  <a:pt x="156519" y="1136822"/>
                </a:cubicBezTo>
                <a:cubicBezTo>
                  <a:pt x="167691" y="1128842"/>
                  <a:pt x="177827" y="1119385"/>
                  <a:pt x="189470" y="1112108"/>
                </a:cubicBezTo>
                <a:cubicBezTo>
                  <a:pt x="199883" y="1105600"/>
                  <a:pt x="212203" y="1102445"/>
                  <a:pt x="222421" y="1095633"/>
                </a:cubicBezTo>
                <a:cubicBezTo>
                  <a:pt x="245269" y="1080401"/>
                  <a:pt x="266356" y="1062682"/>
                  <a:pt x="288324" y="1046206"/>
                </a:cubicBezTo>
                <a:cubicBezTo>
                  <a:pt x="299308" y="1037968"/>
                  <a:pt x="308995" y="1027632"/>
                  <a:pt x="321275" y="1021492"/>
                </a:cubicBezTo>
                <a:cubicBezTo>
                  <a:pt x="372884" y="995688"/>
                  <a:pt x="337274" y="1015949"/>
                  <a:pt x="387178" y="980303"/>
                </a:cubicBezTo>
                <a:cubicBezTo>
                  <a:pt x="395235" y="974548"/>
                  <a:pt x="404286" y="970165"/>
                  <a:pt x="411892" y="963827"/>
                </a:cubicBezTo>
                <a:cubicBezTo>
                  <a:pt x="420842" y="956369"/>
                  <a:pt x="427125" y="945885"/>
                  <a:pt x="436605" y="939114"/>
                </a:cubicBezTo>
                <a:cubicBezTo>
                  <a:pt x="494348" y="897869"/>
                  <a:pt x="445867" y="941290"/>
                  <a:pt x="494270" y="914400"/>
                </a:cubicBezTo>
                <a:cubicBezTo>
                  <a:pt x="528371" y="895455"/>
                  <a:pt x="546404" y="878338"/>
                  <a:pt x="576648" y="856735"/>
                </a:cubicBezTo>
                <a:cubicBezTo>
                  <a:pt x="584705" y="850980"/>
                  <a:pt x="592507" y="844688"/>
                  <a:pt x="601362" y="840260"/>
                </a:cubicBezTo>
                <a:cubicBezTo>
                  <a:pt x="609129" y="836377"/>
                  <a:pt x="618308" y="835905"/>
                  <a:pt x="626075" y="832022"/>
                </a:cubicBezTo>
                <a:cubicBezTo>
                  <a:pt x="689952" y="800083"/>
                  <a:pt x="613386" y="828014"/>
                  <a:pt x="675502" y="807308"/>
                </a:cubicBezTo>
                <a:cubicBezTo>
                  <a:pt x="705945" y="761645"/>
                  <a:pt x="674560" y="797763"/>
                  <a:pt x="716692" y="774357"/>
                </a:cubicBezTo>
                <a:cubicBezTo>
                  <a:pt x="796939" y="729776"/>
                  <a:pt x="734673" y="749268"/>
                  <a:pt x="799070" y="733168"/>
                </a:cubicBezTo>
                <a:cubicBezTo>
                  <a:pt x="859268" y="693034"/>
                  <a:pt x="783587" y="742014"/>
                  <a:pt x="856735" y="700216"/>
                </a:cubicBezTo>
                <a:cubicBezTo>
                  <a:pt x="865331" y="695304"/>
                  <a:pt x="872593" y="688169"/>
                  <a:pt x="881448" y="683741"/>
                </a:cubicBezTo>
                <a:cubicBezTo>
                  <a:pt x="889215" y="679858"/>
                  <a:pt x="898257" y="679096"/>
                  <a:pt x="906162" y="675503"/>
                </a:cubicBezTo>
                <a:cubicBezTo>
                  <a:pt x="928521" y="665340"/>
                  <a:pt x="947981" y="647369"/>
                  <a:pt x="972065" y="642552"/>
                </a:cubicBezTo>
                <a:cubicBezTo>
                  <a:pt x="985795" y="639806"/>
                  <a:pt x="999843" y="638337"/>
                  <a:pt x="1013254" y="634314"/>
                </a:cubicBezTo>
                <a:cubicBezTo>
                  <a:pt x="1121632" y="601800"/>
                  <a:pt x="988633" y="631000"/>
                  <a:pt x="1095632" y="609600"/>
                </a:cubicBezTo>
                <a:cubicBezTo>
                  <a:pt x="1103870" y="604108"/>
                  <a:pt x="1111299" y="597146"/>
                  <a:pt x="1120346" y="593125"/>
                </a:cubicBezTo>
                <a:cubicBezTo>
                  <a:pt x="1136216" y="586072"/>
                  <a:pt x="1169773" y="576649"/>
                  <a:pt x="1169773" y="576649"/>
                </a:cubicBezTo>
                <a:cubicBezTo>
                  <a:pt x="1242465" y="528185"/>
                  <a:pt x="1126279" y="602515"/>
                  <a:pt x="1243913" y="543698"/>
                </a:cubicBezTo>
                <a:cubicBezTo>
                  <a:pt x="1286991" y="522159"/>
                  <a:pt x="1264951" y="530201"/>
                  <a:pt x="1309816" y="518984"/>
                </a:cubicBezTo>
                <a:cubicBezTo>
                  <a:pt x="1419954" y="445559"/>
                  <a:pt x="1292152" y="522756"/>
                  <a:pt x="1425146" y="469557"/>
                </a:cubicBezTo>
                <a:cubicBezTo>
                  <a:pt x="1438876" y="464065"/>
                  <a:pt x="1451773" y="455651"/>
                  <a:pt x="1466335" y="453081"/>
                </a:cubicBezTo>
                <a:cubicBezTo>
                  <a:pt x="1498897" y="447335"/>
                  <a:pt x="1532359" y="448783"/>
                  <a:pt x="1565189" y="444843"/>
                </a:cubicBezTo>
                <a:cubicBezTo>
                  <a:pt x="1601049" y="440540"/>
                  <a:pt x="1636467" y="433039"/>
                  <a:pt x="1672281" y="428368"/>
                </a:cubicBezTo>
                <a:cubicBezTo>
                  <a:pt x="1699646" y="424799"/>
                  <a:pt x="1727200" y="422876"/>
                  <a:pt x="1754659" y="420130"/>
                </a:cubicBezTo>
                <a:cubicBezTo>
                  <a:pt x="1914597" y="374433"/>
                  <a:pt x="1694982" y="433712"/>
                  <a:pt x="1886465" y="395416"/>
                </a:cubicBezTo>
                <a:cubicBezTo>
                  <a:pt x="1903495" y="392010"/>
                  <a:pt x="1919416" y="384433"/>
                  <a:pt x="1935892" y="378941"/>
                </a:cubicBezTo>
                <a:cubicBezTo>
                  <a:pt x="1944130" y="376195"/>
                  <a:pt x="1952090" y="372406"/>
                  <a:pt x="1960605" y="370703"/>
                </a:cubicBezTo>
                <a:cubicBezTo>
                  <a:pt x="1974335" y="367957"/>
                  <a:pt x="1988286" y="366149"/>
                  <a:pt x="2001794" y="362465"/>
                </a:cubicBezTo>
                <a:cubicBezTo>
                  <a:pt x="2018549" y="357895"/>
                  <a:pt x="2051221" y="345989"/>
                  <a:pt x="2051221" y="345989"/>
                </a:cubicBezTo>
                <a:cubicBezTo>
                  <a:pt x="2073189" y="329513"/>
                  <a:pt x="2090484" y="303222"/>
                  <a:pt x="2117124" y="296562"/>
                </a:cubicBezTo>
                <a:lnTo>
                  <a:pt x="2183027" y="280087"/>
                </a:lnTo>
                <a:cubicBezTo>
                  <a:pt x="2191265" y="274595"/>
                  <a:pt x="2198885" y="268039"/>
                  <a:pt x="2207740" y="263611"/>
                </a:cubicBezTo>
                <a:cubicBezTo>
                  <a:pt x="2230744" y="252109"/>
                  <a:pt x="2268869" y="250171"/>
                  <a:pt x="2290119" y="247135"/>
                </a:cubicBezTo>
                <a:cubicBezTo>
                  <a:pt x="2365305" y="222075"/>
                  <a:pt x="2286156" y="246048"/>
                  <a:pt x="2463113" y="230660"/>
                </a:cubicBezTo>
                <a:cubicBezTo>
                  <a:pt x="2477062" y="229447"/>
                  <a:pt x="2490491" y="224724"/>
                  <a:pt x="2504302" y="222422"/>
                </a:cubicBezTo>
                <a:cubicBezTo>
                  <a:pt x="2523455" y="219230"/>
                  <a:pt x="2542657" y="216217"/>
                  <a:pt x="2561967" y="214184"/>
                </a:cubicBezTo>
                <a:cubicBezTo>
                  <a:pt x="2594851" y="210722"/>
                  <a:pt x="2627870" y="208692"/>
                  <a:pt x="2660821" y="205946"/>
                </a:cubicBezTo>
                <a:cubicBezTo>
                  <a:pt x="2729402" y="188801"/>
                  <a:pt x="2661596" y="209677"/>
                  <a:pt x="2718486" y="181233"/>
                </a:cubicBezTo>
                <a:cubicBezTo>
                  <a:pt x="2726253" y="177350"/>
                  <a:pt x="2735219" y="176416"/>
                  <a:pt x="2743200" y="172995"/>
                </a:cubicBezTo>
                <a:cubicBezTo>
                  <a:pt x="2754487" y="168158"/>
                  <a:pt x="2765489" y="162612"/>
                  <a:pt x="2776151" y="156519"/>
                </a:cubicBezTo>
                <a:cubicBezTo>
                  <a:pt x="2784747" y="151607"/>
                  <a:pt x="2792808" y="145798"/>
                  <a:pt x="2800865" y="140043"/>
                </a:cubicBezTo>
                <a:cubicBezTo>
                  <a:pt x="2812037" y="132063"/>
                  <a:pt x="2821895" y="122142"/>
                  <a:pt x="2833816" y="115330"/>
                </a:cubicBezTo>
                <a:cubicBezTo>
                  <a:pt x="2841355" y="111022"/>
                  <a:pt x="2850762" y="110975"/>
                  <a:pt x="2858529" y="107092"/>
                </a:cubicBezTo>
                <a:cubicBezTo>
                  <a:pt x="2867385" y="102664"/>
                  <a:pt x="2875005" y="96108"/>
                  <a:pt x="2883243" y="90616"/>
                </a:cubicBezTo>
                <a:cubicBezTo>
                  <a:pt x="2913686" y="44954"/>
                  <a:pt x="2882302" y="81071"/>
                  <a:pt x="2924432" y="57665"/>
                </a:cubicBezTo>
                <a:cubicBezTo>
                  <a:pt x="2941741" y="48049"/>
                  <a:pt x="2954649" y="29517"/>
                  <a:pt x="2973859" y="24714"/>
                </a:cubicBezTo>
                <a:cubicBezTo>
                  <a:pt x="2994086" y="19657"/>
                  <a:pt x="3028243" y="10562"/>
                  <a:pt x="3048000" y="8238"/>
                </a:cubicBezTo>
                <a:cubicBezTo>
                  <a:pt x="3080839" y="4375"/>
                  <a:pt x="3146854" y="0"/>
                  <a:pt x="3146854" y="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FADA8-DFE1-4C66-9B7F-4E2851DC099E}"/>
              </a:ext>
            </a:extLst>
          </p:cNvPr>
          <p:cNvSpPr txBox="1"/>
          <p:nvPr/>
        </p:nvSpPr>
        <p:spPr>
          <a:xfrm>
            <a:off x="5854411" y="2071364"/>
            <a:ext cx="11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(m/2,j)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BBF8F1C9-8AF1-4CEE-B54A-29B28DD57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799" y="3879257"/>
                <a:ext cx="8062785" cy="271805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Find(i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,j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 </a:t>
                </a:r>
                <a:r>
                  <a:rPr lang="en-US" alt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// Due to spacing, ignored boundary cases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via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Sequence-Alignment.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→(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via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similar </a:t>
                </a:r>
                <a:r>
                  <a:rPr lang="en-US" altLang="en-US" sz="1600" b="1" dirty="0" err="1">
                    <a:latin typeface="Courier New" panose="02070309020205020404" pitchFamily="49" charset="0"/>
                    <a:sym typeface="Symbol" panose="05050102010706020507" pitchFamily="18" charset="2"/>
                  </a:rPr>
                  <a:t>algo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run backward.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Find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Find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BBF8F1C9-8AF1-4CEE-B54A-29B28DD57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3879257"/>
                <a:ext cx="8062785" cy="2718052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1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Announcement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HW5 will be posted tonight. Sorry for the late.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Swati OH is moved to Sunday (virtual). See website.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Midterm is graded. Check your score on Canvas.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Come to any OH for any grading mistakes.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Come to my OH to get back the midterm (for in-person midterm)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I will post the midterm solution tonight.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3"/>
                <a:ext cx="8487697" cy="5393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Advantage of a bottom-up DP: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It is much easier to optimize the space.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By the way, edit distance </a:t>
                </a:r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if edit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400" dirty="0"/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(1980).</a:t>
                </a:r>
              </a:p>
              <a:p>
                <a:r>
                  <a:rPr lang="en-US" altLang="en-US" sz="2400" dirty="0"/>
                  <a:t>can be approximated by log factor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(~2010).</a:t>
                </a:r>
              </a:p>
              <a:p>
                <a:r>
                  <a:rPr lang="en-US" altLang="en-US" sz="2400" dirty="0"/>
                  <a:t>cannot be solved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exactly (2015).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2−2/7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(~2018).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(~2020).</a:t>
                </a:r>
              </a:p>
              <a:p>
                <a:endParaRPr lang="en-US" altLang="en-US" sz="2400" dirty="0"/>
              </a:p>
              <a:p>
                <a:endParaRPr lang="en-US" altLang="en-US" sz="24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3"/>
                <a:ext cx="8487697" cy="5393001"/>
              </a:xfrm>
              <a:blipFill>
                <a:blip r:embed="rId3"/>
                <a:stretch>
                  <a:fillRect l="-1078" t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B1EA1-0F88-4D66-8751-4E56ADA9038F}"/>
              </a:ext>
            </a:extLst>
          </p:cNvPr>
          <p:cNvSpPr/>
          <p:nvPr/>
        </p:nvSpPr>
        <p:spPr bwMode="auto">
          <a:xfrm>
            <a:off x="457199" y="2594919"/>
            <a:ext cx="8324336" cy="365030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Longest Path in a DAG</a:t>
            </a:r>
          </a:p>
        </p:txBody>
      </p:sp>
    </p:spTree>
    <p:extLst>
      <p:ext uri="{BB962C8B-B14F-4D97-AF65-F5344CB8AC3E}">
        <p14:creationId xmlns:p14="http://schemas.microsoft.com/office/powerpoint/2010/main" val="1298129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Goal:</a:t>
            </a:r>
            <a:r>
              <a:rPr lang="en-US" altLang="en-US" sz="2400" dirty="0"/>
              <a:t> Given a DAG G, find the longest path.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Recall</a:t>
            </a:r>
            <a:r>
              <a:rPr lang="en-US" altLang="en-US" sz="2400" dirty="0"/>
              <a:t>: A directed graph G is a DAG if it has no cycle.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This problem is NP-hard for general</a:t>
            </a:r>
          </a:p>
          <a:p>
            <a:pPr marL="0" indent="0">
              <a:buNone/>
            </a:pPr>
            <a:r>
              <a:rPr lang="en-US" altLang="en-US" sz="2400" dirty="0"/>
              <a:t>directed graphs:</a:t>
            </a:r>
          </a:p>
          <a:p>
            <a:pPr>
              <a:buFontTx/>
              <a:buChar char="-"/>
            </a:pPr>
            <a:r>
              <a:rPr lang="en-US" altLang="en-US" sz="2400" dirty="0"/>
              <a:t>It has the Hamiltonian Path as a </a:t>
            </a:r>
          </a:p>
          <a:p>
            <a:pPr marL="0" indent="0">
              <a:buNone/>
            </a:pPr>
            <a:r>
              <a:rPr lang="en-US" altLang="en-US" sz="2400" dirty="0"/>
              <a:t>     special case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AF049DA8-4A0F-47DF-B273-61B6F0561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634C288-5D3C-4B9E-9CC1-141767D4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3C57CD9-4B99-44F1-9770-F7DC7E70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39878298-949D-42F5-8506-7DB3750C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590360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FB60404-C880-4A30-B205-BDA5E813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B180C5F-59EA-4F27-95FB-DB752A6E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9CB16F7B-0F58-4675-B1B2-C6EDE0C6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30798407-BB2B-496A-B558-FE986FF8AC51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5848350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1804D133-5A93-49F5-9734-5A2B72138682}"/>
              </a:ext>
            </a:extLst>
          </p:cNvPr>
          <p:cNvCxnSpPr>
            <a:cxnSpLocks noChangeShapeType="1"/>
            <a:stCxn id="5" idx="5"/>
            <a:endCxn id="8" idx="1"/>
          </p:cNvCxnSpPr>
          <p:nvPr/>
        </p:nvCxnSpPr>
        <p:spPr bwMode="auto">
          <a:xfrm>
            <a:off x="6513513" y="3953772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F4321785-F173-42E0-9782-36D35BF0DAE2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60110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7A721805-3171-4F70-B39D-5728CAE74AC8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3825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917CF39F-84D5-4B7D-B934-BC3461CBE06D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5E497CF9-4171-4746-9830-6ADC17D17D94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7743825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559C04BE-9C68-49EA-89CD-3A159FD79C38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flipH="1">
            <a:off x="6513513" y="4818960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B6EA0E94-445D-43B6-8B1E-2220ECD6F0D6}"/>
              </a:ext>
            </a:extLst>
          </p:cNvPr>
          <p:cNvCxnSpPr>
            <a:cxnSpLocks noChangeShapeType="1"/>
            <a:stCxn id="11" idx="1"/>
            <a:endCxn id="8" idx="5"/>
          </p:cNvCxnSpPr>
          <p:nvPr/>
        </p:nvCxnSpPr>
        <p:spPr bwMode="auto">
          <a:xfrm flipH="1" flipV="1">
            <a:off x="7127875" y="4818960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21">
            <a:extLst>
              <a:ext uri="{FF2B5EF4-FFF2-40B4-BE49-F238E27FC236}">
                <a16:creationId xmlns:a16="http://schemas.microsoft.com/office/drawing/2014/main" id="{27AE60A7-5E2F-4439-ACEB-062485E16092}"/>
              </a:ext>
            </a:extLst>
          </p:cNvPr>
          <p:cNvCxnSpPr>
            <a:cxnSpLocks noChangeShapeType="1"/>
            <a:stCxn id="11" idx="2"/>
            <a:endCxn id="10" idx="6"/>
          </p:cNvCxnSpPr>
          <p:nvPr/>
        </p:nvCxnSpPr>
        <p:spPr bwMode="auto">
          <a:xfrm flipH="1">
            <a:off x="6553200" y="558889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2">
            <a:extLst>
              <a:ext uri="{FF2B5EF4-FFF2-40B4-BE49-F238E27FC236}">
                <a16:creationId xmlns:a16="http://schemas.microsoft.com/office/drawing/2014/main" id="{CF042087-AE3B-4656-91CE-D030D497889C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8350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C908D2FE-920C-4266-BBA1-9AA0E5AB28FC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4">
            <a:extLst>
              <a:ext uri="{FF2B5EF4-FFF2-40B4-BE49-F238E27FC236}">
                <a16:creationId xmlns:a16="http://schemas.microsoft.com/office/drawing/2014/main" id="{8871E3D3-AFD1-4AA0-A305-8CCF784DC30B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7127875" y="3953772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15">
            <a:extLst>
              <a:ext uri="{FF2B5EF4-FFF2-40B4-BE49-F238E27FC236}">
                <a16:creationId xmlns:a16="http://schemas.microsoft.com/office/drawing/2014/main" id="{10EFE8EE-6BB6-4206-81BC-1AB47685F633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58522"/>
            <a:ext cx="96202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15">
            <a:extLst>
              <a:ext uri="{FF2B5EF4-FFF2-40B4-BE49-F238E27FC236}">
                <a16:creationId xmlns:a16="http://schemas.microsoft.com/office/drawing/2014/main" id="{10DCD346-3D9E-4FE4-8F9F-4771AD9ACA13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2868" y="3952815"/>
            <a:ext cx="478164" cy="67660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15">
            <a:extLst>
              <a:ext uri="{FF2B5EF4-FFF2-40B4-BE49-F238E27FC236}">
                <a16:creationId xmlns:a16="http://schemas.microsoft.com/office/drawing/2014/main" id="{75EA251F-5869-4C02-A2B4-244282682384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5">
            <a:extLst>
              <a:ext uri="{FF2B5EF4-FFF2-40B4-BE49-F238E27FC236}">
                <a16:creationId xmlns:a16="http://schemas.microsoft.com/office/drawing/2014/main" id="{23AB2B75-9EF2-48AF-931B-F9FC7CD5989B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5">
            <a:extLst>
              <a:ext uri="{FF2B5EF4-FFF2-40B4-BE49-F238E27FC236}">
                <a16:creationId xmlns:a16="http://schemas.microsoft.com/office/drawing/2014/main" id="{DA2244D2-C943-4441-B811-0FE09764A990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7393" y="4818003"/>
            <a:ext cx="478164" cy="676601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8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</a:t>
            </a:r>
            <a:r>
              <a:rPr lang="en-US" altLang="en-US" sz="2400" dirty="0"/>
              <a:t>: What is the right </a:t>
            </a:r>
            <a:r>
              <a:rPr lang="en-US" altLang="en-US" sz="2400" dirty="0">
                <a:solidFill>
                  <a:srgbClr val="FF0000"/>
                </a:solidFill>
              </a:rPr>
              <a:t>ordering</a:t>
            </a:r>
            <a:r>
              <a:rPr lang="en-US" altLang="en-US" sz="2400" dirty="0"/>
              <a:t>?</a:t>
            </a:r>
          </a:p>
          <a:p>
            <a:pPr marL="0" indent="0">
              <a:buNone/>
            </a:pPr>
            <a:r>
              <a:rPr lang="en-US" altLang="en-US" sz="2400" dirty="0"/>
              <a:t>Remember, we have to use that G is a DAG, ideally in defining the ordering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We saw that every DAG has a </a:t>
            </a:r>
            <a:r>
              <a:rPr lang="en-US" altLang="en-US" sz="2400" dirty="0">
                <a:solidFill>
                  <a:srgbClr val="0070C0"/>
                </a:solidFill>
              </a:rPr>
              <a:t>topological sorting</a:t>
            </a:r>
          </a:p>
          <a:p>
            <a:pPr marL="0" indent="0">
              <a:buNone/>
            </a:pPr>
            <a:r>
              <a:rPr lang="en-US" altLang="en-US" sz="2400" dirty="0"/>
              <a:t>So, let’s use that as an ordering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828E6B-D3C9-4727-8AB5-E9C37B4EA92A}"/>
              </a:ext>
            </a:extLst>
          </p:cNvPr>
          <p:cNvGrpSpPr/>
          <p:nvPr/>
        </p:nvGrpSpPr>
        <p:grpSpPr>
          <a:xfrm>
            <a:off x="553679" y="4020139"/>
            <a:ext cx="8323723" cy="1997075"/>
            <a:chOff x="553679" y="4020139"/>
            <a:chExt cx="8323723" cy="1997075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F049DA8-4A0F-47DF-B273-61B6F056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1634C288-5D3C-4B9E-9CC1-141767D4F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E3C57CD9-4B99-44F1-9770-F7DC7E70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79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9878298-949D-42F5-8506-7DB3750C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792" y="4885327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6FB60404-C880-4A30-B205-BDA5E813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904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2B180C5F-59EA-4F27-95FB-DB752A6E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9CB16F7B-0F58-4675-B1B2-C6EDE0C6A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30798407-BB2B-496A-B558-FE986FF8AC51}"/>
                </a:ext>
              </a:extLst>
            </p:cNvPr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782279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1804D133-5A93-49F5-9734-5A2B72138682}"/>
                </a:ext>
              </a:extLst>
            </p:cNvPr>
            <p:cNvCxnSpPr>
              <a:cxnSpLocks noChangeShapeType="1"/>
              <a:stCxn id="5" idx="5"/>
              <a:endCxn id="8" idx="1"/>
            </p:cNvCxnSpPr>
            <p:nvPr/>
          </p:nvCxnSpPr>
          <p:spPr bwMode="auto">
            <a:xfrm>
              <a:off x="1447442" y="4248739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5">
              <a:extLst>
                <a:ext uri="{FF2B5EF4-FFF2-40B4-BE49-F238E27FC236}">
                  <a16:creationId xmlns:a16="http://schemas.microsoft.com/office/drawing/2014/main" id="{F4321785-F173-42E0-9782-36D35BF0DAE2}"/>
                </a:ext>
              </a:extLst>
            </p:cNvPr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1487129" y="415507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6">
              <a:extLst>
                <a:ext uri="{FF2B5EF4-FFF2-40B4-BE49-F238E27FC236}">
                  <a16:creationId xmlns:a16="http://schemas.microsoft.com/office/drawing/2014/main" id="{7A721805-3171-4F70-B39D-5728CAE74AC8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2677754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7">
              <a:extLst>
                <a:ext uri="{FF2B5EF4-FFF2-40B4-BE49-F238E27FC236}">
                  <a16:creationId xmlns:a16="http://schemas.microsoft.com/office/drawing/2014/main" id="{917CF39F-84D5-4B7D-B934-BC3461CBE06D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2099904" y="5018677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8">
              <a:extLst>
                <a:ext uri="{FF2B5EF4-FFF2-40B4-BE49-F238E27FC236}">
                  <a16:creationId xmlns:a16="http://schemas.microsoft.com/office/drawing/2014/main" id="{5E497CF9-4171-4746-9830-6ADC17D17D94}"/>
                </a:ext>
              </a:extLst>
            </p:cNvPr>
            <p:cNvCxnSpPr>
              <a:cxnSpLocks noChangeShapeType="1"/>
              <a:stCxn id="11" idx="7"/>
              <a:endCxn id="9" idx="3"/>
            </p:cNvCxnSpPr>
            <p:nvPr/>
          </p:nvCxnSpPr>
          <p:spPr bwMode="auto">
            <a:xfrm flipV="1">
              <a:off x="2677754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9">
              <a:extLst>
                <a:ext uri="{FF2B5EF4-FFF2-40B4-BE49-F238E27FC236}">
                  <a16:creationId xmlns:a16="http://schemas.microsoft.com/office/drawing/2014/main" id="{559C04BE-9C68-49EA-89CD-3A159FD79C38}"/>
                </a:ext>
              </a:extLst>
            </p:cNvPr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1447442" y="5113927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0">
              <a:extLst>
                <a:ext uri="{FF2B5EF4-FFF2-40B4-BE49-F238E27FC236}">
                  <a16:creationId xmlns:a16="http://schemas.microsoft.com/office/drawing/2014/main" id="{B6EA0E94-445D-43B6-8B1E-2220ECD6F0D6}"/>
                </a:ext>
              </a:extLst>
            </p:cNvPr>
            <p:cNvCxnSpPr>
              <a:cxnSpLocks noChangeShapeType="1"/>
              <a:stCxn id="11" idx="1"/>
              <a:endCxn id="8" idx="5"/>
            </p:cNvCxnSpPr>
            <p:nvPr/>
          </p:nvCxnSpPr>
          <p:spPr bwMode="auto">
            <a:xfrm flipH="1" flipV="1">
              <a:off x="2061804" y="5113927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27AE60A7-5E2F-4439-ACEB-062485E16092}"/>
                </a:ext>
              </a:extLst>
            </p:cNvPr>
            <p:cNvCxnSpPr>
              <a:cxnSpLocks noChangeShapeType="1"/>
              <a:stCxn id="11" idx="2"/>
              <a:endCxn id="10" idx="6"/>
            </p:cNvCxnSpPr>
            <p:nvPr/>
          </p:nvCxnSpPr>
          <p:spPr bwMode="auto">
            <a:xfrm flipH="1">
              <a:off x="1487129" y="5883864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2">
              <a:extLst>
                <a:ext uri="{FF2B5EF4-FFF2-40B4-BE49-F238E27FC236}">
                  <a16:creationId xmlns:a16="http://schemas.microsoft.com/office/drawing/2014/main" id="{CF042087-AE3B-4656-91CE-D030D497889C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782279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3">
              <a:extLst>
                <a:ext uri="{FF2B5EF4-FFF2-40B4-BE49-F238E27FC236}">
                  <a16:creationId xmlns:a16="http://schemas.microsoft.com/office/drawing/2014/main" id="{C908D2FE-920C-4266-BBA1-9AA0E5AB28FC}"/>
                </a:ext>
              </a:extLst>
            </p:cNvPr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flipH="1">
              <a:off x="820379" y="5018677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8871E3D3-AFD1-4AA0-A305-8CCF784DC30B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2061804" y="4248739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60F7ACC-4E54-4970-AB93-901ECF30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1A25EE-3DCC-4803-9567-EC2B02F2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A1A890-4BBD-44B4-8EA5-E269214C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9F3994FF-71E6-4F57-A6B6-B10935C2F940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DCFC36-5E71-493A-AE36-F0A1B7CDE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E88984B3-12E0-46D0-8897-0E04EE003A13}"/>
                </a:ext>
              </a:extLst>
            </p:cNvPr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C11DF7-D2E2-44D2-B4C8-096E8A7CE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15A32F1A-2509-4C2C-A844-D90B69A12EE3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DD392C-2113-4265-8E09-8954AE90F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F9C35AD4-037F-450C-8B2C-43A3CA0A5686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97830E-CB18-4D88-97A9-18B3A8D7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4" name="AutoShape 36">
              <a:extLst>
                <a:ext uri="{FF2B5EF4-FFF2-40B4-BE49-F238E27FC236}">
                  <a16:creationId xmlns:a16="http://schemas.microsoft.com/office/drawing/2014/main" id="{E0F1184E-A304-4183-BAAC-A408CE5F9D14}"/>
                </a:ext>
              </a:extLst>
            </p:cNvPr>
            <p:cNvCxnSpPr>
              <a:cxnSpLocks noChangeShapeType="1"/>
              <a:stCxn id="41" idx="6"/>
              <a:endCxn id="43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37">
              <a:extLst>
                <a:ext uri="{FF2B5EF4-FFF2-40B4-BE49-F238E27FC236}">
                  <a16:creationId xmlns:a16="http://schemas.microsoft.com/office/drawing/2014/main" id="{2F7E4E95-CEB9-4E7E-870F-39D63A98BE58}"/>
                </a:ext>
              </a:extLst>
            </p:cNvPr>
            <p:cNvCxnSpPr>
              <a:cxnSpLocks noChangeShapeType="1"/>
              <a:stCxn id="34" idx="0"/>
              <a:endCxn id="39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8">
              <a:extLst>
                <a:ext uri="{FF2B5EF4-FFF2-40B4-BE49-F238E27FC236}">
                  <a16:creationId xmlns:a16="http://schemas.microsoft.com/office/drawing/2014/main" id="{F0BCFF4F-A907-47A1-AA97-75333D609EC9}"/>
                </a:ext>
              </a:extLst>
            </p:cNvPr>
            <p:cNvCxnSpPr>
              <a:cxnSpLocks noChangeShapeType="1"/>
              <a:stCxn id="32" idx="4"/>
              <a:endCxn id="39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9">
              <a:extLst>
                <a:ext uri="{FF2B5EF4-FFF2-40B4-BE49-F238E27FC236}">
                  <a16:creationId xmlns:a16="http://schemas.microsoft.com/office/drawing/2014/main" id="{4C753C0A-5AB0-44BD-A7B6-F4D7FABEE590}"/>
                </a:ext>
              </a:extLst>
            </p:cNvPr>
            <p:cNvCxnSpPr>
              <a:cxnSpLocks noChangeShapeType="1"/>
              <a:stCxn id="31" idx="4"/>
              <a:endCxn id="39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0">
              <a:extLst>
                <a:ext uri="{FF2B5EF4-FFF2-40B4-BE49-F238E27FC236}">
                  <a16:creationId xmlns:a16="http://schemas.microsoft.com/office/drawing/2014/main" id="{4FDAAD05-DC2D-4D5E-9144-7B10C79E90EF}"/>
                </a:ext>
              </a:extLst>
            </p:cNvPr>
            <p:cNvCxnSpPr>
              <a:cxnSpLocks noChangeShapeType="1"/>
              <a:stCxn id="31" idx="0"/>
              <a:endCxn id="37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1">
              <a:extLst>
                <a:ext uri="{FF2B5EF4-FFF2-40B4-BE49-F238E27FC236}">
                  <a16:creationId xmlns:a16="http://schemas.microsoft.com/office/drawing/2014/main" id="{18D3B00F-3A30-489C-8A62-A8688CF09ABD}"/>
                </a:ext>
              </a:extLst>
            </p:cNvPr>
            <p:cNvCxnSpPr>
              <a:cxnSpLocks noChangeShapeType="1"/>
              <a:stCxn id="39" idx="7"/>
              <a:endCxn id="43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F198309A-C445-4DBA-9F05-A0EA3AAE211F}"/>
                </a:ext>
              </a:extLst>
            </p:cNvPr>
            <p:cNvCxnSpPr>
              <a:cxnSpLocks noChangeShapeType="1"/>
              <a:stCxn id="32" idx="0"/>
              <a:endCxn id="41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3">
              <a:extLst>
                <a:ext uri="{FF2B5EF4-FFF2-40B4-BE49-F238E27FC236}">
                  <a16:creationId xmlns:a16="http://schemas.microsoft.com/office/drawing/2014/main" id="{ABC0F945-558B-43A2-9E5F-B80554FDDDCA}"/>
                </a:ext>
              </a:extLst>
            </p:cNvPr>
            <p:cNvCxnSpPr>
              <a:cxnSpLocks noChangeShapeType="1"/>
              <a:stCxn id="31" idx="4"/>
              <a:endCxn id="43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F510E7BC-E212-43CC-AAE9-130E53EB15F3}"/>
                </a:ext>
              </a:extLst>
            </p:cNvPr>
            <p:cNvSpPr/>
            <p:nvPr/>
          </p:nvSpPr>
          <p:spPr bwMode="auto">
            <a:xfrm>
              <a:off x="3601936" y="4731868"/>
              <a:ext cx="823913" cy="484632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4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altLang="en-US" sz="2400" dirty="0"/>
                  <a:t>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Suppose OPT(j)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1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2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/>
                  <a:t> is the longest path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5BF7C28-F236-40E9-B5A8-490C92F8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F88F4E-4D1D-4083-8D3C-311FC6C5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4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BD49A2-1A0E-4F3D-9FCB-F0D61F3D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21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6" name="AutoShape 28">
            <a:extLst>
              <a:ext uri="{FF2B5EF4-FFF2-40B4-BE49-F238E27FC236}">
                <a16:creationId xmlns:a16="http://schemas.microsoft.com/office/drawing/2014/main" id="{FC2B0B60-EF05-437D-AFF5-6F05AEB685E9}"/>
              </a:ext>
            </a:extLst>
          </p:cNvPr>
          <p:cNvCxnSpPr>
            <a:cxnSpLocks noChangeShapeType="1"/>
            <a:stCxn id="54" idx="6"/>
            <a:endCxn id="55" idx="2"/>
          </p:cNvCxnSpPr>
          <p:nvPr/>
        </p:nvCxnSpPr>
        <p:spPr bwMode="auto">
          <a:xfrm>
            <a:off x="558416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2C42480-B919-4346-AD91-27A8FB68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9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8" name="AutoShape 30">
            <a:extLst>
              <a:ext uri="{FF2B5EF4-FFF2-40B4-BE49-F238E27FC236}">
                <a16:creationId xmlns:a16="http://schemas.microsoft.com/office/drawing/2014/main" id="{3D483FBE-19D8-492B-8609-48D9DC3437B9}"/>
              </a:ext>
            </a:extLst>
          </p:cNvPr>
          <p:cNvCxnSpPr>
            <a:cxnSpLocks noChangeShapeType="1"/>
            <a:stCxn id="55" idx="6"/>
            <a:endCxn id="57" idx="2"/>
          </p:cNvCxnSpPr>
          <p:nvPr/>
        </p:nvCxnSpPr>
        <p:spPr bwMode="auto">
          <a:xfrm>
            <a:off x="625091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8D0A8D3-3AF0-4472-BEF8-11FB60522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12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C62EF2AD-EA2A-4716-A1F2-9B2D7AC632AA}"/>
              </a:ext>
            </a:extLst>
          </p:cNvPr>
          <p:cNvCxnSpPr>
            <a:cxnSpLocks noChangeShapeType="1"/>
            <a:stCxn id="57" idx="6"/>
            <a:endCxn id="59" idx="2"/>
          </p:cNvCxnSpPr>
          <p:nvPr/>
        </p:nvCxnSpPr>
        <p:spPr bwMode="auto">
          <a:xfrm>
            <a:off x="6917660" y="2336536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0E257E3A-2FFA-4FA7-8A49-ED6F3344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87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2" name="AutoShape 34">
            <a:extLst>
              <a:ext uri="{FF2B5EF4-FFF2-40B4-BE49-F238E27FC236}">
                <a16:creationId xmlns:a16="http://schemas.microsoft.com/office/drawing/2014/main" id="{72BCD406-1F80-464E-9C68-8565BB5CF70F}"/>
              </a:ext>
            </a:extLst>
          </p:cNvPr>
          <p:cNvCxnSpPr>
            <a:cxnSpLocks noChangeShapeType="1"/>
            <a:stCxn id="59" idx="6"/>
            <a:endCxn id="61" idx="2"/>
          </p:cNvCxnSpPr>
          <p:nvPr/>
        </p:nvCxnSpPr>
        <p:spPr bwMode="auto">
          <a:xfrm>
            <a:off x="7582822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55A1B2F-2304-4463-9FFA-0145F076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1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4" name="AutoShape 36">
            <a:extLst>
              <a:ext uri="{FF2B5EF4-FFF2-40B4-BE49-F238E27FC236}">
                <a16:creationId xmlns:a16="http://schemas.microsoft.com/office/drawing/2014/main" id="{0798772D-A85F-4C51-BEEF-1E8565906654}"/>
              </a:ext>
            </a:extLst>
          </p:cNvPr>
          <p:cNvCxnSpPr>
            <a:cxnSpLocks noChangeShapeType="1"/>
            <a:stCxn id="61" idx="6"/>
            <a:endCxn id="63" idx="2"/>
          </p:cNvCxnSpPr>
          <p:nvPr/>
        </p:nvCxnSpPr>
        <p:spPr bwMode="auto">
          <a:xfrm>
            <a:off x="8249572" y="2336536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37">
            <a:extLst>
              <a:ext uri="{FF2B5EF4-FFF2-40B4-BE49-F238E27FC236}">
                <a16:creationId xmlns:a16="http://schemas.microsoft.com/office/drawing/2014/main" id="{BBA6DDC8-62BE-4032-8751-92A2EEA76016}"/>
              </a:ext>
            </a:extLst>
          </p:cNvPr>
          <p:cNvCxnSpPr>
            <a:cxnSpLocks noChangeShapeType="1"/>
            <a:stCxn id="55" idx="0"/>
            <a:endCxn id="59" idx="0"/>
          </p:cNvCxnSpPr>
          <p:nvPr/>
        </p:nvCxnSpPr>
        <p:spPr bwMode="auto">
          <a:xfrm rot="5400000" flipV="1">
            <a:off x="6783516" y="1537230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FC44516A-FFA6-4AA4-A6B4-1F31DAB6BE16}"/>
              </a:ext>
            </a:extLst>
          </p:cNvPr>
          <p:cNvCxnSpPr>
            <a:cxnSpLocks noChangeShapeType="1"/>
            <a:stCxn id="54" idx="4"/>
            <a:endCxn id="59" idx="3"/>
          </p:cNvCxnSpPr>
          <p:nvPr/>
        </p:nvCxnSpPr>
        <p:spPr bwMode="auto">
          <a:xfrm rot="5400000" flipH="1" flipV="1">
            <a:off x="6383466" y="1499129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AutoShape 39">
            <a:extLst>
              <a:ext uri="{FF2B5EF4-FFF2-40B4-BE49-F238E27FC236}">
                <a16:creationId xmlns:a16="http://schemas.microsoft.com/office/drawing/2014/main" id="{559CB921-AD54-4A9B-BA7F-4DCE71060435}"/>
              </a:ext>
            </a:extLst>
          </p:cNvPr>
          <p:cNvCxnSpPr>
            <a:cxnSpLocks noChangeShapeType="1"/>
            <a:stCxn id="53" idx="4"/>
            <a:endCxn id="59" idx="4"/>
          </p:cNvCxnSpPr>
          <p:nvPr/>
        </p:nvCxnSpPr>
        <p:spPr bwMode="auto">
          <a:xfrm rot="16200000" flipH="1">
            <a:off x="6117560" y="1137973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40">
            <a:extLst>
              <a:ext uri="{FF2B5EF4-FFF2-40B4-BE49-F238E27FC236}">
                <a16:creationId xmlns:a16="http://schemas.microsoft.com/office/drawing/2014/main" id="{8559CCB0-568D-436A-A87A-84056FA5353C}"/>
              </a:ext>
            </a:extLst>
          </p:cNvPr>
          <p:cNvCxnSpPr>
            <a:cxnSpLocks noChangeShapeType="1"/>
            <a:stCxn id="53" idx="0"/>
            <a:endCxn id="57" idx="0"/>
          </p:cNvCxnSpPr>
          <p:nvPr/>
        </p:nvCxnSpPr>
        <p:spPr bwMode="auto">
          <a:xfrm rot="5400000" flipV="1">
            <a:off x="5784185" y="1204648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41">
            <a:extLst>
              <a:ext uri="{FF2B5EF4-FFF2-40B4-BE49-F238E27FC236}">
                <a16:creationId xmlns:a16="http://schemas.microsoft.com/office/drawing/2014/main" id="{436CCDAE-26F1-4892-B96A-5C1DDCDAED4B}"/>
              </a:ext>
            </a:extLst>
          </p:cNvPr>
          <p:cNvCxnSpPr>
            <a:cxnSpLocks noChangeShapeType="1"/>
            <a:stCxn id="59" idx="7"/>
            <a:endCxn id="63" idx="0"/>
          </p:cNvCxnSpPr>
          <p:nvPr/>
        </p:nvCxnSpPr>
        <p:spPr bwMode="auto">
          <a:xfrm rot="16200000">
            <a:off x="8159085" y="1588823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AutoShape 42">
            <a:extLst>
              <a:ext uri="{FF2B5EF4-FFF2-40B4-BE49-F238E27FC236}">
                <a16:creationId xmlns:a16="http://schemas.microsoft.com/office/drawing/2014/main" id="{2BA0CBC7-5DC5-4603-BFFE-DA2BC665E49C}"/>
              </a:ext>
            </a:extLst>
          </p:cNvPr>
          <p:cNvCxnSpPr>
            <a:cxnSpLocks noChangeShapeType="1"/>
            <a:stCxn id="54" idx="0"/>
            <a:endCxn id="61" idx="0"/>
          </p:cNvCxnSpPr>
          <p:nvPr/>
        </p:nvCxnSpPr>
        <p:spPr bwMode="auto">
          <a:xfrm rot="5400000" flipV="1">
            <a:off x="6783516" y="872067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" name="AutoShape 43">
            <a:extLst>
              <a:ext uri="{FF2B5EF4-FFF2-40B4-BE49-F238E27FC236}">
                <a16:creationId xmlns:a16="http://schemas.microsoft.com/office/drawing/2014/main" id="{8A4A1593-4BA5-4D93-8DE0-032DB5FE81BF}"/>
              </a:ext>
            </a:extLst>
          </p:cNvPr>
          <p:cNvCxnSpPr>
            <a:cxnSpLocks noChangeShapeType="1"/>
            <a:stCxn id="53" idx="4"/>
            <a:endCxn id="63" idx="4"/>
          </p:cNvCxnSpPr>
          <p:nvPr/>
        </p:nvCxnSpPr>
        <p:spPr bwMode="auto">
          <a:xfrm rot="16200000" flipH="1">
            <a:off x="6797803" y="457730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59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an</m:t>
                                    </m:r>
                                    <m: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edge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/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 source</a:t>
                </a:r>
              </a:p>
              <a:p>
                <a:pPr algn="l"/>
                <a:r>
                  <a:rPr lang="en-US" sz="2400" dirty="0" err="1"/>
                  <a:t>o.w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blipFill>
                <a:blip r:embed="rId4"/>
                <a:stretch>
                  <a:fillRect l="-4585" t="-5147" r="-372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33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Outputting the Longest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Let G be a DAG given with a topological sorting: For all edges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we have 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&lt;j.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Initialize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Parent[j]=-1 for all 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(j){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(in-degree(j)==0)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(M[j]==empty)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M[j]=0;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all edges 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if (M[j] &lt; 1+Compute-OPT(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M[j]=1+Compute-OPT(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>
                    <a:latin typeface="Courier New" panose="02070309020205020404" pitchFamily="49" charset="0"/>
                  </a:rPr>
                  <a:t>)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Parent[j]=</a:t>
                </a:r>
                <a:r>
                  <a:rPr lang="en-US" altLang="en-US" sz="1600" b="1" dirty="0" err="1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</a:t>
                </a:r>
                <a:endPara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M[k] be the maximum of M[1],…,M[n]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(Parent[k]!=-1)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Print k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k=Parent[k]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blipFill>
                <a:blip r:embed="rId3"/>
                <a:stretch>
                  <a:fillRect r="-15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C519659-4A51-4ADF-9D0E-FADB072CF2EE}"/>
              </a:ext>
            </a:extLst>
          </p:cNvPr>
          <p:cNvSpPr txBox="1"/>
          <p:nvPr/>
        </p:nvSpPr>
        <p:spPr>
          <a:xfrm>
            <a:off x="4985527" y="3123545"/>
            <a:ext cx="330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Record the entry that </a:t>
            </a:r>
          </a:p>
          <a:p>
            <a:r>
              <a:rPr lang="en-US" dirty="0">
                <a:solidFill>
                  <a:srgbClr val="FF0000"/>
                </a:solidFill>
              </a:rPr>
              <a:t>we used to compute OPT(j)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467B2-BD20-4838-A1F6-81434424D22C}"/>
              </a:ext>
            </a:extLst>
          </p:cNvPr>
          <p:cNvCxnSpPr/>
          <p:nvPr/>
        </p:nvCxnSpPr>
        <p:spPr bwMode="auto">
          <a:xfrm flipH="1">
            <a:off x="3406877" y="3477488"/>
            <a:ext cx="1519084" cy="6889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862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Midterm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Here is the statistics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Q4 is the hardest one.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It is modified from some problem in a programming contest.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If you get &gt;= 50/90 in this midterm, you are on track for a 3.4 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000" dirty="0"/>
              <a:t>(depending on your homework)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64007E-683B-445B-892A-5A178F12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62625"/>
              </p:ext>
            </p:extLst>
          </p:nvPr>
        </p:nvGraphicFramePr>
        <p:xfrm>
          <a:off x="958507" y="1851577"/>
          <a:ext cx="7526469" cy="1431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659">
                  <a:extLst>
                    <a:ext uri="{9D8B030D-6E8A-4147-A177-3AD203B41FA5}">
                      <a16:colId xmlns:a16="http://schemas.microsoft.com/office/drawing/2014/main" val="371632263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3382784685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1350708217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3831505713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2477325544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2401705087"/>
                    </a:ext>
                  </a:extLst>
                </a:gridCol>
                <a:gridCol w="1046635">
                  <a:extLst>
                    <a:ext uri="{9D8B030D-6E8A-4147-A177-3AD203B41FA5}">
                      <a16:colId xmlns:a16="http://schemas.microsoft.com/office/drawing/2014/main" val="12358391"/>
                    </a:ext>
                  </a:extLst>
                </a:gridCol>
              </a:tblGrid>
              <a:tr h="212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percentile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Q1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Q5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2097208573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12 (75%)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17.5 (72%)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6.5 (65%)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 (20%)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18 (72%)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66 (73%)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1776851325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 (88%)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21 (87.5%)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 (90%)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 (53%)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24 (96%)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72.8 (81%)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4146668190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75%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16 (100%)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21 (87.5%)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 (100%)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14.5 (97%)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25 (100%)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80.8 (90%)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4" marR="12704" marT="12704" marB="0" anchor="b"/>
                </a:tc>
                <a:extLst>
                  <a:ext uri="{0D108BD9-81ED-4DB2-BD59-A6C34878D82A}">
                    <a16:rowId xmlns:a16="http://schemas.microsoft.com/office/drawing/2014/main" val="407358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35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Midterm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121753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000" dirty="0"/>
                  <a:t> is not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Note that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000" dirty="0"/>
                  <a:t> which is not even polynomial.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Some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000" dirty="0"/>
                  <a:t>. Please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/>
                  <a:t> instead.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Don’t write a large ambiguous paragraph to describe your </a:t>
                </a:r>
                <a:r>
                  <a:rPr lang="en-US" altLang="en-US" sz="2000" dirty="0" err="1"/>
                  <a:t>algo</a:t>
                </a:r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Use pseudo code instead.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We will deduct point in final.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MST takes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, but not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Q5, you don’t need to do induction.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121753"/>
              </a:xfrm>
              <a:blipFill>
                <a:blip r:embed="rId3"/>
                <a:stretch>
                  <a:fillRect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(Strengthening 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RNA Secondary Structure</a:t>
            </a:r>
          </a:p>
        </p:txBody>
      </p:sp>
    </p:spTree>
    <p:extLst>
      <p:ext uri="{BB962C8B-B14F-4D97-AF65-F5344CB8AC3E}">
        <p14:creationId xmlns:p14="http://schemas.microsoft.com/office/powerpoint/2010/main" val="228855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RNA:</a:t>
            </a:r>
            <a:r>
              <a:rPr lang="en-US" altLang="en-US" sz="2200" dirty="0"/>
              <a:t> A String B = b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2</a:t>
            </a:r>
            <a:r>
              <a:rPr lang="en-US" altLang="en-US" sz="2200" dirty="0">
                <a:sym typeface="Symbol" panose="05050102010706020507" pitchFamily="18" charset="2"/>
              </a:rPr>
              <a:t>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n</a:t>
            </a:r>
            <a:r>
              <a:rPr lang="en-US" altLang="en-US" sz="2200" dirty="0"/>
              <a:t> over alphabet { A, C, G, U }.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Secondary structure</a:t>
            </a:r>
            <a:r>
              <a:rPr lang="en-US" altLang="en-US" sz="2200" dirty="0"/>
              <a:t>.  RNA is single-stranded so it tends to loop back and form </a:t>
            </a:r>
            <a:r>
              <a:rPr lang="en-US" altLang="en-US" sz="2200" dirty="0">
                <a:solidFill>
                  <a:srgbClr val="FF0000"/>
                </a:solidFill>
              </a:rPr>
              <a:t>base pairs </a:t>
            </a:r>
            <a:r>
              <a:rPr lang="en-US" altLang="en-US" sz="2200" dirty="0"/>
              <a:t>with itself. This structure is essential for understanding behavior of molecule.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E4C6A74F-092F-4E2A-8886-2D0B3F2B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607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E8848BE-95C4-44FC-A2D6-E25081C5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" name="AutoShape 27">
            <a:extLst>
              <a:ext uri="{FF2B5EF4-FFF2-40B4-BE49-F238E27FC236}">
                <a16:creationId xmlns:a16="http://schemas.microsoft.com/office/drawing/2014/main" id="{CA1B70DE-B97B-4D91-A9C9-E142B82D6F68}"/>
              </a:ext>
            </a:extLst>
          </p:cNvPr>
          <p:cNvCxnSpPr>
            <a:cxnSpLocks noChangeShapeType="1"/>
            <a:stCxn id="5" idx="0"/>
            <a:endCxn id="6" idx="4"/>
          </p:cNvCxnSpPr>
          <p:nvPr/>
        </p:nvCxnSpPr>
        <p:spPr bwMode="auto">
          <a:xfrm flipV="1">
            <a:off x="6413500" y="58801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28">
            <a:extLst>
              <a:ext uri="{FF2B5EF4-FFF2-40B4-BE49-F238E27FC236}">
                <a16:creationId xmlns:a16="http://schemas.microsoft.com/office/drawing/2014/main" id="{1088D6ED-144A-4552-9D5B-6A4D6BE8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9" name="AutoShape 29">
            <a:extLst>
              <a:ext uri="{FF2B5EF4-FFF2-40B4-BE49-F238E27FC236}">
                <a16:creationId xmlns:a16="http://schemas.microsoft.com/office/drawing/2014/main" id="{4F08D515-A46C-45AD-8BB8-DC79FA8D4BC9}"/>
              </a:ext>
            </a:extLst>
          </p:cNvPr>
          <p:cNvCxnSpPr>
            <a:cxnSpLocks noChangeShapeType="1"/>
            <a:stCxn id="6" idx="0"/>
            <a:endCxn id="8" idx="4"/>
          </p:cNvCxnSpPr>
          <p:nvPr/>
        </p:nvCxnSpPr>
        <p:spPr bwMode="auto">
          <a:xfrm flipV="1">
            <a:off x="64135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30">
            <a:extLst>
              <a:ext uri="{FF2B5EF4-FFF2-40B4-BE49-F238E27FC236}">
                <a16:creationId xmlns:a16="http://schemas.microsoft.com/office/drawing/2014/main" id="{E8480FD5-8DC6-42AE-9E94-D072DC41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D1A8E40F-91A9-4440-8C33-2E416D83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EDE5E3DD-7C67-46FF-B7C5-B51761A3F31B}"/>
              </a:ext>
            </a:extLst>
          </p:cNvPr>
          <p:cNvCxnSpPr>
            <a:cxnSpLocks noChangeShapeType="1"/>
            <a:stCxn id="10" idx="0"/>
            <a:endCxn id="11" idx="4"/>
          </p:cNvCxnSpPr>
          <p:nvPr/>
        </p:nvCxnSpPr>
        <p:spPr bwMode="auto">
          <a:xfrm flipV="1">
            <a:off x="59690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33">
            <a:extLst>
              <a:ext uri="{FF2B5EF4-FFF2-40B4-BE49-F238E27FC236}">
                <a16:creationId xmlns:a16="http://schemas.microsoft.com/office/drawing/2014/main" id="{EDC71460-6D91-42F2-B4A1-FBDFDCF7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4" name="AutoShape 34">
            <a:extLst>
              <a:ext uri="{FF2B5EF4-FFF2-40B4-BE49-F238E27FC236}">
                <a16:creationId xmlns:a16="http://schemas.microsoft.com/office/drawing/2014/main" id="{A415BC63-BD9A-40DE-8A28-58C088432AD9}"/>
              </a:ext>
            </a:extLst>
          </p:cNvPr>
          <p:cNvCxnSpPr>
            <a:cxnSpLocks noChangeShapeType="1"/>
            <a:stCxn id="11" idx="2"/>
            <a:endCxn id="13" idx="6"/>
          </p:cNvCxnSpPr>
          <p:nvPr/>
        </p:nvCxnSpPr>
        <p:spPr bwMode="auto">
          <a:xfrm flipH="1">
            <a:off x="5588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5">
            <a:extLst>
              <a:ext uri="{FF2B5EF4-FFF2-40B4-BE49-F238E27FC236}">
                <a16:creationId xmlns:a16="http://schemas.microsoft.com/office/drawing/2014/main" id="{4544A9FB-3959-4D1A-8478-8D70A716A65F}"/>
              </a:ext>
            </a:extLst>
          </p:cNvPr>
          <p:cNvCxnSpPr>
            <a:cxnSpLocks noChangeShapeType="1"/>
            <a:stCxn id="10" idx="6"/>
            <a:endCxn id="6" idx="2"/>
          </p:cNvCxnSpPr>
          <p:nvPr/>
        </p:nvCxnSpPr>
        <p:spPr bwMode="auto">
          <a:xfrm>
            <a:off x="6096000" y="57531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6">
            <a:extLst>
              <a:ext uri="{FF2B5EF4-FFF2-40B4-BE49-F238E27FC236}">
                <a16:creationId xmlns:a16="http://schemas.microsoft.com/office/drawing/2014/main" id="{16306447-AC52-4922-9104-05CAE879F14A}"/>
              </a:ext>
            </a:extLst>
          </p:cNvPr>
          <p:cNvCxnSpPr>
            <a:cxnSpLocks noChangeShapeType="1"/>
            <a:stCxn id="11" idx="6"/>
            <a:endCxn id="8" idx="2"/>
          </p:cNvCxnSpPr>
          <p:nvPr/>
        </p:nvCxnSpPr>
        <p:spPr bwMode="auto">
          <a:xfrm>
            <a:off x="6096000" y="53086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37">
            <a:extLst>
              <a:ext uri="{FF2B5EF4-FFF2-40B4-BE49-F238E27FC236}">
                <a16:creationId xmlns:a16="http://schemas.microsoft.com/office/drawing/2014/main" id="{952DBA3D-09AD-4A43-8083-33E17CE126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8" name="AutoShape 38">
            <a:extLst>
              <a:ext uri="{FF2B5EF4-FFF2-40B4-BE49-F238E27FC236}">
                <a16:creationId xmlns:a16="http://schemas.microsoft.com/office/drawing/2014/main" id="{922F9961-1066-46B8-90C6-F966D08DBD2E}"/>
              </a:ext>
            </a:extLst>
          </p:cNvPr>
          <p:cNvCxnSpPr>
            <a:cxnSpLocks noChangeShapeType="1"/>
            <a:stCxn id="29" idx="2"/>
            <a:endCxn id="17" idx="5"/>
          </p:cNvCxnSpPr>
          <p:nvPr/>
        </p:nvCxnSpPr>
        <p:spPr bwMode="auto">
          <a:xfrm flipV="1">
            <a:off x="8318500" y="4635500"/>
            <a:ext cx="227013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9">
            <a:extLst>
              <a:ext uri="{FF2B5EF4-FFF2-40B4-BE49-F238E27FC236}">
                <a16:creationId xmlns:a16="http://schemas.microsoft.com/office/drawing/2014/main" id="{256DA6E3-A5A4-41E7-9D01-58B42D5160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0" name="AutoShape 40">
            <a:extLst>
              <a:ext uri="{FF2B5EF4-FFF2-40B4-BE49-F238E27FC236}">
                <a16:creationId xmlns:a16="http://schemas.microsoft.com/office/drawing/2014/main" id="{15388016-3193-4E59-B720-5677597C4000}"/>
              </a:ext>
            </a:extLst>
          </p:cNvPr>
          <p:cNvCxnSpPr>
            <a:cxnSpLocks noChangeShapeType="1"/>
            <a:stCxn id="17" idx="0"/>
            <a:endCxn id="19" idx="4"/>
          </p:cNvCxnSpPr>
          <p:nvPr/>
        </p:nvCxnSpPr>
        <p:spPr bwMode="auto">
          <a:xfrm flipV="1">
            <a:off x="8636000" y="42275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41">
            <a:extLst>
              <a:ext uri="{FF2B5EF4-FFF2-40B4-BE49-F238E27FC236}">
                <a16:creationId xmlns:a16="http://schemas.microsoft.com/office/drawing/2014/main" id="{D158BDA2-6A66-4AEC-99C3-F2C64F1B00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185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22" name="AutoShape 42">
            <a:extLst>
              <a:ext uri="{FF2B5EF4-FFF2-40B4-BE49-F238E27FC236}">
                <a16:creationId xmlns:a16="http://schemas.microsoft.com/office/drawing/2014/main" id="{A34F0070-202F-40F5-8D8F-8CAC0816304D}"/>
              </a:ext>
            </a:extLst>
          </p:cNvPr>
          <p:cNvCxnSpPr>
            <a:cxnSpLocks noChangeShapeType="1"/>
            <a:stCxn id="19" idx="0"/>
            <a:endCxn id="21" idx="3"/>
          </p:cNvCxnSpPr>
          <p:nvPr/>
        </p:nvCxnSpPr>
        <p:spPr bwMode="auto">
          <a:xfrm flipH="1" flipV="1">
            <a:off x="8534400" y="3810000"/>
            <a:ext cx="10160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43">
            <a:extLst>
              <a:ext uri="{FF2B5EF4-FFF2-40B4-BE49-F238E27FC236}">
                <a16:creationId xmlns:a16="http://schemas.microsoft.com/office/drawing/2014/main" id="{88CF4674-D9D3-42B7-9157-514490596C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740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4" name="AutoShape 44">
            <a:extLst>
              <a:ext uri="{FF2B5EF4-FFF2-40B4-BE49-F238E27FC236}">
                <a16:creationId xmlns:a16="http://schemas.microsoft.com/office/drawing/2014/main" id="{909E4339-DC07-4C78-AE36-2F3B96999CB1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 flipH="1">
            <a:off x="8128000" y="3719513"/>
            <a:ext cx="1905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45">
            <a:extLst>
              <a:ext uri="{FF2B5EF4-FFF2-40B4-BE49-F238E27FC236}">
                <a16:creationId xmlns:a16="http://schemas.microsoft.com/office/drawing/2014/main" id="{69E1845C-E303-4CFF-89A8-81770FA18C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46">
            <a:extLst>
              <a:ext uri="{FF2B5EF4-FFF2-40B4-BE49-F238E27FC236}">
                <a16:creationId xmlns:a16="http://schemas.microsoft.com/office/drawing/2014/main" id="{4D5C4101-2536-432E-B567-249AA480FAF5}"/>
              </a:ext>
            </a:extLst>
          </p:cNvPr>
          <p:cNvCxnSpPr>
            <a:cxnSpLocks noChangeShapeType="1"/>
            <a:stCxn id="23" idx="5"/>
            <a:endCxn id="25" idx="0"/>
          </p:cNvCxnSpPr>
          <p:nvPr/>
        </p:nvCxnSpPr>
        <p:spPr bwMode="auto">
          <a:xfrm flipH="1">
            <a:off x="7773988" y="3810000"/>
            <a:ext cx="13652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47">
            <a:extLst>
              <a:ext uri="{FF2B5EF4-FFF2-40B4-BE49-F238E27FC236}">
                <a16:creationId xmlns:a16="http://schemas.microsoft.com/office/drawing/2014/main" id="{0F6F7810-8161-4548-98B1-17D620C116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8" name="AutoShape 48">
            <a:extLst>
              <a:ext uri="{FF2B5EF4-FFF2-40B4-BE49-F238E27FC236}">
                <a16:creationId xmlns:a16="http://schemas.microsoft.com/office/drawing/2014/main" id="{9F5F1515-4AF2-4E24-B4EF-78F358201FC0}"/>
              </a:ext>
            </a:extLst>
          </p:cNvPr>
          <p:cNvCxnSpPr>
            <a:cxnSpLocks noChangeShapeType="1"/>
            <a:stCxn id="27" idx="0"/>
            <a:endCxn id="25" idx="4"/>
          </p:cNvCxnSpPr>
          <p:nvPr/>
        </p:nvCxnSpPr>
        <p:spPr bwMode="auto">
          <a:xfrm flipV="1">
            <a:off x="7773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9">
            <a:extLst>
              <a:ext uri="{FF2B5EF4-FFF2-40B4-BE49-F238E27FC236}">
                <a16:creationId xmlns:a16="http://schemas.microsoft.com/office/drawing/2014/main" id="{968A1EE5-D64D-4E7B-91DD-B3B8F90629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64500" y="4610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30" name="AutoShape 50">
            <a:extLst>
              <a:ext uri="{FF2B5EF4-FFF2-40B4-BE49-F238E27FC236}">
                <a16:creationId xmlns:a16="http://schemas.microsoft.com/office/drawing/2014/main" id="{976EFFF3-D65C-4D85-852A-93E415A4F2D0}"/>
              </a:ext>
            </a:extLst>
          </p:cNvPr>
          <p:cNvCxnSpPr>
            <a:cxnSpLocks noChangeShapeType="1"/>
            <a:stCxn id="27" idx="3"/>
            <a:endCxn id="29" idx="6"/>
          </p:cNvCxnSpPr>
          <p:nvPr/>
        </p:nvCxnSpPr>
        <p:spPr bwMode="auto">
          <a:xfrm>
            <a:off x="7862888" y="4635500"/>
            <a:ext cx="201612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51">
            <a:extLst>
              <a:ext uri="{FF2B5EF4-FFF2-40B4-BE49-F238E27FC236}">
                <a16:creationId xmlns:a16="http://schemas.microsoft.com/office/drawing/2014/main" id="{07C71B73-1FB3-4310-8ACE-F1D93C1E12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2" name="Oval 52">
            <a:extLst>
              <a:ext uri="{FF2B5EF4-FFF2-40B4-BE49-F238E27FC236}">
                <a16:creationId xmlns:a16="http://schemas.microsoft.com/office/drawing/2014/main" id="{4B3576FA-5D71-41C2-9F98-AE8F5E2FF7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33" name="AutoShape 53">
            <a:extLst>
              <a:ext uri="{FF2B5EF4-FFF2-40B4-BE49-F238E27FC236}">
                <a16:creationId xmlns:a16="http://schemas.microsoft.com/office/drawing/2014/main" id="{0C68B5D4-BC10-44C9-92D4-D45744468241}"/>
              </a:ext>
            </a:extLst>
          </p:cNvPr>
          <p:cNvCxnSpPr>
            <a:cxnSpLocks noChangeShapeType="1"/>
            <a:stCxn id="32" idx="0"/>
            <a:endCxn id="31" idx="4"/>
          </p:cNvCxnSpPr>
          <p:nvPr/>
        </p:nvCxnSpPr>
        <p:spPr bwMode="auto">
          <a:xfrm flipV="1">
            <a:off x="7265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4">
            <a:extLst>
              <a:ext uri="{FF2B5EF4-FFF2-40B4-BE49-F238E27FC236}">
                <a16:creationId xmlns:a16="http://schemas.microsoft.com/office/drawing/2014/main" id="{6803B895-331B-49B5-B23B-B3BC3C751EB3}"/>
              </a:ext>
            </a:extLst>
          </p:cNvPr>
          <p:cNvCxnSpPr>
            <a:cxnSpLocks noChangeShapeType="1"/>
            <a:stCxn id="25" idx="6"/>
            <a:endCxn id="31" idx="2"/>
          </p:cNvCxnSpPr>
          <p:nvPr/>
        </p:nvCxnSpPr>
        <p:spPr bwMode="auto">
          <a:xfrm flipH="1">
            <a:off x="7392988" y="41005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5">
            <a:extLst>
              <a:ext uri="{FF2B5EF4-FFF2-40B4-BE49-F238E27FC236}">
                <a16:creationId xmlns:a16="http://schemas.microsoft.com/office/drawing/2014/main" id="{F09911F7-487C-41AD-BA36-BC8268EC1886}"/>
              </a:ext>
            </a:extLst>
          </p:cNvPr>
          <p:cNvCxnSpPr>
            <a:cxnSpLocks noChangeShapeType="1"/>
            <a:stCxn id="27" idx="6"/>
            <a:endCxn id="32" idx="2"/>
          </p:cNvCxnSpPr>
          <p:nvPr/>
        </p:nvCxnSpPr>
        <p:spPr bwMode="auto">
          <a:xfrm flipH="1">
            <a:off x="7392988" y="45450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6">
            <a:extLst>
              <a:ext uri="{FF2B5EF4-FFF2-40B4-BE49-F238E27FC236}">
                <a16:creationId xmlns:a16="http://schemas.microsoft.com/office/drawing/2014/main" id="{F0ACA703-2ECF-46C9-BF78-2CE253089A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C9AE8115-816D-4ED6-BCA5-E8B02012D6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38" name="AutoShape 58">
            <a:extLst>
              <a:ext uri="{FF2B5EF4-FFF2-40B4-BE49-F238E27FC236}">
                <a16:creationId xmlns:a16="http://schemas.microsoft.com/office/drawing/2014/main" id="{E6AA7E37-D090-4CD5-95B1-697724DD04C8}"/>
              </a:ext>
            </a:extLst>
          </p:cNvPr>
          <p:cNvCxnSpPr>
            <a:cxnSpLocks noChangeShapeType="1"/>
            <a:stCxn id="37" idx="0"/>
            <a:endCxn id="36" idx="4"/>
          </p:cNvCxnSpPr>
          <p:nvPr/>
        </p:nvCxnSpPr>
        <p:spPr bwMode="auto">
          <a:xfrm flipV="1">
            <a:off x="6794500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59">
            <a:extLst>
              <a:ext uri="{FF2B5EF4-FFF2-40B4-BE49-F238E27FC236}">
                <a16:creationId xmlns:a16="http://schemas.microsoft.com/office/drawing/2014/main" id="{C7189858-946A-4E0C-8102-399305AEE108}"/>
              </a:ext>
            </a:extLst>
          </p:cNvPr>
          <p:cNvCxnSpPr>
            <a:cxnSpLocks noChangeShapeType="1"/>
            <a:stCxn id="31" idx="6"/>
            <a:endCxn id="36" idx="2"/>
          </p:cNvCxnSpPr>
          <p:nvPr/>
        </p:nvCxnSpPr>
        <p:spPr bwMode="auto">
          <a:xfrm flipH="1">
            <a:off x="6921500" y="41005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0">
            <a:extLst>
              <a:ext uri="{FF2B5EF4-FFF2-40B4-BE49-F238E27FC236}">
                <a16:creationId xmlns:a16="http://schemas.microsoft.com/office/drawing/2014/main" id="{DDF2831F-0C02-4D4E-853D-59C7E720E794}"/>
              </a:ext>
            </a:extLst>
          </p:cNvPr>
          <p:cNvCxnSpPr>
            <a:cxnSpLocks noChangeShapeType="1"/>
            <a:stCxn id="32" idx="6"/>
            <a:endCxn id="37" idx="2"/>
          </p:cNvCxnSpPr>
          <p:nvPr/>
        </p:nvCxnSpPr>
        <p:spPr bwMode="auto">
          <a:xfrm flipH="1">
            <a:off x="6921500" y="45450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61">
            <a:extLst>
              <a:ext uri="{FF2B5EF4-FFF2-40B4-BE49-F238E27FC236}">
                <a16:creationId xmlns:a16="http://schemas.microsoft.com/office/drawing/2014/main" id="{69399510-FC38-48BB-9E1E-C784EF0B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86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42" name="AutoShape 62">
            <a:extLst>
              <a:ext uri="{FF2B5EF4-FFF2-40B4-BE49-F238E27FC236}">
                <a16:creationId xmlns:a16="http://schemas.microsoft.com/office/drawing/2014/main" id="{B77D2DA0-6BA8-4309-BD4F-5A14EDBE5D56}"/>
              </a:ext>
            </a:extLst>
          </p:cNvPr>
          <p:cNvCxnSpPr>
            <a:cxnSpLocks noChangeShapeType="1"/>
            <a:stCxn id="8" idx="7"/>
            <a:endCxn id="41" idx="3"/>
          </p:cNvCxnSpPr>
          <p:nvPr/>
        </p:nvCxnSpPr>
        <p:spPr bwMode="auto">
          <a:xfrm flipV="1">
            <a:off x="6503988" y="5081588"/>
            <a:ext cx="2000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3">
            <a:extLst>
              <a:ext uri="{FF2B5EF4-FFF2-40B4-BE49-F238E27FC236}">
                <a16:creationId xmlns:a16="http://schemas.microsoft.com/office/drawing/2014/main" id="{C533704C-36AE-46F5-9CD4-2A9FDC270511}"/>
              </a:ext>
            </a:extLst>
          </p:cNvPr>
          <p:cNvCxnSpPr>
            <a:cxnSpLocks noChangeShapeType="1"/>
            <a:stCxn id="41" idx="0"/>
            <a:endCxn id="37" idx="4"/>
          </p:cNvCxnSpPr>
          <p:nvPr/>
        </p:nvCxnSpPr>
        <p:spPr bwMode="auto">
          <a:xfrm flipV="1">
            <a:off x="6794500" y="46720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64">
            <a:extLst>
              <a:ext uri="{FF2B5EF4-FFF2-40B4-BE49-F238E27FC236}">
                <a16:creationId xmlns:a16="http://schemas.microsoft.com/office/drawing/2014/main" id="{B16808AA-AFA6-4915-B274-580A10FD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5" name="AutoShape 65">
            <a:extLst>
              <a:ext uri="{FF2B5EF4-FFF2-40B4-BE49-F238E27FC236}">
                <a16:creationId xmlns:a16="http://schemas.microsoft.com/office/drawing/2014/main" id="{C8BA4B07-10F4-43E7-BCA0-54392D17328B}"/>
              </a:ext>
            </a:extLst>
          </p:cNvPr>
          <p:cNvCxnSpPr>
            <a:cxnSpLocks noChangeShapeType="1"/>
            <a:stCxn id="50" idx="1"/>
            <a:endCxn id="44" idx="5"/>
          </p:cNvCxnSpPr>
          <p:nvPr/>
        </p:nvCxnSpPr>
        <p:spPr bwMode="auto">
          <a:xfrm flipH="1" flipV="1">
            <a:off x="55514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66">
            <a:extLst>
              <a:ext uri="{FF2B5EF4-FFF2-40B4-BE49-F238E27FC236}">
                <a16:creationId xmlns:a16="http://schemas.microsoft.com/office/drawing/2014/main" id="{FDAF6F02-0D81-473A-8FE7-7D4C910F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47" name="AutoShape 67">
            <a:extLst>
              <a:ext uri="{FF2B5EF4-FFF2-40B4-BE49-F238E27FC236}">
                <a16:creationId xmlns:a16="http://schemas.microsoft.com/office/drawing/2014/main" id="{A11968BA-C0A8-4A10-B2B2-F2E6E0D85C8F}"/>
              </a:ext>
            </a:extLst>
          </p:cNvPr>
          <p:cNvCxnSpPr>
            <a:cxnSpLocks noChangeShapeType="1"/>
            <a:stCxn id="44" idx="7"/>
            <a:endCxn id="46" idx="3"/>
          </p:cNvCxnSpPr>
          <p:nvPr/>
        </p:nvCxnSpPr>
        <p:spPr bwMode="auto">
          <a:xfrm flipV="1">
            <a:off x="55514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8">
            <a:extLst>
              <a:ext uri="{FF2B5EF4-FFF2-40B4-BE49-F238E27FC236}">
                <a16:creationId xmlns:a16="http://schemas.microsoft.com/office/drawing/2014/main" id="{5F0ED97A-865E-4EDF-AD7D-B081054E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9" name="AutoShape 69">
            <a:extLst>
              <a:ext uri="{FF2B5EF4-FFF2-40B4-BE49-F238E27FC236}">
                <a16:creationId xmlns:a16="http://schemas.microsoft.com/office/drawing/2014/main" id="{108E801D-C092-4AFC-BE30-227C61D7FB34}"/>
              </a:ext>
            </a:extLst>
          </p:cNvPr>
          <p:cNvCxnSpPr>
            <a:cxnSpLocks noChangeShapeType="1"/>
            <a:stCxn id="46" idx="6"/>
            <a:endCxn id="48" idx="2"/>
          </p:cNvCxnSpPr>
          <p:nvPr/>
        </p:nvCxnSpPr>
        <p:spPr bwMode="auto">
          <a:xfrm>
            <a:off x="5905500" y="3022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70">
            <a:extLst>
              <a:ext uri="{FF2B5EF4-FFF2-40B4-BE49-F238E27FC236}">
                <a16:creationId xmlns:a16="http://schemas.microsoft.com/office/drawing/2014/main" id="{B8DDBBC9-4729-4ADB-883F-89A86CAE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51" name="AutoShape 71">
            <a:extLst>
              <a:ext uri="{FF2B5EF4-FFF2-40B4-BE49-F238E27FC236}">
                <a16:creationId xmlns:a16="http://schemas.microsoft.com/office/drawing/2014/main" id="{CD5573E2-BDC1-483A-99FB-0DD8236BBA5C}"/>
              </a:ext>
            </a:extLst>
          </p:cNvPr>
          <p:cNvCxnSpPr>
            <a:cxnSpLocks noChangeShapeType="1"/>
            <a:stCxn id="61" idx="3"/>
            <a:endCxn id="53" idx="7"/>
          </p:cNvCxnSpPr>
          <p:nvPr/>
        </p:nvCxnSpPr>
        <p:spPr bwMode="auto">
          <a:xfrm flipH="1">
            <a:off x="63769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72">
            <a:extLst>
              <a:ext uri="{FF2B5EF4-FFF2-40B4-BE49-F238E27FC236}">
                <a16:creationId xmlns:a16="http://schemas.microsoft.com/office/drawing/2014/main" id="{3671252B-AECB-4708-BDF7-7DE99590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3" name="Oval 73">
            <a:extLst>
              <a:ext uri="{FF2B5EF4-FFF2-40B4-BE49-F238E27FC236}">
                <a16:creationId xmlns:a16="http://schemas.microsoft.com/office/drawing/2014/main" id="{0ED9F8B2-64EB-4A1E-8DEA-F6482136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54" name="Oval 74">
            <a:extLst>
              <a:ext uri="{FF2B5EF4-FFF2-40B4-BE49-F238E27FC236}">
                <a16:creationId xmlns:a16="http://schemas.microsoft.com/office/drawing/2014/main" id="{57041314-E021-462A-B0F5-731A1D69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55" name="AutoShape 75">
            <a:extLst>
              <a:ext uri="{FF2B5EF4-FFF2-40B4-BE49-F238E27FC236}">
                <a16:creationId xmlns:a16="http://schemas.microsoft.com/office/drawing/2014/main" id="{7FBAF4BF-ED2E-4082-B62E-D0CC01E4DD45}"/>
              </a:ext>
            </a:extLst>
          </p:cNvPr>
          <p:cNvCxnSpPr>
            <a:cxnSpLocks noChangeShapeType="1"/>
            <a:stCxn id="50" idx="6"/>
            <a:endCxn id="53" idx="2"/>
          </p:cNvCxnSpPr>
          <p:nvPr/>
        </p:nvCxnSpPr>
        <p:spPr bwMode="auto">
          <a:xfrm>
            <a:off x="5905500" y="36576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6">
            <a:extLst>
              <a:ext uri="{FF2B5EF4-FFF2-40B4-BE49-F238E27FC236}">
                <a16:creationId xmlns:a16="http://schemas.microsoft.com/office/drawing/2014/main" id="{BB362C20-5F2C-40DD-9BEA-724B0F72F1D1}"/>
              </a:ext>
            </a:extLst>
          </p:cNvPr>
          <p:cNvCxnSpPr>
            <a:cxnSpLocks noChangeShapeType="1"/>
            <a:stCxn id="54" idx="0"/>
            <a:endCxn id="53" idx="4"/>
          </p:cNvCxnSpPr>
          <p:nvPr/>
        </p:nvCxnSpPr>
        <p:spPr bwMode="auto">
          <a:xfrm flipV="1">
            <a:off x="6286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77">
            <a:extLst>
              <a:ext uri="{FF2B5EF4-FFF2-40B4-BE49-F238E27FC236}">
                <a16:creationId xmlns:a16="http://schemas.microsoft.com/office/drawing/2014/main" id="{221114BF-932F-4BF3-866A-B1761E025BF6}"/>
              </a:ext>
            </a:extLst>
          </p:cNvPr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5778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78">
            <a:extLst>
              <a:ext uri="{FF2B5EF4-FFF2-40B4-BE49-F238E27FC236}">
                <a16:creationId xmlns:a16="http://schemas.microsoft.com/office/drawing/2014/main" id="{446EEC88-5C03-42CE-A338-EB871550F8CA}"/>
              </a:ext>
            </a:extLst>
          </p:cNvPr>
          <p:cNvCxnSpPr>
            <a:cxnSpLocks noChangeShapeType="1"/>
            <a:stCxn id="52" idx="6"/>
            <a:endCxn id="54" idx="2"/>
          </p:cNvCxnSpPr>
          <p:nvPr/>
        </p:nvCxnSpPr>
        <p:spPr bwMode="auto">
          <a:xfrm>
            <a:off x="5905500" y="41021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79">
            <a:extLst>
              <a:ext uri="{FF2B5EF4-FFF2-40B4-BE49-F238E27FC236}">
                <a16:creationId xmlns:a16="http://schemas.microsoft.com/office/drawing/2014/main" id="{7A8B73B6-F0B8-4C87-9DF8-ADA998D14144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 flipH="1">
            <a:off x="5080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80">
            <a:extLst>
              <a:ext uri="{FF2B5EF4-FFF2-40B4-BE49-F238E27FC236}">
                <a16:creationId xmlns:a16="http://schemas.microsoft.com/office/drawing/2014/main" id="{A9B63F32-8350-46A8-A090-2ABFDFABD58F}"/>
              </a:ext>
            </a:extLst>
          </p:cNvPr>
          <p:cNvCxnSpPr>
            <a:cxnSpLocks noChangeShapeType="1"/>
            <a:stCxn id="54" idx="6"/>
            <a:endCxn id="36" idx="6"/>
          </p:cNvCxnSpPr>
          <p:nvPr/>
        </p:nvCxnSpPr>
        <p:spPr bwMode="auto">
          <a:xfrm flipV="1">
            <a:off x="6413500" y="4100513"/>
            <a:ext cx="254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81">
            <a:extLst>
              <a:ext uri="{FF2B5EF4-FFF2-40B4-BE49-F238E27FC236}">
                <a16:creationId xmlns:a16="http://schemas.microsoft.com/office/drawing/2014/main" id="{BCF70F37-7847-4CB4-9775-7A1C4DFF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62" name="AutoShape 82">
            <a:extLst>
              <a:ext uri="{FF2B5EF4-FFF2-40B4-BE49-F238E27FC236}">
                <a16:creationId xmlns:a16="http://schemas.microsoft.com/office/drawing/2014/main" id="{7AAA0D12-9958-4750-A728-7CC49327FA5F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63769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83">
            <a:extLst>
              <a:ext uri="{FF2B5EF4-FFF2-40B4-BE49-F238E27FC236}">
                <a16:creationId xmlns:a16="http://schemas.microsoft.com/office/drawing/2014/main" id="{89AA6AB9-9226-4B54-98E1-F15CDC4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92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4" name="AutoShape 84">
            <a:extLst>
              <a:ext uri="{FF2B5EF4-FFF2-40B4-BE49-F238E27FC236}">
                <a16:creationId xmlns:a16="http://schemas.microsoft.com/office/drawing/2014/main" id="{A29BD7F8-DC7F-4E72-BF3C-D47A25A74A7E}"/>
              </a:ext>
            </a:extLst>
          </p:cNvPr>
          <p:cNvCxnSpPr>
            <a:cxnSpLocks noChangeShapeType="1"/>
            <a:stCxn id="52" idx="3"/>
            <a:endCxn id="63" idx="7"/>
          </p:cNvCxnSpPr>
          <p:nvPr/>
        </p:nvCxnSpPr>
        <p:spPr bwMode="auto">
          <a:xfrm flipH="1">
            <a:off x="5551488" y="4192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85">
            <a:extLst>
              <a:ext uri="{FF2B5EF4-FFF2-40B4-BE49-F238E27FC236}">
                <a16:creationId xmlns:a16="http://schemas.microsoft.com/office/drawing/2014/main" id="{DF40D40B-8489-498E-B169-7E6835CD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6" name="AutoShape 86">
            <a:extLst>
              <a:ext uri="{FF2B5EF4-FFF2-40B4-BE49-F238E27FC236}">
                <a16:creationId xmlns:a16="http://schemas.microsoft.com/office/drawing/2014/main" id="{23B48AE8-8AC1-455B-BD18-83AE00FDEAEC}"/>
              </a:ext>
            </a:extLst>
          </p:cNvPr>
          <p:cNvCxnSpPr>
            <a:cxnSpLocks noChangeShapeType="1"/>
            <a:stCxn id="65" idx="0"/>
            <a:endCxn id="63" idx="4"/>
          </p:cNvCxnSpPr>
          <p:nvPr/>
        </p:nvCxnSpPr>
        <p:spPr bwMode="auto">
          <a:xfrm flipV="1">
            <a:off x="5461000" y="4546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87">
            <a:extLst>
              <a:ext uri="{FF2B5EF4-FFF2-40B4-BE49-F238E27FC236}">
                <a16:creationId xmlns:a16="http://schemas.microsoft.com/office/drawing/2014/main" id="{E33696B7-C963-49F3-A236-C0BE6A644DC0}"/>
              </a:ext>
            </a:extLst>
          </p:cNvPr>
          <p:cNvCxnSpPr>
            <a:cxnSpLocks noChangeShapeType="1"/>
            <a:stCxn id="65" idx="2"/>
          </p:cNvCxnSpPr>
          <p:nvPr/>
        </p:nvCxnSpPr>
        <p:spPr bwMode="auto">
          <a:xfrm flipH="1">
            <a:off x="508000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88">
            <a:extLst>
              <a:ext uri="{FF2B5EF4-FFF2-40B4-BE49-F238E27FC236}">
                <a16:creationId xmlns:a16="http://schemas.microsoft.com/office/drawing/2014/main" id="{0A34E903-2F08-425D-95D9-DE404543F180}"/>
              </a:ext>
            </a:extLst>
          </p:cNvPr>
          <p:cNvCxnSpPr>
            <a:cxnSpLocks noChangeShapeType="1"/>
            <a:stCxn id="13" idx="0"/>
            <a:endCxn id="65" idx="4"/>
          </p:cNvCxnSpPr>
          <p:nvPr/>
        </p:nvCxnSpPr>
        <p:spPr bwMode="auto">
          <a:xfrm flipV="1">
            <a:off x="5461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89">
            <a:extLst>
              <a:ext uri="{FF2B5EF4-FFF2-40B4-BE49-F238E27FC236}">
                <a16:creationId xmlns:a16="http://schemas.microsoft.com/office/drawing/2014/main" id="{8358D4AE-3FE4-4F42-A497-CE7468BD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0" name="AutoShape 90">
            <a:extLst>
              <a:ext uri="{FF2B5EF4-FFF2-40B4-BE49-F238E27FC236}">
                <a16:creationId xmlns:a16="http://schemas.microsoft.com/office/drawing/2014/main" id="{F54A36EF-4E3A-4DED-B9DD-C82364691F11}"/>
              </a:ext>
            </a:extLst>
          </p:cNvPr>
          <p:cNvCxnSpPr>
            <a:cxnSpLocks noChangeShapeType="1"/>
            <a:stCxn id="79" idx="1"/>
            <a:endCxn id="69" idx="5"/>
          </p:cNvCxnSpPr>
          <p:nvPr/>
        </p:nvCxnSpPr>
        <p:spPr bwMode="auto">
          <a:xfrm flipH="1" flipV="1">
            <a:off x="3265488" y="5399088"/>
            <a:ext cx="20796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1">
            <a:extLst>
              <a:ext uri="{FF2B5EF4-FFF2-40B4-BE49-F238E27FC236}">
                <a16:creationId xmlns:a16="http://schemas.microsoft.com/office/drawing/2014/main" id="{6A589F15-CD36-4557-B261-6CC37BF0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2" name="AutoShape 92">
            <a:extLst>
              <a:ext uri="{FF2B5EF4-FFF2-40B4-BE49-F238E27FC236}">
                <a16:creationId xmlns:a16="http://schemas.microsoft.com/office/drawing/2014/main" id="{25980638-75A6-45C7-8992-6B6F88622039}"/>
              </a:ext>
            </a:extLst>
          </p:cNvPr>
          <p:cNvCxnSpPr>
            <a:cxnSpLocks noChangeShapeType="1"/>
            <a:stCxn id="69" idx="0"/>
            <a:endCxn id="71" idx="4"/>
          </p:cNvCxnSpPr>
          <p:nvPr/>
        </p:nvCxnSpPr>
        <p:spPr bwMode="auto">
          <a:xfrm flipV="1">
            <a:off x="3175000" y="4991100"/>
            <a:ext cx="635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3">
            <a:extLst>
              <a:ext uri="{FF2B5EF4-FFF2-40B4-BE49-F238E27FC236}">
                <a16:creationId xmlns:a16="http://schemas.microsoft.com/office/drawing/2014/main" id="{E1218573-05D4-4817-B7F1-CDA8B5F6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4" name="AutoShape 94">
            <a:extLst>
              <a:ext uri="{FF2B5EF4-FFF2-40B4-BE49-F238E27FC236}">
                <a16:creationId xmlns:a16="http://schemas.microsoft.com/office/drawing/2014/main" id="{08AD5436-8034-40A3-B913-721D21EF5C16}"/>
              </a:ext>
            </a:extLst>
          </p:cNvPr>
          <p:cNvCxnSpPr>
            <a:cxnSpLocks noChangeShapeType="1"/>
            <a:stCxn id="71" idx="7"/>
            <a:endCxn id="73" idx="3"/>
          </p:cNvCxnSpPr>
          <p:nvPr/>
        </p:nvCxnSpPr>
        <p:spPr bwMode="auto">
          <a:xfrm flipV="1">
            <a:off x="3271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95">
            <a:extLst>
              <a:ext uri="{FF2B5EF4-FFF2-40B4-BE49-F238E27FC236}">
                <a16:creationId xmlns:a16="http://schemas.microsoft.com/office/drawing/2014/main" id="{645DB4D6-4AAB-43AD-9FCF-A330B0EB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6" name="AutoShape 96">
            <a:extLst>
              <a:ext uri="{FF2B5EF4-FFF2-40B4-BE49-F238E27FC236}">
                <a16:creationId xmlns:a16="http://schemas.microsoft.com/office/drawing/2014/main" id="{8FCF5954-F262-4DC5-BD02-E892ACD31940}"/>
              </a:ext>
            </a:extLst>
          </p:cNvPr>
          <p:cNvCxnSpPr>
            <a:cxnSpLocks noChangeShapeType="1"/>
            <a:stCxn id="73" idx="5"/>
            <a:endCxn id="75" idx="1"/>
          </p:cNvCxnSpPr>
          <p:nvPr/>
        </p:nvCxnSpPr>
        <p:spPr bwMode="auto">
          <a:xfrm>
            <a:off x="3652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Oval 97">
            <a:extLst>
              <a:ext uri="{FF2B5EF4-FFF2-40B4-BE49-F238E27FC236}">
                <a16:creationId xmlns:a16="http://schemas.microsoft.com/office/drawing/2014/main" id="{952D2E83-B8CE-4F1F-A5AE-2C9A23AC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78" name="AutoShape 98">
            <a:extLst>
              <a:ext uri="{FF2B5EF4-FFF2-40B4-BE49-F238E27FC236}">
                <a16:creationId xmlns:a16="http://schemas.microsoft.com/office/drawing/2014/main" id="{6285073D-453D-46FA-B567-CB02BF833087}"/>
              </a:ext>
            </a:extLst>
          </p:cNvPr>
          <p:cNvCxnSpPr>
            <a:cxnSpLocks noChangeShapeType="1"/>
            <a:stCxn id="77" idx="0"/>
            <a:endCxn id="75" idx="4"/>
          </p:cNvCxnSpPr>
          <p:nvPr/>
        </p:nvCxnSpPr>
        <p:spPr bwMode="auto">
          <a:xfrm flipV="1">
            <a:off x="3943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9">
            <a:extLst>
              <a:ext uri="{FF2B5EF4-FFF2-40B4-BE49-F238E27FC236}">
                <a16:creationId xmlns:a16="http://schemas.microsoft.com/office/drawing/2014/main" id="{3C87A4A6-66F0-4679-A425-CFDB4E22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499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0" name="AutoShape 100">
            <a:extLst>
              <a:ext uri="{FF2B5EF4-FFF2-40B4-BE49-F238E27FC236}">
                <a16:creationId xmlns:a16="http://schemas.microsoft.com/office/drawing/2014/main" id="{0231937D-9750-47EC-A89A-432692ECB22D}"/>
              </a:ext>
            </a:extLst>
          </p:cNvPr>
          <p:cNvCxnSpPr>
            <a:cxnSpLocks noChangeShapeType="1"/>
            <a:stCxn id="77" idx="3"/>
            <a:endCxn id="79" idx="7"/>
          </p:cNvCxnSpPr>
          <p:nvPr/>
        </p:nvCxnSpPr>
        <p:spPr bwMode="auto">
          <a:xfrm flipH="1">
            <a:off x="3652838" y="5399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val 101">
            <a:extLst>
              <a:ext uri="{FF2B5EF4-FFF2-40B4-BE49-F238E27FC236}">
                <a16:creationId xmlns:a16="http://schemas.microsoft.com/office/drawing/2014/main" id="{CEBFFD18-8002-45C4-A035-BDE547E1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2" name="Oval 102">
            <a:extLst>
              <a:ext uri="{FF2B5EF4-FFF2-40B4-BE49-F238E27FC236}">
                <a16:creationId xmlns:a16="http://schemas.microsoft.com/office/drawing/2014/main" id="{8AB64086-5B1C-4A2E-9D4B-C9DAFB9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3" name="AutoShape 103">
            <a:extLst>
              <a:ext uri="{FF2B5EF4-FFF2-40B4-BE49-F238E27FC236}">
                <a16:creationId xmlns:a16="http://schemas.microsoft.com/office/drawing/2014/main" id="{CA95038D-2D56-44C4-A6B0-B4842799A9BD}"/>
              </a:ext>
            </a:extLst>
          </p:cNvPr>
          <p:cNvCxnSpPr>
            <a:cxnSpLocks noChangeShapeType="1"/>
            <a:stCxn id="82" idx="0"/>
            <a:endCxn id="81" idx="4"/>
          </p:cNvCxnSpPr>
          <p:nvPr/>
        </p:nvCxnSpPr>
        <p:spPr bwMode="auto">
          <a:xfrm flipV="1">
            <a:off x="4451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04">
            <a:extLst>
              <a:ext uri="{FF2B5EF4-FFF2-40B4-BE49-F238E27FC236}">
                <a16:creationId xmlns:a16="http://schemas.microsoft.com/office/drawing/2014/main" id="{FD77712D-BEBD-43B2-BC68-9AF0C00CF979}"/>
              </a:ext>
            </a:extLst>
          </p:cNvPr>
          <p:cNvCxnSpPr>
            <a:cxnSpLocks noChangeShapeType="1"/>
            <a:stCxn id="75" idx="6"/>
            <a:endCxn id="81" idx="2"/>
          </p:cNvCxnSpPr>
          <p:nvPr/>
        </p:nvCxnSpPr>
        <p:spPr bwMode="auto">
          <a:xfrm>
            <a:off x="407035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105">
            <a:extLst>
              <a:ext uri="{FF2B5EF4-FFF2-40B4-BE49-F238E27FC236}">
                <a16:creationId xmlns:a16="http://schemas.microsoft.com/office/drawing/2014/main" id="{C5966E60-17A3-4E40-A0CE-EEF4D2549620}"/>
              </a:ext>
            </a:extLst>
          </p:cNvPr>
          <p:cNvCxnSpPr>
            <a:cxnSpLocks noChangeShapeType="1"/>
            <a:stCxn id="77" idx="6"/>
            <a:endCxn id="82" idx="2"/>
          </p:cNvCxnSpPr>
          <p:nvPr/>
        </p:nvCxnSpPr>
        <p:spPr bwMode="auto">
          <a:xfrm>
            <a:off x="407035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06">
            <a:extLst>
              <a:ext uri="{FF2B5EF4-FFF2-40B4-BE49-F238E27FC236}">
                <a16:creationId xmlns:a16="http://schemas.microsoft.com/office/drawing/2014/main" id="{B08DA761-84F2-4D05-B27F-08060A8F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87" name="Oval 107">
            <a:extLst>
              <a:ext uri="{FF2B5EF4-FFF2-40B4-BE49-F238E27FC236}">
                <a16:creationId xmlns:a16="http://schemas.microsoft.com/office/drawing/2014/main" id="{7D072976-3E05-46CA-BACC-9DE40089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8" name="AutoShape 109">
            <a:extLst>
              <a:ext uri="{FF2B5EF4-FFF2-40B4-BE49-F238E27FC236}">
                <a16:creationId xmlns:a16="http://schemas.microsoft.com/office/drawing/2014/main" id="{25F13376-9173-40C5-8F6E-9ADC2E973B42}"/>
              </a:ext>
            </a:extLst>
          </p:cNvPr>
          <p:cNvCxnSpPr>
            <a:cxnSpLocks noChangeShapeType="1"/>
            <a:stCxn id="81" idx="6"/>
            <a:endCxn id="86" idx="2"/>
          </p:cNvCxnSpPr>
          <p:nvPr/>
        </p:nvCxnSpPr>
        <p:spPr bwMode="auto">
          <a:xfrm>
            <a:off x="4578350" y="48641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110">
            <a:extLst>
              <a:ext uri="{FF2B5EF4-FFF2-40B4-BE49-F238E27FC236}">
                <a16:creationId xmlns:a16="http://schemas.microsoft.com/office/drawing/2014/main" id="{AA414697-4253-4188-9C12-A3CA6709366E}"/>
              </a:ext>
            </a:extLst>
          </p:cNvPr>
          <p:cNvCxnSpPr>
            <a:cxnSpLocks noChangeShapeType="1"/>
            <a:stCxn id="82" idx="6"/>
            <a:endCxn id="87" idx="2"/>
          </p:cNvCxnSpPr>
          <p:nvPr/>
        </p:nvCxnSpPr>
        <p:spPr bwMode="auto">
          <a:xfrm>
            <a:off x="4578350" y="53086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Rectangle 112">
            <a:extLst>
              <a:ext uri="{FF2B5EF4-FFF2-40B4-BE49-F238E27FC236}">
                <a16:creationId xmlns:a16="http://schemas.microsoft.com/office/drawing/2014/main" id="{7165826F-284F-4A68-8F70-7059FE01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06725"/>
            <a:ext cx="461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Ex:  </a:t>
            </a:r>
            <a:r>
              <a:rPr lang="en-US" altLang="en-US" sz="1400" b="1" dirty="0">
                <a:latin typeface="Courier New" panose="02070309020205020404" pitchFamily="49" charset="0"/>
              </a:rPr>
              <a:t>GUCGAUUGAGCGAAUGUAACAACGUGGCUACGGCGAGA</a:t>
            </a:r>
            <a:endParaRPr lang="en-US" altLang="en-US" dirty="0"/>
          </a:p>
        </p:txBody>
      </p:sp>
      <p:sp>
        <p:nvSpPr>
          <p:cNvPr id="91" name="Rectangle 115">
            <a:extLst>
              <a:ext uri="{FF2B5EF4-FFF2-40B4-BE49-F238E27FC236}">
                <a16:creationId xmlns:a16="http://schemas.microsoft.com/office/drawing/2014/main" id="{5C284B23-5807-4319-91B2-75242FCA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6137275"/>
            <a:ext cx="2789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complementary base pairs:  A-U, C-G</a:t>
            </a:r>
          </a:p>
        </p:txBody>
      </p:sp>
      <p:cxnSp>
        <p:nvCxnSpPr>
          <p:cNvPr id="92" name="AutoShape 116">
            <a:extLst>
              <a:ext uri="{FF2B5EF4-FFF2-40B4-BE49-F238E27FC236}">
                <a16:creationId xmlns:a16="http://schemas.microsoft.com/office/drawing/2014/main" id="{B739BA21-BAE9-49CF-8609-FE1528DF5D49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4953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8155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a67310e-54cf-42c8-b936-910e4730ccb6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74289</TotalTime>
  <Words>3611</Words>
  <Application>Microsoft Office PowerPoint</Application>
  <PresentationFormat>On-screen Show (4:3)</PresentationFormat>
  <Paragraphs>788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 (Body)</vt:lpstr>
      <vt:lpstr>Monotype Sorts</vt:lpstr>
      <vt:lpstr>MS PGothic</vt:lpstr>
      <vt:lpstr>MS PGothic</vt:lpstr>
      <vt:lpstr>Arial</vt:lpstr>
      <vt:lpstr>Arial Black</vt:lpstr>
      <vt:lpstr>Calibri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Quiz</vt:lpstr>
      <vt:lpstr>CSE 421</vt:lpstr>
      <vt:lpstr>Announcement</vt:lpstr>
      <vt:lpstr>Midterm</vt:lpstr>
      <vt:lpstr>Midterm</vt:lpstr>
      <vt:lpstr>Knapsack Problem</vt:lpstr>
      <vt:lpstr>Stronger DP (Strengthening Hypothesis)</vt:lpstr>
      <vt:lpstr>RNA Secondary Structure</vt:lpstr>
      <vt:lpstr>RNA Secondary Structure</vt:lpstr>
      <vt:lpstr>RNA Secondary Structure (Formal)</vt:lpstr>
      <vt:lpstr>Secondary Structure (Examples)</vt:lpstr>
      <vt:lpstr>DP: First Attempt</vt:lpstr>
      <vt:lpstr>DP: Second Attempt</vt:lpstr>
      <vt:lpstr>Recursive Code</vt:lpstr>
      <vt:lpstr>Formal Induction</vt:lpstr>
      <vt:lpstr>Bottom-up DP</vt:lpstr>
      <vt:lpstr>PowerPoint Presentation</vt:lpstr>
      <vt:lpstr>Quiz Solution</vt:lpstr>
      <vt:lpstr>Sequence Alignment (Edit distance)</vt:lpstr>
      <vt:lpstr>Word Alignment</vt:lpstr>
      <vt:lpstr>Edit Distance</vt:lpstr>
      <vt:lpstr>Sequence Alignment</vt:lpstr>
      <vt:lpstr>DP for Sequence Alignment</vt:lpstr>
      <vt:lpstr>Bottom-up DP</vt:lpstr>
      <vt:lpstr>Induction</vt:lpstr>
      <vt:lpstr>Optimizing Memory</vt:lpstr>
      <vt:lpstr>DP with O(m+n) memory</vt:lpstr>
      <vt:lpstr>Shortest Path</vt:lpstr>
      <vt:lpstr>How to recover the alignment?</vt:lpstr>
      <vt:lpstr>Lesson</vt:lpstr>
      <vt:lpstr>Longest Path in a DAG</vt:lpstr>
      <vt:lpstr>Longest Path in a DAG</vt:lpstr>
      <vt:lpstr>DP for Longest Path in a DAG</vt:lpstr>
      <vt:lpstr>DP for Longest Path in a DAG</vt:lpstr>
      <vt:lpstr>DP for Longest Path in a DAG</vt:lpstr>
      <vt:lpstr>Outputting the Longest Path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500</cp:revision>
  <cp:lastPrinted>2000-07-01T21:41:59Z</cp:lastPrinted>
  <dcterms:created xsi:type="dcterms:W3CDTF">1998-04-21T02:39:18Z</dcterms:created>
  <dcterms:modified xsi:type="dcterms:W3CDTF">2022-02-09T20:56:24Z</dcterms:modified>
</cp:coreProperties>
</file>