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notesSlides/notesSlide10.xml" ContentType="application/vnd.openxmlformats-officedocument.presentationml.notesSlide+xml"/>
  <Override PartName="/ppt/tags/tag6.xml" ContentType="application/vnd.openxmlformats-officedocument.presentationml.tags+xml"/>
  <Override PartName="/ppt/notesSlides/notesSlide11.xml" ContentType="application/vnd.openxmlformats-officedocument.presentationml.notesSlide+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4" r:id="rId1"/>
  </p:sldMasterIdLst>
  <p:notesMasterIdLst>
    <p:notesMasterId r:id="rId24"/>
  </p:notesMasterIdLst>
  <p:handoutMasterIdLst>
    <p:handoutMasterId r:id="rId25"/>
  </p:handoutMasterIdLst>
  <p:sldIdLst>
    <p:sldId id="369" r:id="rId2"/>
    <p:sldId id="957" r:id="rId3"/>
    <p:sldId id="956" r:id="rId4"/>
    <p:sldId id="942" r:id="rId5"/>
    <p:sldId id="962" r:id="rId6"/>
    <p:sldId id="945" r:id="rId7"/>
    <p:sldId id="948" r:id="rId8"/>
    <p:sldId id="946" r:id="rId9"/>
    <p:sldId id="947" r:id="rId10"/>
    <p:sldId id="951" r:id="rId11"/>
    <p:sldId id="950" r:id="rId12"/>
    <p:sldId id="954" r:id="rId13"/>
    <p:sldId id="953" r:id="rId14"/>
    <p:sldId id="961" r:id="rId15"/>
    <p:sldId id="960" r:id="rId16"/>
    <p:sldId id="963" r:id="rId17"/>
    <p:sldId id="940" r:id="rId18"/>
    <p:sldId id="941" r:id="rId19"/>
    <p:sldId id="958" r:id="rId20"/>
    <p:sldId id="964" r:id="rId21"/>
    <p:sldId id="965" r:id="rId22"/>
    <p:sldId id="966" r:id="rId23"/>
  </p:sldIdLst>
  <p:sldSz cx="9144000" cy="6858000" type="screen4x3"/>
  <p:notesSz cx="7315200" cy="9601200"/>
  <p:defaultTextStyle>
    <a:defPPr>
      <a:defRPr lang="en-US"/>
    </a:defPPr>
    <a:lvl1pPr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1pPr>
    <a:lvl2pPr marL="4572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2pPr>
    <a:lvl3pPr marL="9144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3pPr>
    <a:lvl4pPr marL="13716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4pPr>
    <a:lvl5pPr marL="1828800" algn="ctr" rtl="0" eaLnBrk="0" fontAlgn="base" hangingPunct="0">
      <a:spcBef>
        <a:spcPct val="0"/>
      </a:spcBef>
      <a:spcAft>
        <a:spcPct val="0"/>
      </a:spcAft>
      <a:defRPr sz="2000" kern="1200">
        <a:solidFill>
          <a:schemeClr val="tx1"/>
        </a:solidFill>
        <a:latin typeface="Arial" panose="020B0604020202020204" pitchFamily="34" charset="0"/>
        <a:ea typeface="+mn-ea"/>
        <a:cs typeface="+mn-cs"/>
      </a:defRPr>
    </a:lvl5pPr>
    <a:lvl6pPr marL="2286000" algn="l" defTabSz="914400" rtl="0" eaLnBrk="1" latinLnBrk="0" hangingPunct="1">
      <a:defRPr sz="2000" kern="1200">
        <a:solidFill>
          <a:schemeClr val="tx1"/>
        </a:solidFill>
        <a:latin typeface="Arial" panose="020B0604020202020204" pitchFamily="34" charset="0"/>
        <a:ea typeface="+mn-ea"/>
        <a:cs typeface="+mn-cs"/>
      </a:defRPr>
    </a:lvl6pPr>
    <a:lvl7pPr marL="2743200" algn="l" defTabSz="914400" rtl="0" eaLnBrk="1" latinLnBrk="0" hangingPunct="1">
      <a:defRPr sz="2000" kern="1200">
        <a:solidFill>
          <a:schemeClr val="tx1"/>
        </a:solidFill>
        <a:latin typeface="Arial" panose="020B0604020202020204" pitchFamily="34" charset="0"/>
        <a:ea typeface="+mn-ea"/>
        <a:cs typeface="+mn-cs"/>
      </a:defRPr>
    </a:lvl7pPr>
    <a:lvl8pPr marL="3200400" algn="l" defTabSz="914400" rtl="0" eaLnBrk="1" latinLnBrk="0" hangingPunct="1">
      <a:defRPr sz="2000" kern="1200">
        <a:solidFill>
          <a:schemeClr val="tx1"/>
        </a:solidFill>
        <a:latin typeface="Arial" panose="020B0604020202020204" pitchFamily="34" charset="0"/>
        <a:ea typeface="+mn-ea"/>
        <a:cs typeface="+mn-cs"/>
      </a:defRPr>
    </a:lvl8pPr>
    <a:lvl9pPr marL="3657600" algn="l" defTabSz="914400" rtl="0" eaLnBrk="1" latinLnBrk="0" hangingPunct="1">
      <a:defRPr sz="20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ayan Oveis Gharan" initials="SOG"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669900"/>
    <a:srgbClr val="FFFFCC"/>
    <a:srgbClr val="FFFF00"/>
    <a:srgbClr val="DBF7C9"/>
    <a:srgbClr val="B0ED8B"/>
    <a:srgbClr val="3399FF"/>
    <a:srgbClr val="FF0000"/>
    <a:srgbClr val="FF33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88588" autoAdjust="0"/>
  </p:normalViewPr>
  <p:slideViewPr>
    <p:cSldViewPr snapToGrid="0">
      <p:cViewPr varScale="1">
        <p:scale>
          <a:sx n="116" d="100"/>
          <a:sy n="116" d="100"/>
        </p:scale>
        <p:origin x="858" y="96"/>
      </p:cViewPr>
      <p:guideLst>
        <p:guide orient="horz" pos="21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6370" name="Rectangle 2"/>
          <p:cNvSpPr>
            <a:spLocks noGrp="1" noChangeArrowheads="1"/>
          </p:cNvSpPr>
          <p:nvPr>
            <p:ph type="hdr" sz="quarter"/>
          </p:nvPr>
        </p:nvSpPr>
        <p:spPr bwMode="auto">
          <a:xfrm>
            <a:off x="0" y="0"/>
            <a:ext cx="3132138"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l" defTabSz="966788">
              <a:defRPr sz="1300">
                <a:latin typeface="Helvetica" pitchFamily="34" charset="0"/>
              </a:defRPr>
            </a:lvl1pPr>
          </a:lstStyle>
          <a:p>
            <a:pPr>
              <a:defRPr/>
            </a:pPr>
            <a:endParaRPr lang="en-US" dirty="0"/>
          </a:p>
        </p:txBody>
      </p:sp>
      <p:sp>
        <p:nvSpPr>
          <p:cNvPr id="186371" name="Rectangle 3"/>
          <p:cNvSpPr>
            <a:spLocks noGrp="1" noChangeArrowheads="1"/>
          </p:cNvSpPr>
          <p:nvPr>
            <p:ph type="dt" sz="quarter" idx="1"/>
          </p:nvPr>
        </p:nvSpPr>
        <p:spPr bwMode="auto">
          <a:xfrm>
            <a:off x="4175125" y="0"/>
            <a:ext cx="3133725"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t" anchorCtr="0" compatLnSpc="1">
            <a:prstTxWarp prst="textNoShape">
              <a:avLst/>
            </a:prstTxWarp>
          </a:bodyPr>
          <a:lstStyle>
            <a:lvl1pPr algn="r" defTabSz="966788">
              <a:defRPr sz="1300">
                <a:latin typeface="Helvetica" pitchFamily="34" charset="0"/>
              </a:defRPr>
            </a:lvl1pPr>
          </a:lstStyle>
          <a:p>
            <a:pPr>
              <a:defRPr/>
            </a:pPr>
            <a:endParaRPr lang="en-US" dirty="0"/>
          </a:p>
        </p:txBody>
      </p:sp>
      <p:sp>
        <p:nvSpPr>
          <p:cNvPr id="186372" name="Rectangle 4"/>
          <p:cNvSpPr>
            <a:spLocks noGrp="1" noChangeArrowheads="1"/>
          </p:cNvSpPr>
          <p:nvPr>
            <p:ph type="ftr" sz="quarter" idx="2"/>
          </p:nvPr>
        </p:nvSpPr>
        <p:spPr bwMode="auto">
          <a:xfrm>
            <a:off x="0" y="9104313"/>
            <a:ext cx="3132138"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Helvetica" pitchFamily="34" charset="0"/>
              </a:defRPr>
            </a:lvl1pPr>
          </a:lstStyle>
          <a:p>
            <a:pPr>
              <a:defRPr/>
            </a:pPr>
            <a:endParaRPr lang="en-US" dirty="0"/>
          </a:p>
        </p:txBody>
      </p:sp>
      <p:sp>
        <p:nvSpPr>
          <p:cNvPr id="186373" name="Rectangle 5"/>
          <p:cNvSpPr>
            <a:spLocks noGrp="1" noChangeArrowheads="1"/>
          </p:cNvSpPr>
          <p:nvPr>
            <p:ph type="sldNum" sz="quarter" idx="3"/>
          </p:nvPr>
        </p:nvSpPr>
        <p:spPr bwMode="auto">
          <a:xfrm>
            <a:off x="4175125" y="9104313"/>
            <a:ext cx="3133725" cy="484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Helvetica" panose="020B0604020202020204" pitchFamily="34" charset="0"/>
              </a:defRPr>
            </a:lvl1pPr>
          </a:lstStyle>
          <a:p>
            <a:fld id="{6182BE8A-974A-4C58-A370-5BB83AC9531D}" type="slidenum">
              <a:rPr lang="en-US" altLang="en-US"/>
              <a:pPr/>
              <a:t>‹#›</a:t>
            </a:fld>
            <a:endParaRPr lang="en-US" altLang="en-US" dirty="0"/>
          </a:p>
        </p:txBody>
      </p:sp>
    </p:spTree>
    <p:extLst>
      <p:ext uri="{BB962C8B-B14F-4D97-AF65-F5344CB8AC3E}">
        <p14:creationId xmlns:p14="http://schemas.microsoft.com/office/powerpoint/2010/main" val="21945882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l" defTabSz="966788">
              <a:defRPr sz="1300">
                <a:latin typeface="Comic Sans MS" pitchFamily="66" charset="0"/>
              </a:defRPr>
            </a:lvl1pPr>
          </a:lstStyle>
          <a:p>
            <a:pPr>
              <a:defRPr/>
            </a:pPr>
            <a:endParaRPr lang="en-US" dirty="0"/>
          </a:p>
        </p:txBody>
      </p:sp>
      <p:sp>
        <p:nvSpPr>
          <p:cNvPr id="10035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lvl1pPr algn="r" defTabSz="966788">
              <a:defRPr sz="1300">
                <a:latin typeface="Comic Sans MS" pitchFamily="66" charset="0"/>
              </a:defRPr>
            </a:lvl1pPr>
          </a:lstStyle>
          <a:p>
            <a:pPr>
              <a:defRPr/>
            </a:pPr>
            <a:endParaRPr lang="en-US" dirty="0"/>
          </a:p>
        </p:txBody>
      </p:sp>
      <p:sp>
        <p:nvSpPr>
          <p:cNvPr id="3277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035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035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l" defTabSz="966788">
              <a:defRPr sz="1300">
                <a:latin typeface="Comic Sans MS" pitchFamily="66" charset="0"/>
              </a:defRPr>
            </a:lvl1pPr>
          </a:lstStyle>
          <a:p>
            <a:pPr>
              <a:defRPr/>
            </a:pPr>
            <a:endParaRPr lang="en-US" dirty="0"/>
          </a:p>
        </p:txBody>
      </p:sp>
      <p:sp>
        <p:nvSpPr>
          <p:cNvPr id="10035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6661" tIns="48331" rIns="96661" bIns="48331" numCol="1" anchor="b" anchorCtr="0" compatLnSpc="1">
            <a:prstTxWarp prst="textNoShape">
              <a:avLst/>
            </a:prstTxWarp>
          </a:bodyPr>
          <a:lstStyle>
            <a:lvl1pPr algn="r" defTabSz="966788">
              <a:defRPr sz="1300">
                <a:latin typeface="Comic Sans MS" panose="030F0702030302020204" pitchFamily="66" charset="0"/>
              </a:defRPr>
            </a:lvl1pPr>
          </a:lstStyle>
          <a:p>
            <a:fld id="{5F4EA3E9-184D-49D4-9DA7-1D63A13350B3}" type="slidenum">
              <a:rPr lang="en-US" altLang="en-US"/>
              <a:pPr/>
              <a:t>‹#›</a:t>
            </a:fld>
            <a:endParaRPr lang="en-US" altLang="en-US" dirty="0"/>
          </a:p>
        </p:txBody>
      </p:sp>
    </p:spTree>
    <p:extLst>
      <p:ext uri="{BB962C8B-B14F-4D97-AF65-F5344CB8AC3E}">
        <p14:creationId xmlns:p14="http://schemas.microsoft.com/office/powerpoint/2010/main" val="15932807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C0E7DD-8182-43F6-96D3-A4EB08118FBC}" type="slidenum">
              <a:rPr lang="en-US" altLang="en-US" sz="1300">
                <a:latin typeface="Comic Sans MS" panose="030F0702030302020204" pitchFamily="66" charset="0"/>
              </a:rPr>
              <a:pPr/>
              <a:t>1</a:t>
            </a:fld>
            <a:endParaRPr lang="en-US" altLang="en-US" sz="1300" dirty="0">
              <a:latin typeface="Comic Sans MS" panose="030F0702030302020204" pitchFamily="66"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dirty="0"/>
          </a:p>
        </p:txBody>
      </p:sp>
    </p:spTree>
    <p:extLst>
      <p:ext uri="{BB962C8B-B14F-4D97-AF65-F5344CB8AC3E}">
        <p14:creationId xmlns:p14="http://schemas.microsoft.com/office/powerpoint/2010/main" val="43659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10</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265408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11</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3584803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939605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74840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14</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26051419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15</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726360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2480511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17</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41646995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18</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3357470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19</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306379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452312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20</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31202874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21</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14192066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22</a:t>
            </a:fld>
            <a:endParaRPr lang="en-US" altLang="en-US" sz="1300" dirty="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dirty="0"/>
          </a:p>
        </p:txBody>
      </p:sp>
    </p:spTree>
    <p:extLst>
      <p:ext uri="{BB962C8B-B14F-4D97-AF65-F5344CB8AC3E}">
        <p14:creationId xmlns:p14="http://schemas.microsoft.com/office/powerpoint/2010/main" val="967216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3</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4137483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4</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917881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C42105D-D27B-0A4F-9F8D-A89B6AEC5014}" type="slidenum">
              <a:rPr lang="en-US"/>
              <a:pPr>
                <a:defRPr/>
              </a:pPr>
              <a:t>5</a:t>
            </a:fld>
            <a:endParaRPr lang="en-US"/>
          </a:p>
        </p:txBody>
      </p:sp>
      <p:sp>
        <p:nvSpPr>
          <p:cNvPr id="581634" name="Rectangle 1026"/>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581635" name="Rectangle 1027"/>
          <p:cNvSpPr>
            <a:spLocks noGrp="1" noChangeArrowheads="1"/>
          </p:cNvSpPr>
          <p:nvPr>
            <p:ph type="body" idx="1"/>
          </p:nvPr>
        </p:nvSpPr>
        <p:spPr>
          <a:xfrm>
            <a:off x="1211263" y="3295650"/>
            <a:ext cx="6657975" cy="3124200"/>
          </a:xfrm>
          <a:solidFill>
            <a:srgbClr val="FFFFFF"/>
          </a:solidFill>
          <a:ln>
            <a:solidFill>
              <a:srgbClr val="000000"/>
            </a:solidFill>
            <a:miter lim="800000"/>
            <a:headEnd/>
            <a:tailEnd/>
          </a:ln>
        </p:spPr>
        <p:txBody>
          <a:bodyPr lIns="89931" tIns="44966" rIns="89931" bIns="44966"/>
          <a:lstStyle/>
          <a:p>
            <a:pPr>
              <a:defRPr/>
            </a:pPr>
            <a:endParaRPr lang="en-US">
              <a:cs typeface="+mn-cs"/>
            </a:endParaRPr>
          </a:p>
        </p:txBody>
      </p:sp>
    </p:spTree>
    <p:extLst>
      <p:ext uri="{BB962C8B-B14F-4D97-AF65-F5344CB8AC3E}">
        <p14:creationId xmlns:p14="http://schemas.microsoft.com/office/powerpoint/2010/main" val="3094372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6</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2385618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7</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826850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8</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01602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66788">
              <a:defRPr sz="2000">
                <a:solidFill>
                  <a:schemeClr val="tx1"/>
                </a:solidFill>
                <a:latin typeface="Arial" panose="020B0604020202020204" pitchFamily="34" charset="0"/>
              </a:defRPr>
            </a:lvl1pPr>
            <a:lvl2pPr marL="742950" indent="-285750" defTabSz="966788">
              <a:defRPr sz="2000">
                <a:solidFill>
                  <a:schemeClr val="tx1"/>
                </a:solidFill>
                <a:latin typeface="Arial" panose="020B0604020202020204" pitchFamily="34" charset="0"/>
              </a:defRPr>
            </a:lvl2pPr>
            <a:lvl3pPr marL="1143000" indent="-228600" defTabSz="966788">
              <a:defRPr sz="2000">
                <a:solidFill>
                  <a:schemeClr val="tx1"/>
                </a:solidFill>
                <a:latin typeface="Arial" panose="020B0604020202020204" pitchFamily="34" charset="0"/>
              </a:defRPr>
            </a:lvl3pPr>
            <a:lvl4pPr marL="1600200" indent="-228600" defTabSz="966788">
              <a:defRPr sz="2000">
                <a:solidFill>
                  <a:schemeClr val="tx1"/>
                </a:solidFill>
                <a:latin typeface="Arial" panose="020B0604020202020204" pitchFamily="34" charset="0"/>
              </a:defRPr>
            </a:lvl4pPr>
            <a:lvl5pPr marL="2057400" indent="-228600" defTabSz="966788">
              <a:defRPr sz="2000">
                <a:solidFill>
                  <a:schemeClr val="tx1"/>
                </a:solidFill>
                <a:latin typeface="Arial" panose="020B0604020202020204" pitchFamily="34" charset="0"/>
              </a:defRPr>
            </a:lvl5pPr>
            <a:lvl6pPr marL="2514600" indent="-228600" algn="ctr" defTabSz="966788"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defTabSz="966788"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defTabSz="966788"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defTabSz="966788" eaLnBrk="0" fontAlgn="base" hangingPunct="0">
              <a:spcBef>
                <a:spcPct val="0"/>
              </a:spcBef>
              <a:spcAft>
                <a:spcPct val="0"/>
              </a:spcAft>
              <a:defRPr sz="2000">
                <a:solidFill>
                  <a:schemeClr val="tx1"/>
                </a:solidFill>
                <a:latin typeface="Arial" panose="020B0604020202020204" pitchFamily="34" charset="0"/>
              </a:defRPr>
            </a:lvl9pPr>
          </a:lstStyle>
          <a:p>
            <a:fld id="{1A6BC9F5-ECB3-471E-BA25-2CB387881D6E}" type="slidenum">
              <a:rPr lang="en-US" altLang="en-US" sz="1300">
                <a:latin typeface="Comic Sans MS" panose="030F0702030302020204" pitchFamily="66" charset="0"/>
              </a:rPr>
              <a:pPr/>
              <a:t>9</a:t>
            </a:fld>
            <a:endParaRPr lang="en-US" altLang="en-US" sz="1300">
              <a:latin typeface="Comic Sans MS" panose="030F0702030302020204" pitchFamily="66"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76313" y="4559300"/>
            <a:ext cx="5362575" cy="4321175"/>
          </a:xfrm>
          <a:noFill/>
        </p:spPr>
        <p:txBody>
          <a:bodyPr/>
          <a:lstStyle/>
          <a:p>
            <a:pPr eaLnBrk="1" hangingPunct="1"/>
            <a:endParaRPr lang="en-US" altLang="en-US"/>
          </a:p>
        </p:txBody>
      </p:sp>
    </p:spTree>
    <p:extLst>
      <p:ext uri="{BB962C8B-B14F-4D97-AF65-F5344CB8AC3E}">
        <p14:creationId xmlns:p14="http://schemas.microsoft.com/office/powerpoint/2010/main" val="16822435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567116C-16D2-43AA-8154-EFD1E03DF4C9}" type="slidenum">
              <a:rPr lang="en-US" altLang="en-US"/>
              <a:pPr/>
              <a:t>‹#›</a:t>
            </a:fld>
            <a:endParaRPr lang="en-US" altLang="en-US" dirty="0"/>
          </a:p>
        </p:txBody>
      </p:sp>
    </p:spTree>
    <p:extLst>
      <p:ext uri="{BB962C8B-B14F-4D97-AF65-F5344CB8AC3E}">
        <p14:creationId xmlns:p14="http://schemas.microsoft.com/office/powerpoint/2010/main" val="1585730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DFBD182E-A145-4E71-B82B-6CBFA4F3E397}" type="slidenum">
              <a:rPr lang="en-US" altLang="en-US"/>
              <a:pPr/>
              <a:t>‹#›</a:t>
            </a:fld>
            <a:endParaRPr lang="en-US" altLang="en-US" dirty="0"/>
          </a:p>
        </p:txBody>
      </p:sp>
    </p:spTree>
    <p:extLst>
      <p:ext uri="{BB962C8B-B14F-4D97-AF65-F5344CB8AC3E}">
        <p14:creationId xmlns:p14="http://schemas.microsoft.com/office/powerpoint/2010/main" val="2539162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81E1374A-3996-4B34-A5C7-5AC3F767FD77}" type="slidenum">
              <a:rPr lang="en-US" altLang="en-US"/>
              <a:pPr/>
              <a:t>‹#›</a:t>
            </a:fld>
            <a:endParaRPr lang="en-US" altLang="en-US" dirty="0"/>
          </a:p>
        </p:txBody>
      </p:sp>
    </p:spTree>
    <p:extLst>
      <p:ext uri="{BB962C8B-B14F-4D97-AF65-F5344CB8AC3E}">
        <p14:creationId xmlns:p14="http://schemas.microsoft.com/office/powerpoint/2010/main" val="59557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E887A4BE-E13C-4DAF-A2CA-480D8DCFC258}" type="slidenum">
              <a:rPr lang="en-US" altLang="en-US"/>
              <a:pPr/>
              <a:t>‹#›</a:t>
            </a:fld>
            <a:endParaRPr lang="en-US" altLang="en-US" dirty="0"/>
          </a:p>
        </p:txBody>
      </p:sp>
    </p:spTree>
    <p:extLst>
      <p:ext uri="{BB962C8B-B14F-4D97-AF65-F5344CB8AC3E}">
        <p14:creationId xmlns:p14="http://schemas.microsoft.com/office/powerpoint/2010/main" val="3860021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fld id="{BCCF29E4-DC2E-439B-B9A1-6607799F976A}" type="slidenum">
              <a:rPr lang="en-US" altLang="en-US"/>
              <a:pPr/>
              <a:t>‹#›</a:t>
            </a:fld>
            <a:endParaRPr lang="en-US" altLang="en-US" dirty="0"/>
          </a:p>
        </p:txBody>
      </p:sp>
    </p:spTree>
    <p:extLst>
      <p:ext uri="{BB962C8B-B14F-4D97-AF65-F5344CB8AC3E}">
        <p14:creationId xmlns:p14="http://schemas.microsoft.com/office/powerpoint/2010/main" val="2998249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CA63630E-02F5-4B40-81AB-8D108CC2A048}" type="slidenum">
              <a:rPr lang="en-US" altLang="en-US"/>
              <a:pPr/>
              <a:t>‹#›</a:t>
            </a:fld>
            <a:endParaRPr lang="en-US" altLang="en-US" dirty="0"/>
          </a:p>
        </p:txBody>
      </p:sp>
    </p:spTree>
    <p:extLst>
      <p:ext uri="{BB962C8B-B14F-4D97-AF65-F5344CB8AC3E}">
        <p14:creationId xmlns:p14="http://schemas.microsoft.com/office/powerpoint/2010/main" val="56390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fld id="{2775838F-43A0-4CE2-B439-D1DC84FA671D}" type="slidenum">
              <a:rPr lang="en-US" altLang="en-US"/>
              <a:pPr/>
              <a:t>‹#›</a:t>
            </a:fld>
            <a:endParaRPr lang="en-US" altLang="en-US" dirty="0"/>
          </a:p>
        </p:txBody>
      </p:sp>
    </p:spTree>
    <p:extLst>
      <p:ext uri="{BB962C8B-B14F-4D97-AF65-F5344CB8AC3E}">
        <p14:creationId xmlns:p14="http://schemas.microsoft.com/office/powerpoint/2010/main" val="2528640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fld id="{38AE7D67-9AD0-4E6A-840E-7338A5998B11}" type="slidenum">
              <a:rPr lang="en-US" altLang="en-US"/>
              <a:pPr/>
              <a:t>‹#›</a:t>
            </a:fld>
            <a:endParaRPr lang="en-US" altLang="en-US" dirty="0"/>
          </a:p>
        </p:txBody>
      </p:sp>
    </p:spTree>
    <p:extLst>
      <p:ext uri="{BB962C8B-B14F-4D97-AF65-F5344CB8AC3E}">
        <p14:creationId xmlns:p14="http://schemas.microsoft.com/office/powerpoint/2010/main" val="1755946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fld id="{BC24DF4B-4E87-408C-AB54-4535C2424E76}" type="slidenum">
              <a:rPr lang="en-US" altLang="en-US"/>
              <a:pPr/>
              <a:t>‹#›</a:t>
            </a:fld>
            <a:endParaRPr lang="en-US" altLang="en-US" dirty="0"/>
          </a:p>
        </p:txBody>
      </p:sp>
    </p:spTree>
    <p:extLst>
      <p:ext uri="{BB962C8B-B14F-4D97-AF65-F5344CB8AC3E}">
        <p14:creationId xmlns:p14="http://schemas.microsoft.com/office/powerpoint/2010/main" val="1950269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55416A01-18B0-42B4-BFB0-3E7FC87442AC}" type="slidenum">
              <a:rPr lang="en-US" altLang="en-US"/>
              <a:pPr/>
              <a:t>‹#›</a:t>
            </a:fld>
            <a:endParaRPr lang="en-US" altLang="en-US" dirty="0"/>
          </a:p>
        </p:txBody>
      </p:sp>
    </p:spTree>
    <p:extLst>
      <p:ext uri="{BB962C8B-B14F-4D97-AF65-F5344CB8AC3E}">
        <p14:creationId xmlns:p14="http://schemas.microsoft.com/office/powerpoint/2010/main" val="854609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fld id="{08411271-4AF5-4BF6-89A0-2ACBC67588A7}" type="slidenum">
              <a:rPr lang="en-US" altLang="en-US"/>
              <a:pPr/>
              <a:t>‹#›</a:t>
            </a:fld>
            <a:endParaRPr lang="en-US" altLang="en-US" dirty="0"/>
          </a:p>
        </p:txBody>
      </p:sp>
    </p:spTree>
    <p:extLst>
      <p:ext uri="{BB962C8B-B14F-4D97-AF65-F5344CB8AC3E}">
        <p14:creationId xmlns:p14="http://schemas.microsoft.com/office/powerpoint/2010/main" val="4239527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atin typeface="Times New Roman" pitchFamily="18" charset="0"/>
              </a:defRPr>
            </a:lvl1pPr>
          </a:lstStyle>
          <a:p>
            <a:pPr>
              <a:defRPr/>
            </a:pPr>
            <a:endParaRPr lang="en-US" dirty="0"/>
          </a:p>
        </p:txBody>
      </p:sp>
      <p:sp>
        <p:nvSpPr>
          <p:cNvPr id="26112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endParaRPr lang="en-US" dirty="0"/>
          </a:p>
        </p:txBody>
      </p:sp>
      <p:sp>
        <p:nvSpPr>
          <p:cNvPr id="26112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Times New Roman" panose="02020603050405020304" pitchFamily="18" charset="0"/>
              </a:defRPr>
            </a:lvl1pPr>
          </a:lstStyle>
          <a:p>
            <a:fld id="{EB8B9454-91FB-4250-8FC9-07BC6E8FB160}" type="slidenum">
              <a:rPr lang="en-US" altLang="en-US"/>
              <a:pPr/>
              <a:t>‹#›</a:t>
            </a:fld>
            <a:endParaRPr lang="en-US" alt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pPr eaLnBrk="1" hangingPunct="1"/>
            <a:r>
              <a:rPr lang="en-US" altLang="en-US" dirty="0">
                <a:solidFill>
                  <a:srgbClr val="002060"/>
                </a:solidFill>
                <a:latin typeface="Arial Black" panose="020B0A04020102020204" pitchFamily="34" charset="0"/>
              </a:rPr>
              <a:t>CSE 421</a:t>
            </a:r>
            <a:endParaRPr lang="en-US" altLang="en-US" dirty="0">
              <a:solidFill>
                <a:srgbClr val="002060"/>
              </a:solidFill>
            </a:endParaRPr>
          </a:p>
        </p:txBody>
      </p:sp>
      <p:sp>
        <p:nvSpPr>
          <p:cNvPr id="4100" name="Rectangle 3"/>
          <p:cNvSpPr>
            <a:spLocks noGrp="1" noChangeArrowheads="1"/>
          </p:cNvSpPr>
          <p:nvPr>
            <p:ph type="subTitle" idx="1"/>
          </p:nvPr>
        </p:nvSpPr>
        <p:spPr>
          <a:xfrm>
            <a:off x="558800" y="3661913"/>
            <a:ext cx="8026400" cy="2366963"/>
          </a:xfrm>
        </p:spPr>
        <p:txBody>
          <a:bodyPr/>
          <a:lstStyle/>
          <a:p>
            <a:pPr eaLnBrk="1" hangingPunct="1"/>
            <a:r>
              <a:rPr lang="en-US" altLang="en-US" b="1" dirty="0">
                <a:solidFill>
                  <a:schemeClr val="tx2"/>
                </a:solidFill>
              </a:rPr>
              <a:t>Dynamic Programming </a:t>
            </a:r>
          </a:p>
          <a:p>
            <a:pPr eaLnBrk="1" hangingPunct="1"/>
            <a:endParaRPr lang="en-US" altLang="en-US" dirty="0"/>
          </a:p>
          <a:p>
            <a:pPr eaLnBrk="1" hangingPunct="1"/>
            <a:endParaRPr lang="en-US" altLang="en-US" dirty="0"/>
          </a:p>
          <a:p>
            <a:pPr eaLnBrk="1" hangingPunct="1">
              <a:lnSpc>
                <a:spcPct val="80000"/>
              </a:lnSpc>
            </a:pPr>
            <a:r>
              <a:rPr lang="en-US" altLang="en-US" sz="2000" dirty="0"/>
              <a:t>Yin Tat Lee</a:t>
            </a:r>
          </a:p>
        </p:txBody>
      </p:sp>
      <p:sp>
        <p:nvSpPr>
          <p:cNvPr id="4098" name="Rectangle 16"/>
          <p:cNvSpPr>
            <a:spLocks noGrp="1" noChangeArrowheads="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CC30507E-9979-4EE8-859F-783BCD264D01}" type="slidenum">
              <a:rPr lang="en-US" altLang="en-US" sz="1400">
                <a:solidFill>
                  <a:schemeClr val="bg2"/>
                </a:solidFill>
                <a:latin typeface="Tahoma" panose="020B0604030504040204" pitchFamily="34" charset="0"/>
              </a:rPr>
              <a:pPr/>
              <a:t>1</a:t>
            </a:fld>
            <a:endParaRPr lang="en-US" altLang="en-US" sz="1400" dirty="0">
              <a:solidFill>
                <a:schemeClr val="bg2"/>
              </a:solidFill>
              <a:latin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Decision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solidFill>
                      <a:srgbClr val="000000"/>
                    </a:solidFill>
                    <a:latin typeface="Arial"/>
                  </a:rPr>
                  <a:t>Given a directed graph G with a starting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r>
                  <a:rPr lang="en-US" altLang="en-US" sz="2200" dirty="0">
                    <a:solidFill>
                      <a:srgbClr val="000000"/>
                    </a:solidFill>
                    <a:latin typeface="Arial"/>
                  </a:rPr>
                  <a:t>each vertex represents some state</a:t>
                </a:r>
              </a:p>
              <a:p>
                <a:r>
                  <a:rPr lang="en-US" altLang="en-US" sz="2200" dirty="0">
                    <a:solidFill>
                      <a:srgbClr val="000000"/>
                    </a:solidFill>
                    <a:latin typeface="Arial"/>
                  </a:rPr>
                  <a:t>each edge </a:t>
                </a:r>
                <a14:m>
                  <m:oMath xmlns:m="http://schemas.openxmlformats.org/officeDocument/2006/math">
                    <m:r>
                      <a:rPr lang="en-US" altLang="en-US" sz="2200" b="0" i="1" smtClean="0">
                        <a:solidFill>
                          <a:srgbClr val="000000"/>
                        </a:solidFill>
                        <a:latin typeface="Cambria Math" panose="02040503050406030204" pitchFamily="18" charset="0"/>
                      </a:rPr>
                      <m:t>𝑒</m:t>
                    </m:r>
                  </m:oMath>
                </a14:m>
                <a:r>
                  <a:rPr lang="en-US" altLang="en-US" sz="2200" dirty="0">
                    <a:solidFill>
                      <a:srgbClr val="000000"/>
                    </a:solidFill>
                    <a:latin typeface="Arial"/>
                  </a:rPr>
                  <a:t> has some reward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𝑒</m:t>
                        </m:r>
                      </m:sub>
                    </m:sSub>
                  </m:oMath>
                </a14:m>
                <a:r>
                  <a:rPr lang="en-US" altLang="en-US" sz="2200" dirty="0">
                    <a:solidFill>
                      <a:srgbClr val="000000"/>
                    </a:solidFill>
                    <a:latin typeface="Arial"/>
                  </a:rPr>
                  <a:t> (can be negative)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We define the reward of a path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for some given discount factor </a:t>
                </a:r>
                <a14:m>
                  <m:oMath xmlns:m="http://schemas.openxmlformats.org/officeDocument/2006/math">
                    <m:r>
                      <a:rPr lang="en-US" altLang="en-US" sz="2200" b="0" i="0" smtClean="0">
                        <a:solidFill>
                          <a:srgbClr val="000000"/>
                        </a:solidFill>
                        <a:latin typeface="Cambria Math" panose="02040503050406030204" pitchFamily="18" charset="0"/>
                      </a:rPr>
                      <m:t>0&lt;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&lt;1</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Goal: </a:t>
                </a:r>
                <a:r>
                  <a:rPr lang="en-US" altLang="en-US" sz="2200" dirty="0">
                    <a:solidFill>
                      <a:srgbClr val="000000"/>
                    </a:solidFill>
                    <a:latin typeface="Arial"/>
                  </a:rPr>
                  <a:t>Find a path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starts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with maximum reward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Bellman shows how to solve it using “Dynamic Programming”.</a:t>
                </a:r>
              </a:p>
              <a:p>
                <a:pPr marL="0" indent="0">
                  <a:buNone/>
                </a:pPr>
                <a:r>
                  <a:rPr lang="en-US" altLang="en-US" sz="2200" dirty="0">
                    <a:solidFill>
                      <a:srgbClr val="000000"/>
                    </a:solidFill>
                    <a:latin typeface="Arial"/>
                  </a:rPr>
                  <a:t>Hints: Instead of finding the path, find the reward first!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4"/>
                <a:stretch>
                  <a:fillRect l="-963" t="-762" b="-381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10</a:t>
            </a:fld>
            <a:endParaRPr lang="en-US" altLang="en-US" sz="1400">
              <a:latin typeface="Tahoma" panose="020B0604030504040204" pitchFamily="34" charset="0"/>
            </a:endParaRPr>
          </a:p>
        </p:txBody>
      </p:sp>
      <p:pic>
        <p:nvPicPr>
          <p:cNvPr id="15" name="Picture 14">
            <a:extLst>
              <a:ext uri="{FF2B5EF4-FFF2-40B4-BE49-F238E27FC236}">
                <a16:creationId xmlns:a16="http://schemas.microsoft.com/office/drawing/2014/main" id="{691C4818-5701-4E86-B8FD-34A9E51787A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83595" y="3410519"/>
            <a:ext cx="4835803" cy="316800"/>
          </a:xfrm>
          <a:prstGeom prst="rect">
            <a:avLst/>
          </a:prstGeom>
        </p:spPr>
      </p:pic>
    </p:spTree>
    <p:extLst>
      <p:ext uri="{BB962C8B-B14F-4D97-AF65-F5344CB8AC3E}">
        <p14:creationId xmlns:p14="http://schemas.microsoft.com/office/powerpoint/2010/main" val="832956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Bellman Equation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0000"/>
                    </a:solidFill>
                    <a:latin typeface="Arial"/>
                  </a:rPr>
                  <a:t>Fix any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pPr marL="0" indent="0">
                  <a:buNone/>
                </a:pPr>
                <a:r>
                  <a:rPr lang="en-US" altLang="en-US" sz="2200" b="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 a path with maximum reward.</a:t>
                </a:r>
              </a:p>
              <a:p>
                <a:pPr marL="0" indent="0">
                  <a:buNone/>
                </a:pPr>
                <a:r>
                  <a:rPr lang="en-US" altLang="en-US" sz="220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𝑞</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3</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Note that </a:t>
                </a: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Hence, if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maximizes reward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𝑞</m:t>
                    </m:r>
                  </m:oMath>
                </a14:m>
                <a:r>
                  <a:rPr lang="en-US" altLang="en-US" sz="2200" dirty="0">
                    <a:solidFill>
                      <a:srgbClr val="000000"/>
                    </a:solidFill>
                    <a:latin typeface="Arial"/>
                  </a:rPr>
                  <a:t> </a:t>
                </a:r>
                <a:r>
                  <a:rPr lang="en-US" altLang="en-US" sz="2200" dirty="0">
                    <a:solidFill>
                      <a:srgbClr val="000000"/>
                    </a:solidFill>
                  </a:rPr>
                  <a:t>maximizes reward at </a:t>
                </a:r>
                <a14:m>
                  <m:oMath xmlns:m="http://schemas.openxmlformats.org/officeDocument/2006/math">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Let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 the maximum reward for path starting at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r>
                  <a:rPr lang="en-US" altLang="en-US" sz="2200" dirty="0">
                    <a:solidFill>
                      <a:srgbClr val="000000"/>
                    </a:solidFill>
                    <a:latin typeface="Arial"/>
                  </a:rPr>
                  <a:t>We have </a:t>
                </a:r>
                <a14:m>
                  <m:oMath xmlns:m="http://schemas.openxmlformats.org/officeDocument/2006/math">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𝑅</m:t>
                        </m:r>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(Bellman equation)</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4"/>
                <a:stretch>
                  <a:fillRect l="-963" t="-74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11</a:t>
            </a:fld>
            <a:endParaRPr lang="en-US" altLang="en-US" sz="1400">
              <a:latin typeface="Tahoma" panose="020B0604030504040204" pitchFamily="34" charset="0"/>
            </a:endParaRPr>
          </a:p>
        </p:txBody>
      </p:sp>
      <p:pic>
        <p:nvPicPr>
          <p:cNvPr id="14" name="Picture 13">
            <a:extLst>
              <a:ext uri="{FF2B5EF4-FFF2-40B4-BE49-F238E27FC236}">
                <a16:creationId xmlns:a16="http://schemas.microsoft.com/office/drawing/2014/main" id="{3690BEB7-3C40-4FA1-A928-3ED3F4FC0313}"/>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826546" y="2994368"/>
            <a:ext cx="6243803" cy="1186743"/>
          </a:xfrm>
          <a:prstGeom prst="rect">
            <a:avLst/>
          </a:prstGeom>
        </p:spPr>
      </p:pic>
      <p:sp>
        <p:nvSpPr>
          <p:cNvPr id="15" name="TextBox 14">
            <a:extLst>
              <a:ext uri="{FF2B5EF4-FFF2-40B4-BE49-F238E27FC236}">
                <a16:creationId xmlns:a16="http://schemas.microsoft.com/office/drawing/2014/main" id="{6163D98A-20BA-40AD-A504-2703534D8755}"/>
              </a:ext>
            </a:extLst>
          </p:cNvPr>
          <p:cNvSpPr txBox="1"/>
          <p:nvPr/>
        </p:nvSpPr>
        <p:spPr>
          <a:xfrm>
            <a:off x="3426823" y="5960697"/>
            <a:ext cx="4522909" cy="40011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dirty="0"/>
              <a:t>Like last lecture, unclear how to use.</a:t>
            </a:r>
          </a:p>
        </p:txBody>
      </p:sp>
    </p:spTree>
    <p:extLst>
      <p:ext uri="{BB962C8B-B14F-4D97-AF65-F5344CB8AC3E}">
        <p14:creationId xmlns:p14="http://schemas.microsoft.com/office/powerpoint/2010/main" val="64482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Value Iteration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0000"/>
                    </a:solidFill>
                  </a:rPr>
                  <a:t>Bellman equation: </a:t>
                </a:r>
                <a14:m>
                  <m:oMath xmlns:m="http://schemas.openxmlformats.org/officeDocument/2006/math">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𝑅</m:t>
                        </m:r>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a:t>
                </a:r>
              </a:p>
              <a:p>
                <a:pPr marL="0" indent="0">
                  <a:buNone/>
                </a:pPr>
                <a:r>
                  <a:rPr lang="en-US" altLang="en-US" sz="2200" dirty="0">
                    <a:solidFill>
                      <a:srgbClr val="000000"/>
                    </a:solidFill>
                    <a:latin typeface="Arial"/>
                  </a:rPr>
                  <a:t>We define </a:t>
                </a:r>
                <a14:m>
                  <m:oMath xmlns:m="http://schemas.openxmlformats.org/officeDocument/2006/math">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0</m:t>
                            </m:r>
                          </m:e>
                        </m:d>
                      </m:sup>
                    </m:s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=0</m:t>
                    </m:r>
                  </m:oMath>
                </a14:m>
                <a:r>
                  <a:rPr lang="en-US" altLang="en-US" sz="2200" dirty="0">
                    <a:solidFill>
                      <a:srgbClr val="000000"/>
                    </a:solidFill>
                    <a:latin typeface="Arial"/>
                  </a:rPr>
                  <a:t> for all </a:t>
                </a:r>
                <a14:m>
                  <m:oMath xmlns:m="http://schemas.openxmlformats.org/officeDocument/2006/math">
                    <m:r>
                      <a:rPr lang="en-US" altLang="en-US" sz="2200" b="0" i="1" smtClean="0">
                        <a:solidFill>
                          <a:srgbClr val="000000"/>
                        </a:solidFill>
                        <a:latin typeface="Cambria Math" panose="02040503050406030204" pitchFamily="18" charset="0"/>
                      </a:rPr>
                      <m:t>𝑢</m:t>
                    </m:r>
                  </m:oMath>
                </a14:m>
                <a:r>
                  <a:rPr lang="en-US" altLang="en-US" sz="2200" dirty="0">
                    <a:solidFill>
                      <a:srgbClr val="000000"/>
                    </a:solidFill>
                    <a:latin typeface="Arial"/>
                  </a:rPr>
                  <a:t> and</a:t>
                </a:r>
              </a:p>
              <a:p>
                <a:pPr marL="0" indent="0" algn="ctr">
                  <a:buNone/>
                </a:pPr>
                <a14:m>
                  <m:oMath xmlns:m="http://schemas.openxmlformats.org/officeDocument/2006/math">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+1)</m:t>
                        </m:r>
                      </m:sup>
                    </m:s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𝑣𝑢</m:t>
                            </m:r>
                          </m:sub>
                        </m:sSub>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𝛾</m:t>
                        </m:r>
                        <m:r>
                          <a:rPr lang="en-US" altLang="en-US" sz="2200" i="1">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i="1">
                                <a:solidFill>
                                  <a:srgbClr val="000000"/>
                                </a:solidFill>
                                <a:latin typeface="Cambria Math" panose="02040503050406030204" pitchFamily="18" charset="0"/>
                              </a:rPr>
                              <m:t>𝑅</m:t>
                            </m:r>
                          </m:e>
                          <m: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m:t>
                            </m:r>
                          </m:sup>
                        </m:sSup>
                        <m:d>
                          <m:dPr>
                            <m:ctrlPr>
                              <a:rPr lang="en-US" altLang="en-US" sz="2200" i="1">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e>
                    </m:func>
                  </m:oMath>
                </a14:m>
                <a:r>
                  <a:rPr lang="en-US" altLang="en-US" sz="2200" dirty="0">
                    <a:solidFill>
                      <a:srgbClr val="000000"/>
                    </a:solidFill>
                    <a:latin typeface="Arial"/>
                  </a:rPr>
                  <a:t> for all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r>
                  <a:rPr lang="en-US" altLang="en-US" sz="2200" dirty="0">
                    <a:solidFill>
                      <a:srgbClr val="000000"/>
                    </a:solidFill>
                    <a:latin typeface="Arial"/>
                  </a:rPr>
                  <a:t>(Unlike Bellman equation, this can be implemented.)</a:t>
                </a:r>
              </a:p>
              <a:p>
                <a:pPr marL="0" indent="0">
                  <a:buNone/>
                </a:pPr>
                <a:endParaRPr lang="en-US" altLang="en-US" sz="2200" dirty="0">
                  <a:solidFill>
                    <a:srgbClr val="000000"/>
                  </a:solidFill>
                  <a:latin typeface="Arial"/>
                </a:endParaRPr>
              </a:p>
              <a:p>
                <a:pPr marL="0" indent="0">
                  <a:buNone/>
                </a:pPr>
                <a:r>
                  <a:rPr lang="en-US" altLang="en-US" sz="2200" dirty="0">
                    <a:solidFill>
                      <a:srgbClr val="0033CC"/>
                    </a:solidFill>
                    <a:latin typeface="Arial"/>
                  </a:rPr>
                  <a:t>Lemma: </a:t>
                </a:r>
                <a:r>
                  <a:rPr lang="en-US" altLang="en-US" sz="2200" dirty="0">
                    <a:solidFill>
                      <a:srgbClr val="000000"/>
                    </a:solidFill>
                    <a:latin typeface="Arial"/>
                  </a:rPr>
                  <a:t>Let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sub>
                    </m:sSub>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max</m:t>
                            </m:r>
                          </m:e>
                          <m:lim>
                            <m:r>
                              <a:rPr lang="en-US" altLang="en-US" sz="2200" b="0" i="1" smtClean="0">
                                <a:solidFill>
                                  <a:srgbClr val="000000"/>
                                </a:solidFill>
                                <a:latin typeface="Cambria Math" panose="02040503050406030204" pitchFamily="18" charset="0"/>
                              </a:rPr>
                              <m:t>𝑢</m:t>
                            </m:r>
                          </m:lim>
                        </m:limLow>
                      </m:fName>
                      <m:e>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𝑅</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𝑢</m:t>
                            </m:r>
                          </m:e>
                        </m:d>
                        <m:r>
                          <a:rPr lang="en-US" altLang="en-US" sz="2200" b="0" i="1" smtClean="0">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𝑅</m:t>
                            </m:r>
                          </m:e>
                          <m:sup>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𝑡</m:t>
                                </m:r>
                              </m:e>
                            </m:d>
                          </m:sup>
                        </m:sSup>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𝑢</m:t>
                        </m:r>
                        <m:r>
                          <a:rPr lang="en-US" altLang="en-US" sz="2200" b="0" i="1" smtClean="0">
                            <a:solidFill>
                              <a:srgbClr val="000000"/>
                            </a:solidFill>
                            <a:latin typeface="Cambria Math" panose="02040503050406030204" pitchFamily="18" charset="0"/>
                          </a:rPr>
                          <m:t>)</m:t>
                        </m:r>
                      </m:e>
                    </m:func>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Then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𝜖</m:t>
                        </m:r>
                      </m:e>
                      <m:sub>
                        <m:r>
                          <a:rPr lang="en-US" altLang="en-US" sz="2200" b="0" i="1" smtClean="0">
                            <a:solidFill>
                              <a:srgbClr val="000000"/>
                            </a:solidFill>
                            <a:latin typeface="Cambria Math" panose="02040503050406030204" pitchFamily="18" charset="0"/>
                          </a:rPr>
                          <m:t>𝑡</m:t>
                        </m:r>
                      </m:sub>
                    </m:sSub>
                  </m:oMath>
                </a14:m>
                <a:r>
                  <a:rPr lang="en-US" altLang="en-US" sz="2200" dirty="0">
                    <a:solidFill>
                      <a:srgbClr val="000000"/>
                    </a:solidFill>
                    <a:latin typeface="Arial"/>
                  </a:rPr>
                  <a:t>.</a:t>
                </a:r>
              </a:p>
              <a:p>
                <a:pPr marL="0" indent="0">
                  <a:buNone/>
                </a:pPr>
                <a:r>
                  <a:rPr lang="en-US" altLang="en-US" sz="2200" dirty="0">
                    <a:solidFill>
                      <a:srgbClr val="0033CC"/>
                    </a:solidFill>
                    <a:latin typeface="Arial"/>
                  </a:rPr>
                  <a:t>Proof:</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4"/>
                <a:stretch>
                  <a:fillRect l="-963" t="-86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12</a:t>
            </a:fld>
            <a:endParaRPr lang="en-US" altLang="en-US" sz="1400">
              <a:latin typeface="Tahoma" panose="020B0604030504040204" pitchFamily="34" charset="0"/>
            </a:endParaRPr>
          </a:p>
        </p:txBody>
      </p:sp>
      <p:pic>
        <p:nvPicPr>
          <p:cNvPr id="3" name="Picture 2">
            <a:extLst>
              <a:ext uri="{FF2B5EF4-FFF2-40B4-BE49-F238E27FC236}">
                <a16:creationId xmlns:a16="http://schemas.microsoft.com/office/drawing/2014/main" id="{D04786FB-8DF5-4322-96BB-757625CD0DB2}"/>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1285965" y="4221605"/>
            <a:ext cx="4818285" cy="2023619"/>
          </a:xfrm>
          <a:prstGeom prst="rect">
            <a:avLst/>
          </a:prstGeom>
        </p:spPr>
      </p:pic>
    </p:spTree>
    <p:extLst>
      <p:ext uri="{BB962C8B-B14F-4D97-AF65-F5344CB8AC3E}">
        <p14:creationId xmlns:p14="http://schemas.microsoft.com/office/powerpoint/2010/main" val="313376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Value Iteration</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13</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6" name="Text Box 5">
                <a:extLst>
                  <a:ext uri="{FF2B5EF4-FFF2-40B4-BE49-F238E27FC236}">
                    <a16:creationId xmlns:a16="http://schemas.microsoft.com/office/drawing/2014/main" id="{F7BAD4DB-9EDC-414A-97DC-537DEBCBD27F}"/>
                  </a:ext>
                </a:extLst>
              </p:cNvPr>
              <p:cNvSpPr txBox="1">
                <a:spLocks noChangeArrowheads="1"/>
              </p:cNvSpPr>
              <p:nvPr/>
            </p:nvSpPr>
            <p:spPr bwMode="auto">
              <a:xfrm>
                <a:off x="538316" y="1102167"/>
                <a:ext cx="8001000" cy="2350836"/>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solidFill>
                      <a:srgbClr val="0033CC"/>
                    </a:solidFill>
                    <a:latin typeface="Courier New" panose="02070309020205020404" pitchFamily="49" charset="0"/>
                  </a:rPr>
                  <a:t>Input</a:t>
                </a:r>
                <a:r>
                  <a:rPr lang="en-US" altLang="en-US" sz="1600" b="1" dirty="0">
                    <a:latin typeface="Courier New" panose="02070309020205020404" pitchFamily="49" charset="0"/>
                  </a:rPr>
                  <a:t>: accuracy target </a:t>
                </a:r>
                <a14:m>
                  <m:oMath xmlns:m="http://schemas.openxmlformats.org/officeDocument/2006/math">
                    <m:r>
                      <a:rPr lang="en-US" altLang="en-US" sz="1600" b="1" i="1" smtClean="0">
                        <a:latin typeface="Cambria Math" panose="02040503050406030204" pitchFamily="18" charset="0"/>
                      </a:rPr>
                      <m:t>𝜹</m:t>
                    </m:r>
                  </m:oMath>
                </a14:m>
                <a:endParaRPr lang="en-US" altLang="en-US" sz="1600" b="1" dirty="0">
                  <a:latin typeface="Courier New" panose="02070309020205020404" pitchFamily="49" charset="0"/>
                </a:endParaRPr>
              </a:p>
              <a:p>
                <a:pPr algn="l"/>
                <a:r>
                  <a:rPr lang="en-US" altLang="en-US" sz="1600" b="1" dirty="0">
                    <a:latin typeface="Courier New" panose="02070309020205020404" pitchFamily="49" charset="0"/>
                  </a:rPr>
                  <a:t>R[u,0]=0 for all u</a:t>
                </a:r>
              </a:p>
              <a:p>
                <a:pPr algn="l"/>
                <a14:m>
                  <m:oMath xmlns:m="http://schemas.openxmlformats.org/officeDocument/2006/math">
                    <m:sSub>
                      <m:sSubPr>
                        <m:ctrlPr>
                          <a:rPr lang="en-US" altLang="en-US" sz="1600" b="1" i="1" smtClean="0">
                            <a:latin typeface="Cambria Math" panose="02040503050406030204" pitchFamily="18" charset="0"/>
                          </a:rPr>
                        </m:ctrlPr>
                      </m:sSubPr>
                      <m:e>
                        <m:r>
                          <a:rPr lang="en-US" altLang="en-US" sz="1600" b="1" i="1" smtClean="0">
                            <a:latin typeface="Cambria Math" panose="02040503050406030204" pitchFamily="18" charset="0"/>
                          </a:rPr>
                          <m:t>𝑹</m:t>
                        </m:r>
                      </m:e>
                      <m:sub>
                        <m:r>
                          <a:rPr lang="en-US" altLang="en-US" sz="1600" b="1" i="1" smtClean="0">
                            <a:latin typeface="Cambria Math" panose="02040503050406030204" pitchFamily="18" charset="0"/>
                          </a:rPr>
                          <m:t>𝒎𝒂𝒙</m:t>
                        </m:r>
                      </m:sub>
                    </m:sSub>
                  </m:oMath>
                </a14:m>
                <a:r>
                  <a:rPr lang="en-US" altLang="en-US" sz="1600" b="1" dirty="0">
                    <a:latin typeface="Courier New" panose="02070309020205020404" pitchFamily="49" charset="0"/>
                  </a:rPr>
                  <a:t> = </a:t>
                </a:r>
                <a:r>
                  <a:rPr lang="en-US" altLang="en-US" sz="1600" b="1" dirty="0" err="1">
                    <a:latin typeface="Courier New" panose="02070309020205020404" pitchFamily="49" charset="0"/>
                  </a:rPr>
                  <a:t>max</a:t>
                </a:r>
                <a:r>
                  <a:rPr lang="en-US" altLang="en-US" sz="1600" b="1" baseline="-25000" dirty="0" err="1">
                    <a:latin typeface="Courier New" panose="02070309020205020404" pitchFamily="49" charset="0"/>
                  </a:rPr>
                  <a:t>e</a:t>
                </a:r>
                <a:r>
                  <a:rPr lang="en-US" altLang="en-US" sz="1600" b="1" dirty="0">
                    <a:latin typeface="Courier New" panose="02070309020205020404" pitchFamily="49" charset="0"/>
                  </a:rPr>
                  <a:t> |r</a:t>
                </a:r>
                <a:r>
                  <a:rPr lang="en-US" altLang="en-US" sz="1600" b="1" baseline="-25000" dirty="0">
                    <a:latin typeface="Courier New" panose="02070309020205020404" pitchFamily="49" charset="0"/>
                  </a:rPr>
                  <a:t>e</a:t>
                </a:r>
                <a:r>
                  <a:rPr lang="en-US" altLang="en-US" sz="1600" b="1" dirty="0">
                    <a:latin typeface="Courier New" panose="02070309020205020404" pitchFamily="49" charset="0"/>
                  </a:rPr>
                  <a:t>| / (1-</a:t>
                </a:r>
                <a14:m>
                  <m:oMath xmlns:m="http://schemas.openxmlformats.org/officeDocument/2006/math">
                    <m:r>
                      <a:rPr lang="en-US" altLang="en-US" sz="1600" b="1" i="1" smtClean="0">
                        <a:latin typeface="Cambria Math" panose="02040503050406030204" pitchFamily="18" charset="0"/>
                      </a:rPr>
                      <m:t>𝜸</m:t>
                    </m:r>
                  </m:oMath>
                </a14:m>
                <a:r>
                  <a:rPr lang="en-US" altLang="en-US" sz="1600" b="1" dirty="0">
                    <a:latin typeface="Courier New" panose="02070309020205020404" pitchFamily="49" charset="0"/>
                  </a:rPr>
                  <a:t>)</a:t>
                </a:r>
              </a:p>
              <a:p>
                <a:pPr algn="l"/>
                <a:r>
                  <a:rPr lang="en-US" altLang="en-US" sz="1600" b="1" dirty="0">
                    <a:latin typeface="Courier New" panose="02070309020205020404" pitchFamily="49" charset="0"/>
                  </a:rPr>
                  <a:t>T = </a:t>
                </a:r>
                <a14:m>
                  <m:oMath xmlns:m="http://schemas.openxmlformats.org/officeDocument/2006/math">
                    <m:d>
                      <m:dPr>
                        <m:begChr m:val="⌈"/>
                        <m:endChr m:val="⌉"/>
                        <m:ctrlPr>
                          <a:rPr lang="en-US" altLang="en-US" sz="1600" b="1" i="1" smtClean="0">
                            <a:latin typeface="Cambria Math" panose="02040503050406030204" pitchFamily="18" charset="0"/>
                          </a:rPr>
                        </m:ctrlPr>
                      </m:dPr>
                      <m:e>
                        <m:r>
                          <a:rPr lang="en-US" altLang="en-US" sz="1600" b="1">
                            <a:latin typeface="Cambria Math" panose="02040503050406030204" pitchFamily="18" charset="0"/>
                          </a:rPr>
                          <m:t>𝐥𝐨</m:t>
                        </m:r>
                        <m:sSub>
                          <m:sSubPr>
                            <m:ctrlPr>
                              <a:rPr lang="en-US" altLang="en-US" sz="1600" b="1" i="1">
                                <a:latin typeface="Cambria Math" panose="02040503050406030204" pitchFamily="18" charset="0"/>
                              </a:rPr>
                            </m:ctrlPr>
                          </m:sSubPr>
                          <m:e>
                            <m:r>
                              <a:rPr lang="en-US" altLang="en-US" sz="1600" b="1">
                                <a:latin typeface="Cambria Math" panose="02040503050406030204" pitchFamily="18" charset="0"/>
                              </a:rPr>
                              <m:t>𝐠</m:t>
                            </m:r>
                          </m:e>
                          <m:sub>
                            <m:r>
                              <a:rPr lang="en-US" altLang="en-US" sz="1600" b="1" i="1">
                                <a:latin typeface="Cambria Math" panose="02040503050406030204" pitchFamily="18" charset="0"/>
                              </a:rPr>
                              <m:t>𝜸</m:t>
                            </m:r>
                          </m:sub>
                        </m:sSub>
                        <m:r>
                          <a:rPr lang="en-US" altLang="en-US" sz="1600" b="1" i="1">
                            <a:latin typeface="Cambria Math" panose="02040503050406030204" pitchFamily="18" charset="0"/>
                          </a:rPr>
                          <m:t>(</m:t>
                        </m:r>
                        <m:f>
                          <m:fPr>
                            <m:ctrlPr>
                              <a:rPr lang="en-US" altLang="en-US" sz="1600" b="1" i="1">
                                <a:latin typeface="Cambria Math" panose="02040503050406030204" pitchFamily="18" charset="0"/>
                              </a:rPr>
                            </m:ctrlPr>
                          </m:fPr>
                          <m:num>
                            <m:sSub>
                              <m:sSubPr>
                                <m:ctrlPr>
                                  <a:rPr lang="en-US" altLang="en-US" sz="1600" b="1" i="1">
                                    <a:latin typeface="Cambria Math" panose="02040503050406030204" pitchFamily="18" charset="0"/>
                                  </a:rPr>
                                </m:ctrlPr>
                              </m:sSubPr>
                              <m:e>
                                <m:r>
                                  <a:rPr lang="en-US" altLang="en-US" sz="1600" b="1" i="1">
                                    <a:latin typeface="Cambria Math" panose="02040503050406030204" pitchFamily="18" charset="0"/>
                                  </a:rPr>
                                  <m:t>𝑹</m:t>
                                </m:r>
                              </m:e>
                              <m:sub>
                                <m:r>
                                  <a:rPr lang="en-US" altLang="en-US" sz="1600" b="1" i="1">
                                    <a:latin typeface="Cambria Math" panose="02040503050406030204" pitchFamily="18" charset="0"/>
                                  </a:rPr>
                                  <m:t>𝒎𝒂𝒙</m:t>
                                </m:r>
                              </m:sub>
                            </m:sSub>
                          </m:num>
                          <m:den>
                            <m:r>
                              <a:rPr lang="en-US" altLang="en-US" sz="1600" b="1" i="1">
                                <a:latin typeface="Cambria Math" panose="02040503050406030204" pitchFamily="18" charset="0"/>
                              </a:rPr>
                              <m:t>𝜹</m:t>
                            </m:r>
                          </m:den>
                        </m:f>
                        <m:r>
                          <a:rPr lang="en-US" altLang="en-US" sz="1600" b="1" i="1">
                            <a:latin typeface="Cambria Math" panose="02040503050406030204" pitchFamily="18" charset="0"/>
                          </a:rPr>
                          <m:t>)</m:t>
                        </m:r>
                      </m:e>
                    </m:d>
                  </m:oMath>
                </a14:m>
                <a:endParaRPr lang="en-US" altLang="en-US" sz="1600" b="1" dirty="0">
                  <a:latin typeface="Courier New" panose="02070309020205020404" pitchFamily="49" charset="0"/>
                </a:endParaRP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a:t>
                </a:r>
                <a:r>
                  <a:rPr lang="en-US" altLang="en-US" sz="1600" b="1" dirty="0">
                    <a:latin typeface="Courier New" panose="02070309020205020404" pitchFamily="49" charset="0"/>
                  </a:rPr>
                  <a:t>t</a:t>
                </a:r>
                <a:r>
                  <a:rPr lang="en-US" altLang="en-US" sz="1600" b="1" dirty="0">
                    <a:solidFill>
                      <a:schemeClr val="tx1"/>
                    </a:solidFill>
                    <a:latin typeface="Courier New" panose="02070309020205020404" pitchFamily="49" charset="0"/>
                  </a:rPr>
                  <a:t> = 1,2,...,T</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v = 1 to n</a:t>
                </a:r>
              </a:p>
              <a:p>
                <a:pPr algn="l"/>
                <a:r>
                  <a:rPr lang="en-US" altLang="en-US" sz="1600" b="1" dirty="0">
                    <a:solidFill>
                      <a:schemeClr val="tx1"/>
                    </a:solidFill>
                    <a:latin typeface="Courier New" panose="02070309020205020404" pitchFamily="49" charset="0"/>
                  </a:rPr>
                  <a:t>      R[</a:t>
                </a:r>
                <a:r>
                  <a:rPr lang="en-US" altLang="en-US" sz="1600" b="1" dirty="0" err="1">
                    <a:solidFill>
                      <a:schemeClr val="tx1"/>
                    </a:solidFill>
                    <a:latin typeface="Courier New" panose="02070309020205020404" pitchFamily="49" charset="0"/>
                  </a:rPr>
                  <a:t>v,t</a:t>
                </a:r>
                <a:r>
                  <a:rPr lang="en-US" altLang="en-US" sz="1600" b="1" dirty="0">
                    <a:solidFill>
                      <a:schemeClr val="tx1"/>
                    </a:solidFill>
                    <a:latin typeface="Courier New" panose="02070309020205020404" pitchFamily="49" charset="0"/>
                  </a:rPr>
                  <a:t>] = </a:t>
                </a:r>
                <a14:m>
                  <m:oMath xmlns:m="http://schemas.openxmlformats.org/officeDocument/2006/math">
                    <m:func>
                      <m:funcPr>
                        <m:ctrlPr>
                          <a:rPr lang="en-US" altLang="en-US" sz="1600" b="0" i="1" smtClean="0">
                            <a:solidFill>
                              <a:srgbClr val="000000"/>
                            </a:solidFill>
                            <a:latin typeface="Cambria Math" panose="02040503050406030204" pitchFamily="18" charset="0"/>
                          </a:rPr>
                        </m:ctrlPr>
                      </m:funcPr>
                      <m:fName>
                        <m:limLow>
                          <m:limLowPr>
                            <m:ctrlPr>
                              <a:rPr lang="en-US" altLang="en-US" sz="1600" b="0" i="1" smtClean="0">
                                <a:solidFill>
                                  <a:srgbClr val="000000"/>
                                </a:solidFill>
                                <a:latin typeface="Cambria Math" panose="02040503050406030204" pitchFamily="18" charset="0"/>
                              </a:rPr>
                            </m:ctrlPr>
                          </m:limLowPr>
                          <m:e>
                            <m:r>
                              <m:rPr>
                                <m:sty m:val="p"/>
                              </m:rPr>
                              <a:rPr lang="en-US" altLang="en-US" sz="1600" b="0" i="0" smtClean="0">
                                <a:solidFill>
                                  <a:srgbClr val="000000"/>
                                </a:solidFill>
                                <a:latin typeface="Cambria Math" panose="02040503050406030204" pitchFamily="18" charset="0"/>
                              </a:rPr>
                              <m:t>max</m:t>
                            </m:r>
                          </m:e>
                          <m:lim>
                            <m:r>
                              <a:rPr lang="en-US" altLang="en-US" sz="1600" b="0" i="1" smtClean="0">
                                <a:solidFill>
                                  <a:srgbClr val="000000"/>
                                </a:solidFill>
                                <a:latin typeface="Cambria Math" panose="02040503050406030204" pitchFamily="18" charset="0"/>
                              </a:rPr>
                              <m:t>𝑢</m:t>
                            </m:r>
                          </m:lim>
                        </m:limLow>
                      </m:fName>
                      <m:e>
                        <m:r>
                          <a:rPr lang="en-US" altLang="en-US" sz="1600" b="0" i="1" smtClean="0">
                            <a:solidFill>
                              <a:srgbClr val="000000"/>
                            </a:solidFill>
                            <a:latin typeface="Cambria Math" panose="02040503050406030204" pitchFamily="18" charset="0"/>
                          </a:rPr>
                          <m:t>(</m:t>
                        </m:r>
                        <m:sSub>
                          <m:sSubPr>
                            <m:ctrlPr>
                              <a:rPr lang="en-US" altLang="en-US" sz="1600" i="1">
                                <a:solidFill>
                                  <a:srgbClr val="000000"/>
                                </a:solidFill>
                                <a:latin typeface="Cambria Math" panose="02040503050406030204" pitchFamily="18" charset="0"/>
                              </a:rPr>
                            </m:ctrlPr>
                          </m:sSubPr>
                          <m:e>
                            <m:r>
                              <a:rPr lang="en-US" altLang="en-US" sz="1600" i="1">
                                <a:solidFill>
                                  <a:srgbClr val="000000"/>
                                </a:solidFill>
                                <a:latin typeface="Cambria Math" panose="02040503050406030204" pitchFamily="18" charset="0"/>
                              </a:rPr>
                              <m:t>𝑟</m:t>
                            </m:r>
                          </m:e>
                          <m:sub>
                            <m:r>
                              <a:rPr lang="en-US" altLang="en-US" sz="1600" b="0" i="1" smtClean="0">
                                <a:solidFill>
                                  <a:srgbClr val="000000"/>
                                </a:solidFill>
                                <a:latin typeface="Cambria Math" panose="02040503050406030204" pitchFamily="18" charset="0"/>
                              </a:rPr>
                              <m:t>𝑣𝑢</m:t>
                            </m:r>
                          </m:sub>
                        </m:sSub>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𝛾</m:t>
                        </m:r>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𝑅</m:t>
                        </m:r>
                        <m:d>
                          <m:dPr>
                            <m:begChr m:val="["/>
                            <m:endChr m:val="]"/>
                            <m:ctrlPr>
                              <a:rPr lang="en-US" altLang="en-US" sz="1600" b="0" i="1" smtClean="0">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𝑢</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𝑡</m:t>
                            </m:r>
                            <m:r>
                              <a:rPr lang="en-US" altLang="en-US" sz="1600" b="0" i="1" smtClean="0">
                                <a:solidFill>
                                  <a:srgbClr val="000000"/>
                                </a:solidFill>
                                <a:latin typeface="Cambria Math" panose="02040503050406030204" pitchFamily="18" charset="0"/>
                              </a:rPr>
                              <m:t>−1</m:t>
                            </m:r>
                          </m:e>
                        </m:d>
                        <m:r>
                          <a:rPr lang="en-US" altLang="en-US" sz="1600" b="0" i="1" smtClean="0">
                            <a:solidFill>
                              <a:srgbClr val="000000"/>
                            </a:solidFill>
                            <a:latin typeface="Cambria Math" panose="02040503050406030204" pitchFamily="18" charset="0"/>
                          </a:rPr>
                          <m:t>)</m:t>
                        </m:r>
                      </m:e>
                    </m:func>
                  </m:oMath>
                </a14:m>
                <a:endParaRPr lang="en-US" altLang="en-US" sz="1600" b="1" dirty="0">
                  <a:solidFill>
                    <a:schemeClr val="tx1"/>
                  </a:solidFill>
                  <a:latin typeface="Courier New" panose="02070309020205020404" pitchFamily="49" charset="0"/>
                </a:endParaRPr>
              </a:p>
            </p:txBody>
          </p:sp>
        </mc:Choice>
        <mc:Fallback xmlns="">
          <p:sp>
            <p:nvSpPr>
              <p:cNvPr id="6" name="Text Box 5">
                <a:extLst>
                  <a:ext uri="{FF2B5EF4-FFF2-40B4-BE49-F238E27FC236}">
                    <a16:creationId xmlns:a16="http://schemas.microsoft.com/office/drawing/2014/main" id="{F7BAD4DB-9EDC-414A-97DC-537DEBCBD27F}"/>
                  </a:ext>
                </a:extLst>
              </p:cNvPr>
              <p:cNvSpPr txBox="1">
                <a:spLocks noRot="1" noChangeAspect="1" noMove="1" noResize="1" noEditPoints="1" noAdjustHandles="1" noChangeArrowheads="1" noChangeShapeType="1" noTextEdit="1"/>
              </p:cNvSpPr>
              <p:nvPr/>
            </p:nvSpPr>
            <p:spPr bwMode="auto">
              <a:xfrm>
                <a:off x="538316" y="1102167"/>
                <a:ext cx="8001000" cy="2350836"/>
              </a:xfrm>
              <a:prstGeom prst="rect">
                <a:avLst/>
              </a:prstGeom>
              <a:blipFill>
                <a:blip r:embed="rId3"/>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F3FE4C93-0747-48F0-841A-38E4425DB18A}"/>
                  </a:ext>
                </a:extLst>
              </p:cNvPr>
              <p:cNvSpPr txBox="1"/>
              <p:nvPr/>
            </p:nvSpPr>
            <p:spPr>
              <a:xfrm>
                <a:off x="538316" y="3562183"/>
                <a:ext cx="7643887" cy="2683042"/>
              </a:xfrm>
              <a:prstGeom prst="rect">
                <a:avLst/>
              </a:prstGeom>
              <a:noFill/>
            </p:spPr>
            <p:txBody>
              <a:bodyPr wrap="none" rtlCol="0">
                <a:spAutoFit/>
              </a:bodyPr>
              <a:lstStyle/>
              <a:p>
                <a:pPr algn="l"/>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𝑚𝑎𝑥</m:t>
                        </m:r>
                      </m:sub>
                    </m:sSub>
                  </m:oMath>
                </a14:m>
                <a:r>
                  <a:rPr lang="en-US" dirty="0"/>
                  <a:t> is some upper bound of </a:t>
                </a:r>
                <a14:m>
                  <m:oMath xmlns:m="http://schemas.openxmlformats.org/officeDocument/2006/math">
                    <m:r>
                      <a:rPr lang="en-US" b="0" i="1" smtClean="0">
                        <a:latin typeface="Cambria Math" panose="02040503050406030204" pitchFamily="18" charset="0"/>
                      </a:rPr>
                      <m:t>𝑅</m:t>
                    </m:r>
                  </m:oMath>
                </a14:m>
                <a:r>
                  <a:rPr lang="en-US" dirty="0"/>
                  <a:t>.</a:t>
                </a:r>
              </a:p>
              <a:p>
                <a:pPr algn="l"/>
                <a:r>
                  <a:rPr lang="en-US" dirty="0"/>
                  <a:t>Using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i="1">
                            <a:solidFill>
                              <a:srgbClr val="000000"/>
                            </a:solidFill>
                            <a:latin typeface="Cambria Math" panose="02040503050406030204" pitchFamily="18" charset="0"/>
                          </a:rPr>
                          <m:t>𝑡</m:t>
                        </m:r>
                        <m:r>
                          <a:rPr lang="en-US" altLang="en-US" i="1">
                            <a:solidFill>
                              <a:srgbClr val="000000"/>
                            </a:solidFill>
                            <a:latin typeface="Cambria Math" panose="02040503050406030204" pitchFamily="18" charset="0"/>
                          </a:rPr>
                          <m:t>+1</m:t>
                        </m:r>
                      </m:sub>
                    </m:sSub>
                    <m:r>
                      <a:rPr lang="en-US" altLang="en-US" i="1">
                        <a:solidFill>
                          <a:srgbClr val="000000"/>
                        </a:solidFill>
                        <a:latin typeface="Cambria Math" panose="02040503050406030204" pitchFamily="18" charset="0"/>
                      </a:rPr>
                      <m:t>≤</m:t>
                    </m:r>
                    <m:r>
                      <a:rPr lang="en-US" altLang="en-US" i="1">
                        <a:solidFill>
                          <a:srgbClr val="000000"/>
                        </a:solidFill>
                        <a:latin typeface="Cambria Math" panose="02040503050406030204" pitchFamily="18" charset="0"/>
                      </a:rPr>
                      <m:t>𝛾</m:t>
                    </m:r>
                    <m:r>
                      <a:rPr lang="en-US" altLang="en-US" i="1">
                        <a:solidFill>
                          <a:srgbClr val="000000"/>
                        </a:solidFill>
                        <a:latin typeface="Cambria Math" panose="02040503050406030204" pitchFamily="18" charset="0"/>
                      </a:rPr>
                      <m:t>⋅</m:t>
                    </m:r>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i="1">
                            <a:solidFill>
                              <a:srgbClr val="000000"/>
                            </a:solidFill>
                            <a:latin typeface="Cambria Math" panose="02040503050406030204" pitchFamily="18" charset="0"/>
                          </a:rPr>
                          <m:t>𝑡</m:t>
                        </m:r>
                      </m:sub>
                    </m:sSub>
                  </m:oMath>
                </a14:m>
                <a:r>
                  <a:rPr lang="en-US" dirty="0"/>
                  <a:t> and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b="0" i="1" smtClean="0">
                            <a:solidFill>
                              <a:srgbClr val="000000"/>
                            </a:solidFill>
                            <a:latin typeface="Cambria Math" panose="02040503050406030204" pitchFamily="18" charset="0"/>
                          </a:rPr>
                          <m:t>0</m:t>
                        </m:r>
                      </m:sub>
                    </m:sSub>
                    <m:r>
                      <a:rPr lang="en-US" altLang="en-US" b="0" i="1" smtClean="0">
                        <a:solidFill>
                          <a:srgbClr val="000000"/>
                        </a:solidFill>
                        <a:latin typeface="Cambria Math" panose="02040503050406030204" pitchFamily="18" charset="0"/>
                      </a:rPr>
                      <m:t>≤</m:t>
                    </m:r>
                    <m:sSub>
                      <m:sSubPr>
                        <m:ctrlPr>
                          <a:rPr lang="en-US" altLang="en-US" b="0" i="1" smtClean="0">
                            <a:solidFill>
                              <a:srgbClr val="000000"/>
                            </a:solidFill>
                            <a:latin typeface="Cambria Math" panose="02040503050406030204" pitchFamily="18" charset="0"/>
                          </a:rPr>
                        </m:ctrlPr>
                      </m:sSubPr>
                      <m:e>
                        <m:r>
                          <a:rPr lang="en-US" altLang="en-US" b="0" i="1" smtClean="0">
                            <a:solidFill>
                              <a:srgbClr val="000000"/>
                            </a:solidFill>
                            <a:latin typeface="Cambria Math" panose="02040503050406030204" pitchFamily="18" charset="0"/>
                          </a:rPr>
                          <m:t>𝑅</m:t>
                        </m:r>
                      </m:e>
                      <m:sub>
                        <m:r>
                          <a:rPr lang="en-US" altLang="en-US" b="0" i="1" smtClean="0">
                            <a:solidFill>
                              <a:srgbClr val="000000"/>
                            </a:solidFill>
                            <a:latin typeface="Cambria Math" panose="02040503050406030204" pitchFamily="18" charset="0"/>
                          </a:rPr>
                          <m:t>𝑚𝑎𝑥</m:t>
                        </m:r>
                      </m:sub>
                    </m:sSub>
                  </m:oMath>
                </a14:m>
                <a:r>
                  <a:rPr lang="en-US" dirty="0"/>
                  <a:t>, we have </a:t>
                </a:r>
                <a14:m>
                  <m:oMath xmlns:m="http://schemas.openxmlformats.org/officeDocument/2006/math">
                    <m:sSub>
                      <m:sSubPr>
                        <m:ctrlPr>
                          <a:rPr lang="en-US" altLang="en-US" i="1">
                            <a:solidFill>
                              <a:srgbClr val="000000"/>
                            </a:solidFill>
                            <a:latin typeface="Cambria Math" panose="02040503050406030204" pitchFamily="18" charset="0"/>
                          </a:rPr>
                        </m:ctrlPr>
                      </m:sSubPr>
                      <m:e>
                        <m:r>
                          <a:rPr lang="en-US" altLang="en-US" i="1">
                            <a:solidFill>
                              <a:srgbClr val="000000"/>
                            </a:solidFill>
                            <a:latin typeface="Cambria Math" panose="02040503050406030204" pitchFamily="18" charset="0"/>
                          </a:rPr>
                          <m:t>𝜖</m:t>
                        </m:r>
                      </m:e>
                      <m:sub>
                        <m:r>
                          <a:rPr lang="en-US" altLang="en-US" b="0" i="1" smtClean="0">
                            <a:solidFill>
                              <a:srgbClr val="000000"/>
                            </a:solidFill>
                            <a:latin typeface="Cambria Math" panose="02040503050406030204" pitchFamily="18" charset="0"/>
                          </a:rPr>
                          <m:t>𝑇</m:t>
                        </m:r>
                      </m:sub>
                    </m:sSub>
                    <m:r>
                      <a:rPr lang="en-US" altLang="en-US" b="0" i="1" smtClean="0">
                        <a:solidFill>
                          <a:srgbClr val="000000"/>
                        </a:solidFill>
                        <a:latin typeface="Cambria Math" panose="02040503050406030204" pitchFamily="18" charset="0"/>
                      </a:rPr>
                      <m:t>≤</m:t>
                    </m:r>
                    <m:r>
                      <a:rPr lang="en-US" altLang="en-US" b="0" i="1" smtClean="0">
                        <a:solidFill>
                          <a:srgbClr val="000000"/>
                        </a:solidFill>
                        <a:latin typeface="Cambria Math" panose="02040503050406030204" pitchFamily="18" charset="0"/>
                      </a:rPr>
                      <m:t>𝛿</m:t>
                    </m:r>
                  </m:oMath>
                </a14:m>
                <a:r>
                  <a:rPr lang="en-US" dirty="0"/>
                  <a:t>. </a:t>
                </a:r>
              </a:p>
              <a:p>
                <a:pPr algn="l"/>
                <a:endParaRPr lang="en-US" dirty="0"/>
              </a:p>
              <a:p>
                <a:pPr algn="l"/>
                <a:r>
                  <a:rPr lang="en-US" dirty="0">
                    <a:solidFill>
                      <a:schemeClr val="accent2"/>
                    </a:solidFill>
                  </a:rPr>
                  <a:t>Running Time</a:t>
                </a:r>
                <a:r>
                  <a:rPr lang="en-US" dirty="0"/>
                  <a:t>: </a:t>
                </a:r>
                <a14:m>
                  <m:oMath xmlns:m="http://schemas.openxmlformats.org/officeDocument/2006/math">
                    <m:r>
                      <a:rPr lang="en-US" b="0" i="1" smtClean="0">
                        <a:latin typeface="Cambria Math" panose="02040503050406030204" pitchFamily="18" charset="0"/>
                      </a:rPr>
                      <m:t>𝑂</m:t>
                    </m:r>
                    <m:d>
                      <m:dPr>
                        <m:ctrlPr>
                          <a:rPr lang="en-US" b="0" i="1" smtClean="0">
                            <a:latin typeface="Cambria Math" panose="02040503050406030204" pitchFamily="18" charset="0"/>
                          </a:rPr>
                        </m:ctrlPr>
                      </m:dPr>
                      <m:e>
                        <m:r>
                          <a:rPr lang="en-US" b="0" i="1" smtClean="0">
                            <a:latin typeface="Cambria Math" panose="02040503050406030204" pitchFamily="18" charset="0"/>
                          </a:rPr>
                          <m:t>𝑚𝑇</m:t>
                        </m:r>
                      </m:e>
                    </m:d>
                  </m:oMath>
                </a14:m>
                <a:r>
                  <a:rPr lang="en-US" b="0" dirty="0"/>
                  <a:t> which is around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 </m:t>
                    </m:r>
                    <m:r>
                      <m:rPr>
                        <m:sty m:val="p"/>
                      </m:rPr>
                      <a:rPr lang="en-US" b="0" i="0" smtClean="0">
                        <a:latin typeface="Cambria Math" panose="02040503050406030204" pitchFamily="18" charset="0"/>
                      </a:rPr>
                      <m:t>log</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𝛿</m:t>
                        </m:r>
                      </m:den>
                    </m:f>
                    <m:r>
                      <a:rPr lang="en-US" b="0" i="1" smtClean="0">
                        <a:latin typeface="Cambria Math" panose="02040503050406030204" pitchFamily="18" charset="0"/>
                      </a:rPr>
                      <m:t>)/(1−</m:t>
                    </m:r>
                    <m:r>
                      <a:rPr lang="en-US" b="0" i="1" smtClean="0">
                        <a:latin typeface="Cambria Math" panose="02040503050406030204" pitchFamily="18" charset="0"/>
                      </a:rPr>
                      <m:t>𝛾</m:t>
                    </m:r>
                    <m:r>
                      <a:rPr lang="en-US" b="0" i="1" smtClean="0">
                        <a:latin typeface="Cambria Math" panose="02040503050406030204" pitchFamily="18" charset="0"/>
                      </a:rPr>
                      <m:t>)</m:t>
                    </m:r>
                  </m:oMath>
                </a14:m>
                <a:r>
                  <a:rPr lang="en-US" b="0" dirty="0"/>
                  <a:t>.</a:t>
                </a:r>
              </a:p>
              <a:p>
                <a:pPr algn="l"/>
                <a:r>
                  <a:rPr lang="en-US" dirty="0"/>
                  <a:t>So, the runtime is fast when the discount factor not close to 1.</a:t>
                </a:r>
              </a:p>
              <a:p>
                <a:pPr algn="l"/>
                <a:endParaRPr lang="en-US" dirty="0"/>
              </a:p>
              <a:p>
                <a:pPr algn="l"/>
                <a:r>
                  <a:rPr lang="en-US" dirty="0">
                    <a:solidFill>
                      <a:schemeClr val="accent2"/>
                    </a:solidFill>
                  </a:rPr>
                  <a:t>Open Question: </a:t>
                </a:r>
                <a:r>
                  <a:rPr lang="en-US" dirty="0"/>
                  <a:t>How fast you can solve it when </a:t>
                </a:r>
                <a14:m>
                  <m:oMath xmlns:m="http://schemas.openxmlformats.org/officeDocument/2006/math">
                    <m:r>
                      <a:rPr lang="en-US" b="0" i="1" smtClean="0">
                        <a:latin typeface="Cambria Math" panose="02040503050406030204" pitchFamily="18" charset="0"/>
                      </a:rPr>
                      <m:t>𝛾</m:t>
                    </m:r>
                  </m:oMath>
                </a14:m>
                <a:r>
                  <a:rPr lang="en-US" dirty="0"/>
                  <a:t> very close to </a:t>
                </a:r>
                <a14:m>
                  <m:oMath xmlns:m="http://schemas.openxmlformats.org/officeDocument/2006/math">
                    <m:r>
                      <a:rPr lang="en-US" b="0" i="1" smtClean="0">
                        <a:latin typeface="Cambria Math" panose="02040503050406030204" pitchFamily="18" charset="0"/>
                      </a:rPr>
                      <m:t>1</m:t>
                    </m:r>
                  </m:oMath>
                </a14:m>
                <a:r>
                  <a:rPr lang="en-US" dirty="0"/>
                  <a:t>?</a:t>
                </a:r>
              </a:p>
              <a:p>
                <a:pPr algn="l"/>
                <a:endParaRPr lang="en-US" b="0" dirty="0"/>
              </a:p>
            </p:txBody>
          </p:sp>
        </mc:Choice>
        <mc:Fallback xmlns="">
          <p:sp>
            <p:nvSpPr>
              <p:cNvPr id="3" name="TextBox 2">
                <a:extLst>
                  <a:ext uri="{FF2B5EF4-FFF2-40B4-BE49-F238E27FC236}">
                    <a16:creationId xmlns:a16="http://schemas.microsoft.com/office/drawing/2014/main" id="{F3FE4C93-0747-48F0-841A-38E4425DB18A}"/>
                  </a:ext>
                </a:extLst>
              </p:cNvPr>
              <p:cNvSpPr txBox="1">
                <a:spLocks noRot="1" noChangeAspect="1" noMove="1" noResize="1" noEditPoints="1" noAdjustHandles="1" noChangeArrowheads="1" noChangeShapeType="1" noTextEdit="1"/>
              </p:cNvSpPr>
              <p:nvPr/>
            </p:nvSpPr>
            <p:spPr>
              <a:xfrm>
                <a:off x="538316" y="3562183"/>
                <a:ext cx="7643887" cy="2683042"/>
              </a:xfrm>
              <a:prstGeom prst="rect">
                <a:avLst/>
              </a:prstGeom>
              <a:blipFill>
                <a:blip r:embed="rId4"/>
                <a:stretch>
                  <a:fillRect l="-797" t="-909"/>
                </a:stretch>
              </a:blipFill>
            </p:spPr>
            <p:txBody>
              <a:bodyPr/>
              <a:lstStyle/>
              <a:p>
                <a:r>
                  <a:rPr lang="en-US">
                    <a:noFill/>
                  </a:rPr>
                  <a:t> </a:t>
                </a:r>
              </a:p>
            </p:txBody>
          </p:sp>
        </mc:Fallback>
      </mc:AlternateContent>
    </p:spTree>
    <p:extLst>
      <p:ext uri="{BB962C8B-B14F-4D97-AF65-F5344CB8AC3E}">
        <p14:creationId xmlns:p14="http://schemas.microsoft.com/office/powerpoint/2010/main" val="288844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2129355"/>
          </a:xfrm>
        </p:spPr>
        <p:txBody>
          <a:bodyPr/>
          <a:lstStyle/>
          <a:p>
            <a:pPr>
              <a:defRPr/>
            </a:pPr>
            <a:r>
              <a:rPr kumimoji="0" lang="en-US" sz="3600" dirty="0">
                <a:cs typeface="+mj-cs"/>
              </a:rPr>
              <a:t>Example 2:</a:t>
            </a:r>
            <a:br>
              <a:rPr kumimoji="0" lang="en-US" sz="3600" dirty="0">
                <a:cs typeface="+mj-cs"/>
              </a:rPr>
            </a:br>
            <a:r>
              <a:rPr kumimoji="0" lang="en-US" sz="3600" dirty="0">
                <a:cs typeface="+mj-cs"/>
              </a:rPr>
              <a:t>Traveling Salesperson Problem</a:t>
            </a:r>
            <a:br>
              <a:rPr kumimoji="0" lang="en-US" sz="3600" dirty="0">
                <a:cs typeface="+mj-cs"/>
              </a:rPr>
            </a:br>
            <a:r>
              <a:rPr kumimoji="0" lang="en-US" sz="3600" dirty="0">
                <a:cs typeface="+mj-cs"/>
              </a:rPr>
              <a:t>(DP can be used for hard problems)</a:t>
            </a:r>
          </a:p>
        </p:txBody>
      </p:sp>
    </p:spTree>
    <p:extLst>
      <p:ext uri="{BB962C8B-B14F-4D97-AF65-F5344CB8AC3E}">
        <p14:creationId xmlns:p14="http://schemas.microsoft.com/office/powerpoint/2010/main" val="37958041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Traveling Salesperson Problem</a:t>
            </a:r>
          </a:p>
        </p:txBody>
      </p:sp>
      <mc:AlternateContent xmlns:mc="http://schemas.openxmlformats.org/markup-compatibility/2006">
        <mc:Choice xmlns:a14="http://schemas.microsoft.com/office/drawing/2010/main"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rgbClr val="002060"/>
                    </a:solidFill>
                    <a:latin typeface="Arial"/>
                  </a:rPr>
                  <a:t>Given: </a:t>
                </a:r>
                <a14:m>
                  <m:oMath xmlns:m="http://schemas.openxmlformats.org/officeDocument/2006/math">
                    <m:r>
                      <a:rPr lang="en-US" altLang="en-US" sz="2200" b="0" i="1" smtClean="0">
                        <a:solidFill>
                          <a:srgbClr val="000000"/>
                        </a:solidFill>
                        <a:latin typeface="Cambria Math" panose="02040503050406030204" pitchFamily="18" charset="0"/>
                      </a:rPr>
                      <m:t>𝑛</m:t>
                    </m:r>
                  </m:oMath>
                </a14:m>
                <a:r>
                  <a:rPr lang="en-US" altLang="en-US" sz="2200" dirty="0">
                    <a:solidFill>
                      <a:srgbClr val="000000"/>
                    </a:solidFill>
                    <a:latin typeface="Arial"/>
                  </a:rPr>
                  <a:t> cities and the pairwise distance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𝑑</m:t>
                        </m:r>
                      </m:e>
                      <m:sub>
                        <m:r>
                          <a:rPr lang="en-US" altLang="en-US" sz="2200" b="0" i="1" smtClean="0">
                            <a:solidFill>
                              <a:srgbClr val="000000"/>
                            </a:solidFill>
                            <a:latin typeface="Cambria Math" panose="02040503050406030204" pitchFamily="18" charset="0"/>
                          </a:rPr>
                          <m:t>𝑖𝑗</m:t>
                        </m:r>
                      </m:sub>
                    </m:sSub>
                  </m:oMath>
                </a14:m>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2060"/>
                    </a:solidFill>
                    <a:latin typeface="Arial"/>
                  </a:rPr>
                  <a:t>Goal: </a:t>
                </a:r>
                <a:r>
                  <a:rPr lang="en-US" altLang="en-US" sz="2200" dirty="0">
                    <a:solidFill>
                      <a:srgbClr val="000000"/>
                    </a:solidFill>
                    <a:latin typeface="Arial"/>
                  </a:rPr>
                  <a:t>Find shortest path that visit every city exactly once time</a:t>
                </a:r>
              </a:p>
              <a:p>
                <a:pPr marL="0" indent="0">
                  <a:buNone/>
                </a:pPr>
                <a:r>
                  <a:rPr lang="en-US" altLang="en-US" sz="2200" dirty="0">
                    <a:solidFill>
                      <a:srgbClr val="000000"/>
                    </a:solidFill>
                    <a:latin typeface="Arial"/>
                  </a:rPr>
                  <a:t>(For simplicity, not required to return to starting point)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Brute force:</a:t>
                </a:r>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𝑛</m:t>
                    </m:r>
                    <m:r>
                      <a:rPr lang="en-US" altLang="en-US" sz="2200" b="0" i="1" smtClean="0">
                        <a:solidFill>
                          <a:srgbClr val="000000"/>
                        </a:solidFill>
                        <a:latin typeface="Cambria Math" panose="02040503050406030204" pitchFamily="18" charset="0"/>
                      </a:rPr>
                      <m:t>!~</m:t>
                    </m:r>
                    <m:sSup>
                      <m:sSupPr>
                        <m:ctrlPr>
                          <a:rPr lang="en-US" altLang="en-US" sz="2200" b="0" i="1" smtClean="0">
                            <a:solidFill>
                              <a:srgbClr val="000000"/>
                            </a:solidFill>
                            <a:latin typeface="Cambria Math" panose="02040503050406030204" pitchFamily="18" charset="0"/>
                          </a:rPr>
                        </m:ctrlPr>
                      </m:sSupPr>
                      <m:e>
                        <m:r>
                          <a:rPr lang="en-US" altLang="en-US" sz="2200" b="0" i="1" smtClean="0">
                            <a:solidFill>
                              <a:srgbClr val="000000"/>
                            </a:solidFill>
                            <a:latin typeface="Cambria Math" panose="02040503050406030204" pitchFamily="18" charset="0"/>
                          </a:rPr>
                          <m:t>2</m:t>
                        </m:r>
                      </m:e>
                      <m:sup>
                        <m:r>
                          <a:rPr lang="en-US" altLang="en-US" sz="2200" b="0" i="1" smtClean="0">
                            <a:solidFill>
                              <a:srgbClr val="000000"/>
                            </a:solidFill>
                            <a:latin typeface="Cambria Math" panose="02040503050406030204" pitchFamily="18" charset="0"/>
                          </a:rPr>
                          <m:t>𝑂</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𝑛</m:t>
                        </m:r>
                        <m:func>
                          <m:funcPr>
                            <m:ctrlPr>
                              <a:rPr lang="en-US" altLang="en-US" sz="2200" b="0" i="1" smtClean="0">
                                <a:solidFill>
                                  <a:srgbClr val="000000"/>
                                </a:solidFill>
                                <a:latin typeface="Cambria Math" panose="02040503050406030204" pitchFamily="18" charset="0"/>
                              </a:rPr>
                            </m:ctrlPr>
                          </m:funcPr>
                          <m:fName>
                            <m:r>
                              <m:rPr>
                                <m:sty m:val="p"/>
                              </m:rPr>
                              <a:rPr lang="en-US" altLang="en-US" sz="2200" b="0" i="0" smtClean="0">
                                <a:solidFill>
                                  <a:srgbClr val="000000"/>
                                </a:solidFill>
                                <a:latin typeface="Cambria Math" panose="02040503050406030204" pitchFamily="18" charset="0"/>
                              </a:rPr>
                              <m:t>log</m:t>
                            </m:r>
                          </m:fName>
                          <m:e>
                            <m:r>
                              <a:rPr lang="en-US" altLang="en-US" sz="2200" b="0" i="1" smtClean="0">
                                <a:solidFill>
                                  <a:srgbClr val="000000"/>
                                </a:solidFill>
                                <a:latin typeface="Cambria Math" panose="02040503050406030204" pitchFamily="18" charset="0"/>
                              </a:rPr>
                              <m:t>𝑛</m:t>
                            </m:r>
                          </m:e>
                        </m:func>
                        <m:r>
                          <a:rPr lang="en-US" altLang="en-US" sz="2200" b="0" i="1" smtClean="0">
                            <a:solidFill>
                              <a:srgbClr val="000000"/>
                            </a:solidFill>
                            <a:latin typeface="Cambria Math" panose="02040503050406030204" pitchFamily="18" charset="0"/>
                          </a:rPr>
                          <m:t>)</m:t>
                        </m:r>
                      </m:sup>
                    </m:sSup>
                  </m:oMath>
                </a14:m>
                <a:r>
                  <a:rPr lang="en-US" altLang="en-US" sz="2200" dirty="0">
                    <a:solidFill>
                      <a:srgbClr val="000000"/>
                    </a:solidFill>
                    <a:latin typeface="Arial"/>
                  </a:rPr>
                  <a:t> time</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Subproblem: </a:t>
                </a:r>
                <a14:m>
                  <m:oMath xmlns:m="http://schemas.openxmlformats.org/officeDocument/2006/math">
                    <m:r>
                      <a:rPr lang="en-US" altLang="en-US" sz="2200" b="0" i="1" smtClean="0">
                        <a:solidFill>
                          <a:srgbClr val="000000"/>
                        </a:solidFill>
                        <a:latin typeface="Cambria Math" panose="02040503050406030204" pitchFamily="18" charset="0"/>
                      </a:rPr>
                      <m:t>𝑇</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 length of shortest cycle that visit all cities in </a:t>
                </a:r>
                <a14:m>
                  <m:oMath xmlns:m="http://schemas.openxmlformats.org/officeDocument/2006/math">
                    <m:r>
                      <a:rPr lang="en-US" altLang="en-US" sz="2200" b="0" i="1" smtClean="0">
                        <a:solidFill>
                          <a:srgbClr val="000000"/>
                        </a:solidFill>
                        <a:latin typeface="Cambria Math" panose="02040503050406030204" pitchFamily="18" charset="0"/>
                      </a:rPr>
                      <m:t>𝑆</m:t>
                    </m:r>
                  </m:oMath>
                </a14:m>
                <a:r>
                  <a:rPr lang="en-US" altLang="en-US" sz="2200" dirty="0">
                    <a:solidFill>
                      <a:srgbClr val="000000"/>
                    </a:solidFill>
                    <a:latin typeface="Arial"/>
                  </a:rPr>
                  <a:t> exactly once and ends at </a:t>
                </a:r>
                <a14:m>
                  <m:oMath xmlns:m="http://schemas.openxmlformats.org/officeDocument/2006/math">
                    <m:r>
                      <a:rPr lang="en-US" altLang="en-US" sz="2200" b="0" i="1" smtClean="0">
                        <a:solidFill>
                          <a:srgbClr val="000000"/>
                        </a:solidFill>
                        <a:latin typeface="Cambria Math" panose="02040503050406030204" pitchFamily="18" charset="0"/>
                      </a:rPr>
                      <m:t>𝑣</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Observation:</a:t>
                </a:r>
                <a:r>
                  <a:rPr lang="en-US" altLang="en-US" sz="2200" dirty="0">
                    <a:solidFill>
                      <a:srgbClr val="000000"/>
                    </a:solidFill>
                    <a:latin typeface="Arial"/>
                  </a:rPr>
                  <a:t> </a:t>
                </a:r>
                <a14:m>
                  <m:oMath xmlns:m="http://schemas.openxmlformats.org/officeDocument/2006/math">
                    <m:r>
                      <a:rPr lang="en-US" altLang="en-US" sz="2200" b="0" i="1" smtClean="0">
                        <a:solidFill>
                          <a:srgbClr val="000000"/>
                        </a:solidFill>
                        <a:latin typeface="Cambria Math" panose="02040503050406030204" pitchFamily="18" charset="0"/>
                      </a:rPr>
                      <m:t>𝑇</m:t>
                    </m:r>
                    <m:d>
                      <m:dPr>
                        <m:ctrlPr>
                          <a:rPr lang="en-US" altLang="en-US" sz="2200" b="0" i="1" smtClean="0">
                            <a:solidFill>
                              <a:srgbClr val="000000"/>
                            </a:solidFill>
                            <a:latin typeface="Cambria Math" panose="02040503050406030204" pitchFamily="18" charset="0"/>
                          </a:rPr>
                        </m:ctrlPr>
                      </m:dPr>
                      <m:e>
                        <m:r>
                          <a:rPr lang="en-US" altLang="en-US" sz="2200" b="0" i="1" smtClean="0">
                            <a:solidFill>
                              <a:srgbClr val="000000"/>
                            </a:solidFill>
                            <a:latin typeface="Cambria Math" panose="02040503050406030204" pitchFamily="18" charset="0"/>
                          </a:rPr>
                          <m:t>𝑣</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e>
                    </m:d>
                    <m:r>
                      <a:rPr lang="en-US" altLang="en-US" sz="2200" b="0" i="1" smtClean="0">
                        <a:solidFill>
                          <a:srgbClr val="000000"/>
                        </a:solidFill>
                        <a:latin typeface="Cambria Math" panose="02040503050406030204" pitchFamily="18" charset="0"/>
                      </a:rPr>
                      <m:t>=</m:t>
                    </m:r>
                    <m:func>
                      <m:funcPr>
                        <m:ctrlPr>
                          <a:rPr lang="en-US" altLang="en-US" sz="2200" b="0" i="1" smtClean="0">
                            <a:solidFill>
                              <a:srgbClr val="000000"/>
                            </a:solidFill>
                            <a:latin typeface="Cambria Math" panose="02040503050406030204" pitchFamily="18" charset="0"/>
                          </a:rPr>
                        </m:ctrlPr>
                      </m:funcPr>
                      <m:fName>
                        <m:limLow>
                          <m:limLowPr>
                            <m:ctrlPr>
                              <a:rPr lang="en-US" altLang="en-US" sz="2200" b="0" i="1" smtClean="0">
                                <a:solidFill>
                                  <a:srgbClr val="000000"/>
                                </a:solidFill>
                                <a:latin typeface="Cambria Math" panose="02040503050406030204" pitchFamily="18" charset="0"/>
                              </a:rPr>
                            </m:ctrlPr>
                          </m:limLowPr>
                          <m:e>
                            <m:r>
                              <m:rPr>
                                <m:sty m:val="p"/>
                              </m:rPr>
                              <a:rPr lang="en-US" altLang="en-US" sz="2200" b="0" i="0" smtClean="0">
                                <a:solidFill>
                                  <a:srgbClr val="000000"/>
                                </a:solidFill>
                                <a:latin typeface="Cambria Math" panose="02040503050406030204" pitchFamily="18" charset="0"/>
                              </a:rPr>
                              <m:t>min</m:t>
                            </m:r>
                          </m:e>
                          <m:lim>
                            <m:r>
                              <a:rPr lang="en-US" altLang="en-US" sz="2200" b="0" i="1" smtClean="0">
                                <a:solidFill>
                                  <a:srgbClr val="000000"/>
                                </a:solidFill>
                                <a:latin typeface="Cambria Math" panose="02040503050406030204" pitchFamily="18" charset="0"/>
                              </a:rPr>
                              <m:t>𝑢</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𝑆</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𝑣</m:t>
                            </m:r>
                          </m:lim>
                        </m:limLow>
                      </m:fName>
                      <m:e>
                        <m:r>
                          <a:rPr lang="en-US" altLang="en-US" sz="2200" i="1">
                            <a:solidFill>
                              <a:srgbClr val="000000"/>
                            </a:solidFill>
                            <a:latin typeface="Cambria Math" panose="02040503050406030204" pitchFamily="18" charset="0"/>
                          </a:rPr>
                          <m:t>𝑇</m:t>
                        </m:r>
                        <m:d>
                          <m:dPr>
                            <m:ctrlPr>
                              <a:rPr lang="en-US" altLang="en-US" sz="2200" i="1">
                                <a:solidFill>
                                  <a:srgbClr val="000000"/>
                                </a:solidFill>
                                <a:latin typeface="Cambria Math" panose="02040503050406030204" pitchFamily="18" charset="0"/>
                              </a:rPr>
                            </m:ctrlPr>
                          </m:dPr>
                          <m:e>
                            <m:r>
                              <a:rPr lang="en-US" altLang="en-US" sz="2200" i="1">
                                <a:solidFill>
                                  <a:srgbClr val="000000"/>
                                </a:solidFill>
                                <a:latin typeface="Cambria Math" panose="02040503050406030204" pitchFamily="18" charset="0"/>
                              </a:rPr>
                              <m:t>𝑢</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𝑆</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𝑣</m:t>
                            </m:r>
                          </m:e>
                        </m:d>
                        <m:r>
                          <a:rPr lang="en-US" altLang="en-US" sz="2200" i="1">
                            <a:solidFill>
                              <a:srgbClr val="000000"/>
                            </a:solidFill>
                            <a:latin typeface="Cambria Math" panose="02040503050406030204" pitchFamily="18" charset="0"/>
                          </a:rPr>
                          <m:t>+</m:t>
                        </m:r>
                        <m:sSub>
                          <m:sSubPr>
                            <m:ctrlPr>
                              <a:rPr lang="en-US" altLang="en-US" sz="2200" i="1">
                                <a:solidFill>
                                  <a:srgbClr val="000000"/>
                                </a:solidFill>
                                <a:latin typeface="Cambria Math" panose="02040503050406030204" pitchFamily="18" charset="0"/>
                              </a:rPr>
                            </m:ctrlPr>
                          </m:sSubPr>
                          <m:e>
                            <m:r>
                              <a:rPr lang="en-US" altLang="en-US" sz="2200" i="1">
                                <a:solidFill>
                                  <a:srgbClr val="000000"/>
                                </a:solidFill>
                                <a:latin typeface="Cambria Math" panose="02040503050406030204" pitchFamily="18" charset="0"/>
                              </a:rPr>
                              <m:t>𝑑</m:t>
                            </m:r>
                          </m:e>
                          <m:sub>
                            <m:r>
                              <a:rPr lang="en-US" altLang="en-US" sz="2200" i="1">
                                <a:solidFill>
                                  <a:srgbClr val="000000"/>
                                </a:solidFill>
                                <a:latin typeface="Cambria Math" panose="02040503050406030204" pitchFamily="18" charset="0"/>
                              </a:rPr>
                              <m:t>𝑢𝑣</m:t>
                            </m:r>
                          </m:sub>
                        </m:sSub>
                      </m:e>
                    </m:func>
                  </m:oMath>
                </a14:m>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p:txBody>
          </p:sp>
        </mc:Choice>
        <mc:Fallback>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3"/>
                <a:stretch>
                  <a:fillRect l="-963" t="-868"/>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15</a:t>
            </a:fld>
            <a:endParaRPr lang="en-US" altLang="en-US" sz="1400">
              <a:latin typeface="Tahoma" panose="020B0604030504040204" pitchFamily="34" charset="0"/>
            </a:endParaRPr>
          </a:p>
        </p:txBody>
      </p:sp>
      <p:grpSp>
        <p:nvGrpSpPr>
          <p:cNvPr id="4" name="Group 3">
            <a:extLst>
              <a:ext uri="{FF2B5EF4-FFF2-40B4-BE49-F238E27FC236}">
                <a16:creationId xmlns:a16="http://schemas.microsoft.com/office/drawing/2014/main" id="{BBC9FEE0-EFD8-4D43-B942-1074930EF755}"/>
              </a:ext>
            </a:extLst>
          </p:cNvPr>
          <p:cNvGrpSpPr/>
          <p:nvPr/>
        </p:nvGrpSpPr>
        <p:grpSpPr>
          <a:xfrm>
            <a:off x="0" y="5878161"/>
            <a:ext cx="7641924" cy="1015663"/>
            <a:chOff x="0" y="5878161"/>
            <a:chExt cx="7641924" cy="1015663"/>
          </a:xfrm>
        </p:grpSpPr>
        <p:pic>
          <p:nvPicPr>
            <p:cNvPr id="2" name="Picture 1">
              <a:extLst>
                <a:ext uri="{FF2B5EF4-FFF2-40B4-BE49-F238E27FC236}">
                  <a16:creationId xmlns:a16="http://schemas.microsoft.com/office/drawing/2014/main" id="{731C98B7-D74E-41F8-B7B8-CB444444D509}"/>
                </a:ext>
              </a:extLst>
            </p:cNvPr>
            <p:cNvPicPr>
              <a:picLocks noChangeAspect="1"/>
            </p:cNvPicPr>
            <p:nvPr/>
          </p:nvPicPr>
          <p:blipFill>
            <a:blip r:embed="rId4"/>
            <a:stretch>
              <a:fillRect/>
            </a:stretch>
          </p:blipFill>
          <p:spPr>
            <a:xfrm>
              <a:off x="0" y="5878161"/>
              <a:ext cx="3820962" cy="979839"/>
            </a:xfrm>
            <a:prstGeom prst="rect">
              <a:avLst/>
            </a:prstGeom>
          </p:spPr>
        </p:pic>
        <p:sp>
          <p:nvSpPr>
            <p:cNvPr id="3" name="TextBox 2">
              <a:extLst>
                <a:ext uri="{FF2B5EF4-FFF2-40B4-BE49-F238E27FC236}">
                  <a16:creationId xmlns:a16="http://schemas.microsoft.com/office/drawing/2014/main" id="{EC3E094C-799A-4EBA-A427-5728304FF036}"/>
                </a:ext>
              </a:extLst>
            </p:cNvPr>
            <p:cNvSpPr txBox="1"/>
            <p:nvPr/>
          </p:nvSpPr>
          <p:spPr>
            <a:xfrm>
              <a:off x="3820962" y="5878161"/>
              <a:ext cx="3820962" cy="1015663"/>
            </a:xfrm>
            <a:prstGeom prst="rect">
              <a:avLst/>
            </a:prstGeom>
            <a:noFill/>
          </p:spPr>
          <p:txBody>
            <a:bodyPr wrap="square" rtlCol="0">
              <a:spAutoFit/>
            </a:bodyPr>
            <a:lstStyle/>
            <a:p>
              <a:r>
                <a:rPr lang="en-US" dirty="0"/>
                <a:t>They made a breakthrough in 2020 on getting best approximation of metric TSP</a:t>
              </a:r>
            </a:p>
          </p:txBody>
        </p:sp>
      </p:grpSp>
      <p:pic>
        <p:nvPicPr>
          <p:cNvPr id="1026" name="Picture 2" descr="https://media.geeksforgeeks.org/wp-content/uploads/20210214214718/hamiltonianpath1.png">
            <a:extLst>
              <a:ext uri="{FF2B5EF4-FFF2-40B4-BE49-F238E27FC236}">
                <a16:creationId xmlns:a16="http://schemas.microsoft.com/office/drawing/2014/main" id="{43DBB4E6-0093-467F-8D9D-C5C52CFCB78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83180" y="2888924"/>
            <a:ext cx="21336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13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Traveling Salesperson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4916751"/>
              </a:xfrm>
            </p:spPr>
            <p:txBody>
              <a:bodyPr/>
              <a:lstStyle/>
              <a:p>
                <a:pPr marL="0" indent="0">
                  <a:buNone/>
                </a:pPr>
                <a:r>
                  <a:rPr lang="en-US" altLang="en-US" sz="2200" dirty="0">
                    <a:solidFill>
                      <a:schemeClr val="accent2"/>
                    </a:solidFill>
                  </a:rPr>
                  <a:t>Brute force:</a:t>
                </a:r>
                <a:r>
                  <a:rPr lang="en-US" altLang="en-US" sz="2200" dirty="0">
                    <a:solidFill>
                      <a:srgbClr val="000000"/>
                    </a:solidFill>
                  </a:rPr>
                  <a:t> </a:t>
                </a:r>
                <a14:m>
                  <m:oMath xmlns:m="http://schemas.openxmlformats.org/officeDocument/2006/math">
                    <m:r>
                      <a:rPr lang="en-US" altLang="en-US" sz="2200" i="1">
                        <a:solidFill>
                          <a:srgbClr val="000000"/>
                        </a:solidFill>
                        <a:latin typeface="Cambria Math" panose="02040503050406030204" pitchFamily="18" charset="0"/>
                      </a:rPr>
                      <m:t>𝑛</m:t>
                    </m:r>
                    <m:r>
                      <a:rPr lang="en-US" altLang="en-US" sz="2200" i="1">
                        <a:solidFill>
                          <a:srgbClr val="000000"/>
                        </a:solidFill>
                        <a:latin typeface="Cambria Math" panose="02040503050406030204" pitchFamily="18" charset="0"/>
                      </a:rPr>
                      <m:t>!~</m:t>
                    </m:r>
                    <m:sSup>
                      <m:sSupPr>
                        <m:ctrlPr>
                          <a:rPr lang="en-US" altLang="en-US" sz="2200" i="1">
                            <a:solidFill>
                              <a:srgbClr val="000000"/>
                            </a:solidFill>
                            <a:latin typeface="Cambria Math" panose="02040503050406030204" pitchFamily="18" charset="0"/>
                          </a:rPr>
                        </m:ctrlPr>
                      </m:sSupPr>
                      <m:e>
                        <m:r>
                          <a:rPr lang="en-US" altLang="en-US" sz="2200" i="1">
                            <a:solidFill>
                              <a:srgbClr val="000000"/>
                            </a:solidFill>
                            <a:latin typeface="Cambria Math" panose="02040503050406030204" pitchFamily="18" charset="0"/>
                          </a:rPr>
                          <m:t>2</m:t>
                        </m:r>
                      </m:e>
                      <m:sup>
                        <m:r>
                          <a:rPr lang="en-US" altLang="en-US" sz="2200" i="1">
                            <a:solidFill>
                              <a:srgbClr val="000000"/>
                            </a:solidFill>
                            <a:latin typeface="Cambria Math" panose="02040503050406030204" pitchFamily="18" charset="0"/>
                          </a:rPr>
                          <m:t>𝑂</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𝑛</m:t>
                        </m:r>
                        <m:func>
                          <m:funcPr>
                            <m:ctrlPr>
                              <a:rPr lang="en-US" altLang="en-US" sz="2200" i="1">
                                <a:solidFill>
                                  <a:srgbClr val="000000"/>
                                </a:solidFill>
                                <a:latin typeface="Cambria Math" panose="02040503050406030204" pitchFamily="18" charset="0"/>
                              </a:rPr>
                            </m:ctrlPr>
                          </m:funcPr>
                          <m:fName>
                            <m:r>
                              <m:rPr>
                                <m:sty m:val="p"/>
                              </m:rPr>
                              <a:rPr lang="en-US" altLang="en-US" sz="2200">
                                <a:solidFill>
                                  <a:srgbClr val="000000"/>
                                </a:solidFill>
                                <a:latin typeface="Cambria Math" panose="02040503050406030204" pitchFamily="18" charset="0"/>
                              </a:rPr>
                              <m:t>log</m:t>
                            </m:r>
                          </m:fName>
                          <m:e>
                            <m:r>
                              <a:rPr lang="en-US" altLang="en-US" sz="2200" i="1">
                                <a:solidFill>
                                  <a:srgbClr val="000000"/>
                                </a:solidFill>
                                <a:latin typeface="Cambria Math" panose="02040503050406030204" pitchFamily="18" charset="0"/>
                              </a:rPr>
                              <m:t>𝑛</m:t>
                            </m:r>
                          </m:e>
                        </m:func>
                        <m:r>
                          <a:rPr lang="en-US" altLang="en-US" sz="2200" i="1">
                            <a:solidFill>
                              <a:srgbClr val="000000"/>
                            </a:solidFill>
                            <a:latin typeface="Cambria Math" panose="02040503050406030204" pitchFamily="18" charset="0"/>
                          </a:rPr>
                          <m:t>)</m:t>
                        </m:r>
                      </m:sup>
                    </m:sSup>
                  </m:oMath>
                </a14:m>
                <a:r>
                  <a:rPr lang="en-US" altLang="en-US" sz="2200" dirty="0">
                    <a:solidFill>
                      <a:srgbClr val="000000"/>
                    </a:solidFill>
                  </a:rPr>
                  <a:t> time</a:t>
                </a:r>
              </a:p>
              <a:p>
                <a:pPr marL="0" indent="0">
                  <a:buNone/>
                </a:pPr>
                <a:endParaRPr lang="en-US" altLang="en-US" sz="2200" dirty="0">
                  <a:solidFill>
                    <a:srgbClr val="000000"/>
                  </a:solidFill>
                </a:endParaRPr>
              </a:p>
              <a:p>
                <a:pPr marL="0" indent="0">
                  <a:buNone/>
                </a:pPr>
                <a:r>
                  <a:rPr lang="en-US" altLang="en-US" sz="2200" dirty="0">
                    <a:solidFill>
                      <a:schemeClr val="accent2"/>
                    </a:solidFill>
                  </a:rPr>
                  <a:t>Subproblem: </a:t>
                </a:r>
                <a14:m>
                  <m:oMath xmlns:m="http://schemas.openxmlformats.org/officeDocument/2006/math">
                    <m:r>
                      <a:rPr lang="en-US" altLang="en-US" sz="2200" i="1">
                        <a:solidFill>
                          <a:srgbClr val="000000"/>
                        </a:solidFill>
                        <a:latin typeface="Cambria Math" panose="02040503050406030204" pitchFamily="18" charset="0"/>
                      </a:rPr>
                      <m:t>𝑇</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𝑣</m:t>
                    </m:r>
                    <m:r>
                      <a:rPr lang="en-US" altLang="en-US" sz="2200" i="1">
                        <a:solidFill>
                          <a:srgbClr val="000000"/>
                        </a:solidFill>
                        <a:latin typeface="Cambria Math" panose="02040503050406030204" pitchFamily="18" charset="0"/>
                      </a:rPr>
                      <m:t>,</m:t>
                    </m:r>
                    <m:r>
                      <a:rPr lang="en-US" altLang="en-US" sz="2200" i="1">
                        <a:solidFill>
                          <a:srgbClr val="000000"/>
                        </a:solidFill>
                        <a:latin typeface="Cambria Math" panose="02040503050406030204" pitchFamily="18" charset="0"/>
                      </a:rPr>
                      <m:t>𝑆</m:t>
                    </m:r>
                    <m:r>
                      <a:rPr lang="en-US" altLang="en-US" sz="2200" i="1">
                        <a:solidFill>
                          <a:srgbClr val="000000"/>
                        </a:solidFill>
                        <a:latin typeface="Cambria Math" panose="02040503050406030204" pitchFamily="18" charset="0"/>
                      </a:rPr>
                      <m:t>)</m:t>
                    </m:r>
                  </m:oMath>
                </a14:m>
                <a:r>
                  <a:rPr lang="en-US" altLang="en-US" sz="2200" dirty="0">
                    <a:solidFill>
                      <a:srgbClr val="000000"/>
                    </a:solidFill>
                  </a:rPr>
                  <a:t> – length of shortest cycle that visit all cities in </a:t>
                </a:r>
                <a14:m>
                  <m:oMath xmlns:m="http://schemas.openxmlformats.org/officeDocument/2006/math">
                    <m:r>
                      <a:rPr lang="en-US" altLang="en-US" sz="2200" i="1">
                        <a:solidFill>
                          <a:srgbClr val="000000"/>
                        </a:solidFill>
                        <a:latin typeface="Cambria Math" panose="02040503050406030204" pitchFamily="18" charset="0"/>
                      </a:rPr>
                      <m:t>𝑆</m:t>
                    </m:r>
                  </m:oMath>
                </a14:m>
                <a:r>
                  <a:rPr lang="en-US" altLang="en-US" sz="2200" dirty="0">
                    <a:solidFill>
                      <a:srgbClr val="000000"/>
                    </a:solidFill>
                  </a:rPr>
                  <a:t> exactly once and ends at </a:t>
                </a:r>
                <a14:m>
                  <m:oMath xmlns:m="http://schemas.openxmlformats.org/officeDocument/2006/math">
                    <m:r>
                      <a:rPr lang="en-US" altLang="en-US" sz="2200" i="1">
                        <a:solidFill>
                          <a:srgbClr val="000000"/>
                        </a:solidFill>
                        <a:latin typeface="Cambria Math" panose="02040503050406030204" pitchFamily="18" charset="0"/>
                      </a:rPr>
                      <m:t>𝑣</m:t>
                    </m:r>
                  </m:oMath>
                </a14:m>
                <a:r>
                  <a:rPr lang="en-US" altLang="en-US" sz="2200" dirty="0">
                    <a:solidFill>
                      <a:srgbClr val="000000"/>
                    </a:solidFill>
                  </a:rPr>
                  <a:t>.</a:t>
                </a:r>
              </a:p>
              <a:p>
                <a:pPr marL="0" indent="0">
                  <a:buNone/>
                </a:pPr>
                <a:endParaRPr lang="en-US" altLang="en-US" sz="2200" dirty="0">
                  <a:solidFill>
                    <a:schemeClr val="accent2"/>
                  </a:solidFill>
                  <a:latin typeface="Arial"/>
                </a:endParaRPr>
              </a:p>
              <a:p>
                <a:pPr marL="0" indent="0">
                  <a:buNone/>
                </a:pPr>
                <a:r>
                  <a:rPr lang="en-US" altLang="en-US" sz="2200" dirty="0">
                    <a:solidFill>
                      <a:schemeClr val="accent2"/>
                    </a:solidFill>
                    <a:latin typeface="Arial"/>
                  </a:rPr>
                  <a:t>Algorithm</a:t>
                </a:r>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4916751"/>
              </a:xfrm>
              <a:blipFill>
                <a:blip r:embed="rId3"/>
                <a:stretch>
                  <a:fillRect l="-963" t="-49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16</a:t>
            </a:fld>
            <a:endParaRPr lang="en-US" altLang="en-US" sz="1400">
              <a:latin typeface="Tahoma" panose="020B0604030504040204" pitchFamily="34" charset="0"/>
            </a:endParaRPr>
          </a:p>
        </p:txBody>
      </p:sp>
      <mc:AlternateContent xmlns:mc="http://schemas.openxmlformats.org/markup-compatibility/2006" xmlns:a14="http://schemas.microsoft.com/office/drawing/2010/main">
        <mc:Choice Requires="a14">
          <p:sp>
            <p:nvSpPr>
              <p:cNvPr id="6" name="Text Box 5">
                <a:extLst>
                  <a:ext uri="{FF2B5EF4-FFF2-40B4-BE49-F238E27FC236}">
                    <a16:creationId xmlns:a16="http://schemas.microsoft.com/office/drawing/2014/main" id="{97F57372-C35E-4C6E-BFCE-6283950BFFE5}"/>
                  </a:ext>
                </a:extLst>
              </p:cNvPr>
              <p:cNvSpPr txBox="1">
                <a:spLocks noChangeArrowheads="1"/>
              </p:cNvSpPr>
              <p:nvPr/>
            </p:nvSpPr>
            <p:spPr bwMode="auto">
              <a:xfrm>
                <a:off x="457200" y="3786848"/>
                <a:ext cx="8001000" cy="1736629"/>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latin typeface="Courier New" panose="02070309020205020404" pitchFamily="49" charset="0"/>
                  </a:rPr>
                  <a:t>Set T(v,{v}) = 0 for all v</a:t>
                </a: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k = 2,...,n</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all sets S of size k</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all v in S</a:t>
                </a:r>
              </a:p>
              <a:p>
                <a:pPr algn="l"/>
                <a:r>
                  <a:rPr lang="en-US" altLang="en-US" sz="1600" b="1" dirty="0">
                    <a:solidFill>
                      <a:schemeClr val="tx1"/>
                    </a:solidFill>
                    <a:latin typeface="Courier New" panose="02070309020205020404" pitchFamily="49" charset="0"/>
                  </a:rPr>
                  <a:t>         T(</a:t>
                </a:r>
                <a:r>
                  <a:rPr lang="en-US" altLang="en-US" sz="1600" b="1" dirty="0" err="1">
                    <a:solidFill>
                      <a:schemeClr val="tx1"/>
                    </a:solidFill>
                    <a:latin typeface="Courier New" panose="02070309020205020404" pitchFamily="49" charset="0"/>
                  </a:rPr>
                  <a:t>v,S</a:t>
                </a:r>
                <a:r>
                  <a:rPr lang="en-US" altLang="en-US" sz="1600" b="1" dirty="0">
                    <a:solidFill>
                      <a:schemeClr val="tx1"/>
                    </a:solidFill>
                    <a:latin typeface="Courier New" panose="02070309020205020404" pitchFamily="49" charset="0"/>
                  </a:rPr>
                  <a:t>) =</a:t>
                </a:r>
                <a14:m>
                  <m:oMath xmlns:m="http://schemas.openxmlformats.org/officeDocument/2006/math">
                    <m:func>
                      <m:funcPr>
                        <m:ctrlPr>
                          <a:rPr lang="en-US" altLang="en-US" sz="1600" i="1">
                            <a:solidFill>
                              <a:srgbClr val="000000"/>
                            </a:solidFill>
                            <a:latin typeface="Cambria Math" panose="02040503050406030204" pitchFamily="18" charset="0"/>
                          </a:rPr>
                        </m:ctrlPr>
                      </m:funcPr>
                      <m:fName>
                        <m:limLow>
                          <m:limLowPr>
                            <m:ctrlPr>
                              <a:rPr lang="en-US" altLang="en-US" sz="1600" i="1">
                                <a:solidFill>
                                  <a:srgbClr val="000000"/>
                                </a:solidFill>
                                <a:latin typeface="Cambria Math" panose="02040503050406030204" pitchFamily="18" charset="0"/>
                              </a:rPr>
                            </m:ctrlPr>
                          </m:limLowPr>
                          <m:e>
                            <m:r>
                              <m:rPr>
                                <m:sty m:val="p"/>
                              </m:rPr>
                              <a:rPr lang="en-US" altLang="en-US" sz="1600">
                                <a:solidFill>
                                  <a:srgbClr val="000000"/>
                                </a:solidFill>
                                <a:latin typeface="Cambria Math" panose="02040503050406030204" pitchFamily="18" charset="0"/>
                              </a:rPr>
                              <m:t>min</m:t>
                            </m:r>
                          </m:e>
                          <m:lim>
                            <m:r>
                              <a:rPr lang="en-US" altLang="en-US" sz="1600" i="1">
                                <a:solidFill>
                                  <a:srgbClr val="000000"/>
                                </a:solidFill>
                                <a:latin typeface="Cambria Math" panose="02040503050406030204" pitchFamily="18" charset="0"/>
                              </a:rPr>
                              <m:t>𝑢</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𝑆</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𝑣</m:t>
                            </m:r>
                          </m:lim>
                        </m:limLow>
                      </m:fName>
                      <m:e>
                        <m:r>
                          <a:rPr lang="en-US" altLang="en-US" sz="1600" i="1">
                            <a:solidFill>
                              <a:srgbClr val="000000"/>
                            </a:solidFill>
                            <a:latin typeface="Cambria Math" panose="02040503050406030204" pitchFamily="18" charset="0"/>
                          </a:rPr>
                          <m:t>𝑇</m:t>
                        </m:r>
                        <m:d>
                          <m:dPr>
                            <m:ctrlPr>
                              <a:rPr lang="en-US" altLang="en-US" sz="1600" i="1">
                                <a:solidFill>
                                  <a:srgbClr val="000000"/>
                                </a:solidFill>
                                <a:latin typeface="Cambria Math" panose="02040503050406030204" pitchFamily="18" charset="0"/>
                              </a:rPr>
                            </m:ctrlPr>
                          </m:dPr>
                          <m:e>
                            <m:r>
                              <a:rPr lang="en-US" altLang="en-US" sz="1600" i="1">
                                <a:solidFill>
                                  <a:srgbClr val="000000"/>
                                </a:solidFill>
                                <a:latin typeface="Cambria Math" panose="02040503050406030204" pitchFamily="18" charset="0"/>
                              </a:rPr>
                              <m:t>𝑢</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𝑆</m:t>
                            </m:r>
                            <m:r>
                              <a:rPr lang="en-US" altLang="en-US" sz="1600" i="1">
                                <a:solidFill>
                                  <a:srgbClr val="000000"/>
                                </a:solidFill>
                                <a:latin typeface="Cambria Math" panose="02040503050406030204" pitchFamily="18" charset="0"/>
                              </a:rPr>
                              <m:t>−</m:t>
                            </m:r>
                            <m:r>
                              <a:rPr lang="en-US" altLang="en-US" sz="1600" i="1">
                                <a:solidFill>
                                  <a:srgbClr val="000000"/>
                                </a:solidFill>
                                <a:latin typeface="Cambria Math" panose="02040503050406030204" pitchFamily="18" charset="0"/>
                              </a:rPr>
                              <m:t>𝑣</m:t>
                            </m:r>
                          </m:e>
                        </m:d>
                        <m:r>
                          <a:rPr lang="en-US" altLang="en-US" sz="1600" i="1">
                            <a:solidFill>
                              <a:srgbClr val="000000"/>
                            </a:solidFill>
                            <a:latin typeface="Cambria Math" panose="02040503050406030204" pitchFamily="18" charset="0"/>
                          </a:rPr>
                          <m:t>+</m:t>
                        </m:r>
                        <m:sSub>
                          <m:sSubPr>
                            <m:ctrlPr>
                              <a:rPr lang="en-US" altLang="en-US" sz="1600" i="1">
                                <a:solidFill>
                                  <a:srgbClr val="000000"/>
                                </a:solidFill>
                                <a:latin typeface="Cambria Math" panose="02040503050406030204" pitchFamily="18" charset="0"/>
                              </a:rPr>
                            </m:ctrlPr>
                          </m:sSubPr>
                          <m:e>
                            <m:r>
                              <a:rPr lang="en-US" altLang="en-US" sz="1600" i="1">
                                <a:solidFill>
                                  <a:srgbClr val="000000"/>
                                </a:solidFill>
                                <a:latin typeface="Cambria Math" panose="02040503050406030204" pitchFamily="18" charset="0"/>
                              </a:rPr>
                              <m:t>𝑑</m:t>
                            </m:r>
                          </m:e>
                          <m:sub>
                            <m:r>
                              <a:rPr lang="en-US" altLang="en-US" sz="1600" i="1">
                                <a:solidFill>
                                  <a:srgbClr val="000000"/>
                                </a:solidFill>
                                <a:latin typeface="Cambria Math" panose="02040503050406030204" pitchFamily="18" charset="0"/>
                              </a:rPr>
                              <m:t>𝑢𝑣</m:t>
                            </m:r>
                          </m:sub>
                        </m:sSub>
                      </m:e>
                    </m:func>
                  </m:oMath>
                </a14:m>
                <a:endParaRPr lang="en-US" altLang="en-US" sz="1600" b="1" dirty="0">
                  <a:solidFill>
                    <a:schemeClr val="tx1"/>
                  </a:solidFill>
                  <a:latin typeface="Courier New" panose="02070309020205020404" pitchFamily="49" charset="0"/>
                </a:endParaRPr>
              </a:p>
            </p:txBody>
          </p:sp>
        </mc:Choice>
        <mc:Fallback xmlns="">
          <p:sp>
            <p:nvSpPr>
              <p:cNvPr id="6" name="Text Box 5">
                <a:extLst>
                  <a:ext uri="{FF2B5EF4-FFF2-40B4-BE49-F238E27FC236}">
                    <a16:creationId xmlns:a16="http://schemas.microsoft.com/office/drawing/2014/main" id="{97F57372-C35E-4C6E-BFCE-6283950BFFE5}"/>
                  </a:ext>
                </a:extLst>
              </p:cNvPr>
              <p:cNvSpPr txBox="1">
                <a:spLocks noRot="1" noChangeAspect="1" noMove="1" noResize="1" noEditPoints="1" noAdjustHandles="1" noChangeArrowheads="1" noChangeShapeType="1" noTextEdit="1"/>
              </p:cNvSpPr>
              <p:nvPr/>
            </p:nvSpPr>
            <p:spPr bwMode="auto">
              <a:xfrm>
                <a:off x="457200" y="3786848"/>
                <a:ext cx="8001000" cy="1736629"/>
              </a:xfrm>
              <a:prstGeom prst="rect">
                <a:avLst/>
              </a:prstGeom>
              <a:blipFill>
                <a:blip r:embed="rId4"/>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A0D79B8A-8CAD-45A7-97F9-16D8105C04DE}"/>
                  </a:ext>
                </a:extLst>
              </p:cNvPr>
              <p:cNvSpPr txBox="1"/>
              <p:nvPr/>
            </p:nvSpPr>
            <p:spPr>
              <a:xfrm>
                <a:off x="5758249" y="4028303"/>
                <a:ext cx="2487827" cy="400110"/>
              </a:xfrm>
              <a:prstGeom prst="rect">
                <a:avLst/>
              </a:prstGeom>
              <a:noFill/>
            </p:spPr>
            <p:txBody>
              <a:bodyPr wrap="square" rtlCol="0">
                <a:spAutoFit/>
              </a:bodyPr>
              <a:lstStyle/>
              <a:p>
                <a:r>
                  <a:rPr lang="en-US" dirty="0"/>
                  <a:t>Runtime: </a:t>
                </a:r>
                <a14:m>
                  <m:oMath xmlns:m="http://schemas.openxmlformats.org/officeDocument/2006/math">
                    <m:r>
                      <a:rPr lang="en-US" b="0" i="1" smtClean="0">
                        <a:latin typeface="Cambria Math" panose="02040503050406030204" pitchFamily="18" charset="0"/>
                      </a:rPr>
                      <m:t>𝑂</m:t>
                    </m:r>
                    <m:r>
                      <a:rPr lang="en-US" b="0" i="1" smtClean="0">
                        <a:latin typeface="Cambria Math" panose="02040503050406030204" pitchFamily="18" charset="0"/>
                      </a:rPr>
                      <m:t>(</m:t>
                    </m:r>
                    <m:r>
                      <a:rPr lang="en-US" b="0" i="1" smtClean="0">
                        <a:latin typeface="Cambria Math" panose="02040503050406030204" pitchFamily="18" charset="0"/>
                      </a:rPr>
                      <m:t>𝑛</m:t>
                    </m:r>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r>
                      <a:rPr lang="en-US" b="0" i="1" smtClean="0">
                        <a:latin typeface="Cambria Math" panose="02040503050406030204" pitchFamily="18" charset="0"/>
                      </a:rPr>
                      <m:t>)</m:t>
                    </m:r>
                  </m:oMath>
                </a14:m>
                <a:endParaRPr lang="en-US" dirty="0"/>
              </a:p>
            </p:txBody>
          </p:sp>
        </mc:Choice>
        <mc:Fallback xmlns="">
          <p:sp>
            <p:nvSpPr>
              <p:cNvPr id="2" name="TextBox 1">
                <a:extLst>
                  <a:ext uri="{FF2B5EF4-FFF2-40B4-BE49-F238E27FC236}">
                    <a16:creationId xmlns:a16="http://schemas.microsoft.com/office/drawing/2014/main" id="{A0D79B8A-8CAD-45A7-97F9-16D8105C04DE}"/>
                  </a:ext>
                </a:extLst>
              </p:cNvPr>
              <p:cNvSpPr txBox="1">
                <a:spLocks noRot="1" noChangeAspect="1" noMove="1" noResize="1" noEditPoints="1" noAdjustHandles="1" noChangeArrowheads="1" noChangeShapeType="1" noTextEdit="1"/>
              </p:cNvSpPr>
              <p:nvPr/>
            </p:nvSpPr>
            <p:spPr>
              <a:xfrm>
                <a:off x="5758249" y="4028303"/>
                <a:ext cx="2487827" cy="400110"/>
              </a:xfrm>
              <a:prstGeom prst="rect">
                <a:avLst/>
              </a:prstGeom>
              <a:blipFill>
                <a:blip r:embed="rId5"/>
                <a:stretch>
                  <a:fillRect t="-7692" b="-29231"/>
                </a:stretch>
              </a:blipFill>
            </p:spPr>
            <p:txBody>
              <a:bodyPr/>
              <a:lstStyle/>
              <a:p>
                <a:r>
                  <a:rPr lang="en-US">
                    <a:noFill/>
                  </a:rPr>
                  <a:t> </a:t>
                </a:r>
              </a:p>
            </p:txBody>
          </p:sp>
        </mc:Fallback>
      </mc:AlternateContent>
    </p:spTree>
    <p:extLst>
      <p:ext uri="{BB962C8B-B14F-4D97-AF65-F5344CB8AC3E}">
        <p14:creationId xmlns:p14="http://schemas.microsoft.com/office/powerpoint/2010/main" val="186450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1470025"/>
          </a:xfrm>
        </p:spPr>
        <p:txBody>
          <a:bodyPr/>
          <a:lstStyle/>
          <a:p>
            <a:pPr>
              <a:defRPr/>
            </a:pPr>
            <a:r>
              <a:rPr kumimoji="0" lang="en-US" sz="3600" dirty="0">
                <a:cs typeface="+mj-cs"/>
              </a:rPr>
              <a:t>Exercise:</a:t>
            </a:r>
            <a:br>
              <a:rPr kumimoji="0" lang="en-US" sz="3600" dirty="0">
                <a:cs typeface="+mj-cs"/>
              </a:rPr>
            </a:br>
            <a:r>
              <a:rPr kumimoji="0" lang="en-US" sz="3600" dirty="0">
                <a:cs typeface="+mj-cs"/>
              </a:rPr>
              <a:t>Minimum Vertex Cover for Tree</a:t>
            </a:r>
          </a:p>
        </p:txBody>
      </p:sp>
    </p:spTree>
    <p:extLst>
      <p:ext uri="{BB962C8B-B14F-4D97-AF65-F5344CB8AC3E}">
        <p14:creationId xmlns:p14="http://schemas.microsoft.com/office/powerpoint/2010/main" val="29269145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Minimum Vertex Cover for Tree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124577"/>
              </a:xfrm>
            </p:spPr>
            <p:txBody>
              <a:bodyPr/>
              <a:lstStyle/>
              <a:p>
                <a:pPr marL="0" indent="0">
                  <a:buNone/>
                </a:pPr>
                <a:r>
                  <a:rPr lang="en-US" altLang="en-US" sz="2400" dirty="0"/>
                  <a:t>Given an undirected tree </a:t>
                </a:r>
                <a14:m>
                  <m:oMath xmlns:m="http://schemas.openxmlformats.org/officeDocument/2006/math">
                    <m:r>
                      <a:rPr lang="en-US" altLang="en-US" sz="2400" b="0" i="1" smtClean="0">
                        <a:latin typeface="Cambria Math" panose="02040503050406030204" pitchFamily="18" charset="0"/>
                      </a:rPr>
                      <m:t>𝑇</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𝑉</m:t>
                    </m:r>
                    <m:r>
                      <a:rPr lang="en-US" altLang="en-US" sz="2400" b="0" i="1" smtClean="0">
                        <a:latin typeface="Cambria Math" panose="02040503050406030204" pitchFamily="18" charset="0"/>
                      </a:rPr>
                      <m:t>,</m:t>
                    </m:r>
                    <m:r>
                      <a:rPr lang="en-US" altLang="en-US" sz="2400" b="0" i="1" smtClean="0">
                        <a:latin typeface="Cambria Math" panose="02040503050406030204" pitchFamily="18" charset="0"/>
                      </a:rPr>
                      <m:t>𝐸</m:t>
                    </m:r>
                    <m:r>
                      <a:rPr lang="en-US" altLang="en-US" sz="2400" b="0" i="1" smtClean="0">
                        <a:latin typeface="Cambria Math" panose="02040503050406030204" pitchFamily="18" charset="0"/>
                      </a:rPr>
                      <m:t>)</m:t>
                    </m:r>
                  </m:oMath>
                </a14:m>
                <a:r>
                  <a:rPr lang="en-US" altLang="en-US" sz="2200" dirty="0"/>
                  <a:t>.</a:t>
                </a:r>
              </a:p>
              <a:p>
                <a:pPr marL="0" indent="0">
                  <a:buNone/>
                </a:pPr>
                <a:endParaRPr lang="en-US" altLang="en-US" sz="2200" dirty="0"/>
              </a:p>
              <a:p>
                <a:pPr marL="0" indent="0">
                  <a:buNone/>
                </a:pPr>
                <a:r>
                  <a:rPr lang="en-US" altLang="en-US" sz="2200" dirty="0"/>
                  <a:t>We call </a:t>
                </a:r>
                <a14:m>
                  <m:oMath xmlns:m="http://schemas.openxmlformats.org/officeDocument/2006/math">
                    <m:r>
                      <a:rPr lang="en-US" altLang="en-US" sz="2200" b="0" i="1" smtClean="0">
                        <a:latin typeface="Cambria Math" panose="02040503050406030204" pitchFamily="18" charset="0"/>
                      </a:rPr>
                      <m:t>𝑆</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𝑉</m:t>
                    </m:r>
                  </m:oMath>
                </a14:m>
                <a:r>
                  <a:rPr lang="en-US" altLang="en-US" sz="2200" dirty="0"/>
                  <a:t> is a vertex cover if every edge touches some vertex in </a:t>
                </a:r>
                <a14:m>
                  <m:oMath xmlns:m="http://schemas.openxmlformats.org/officeDocument/2006/math">
                    <m:r>
                      <a:rPr lang="en-US" altLang="en-US" sz="2200" b="0" i="1" smtClean="0">
                        <a:latin typeface="Cambria Math" panose="02040503050406030204" pitchFamily="18" charset="0"/>
                      </a:rPr>
                      <m:t>𝑆</m:t>
                    </m:r>
                  </m:oMath>
                </a14:m>
                <a:r>
                  <a:rPr lang="en-US" altLang="en-US" sz="2200" dirty="0"/>
                  <a:t>.</a:t>
                </a:r>
              </a:p>
              <a:p>
                <a:pPr marL="0" indent="0">
                  <a:buNone/>
                </a:pPr>
                <a:endParaRPr lang="en-US" altLang="en-US" sz="2200" dirty="0"/>
              </a:p>
              <a:p>
                <a:pPr marL="0" indent="0">
                  <a:buNone/>
                </a:pPr>
                <a:r>
                  <a:rPr lang="en-US" altLang="en-US" sz="2200" dirty="0"/>
                  <a:t>Give a linear time algorithm to find the minimum vertex cover of tree.</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124577"/>
              </a:xfrm>
              <a:blipFill>
                <a:blip r:embed="rId3"/>
                <a:stretch>
                  <a:fillRect l="-1111" t="-83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18</a:t>
            </a:fld>
            <a:endParaRPr lang="en-US" altLang="en-US" sz="1400" dirty="0">
              <a:latin typeface="Tahoma" panose="020B0604030504040204" pitchFamily="34" charset="0"/>
            </a:endParaRPr>
          </a:p>
        </p:txBody>
      </p:sp>
      <p:pic>
        <p:nvPicPr>
          <p:cNvPr id="2" name="Picture 1">
            <a:extLst>
              <a:ext uri="{FF2B5EF4-FFF2-40B4-BE49-F238E27FC236}">
                <a16:creationId xmlns:a16="http://schemas.microsoft.com/office/drawing/2014/main" id="{1FB1004C-0C81-4519-9D95-4B7EAD199B0B}"/>
              </a:ext>
            </a:extLst>
          </p:cNvPr>
          <p:cNvPicPr>
            <a:picLocks noChangeAspect="1"/>
          </p:cNvPicPr>
          <p:nvPr/>
        </p:nvPicPr>
        <p:blipFill>
          <a:blip r:embed="rId4"/>
          <a:stretch>
            <a:fillRect/>
          </a:stretch>
        </p:blipFill>
        <p:spPr>
          <a:xfrm>
            <a:off x="457200" y="4153497"/>
            <a:ext cx="4302942" cy="2433766"/>
          </a:xfrm>
          <a:prstGeom prst="rect">
            <a:avLst/>
          </a:prstGeom>
        </p:spPr>
      </p:pic>
    </p:spTree>
    <p:extLst>
      <p:ext uri="{BB962C8B-B14F-4D97-AF65-F5344CB8AC3E}">
        <p14:creationId xmlns:p14="http://schemas.microsoft.com/office/powerpoint/2010/main" val="2446381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Minimum Vertex Cover for Tree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3"/>
                <a:ext cx="8229600" cy="5124577"/>
              </a:xfrm>
            </p:spPr>
            <p:txBody>
              <a:bodyPr/>
              <a:lstStyle/>
              <a:p>
                <a:pPr marL="0" indent="0">
                  <a:buNone/>
                </a:pPr>
                <a:r>
                  <a:rPr lang="en-US" altLang="en-US" sz="2200" dirty="0">
                    <a:solidFill>
                      <a:schemeClr val="accent2"/>
                    </a:solidFill>
                  </a:rPr>
                  <a:t>Answer</a:t>
                </a:r>
                <a:r>
                  <a:rPr lang="en-US" altLang="en-US" sz="2200" dirty="0"/>
                  <a:t>:</a:t>
                </a:r>
              </a:p>
              <a:p>
                <a:pPr marL="0" indent="0">
                  <a:buNone/>
                </a:pPr>
                <a:r>
                  <a:rPr lang="en-US" altLang="en-US" sz="2200" dirty="0"/>
                  <a:t>Let </a:t>
                </a:r>
                <a14:m>
                  <m:oMath xmlns:m="http://schemas.openxmlformats.org/officeDocument/2006/math">
                    <m:r>
                      <a:rPr lang="en-US" altLang="en-US" sz="2200" b="0" i="1" smtClean="0">
                        <a:latin typeface="Cambria Math" panose="02040503050406030204" pitchFamily="18" charset="0"/>
                      </a:rPr>
                      <m:t>𝑉</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𝑟</m:t>
                    </m:r>
                    <m:r>
                      <a:rPr lang="en-US" altLang="en-US" sz="2200" b="0" i="1" smtClean="0">
                        <a:latin typeface="Cambria Math" panose="02040503050406030204" pitchFamily="18" charset="0"/>
                      </a:rPr>
                      <m:t>)</m:t>
                    </m:r>
                  </m:oMath>
                </a14:m>
                <a:r>
                  <a:rPr lang="en-US" altLang="en-US" sz="2200" dirty="0"/>
                  <a:t> be the size of minimum vertex cover of the subtree at </a:t>
                </a:r>
                <a14:m>
                  <m:oMath xmlns:m="http://schemas.openxmlformats.org/officeDocument/2006/math">
                    <m:r>
                      <a:rPr lang="en-US" altLang="en-US" sz="2200" b="0" i="1" smtClean="0">
                        <a:latin typeface="Cambria Math" panose="02040503050406030204" pitchFamily="18" charset="0"/>
                      </a:rPr>
                      <m:t>𝑟</m:t>
                    </m:r>
                  </m:oMath>
                </a14:m>
                <a:r>
                  <a:rPr lang="en-US" altLang="en-US" sz="2200" dirty="0"/>
                  <a:t>.</a:t>
                </a:r>
              </a:p>
              <a:p>
                <a:pPr marL="0" indent="0">
                  <a:buNone/>
                </a:pPr>
                <a:endParaRPr lang="en-US" altLang="en-US" sz="2200" dirty="0"/>
              </a:p>
              <a:p>
                <a:pPr marL="0" indent="0">
                  <a:buNone/>
                </a:pPr>
                <a:r>
                  <a:rPr lang="en-US" altLang="en-US" sz="2200" dirty="0">
                    <a:solidFill>
                      <a:schemeClr val="accent2"/>
                    </a:solidFill>
                  </a:rPr>
                  <a:t>Case 1</a:t>
                </a:r>
                <a:r>
                  <a:rPr lang="en-US" altLang="en-US" sz="2200" dirty="0"/>
                  <a:t>: The optimal cover does not contain </a:t>
                </a:r>
                <a14:m>
                  <m:oMath xmlns:m="http://schemas.openxmlformats.org/officeDocument/2006/math">
                    <m:r>
                      <a:rPr lang="en-US" altLang="en-US" sz="2200" b="0" i="1" smtClean="0">
                        <a:latin typeface="Cambria Math" panose="02040503050406030204" pitchFamily="18" charset="0"/>
                      </a:rPr>
                      <m:t>𝑟</m:t>
                    </m:r>
                  </m:oMath>
                </a14:m>
                <a:r>
                  <a:rPr lang="en-US" altLang="en-US" sz="2200" dirty="0"/>
                  <a:t>.</a:t>
                </a:r>
              </a:p>
              <a:p>
                <a:pPr marL="0" indent="0">
                  <a:buNone/>
                </a:pPr>
                <a:r>
                  <a:rPr lang="en-US" altLang="en-US" sz="2200" dirty="0"/>
                  <a:t>Then, it must contain children(r).</a:t>
                </a:r>
              </a:p>
              <a:p>
                <a:pPr marL="0" indent="0">
                  <a:buNone/>
                </a:pPr>
                <a:r>
                  <a:rPr lang="en-US" altLang="en-US" sz="2200" dirty="0"/>
                  <a:t>Hence, </a:t>
                </a:r>
                <a14:m>
                  <m:oMath xmlns:m="http://schemas.openxmlformats.org/officeDocument/2006/math">
                    <m:r>
                      <a:rPr lang="en-US" altLang="en-US" sz="2200" b="0" i="1" smtClean="0">
                        <a:latin typeface="Cambria Math" panose="02040503050406030204" pitchFamily="18" charset="0"/>
                      </a:rPr>
                      <m:t>𝑉</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𝑟</m:t>
                        </m:r>
                      </m:e>
                    </m:d>
                    <m:r>
                      <a:rPr lang="en-US" altLang="en-US" sz="2200" b="0" i="1" smtClean="0">
                        <a:latin typeface="Cambria Math" panose="02040503050406030204" pitchFamily="18" charset="0"/>
                      </a:rPr>
                      <m:t>=</m:t>
                    </m:r>
                    <m:r>
                      <a:rPr lang="en-US" altLang="en-US" sz="2400" i="1">
                        <a:latin typeface="Cambria Math" panose="02040503050406030204" pitchFamily="18" charset="0"/>
                      </a:rPr>
                      <m:t>#</m:t>
                    </m:r>
                    <m:r>
                      <a:rPr lang="en-US" altLang="en-US" sz="2400" i="1">
                        <a:latin typeface="Cambria Math" panose="02040503050406030204" pitchFamily="18" charset="0"/>
                      </a:rPr>
                      <m:t>𝑐h𝑖𝑙𝑑𝑟𝑒𝑛</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𝑟</m:t>
                        </m:r>
                      </m:e>
                    </m:d>
                    <m:r>
                      <a:rPr lang="en-US" altLang="en-US" sz="2400" i="1">
                        <a:latin typeface="Cambria Math" panose="02040503050406030204" pitchFamily="18" charset="0"/>
                      </a:rPr>
                      <m:t>+</m:t>
                    </m:r>
                    <m:nary>
                      <m:naryPr>
                        <m:chr m:val="∑"/>
                        <m:supHide m:val="on"/>
                        <m:ctrlPr>
                          <a:rPr lang="en-US" altLang="en-US" sz="2400" i="1" smtClean="0">
                            <a:latin typeface="Cambria Math" panose="02040503050406030204" pitchFamily="18" charset="0"/>
                          </a:rPr>
                        </m:ctrlPr>
                      </m:naryPr>
                      <m:sub>
                        <m:r>
                          <a:rPr lang="en-US" altLang="en-US" sz="2400" i="1">
                            <a:latin typeface="Cambria Math" panose="02040503050406030204" pitchFamily="18" charset="0"/>
                          </a:rPr>
                          <m:t>𝑔</m:t>
                        </m:r>
                        <m:r>
                          <a:rPr lang="en-US" altLang="en-US" sz="2400" i="1">
                            <a:latin typeface="Cambria Math" panose="02040503050406030204" pitchFamily="18" charset="0"/>
                          </a:rPr>
                          <m:t>: </m:t>
                        </m:r>
                        <m:r>
                          <a:rPr lang="en-US" altLang="en-US" sz="2400" i="1">
                            <a:latin typeface="Cambria Math" panose="02040503050406030204" pitchFamily="18" charset="0"/>
                          </a:rPr>
                          <m:t>𝑔𝑟𝑎𝑛𝑑𝑐h𝑖𝑙𝑑</m:t>
                        </m:r>
                        <m:r>
                          <a:rPr lang="en-US" altLang="en-US" sz="2400" i="1">
                            <a:latin typeface="Cambria Math" panose="02040503050406030204" pitchFamily="18" charset="0"/>
                          </a:rPr>
                          <m:t> </m:t>
                        </m:r>
                        <m:r>
                          <a:rPr lang="en-US" altLang="en-US" sz="2400" i="1">
                            <a:latin typeface="Cambria Math" panose="02040503050406030204" pitchFamily="18" charset="0"/>
                          </a:rPr>
                          <m:t>𝑜𝑓</m:t>
                        </m:r>
                        <m:r>
                          <a:rPr lang="en-US" altLang="en-US" sz="2400" i="1">
                            <a:latin typeface="Cambria Math" panose="02040503050406030204" pitchFamily="18" charset="0"/>
                          </a:rPr>
                          <m:t> </m:t>
                        </m:r>
                        <m:r>
                          <a:rPr lang="en-US" altLang="en-US" sz="2400" i="1">
                            <a:latin typeface="Cambria Math" panose="02040503050406030204" pitchFamily="18" charset="0"/>
                          </a:rPr>
                          <m:t>𝑟</m:t>
                        </m:r>
                      </m:sub>
                      <m:sup/>
                      <m:e>
                        <m:r>
                          <a:rPr lang="en-US" altLang="en-US" sz="2400" b="0" i="1" smtClean="0">
                            <a:latin typeface="Cambria Math" panose="02040503050406030204" pitchFamily="18" charset="0"/>
                          </a:rPr>
                          <m:t>𝑉</m:t>
                        </m:r>
                        <m:d>
                          <m:dPr>
                            <m:ctrlPr>
                              <a:rPr lang="en-US" altLang="en-US" sz="2400" i="1">
                                <a:latin typeface="Cambria Math" panose="02040503050406030204" pitchFamily="18" charset="0"/>
                              </a:rPr>
                            </m:ctrlPr>
                          </m:dPr>
                          <m:e>
                            <m:r>
                              <a:rPr lang="en-US" altLang="en-US" sz="2400" i="1">
                                <a:latin typeface="Cambria Math" panose="02040503050406030204" pitchFamily="18" charset="0"/>
                              </a:rPr>
                              <m:t>𝑔</m:t>
                            </m:r>
                          </m:e>
                        </m:d>
                      </m:e>
                    </m:nary>
                  </m:oMath>
                </a14:m>
                <a:endParaRPr lang="en-US" altLang="en-US" sz="2200" dirty="0"/>
              </a:p>
              <a:p>
                <a:pPr marL="0" indent="0">
                  <a:buNone/>
                </a:pPr>
                <a:endParaRPr lang="en-US" altLang="en-US" sz="2200" dirty="0"/>
              </a:p>
              <a:p>
                <a:pPr marL="0" indent="0">
                  <a:buNone/>
                </a:pPr>
                <a:r>
                  <a:rPr lang="en-US" altLang="en-US" sz="2200" dirty="0">
                    <a:solidFill>
                      <a:schemeClr val="accent2"/>
                    </a:solidFill>
                  </a:rPr>
                  <a:t>Case 2</a:t>
                </a:r>
                <a:r>
                  <a:rPr lang="en-US" altLang="en-US" sz="2200" dirty="0"/>
                  <a:t>: The optimal cover does contain </a:t>
                </a:r>
                <a14:m>
                  <m:oMath xmlns:m="http://schemas.openxmlformats.org/officeDocument/2006/math">
                    <m:r>
                      <a:rPr lang="en-US" altLang="en-US" sz="2200" i="1">
                        <a:latin typeface="Cambria Math" panose="02040503050406030204" pitchFamily="18" charset="0"/>
                      </a:rPr>
                      <m:t>𝑟</m:t>
                    </m:r>
                  </m:oMath>
                </a14:m>
                <a:r>
                  <a:rPr lang="en-US" altLang="en-US" sz="2200" dirty="0"/>
                  <a:t>.</a:t>
                </a:r>
              </a:p>
              <a:p>
                <a:pPr marL="0" indent="0">
                  <a:buNone/>
                </a:pPr>
                <a:r>
                  <a:rPr lang="en-US" altLang="en-US" sz="2200" dirty="0"/>
                  <a:t>Then,</a:t>
                </a:r>
                <a:r>
                  <a:rPr lang="en-US" altLang="en-US" sz="2000" dirty="0"/>
                  <a:t> </a:t>
                </a:r>
                <a14:m>
                  <m:oMath xmlns:m="http://schemas.openxmlformats.org/officeDocument/2006/math">
                    <m:r>
                      <a:rPr lang="en-US" altLang="en-US" sz="2000" i="1">
                        <a:latin typeface="Cambria Math" panose="02040503050406030204" pitchFamily="18" charset="0"/>
                      </a:rPr>
                      <m:t>𝑉</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𝑟</m:t>
                        </m:r>
                      </m:e>
                    </m:d>
                    <m:r>
                      <a:rPr lang="en-US" altLang="en-US" sz="2000" i="1">
                        <a:latin typeface="Cambria Math" panose="02040503050406030204" pitchFamily="18" charset="0"/>
                      </a:rPr>
                      <m:t>=1+</m:t>
                    </m:r>
                    <m:nary>
                      <m:naryPr>
                        <m:chr m:val="∑"/>
                        <m:supHide m:val="on"/>
                        <m:ctrlPr>
                          <a:rPr lang="en-US" altLang="en-US" sz="2000" i="1">
                            <a:latin typeface="Cambria Math" panose="02040503050406030204" pitchFamily="18" charset="0"/>
                          </a:rPr>
                        </m:ctrlPr>
                      </m:naryPr>
                      <m:sub>
                        <m:r>
                          <a:rPr lang="en-US" altLang="en-US" sz="2000" i="1">
                            <a:latin typeface="Cambria Math" panose="02040503050406030204" pitchFamily="18" charset="0"/>
                          </a:rPr>
                          <m:t>𝑐</m:t>
                        </m:r>
                        <m:r>
                          <a:rPr lang="en-US" altLang="en-US" sz="2000" i="1">
                            <a:latin typeface="Cambria Math" panose="02040503050406030204" pitchFamily="18" charset="0"/>
                          </a:rPr>
                          <m:t>: </m:t>
                        </m:r>
                        <m:r>
                          <a:rPr lang="en-US" altLang="en-US" sz="2000" i="1">
                            <a:latin typeface="Cambria Math" panose="02040503050406030204" pitchFamily="18" charset="0"/>
                          </a:rPr>
                          <m:t>𝑐h𝑖𝑙𝑑</m:t>
                        </m:r>
                        <m:r>
                          <a:rPr lang="en-US" altLang="en-US" sz="2000" i="1">
                            <a:latin typeface="Cambria Math" panose="02040503050406030204" pitchFamily="18" charset="0"/>
                          </a:rPr>
                          <m:t> </m:t>
                        </m:r>
                        <m:r>
                          <a:rPr lang="en-US" altLang="en-US" sz="2000" i="1">
                            <a:latin typeface="Cambria Math" panose="02040503050406030204" pitchFamily="18" charset="0"/>
                          </a:rPr>
                          <m:t>𝑜𝑓</m:t>
                        </m:r>
                        <m:r>
                          <a:rPr lang="en-US" altLang="en-US" sz="2000" i="1">
                            <a:latin typeface="Cambria Math" panose="02040503050406030204" pitchFamily="18" charset="0"/>
                          </a:rPr>
                          <m:t> </m:t>
                        </m:r>
                        <m:r>
                          <a:rPr lang="en-US" altLang="en-US" sz="2000" i="1">
                            <a:latin typeface="Cambria Math" panose="02040503050406030204" pitchFamily="18" charset="0"/>
                          </a:rPr>
                          <m:t>𝑟</m:t>
                        </m:r>
                      </m:sub>
                      <m:sup/>
                      <m:e>
                        <m:r>
                          <a:rPr lang="en-US" altLang="en-US" sz="2000" i="1">
                            <a:latin typeface="Cambria Math" panose="02040503050406030204" pitchFamily="18" charset="0"/>
                          </a:rPr>
                          <m:t>𝑉</m:t>
                        </m:r>
                        <m:d>
                          <m:dPr>
                            <m:ctrlPr>
                              <a:rPr lang="en-US" altLang="en-US" sz="2000" i="1">
                                <a:latin typeface="Cambria Math" panose="02040503050406030204" pitchFamily="18" charset="0"/>
                              </a:rPr>
                            </m:ctrlPr>
                          </m:dPr>
                          <m:e>
                            <m:r>
                              <a:rPr lang="en-US" altLang="en-US" sz="2000" i="1">
                                <a:latin typeface="Cambria Math" panose="02040503050406030204" pitchFamily="18" charset="0"/>
                              </a:rPr>
                              <m:t>𝑐</m:t>
                            </m:r>
                          </m:e>
                        </m:d>
                      </m:e>
                    </m:nary>
                  </m:oMath>
                </a14:m>
                <a:endParaRPr lang="en-US" altLang="en-US" sz="2200" dirty="0"/>
              </a:p>
              <a:p>
                <a:pPr marL="0" indent="0">
                  <a:buNone/>
                </a:pPr>
                <a:endParaRPr lang="en-US" altLang="en-US" sz="2200" dirty="0"/>
              </a:p>
              <a:p>
                <a:pPr marL="0" indent="0">
                  <a:buNone/>
                </a:pPr>
                <a:r>
                  <a:rPr lang="en-US" altLang="en-US" sz="2200" dirty="0"/>
                  <a:t>Combining both cases, we have</a:t>
                </a:r>
              </a:p>
              <a:p>
                <a:pPr marL="0" indent="0" algn="ctr">
                  <a:buNone/>
                </a:pPr>
                <a14:m>
                  <m:oMath xmlns:m="http://schemas.openxmlformats.org/officeDocument/2006/math">
                    <m:r>
                      <a:rPr lang="en-US" altLang="en-US" sz="1800" b="0" i="1" smtClean="0">
                        <a:latin typeface="Cambria Math" panose="02040503050406030204" pitchFamily="18" charset="0"/>
                      </a:rPr>
                      <m:t>𝑉</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𝑟</m:t>
                        </m:r>
                      </m:e>
                    </m:d>
                    <m:r>
                      <a:rPr lang="en-US" altLang="en-US" sz="1800" b="0" i="1" smtClean="0">
                        <a:latin typeface="Cambria Math" panose="02040503050406030204" pitchFamily="18" charset="0"/>
                      </a:rPr>
                      <m:t>=</m:t>
                    </m:r>
                    <m:r>
                      <m:rPr>
                        <m:sty m:val="p"/>
                      </m:rPr>
                      <a:rPr lang="en-US" altLang="en-US" sz="1800" b="0" i="0" smtClean="0">
                        <a:latin typeface="Cambria Math" panose="02040503050406030204" pitchFamily="18" charset="0"/>
                      </a:rPr>
                      <m:t>min</m:t>
                    </m:r>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𝑐h𝑖𝑙𝑑𝑟𝑒𝑛</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𝑟</m:t>
                        </m:r>
                      </m:e>
                    </m:d>
                    <m:r>
                      <a:rPr lang="en-US" altLang="en-US" sz="1800" b="0" i="1" smtClean="0">
                        <a:latin typeface="Cambria Math" panose="02040503050406030204" pitchFamily="18" charset="0"/>
                      </a:rPr>
                      <m:t>+</m:t>
                    </m:r>
                    <m:nary>
                      <m:naryPr>
                        <m:chr m:val="∑"/>
                        <m:supHide m:val="on"/>
                        <m:ctrlPr>
                          <a:rPr lang="en-US" altLang="en-US" sz="1800" b="0" i="1" smtClean="0">
                            <a:latin typeface="Cambria Math" panose="02040503050406030204" pitchFamily="18" charset="0"/>
                          </a:rPr>
                        </m:ctrlPr>
                      </m:naryPr>
                      <m:sub>
                        <m:r>
                          <a:rPr lang="en-US" altLang="en-US" sz="1800" b="0" i="1" smtClean="0">
                            <a:latin typeface="Cambria Math" panose="02040503050406030204" pitchFamily="18" charset="0"/>
                          </a:rPr>
                          <m:t>𝑔</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𝑔𝑟𝑎𝑛𝑑𝑐h𝑖𝑙𝑑</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𝑜𝑓</m:t>
                        </m:r>
                        <m:r>
                          <a:rPr lang="en-US" altLang="en-US" sz="1800" b="0" i="1" smtClean="0">
                            <a:latin typeface="Cambria Math" panose="02040503050406030204" pitchFamily="18" charset="0"/>
                          </a:rPr>
                          <m:t> </m:t>
                        </m:r>
                        <m:r>
                          <a:rPr lang="en-US" altLang="en-US" sz="1800" b="0" i="1" smtClean="0">
                            <a:latin typeface="Cambria Math" panose="02040503050406030204" pitchFamily="18" charset="0"/>
                          </a:rPr>
                          <m:t>𝑟</m:t>
                        </m:r>
                      </m:sub>
                      <m:sup/>
                      <m:e>
                        <m:r>
                          <a:rPr lang="en-US" altLang="en-US" sz="1800" b="0" i="1" smtClean="0">
                            <a:latin typeface="Cambria Math" panose="02040503050406030204" pitchFamily="18" charset="0"/>
                          </a:rPr>
                          <m:t>𝑉</m:t>
                        </m:r>
                        <m:d>
                          <m:dPr>
                            <m:ctrlPr>
                              <a:rPr lang="en-US" altLang="en-US" sz="1800" b="0" i="1" smtClean="0">
                                <a:latin typeface="Cambria Math" panose="02040503050406030204" pitchFamily="18" charset="0"/>
                              </a:rPr>
                            </m:ctrlPr>
                          </m:dPr>
                          <m:e>
                            <m:r>
                              <a:rPr lang="en-US" altLang="en-US" sz="1800" b="0" i="1" smtClean="0">
                                <a:latin typeface="Cambria Math" panose="02040503050406030204" pitchFamily="18" charset="0"/>
                              </a:rPr>
                              <m:t>𝑔</m:t>
                            </m:r>
                          </m:e>
                        </m:d>
                      </m:e>
                    </m:nary>
                    <m:r>
                      <a:rPr lang="en-US" altLang="en-US" sz="1800" b="0" i="1" smtClean="0">
                        <a:latin typeface="Cambria Math" panose="02040503050406030204" pitchFamily="18" charset="0"/>
                      </a:rPr>
                      <m:t>,1+</m:t>
                    </m:r>
                    <m:nary>
                      <m:naryPr>
                        <m:chr m:val="∑"/>
                        <m:supHide m:val="on"/>
                        <m:ctrlPr>
                          <a:rPr lang="en-US" altLang="en-US" sz="1800" i="1">
                            <a:latin typeface="Cambria Math" panose="02040503050406030204" pitchFamily="18" charset="0"/>
                          </a:rPr>
                        </m:ctrlPr>
                      </m:naryPr>
                      <m:sub>
                        <m:r>
                          <a:rPr lang="en-US" altLang="en-US" sz="1800" b="0" i="1" smtClean="0">
                            <a:latin typeface="Cambria Math" panose="02040503050406030204" pitchFamily="18" charset="0"/>
                          </a:rPr>
                          <m:t>𝑐</m:t>
                        </m:r>
                        <m:r>
                          <a:rPr lang="en-US" altLang="en-US" sz="1800" b="0" i="1" smtClean="0">
                            <a:latin typeface="Cambria Math" panose="02040503050406030204" pitchFamily="18" charset="0"/>
                          </a:rPr>
                          <m:t>: </m:t>
                        </m:r>
                        <m:r>
                          <a:rPr lang="en-US" altLang="en-US" sz="1800" i="1">
                            <a:latin typeface="Cambria Math" panose="02040503050406030204" pitchFamily="18" charset="0"/>
                          </a:rPr>
                          <m:t>𝑐h𝑖𝑙𝑑</m:t>
                        </m:r>
                        <m:r>
                          <a:rPr lang="en-US" altLang="en-US" sz="1800" i="1">
                            <a:latin typeface="Cambria Math" panose="02040503050406030204" pitchFamily="18" charset="0"/>
                          </a:rPr>
                          <m:t> </m:t>
                        </m:r>
                        <m:r>
                          <a:rPr lang="en-US" altLang="en-US" sz="1800" i="1">
                            <a:latin typeface="Cambria Math" panose="02040503050406030204" pitchFamily="18" charset="0"/>
                          </a:rPr>
                          <m:t>𝑜𝑓</m:t>
                        </m:r>
                        <m:r>
                          <a:rPr lang="en-US" altLang="en-US" sz="1800" i="1">
                            <a:latin typeface="Cambria Math" panose="02040503050406030204" pitchFamily="18" charset="0"/>
                          </a:rPr>
                          <m:t> </m:t>
                        </m:r>
                        <m:r>
                          <a:rPr lang="en-US" altLang="en-US" sz="1800" b="0" i="1" smtClean="0">
                            <a:latin typeface="Cambria Math" panose="02040503050406030204" pitchFamily="18" charset="0"/>
                          </a:rPr>
                          <m:t>𝑟</m:t>
                        </m:r>
                      </m:sub>
                      <m:sup/>
                      <m:e>
                        <m:r>
                          <a:rPr lang="en-US" altLang="en-US" sz="1800" b="0" i="1" smtClean="0">
                            <a:latin typeface="Cambria Math" panose="02040503050406030204" pitchFamily="18" charset="0"/>
                          </a:rPr>
                          <m:t>𝑉</m:t>
                        </m:r>
                        <m:d>
                          <m:dPr>
                            <m:ctrlPr>
                              <a:rPr lang="en-US" altLang="en-US" sz="1800" i="1">
                                <a:latin typeface="Cambria Math" panose="02040503050406030204" pitchFamily="18" charset="0"/>
                              </a:rPr>
                            </m:ctrlPr>
                          </m:dPr>
                          <m:e>
                            <m:r>
                              <a:rPr lang="en-US" altLang="en-US" sz="1800" b="0" i="1" smtClean="0">
                                <a:latin typeface="Cambria Math" panose="02040503050406030204" pitchFamily="18" charset="0"/>
                              </a:rPr>
                              <m:t>𝑐</m:t>
                            </m:r>
                          </m:e>
                        </m:d>
                      </m:e>
                    </m:nary>
                  </m:oMath>
                </a14:m>
                <a:r>
                  <a:rPr lang="en-US" altLang="en-US" sz="1800" dirty="0"/>
                  <a:t>)</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3"/>
                <a:ext cx="8229600" cy="5124577"/>
              </a:xfrm>
              <a:blipFill>
                <a:blip r:embed="rId3"/>
                <a:stretch>
                  <a:fillRect l="-963" t="-713" r="-74" b="-808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19</a:t>
            </a:fld>
            <a:endParaRPr lang="en-US" altLang="en-US" sz="1400" dirty="0">
              <a:latin typeface="Tahoma" panose="020B0604030504040204" pitchFamily="34" charset="0"/>
            </a:endParaRPr>
          </a:p>
        </p:txBody>
      </p:sp>
    </p:spTree>
    <p:extLst>
      <p:ext uri="{BB962C8B-B14F-4D97-AF65-F5344CB8AC3E}">
        <p14:creationId xmlns:p14="http://schemas.microsoft.com/office/powerpoint/2010/main" val="547613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Roadmap</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This course has the following topics: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Graphs</a:t>
            </a:r>
            <a:r>
              <a:rPr lang="en-US" altLang="en-US" sz="2200" dirty="0">
                <a:solidFill>
                  <a:srgbClr val="000000"/>
                </a:solidFill>
                <a:latin typeface="Arial"/>
              </a:rPr>
              <a:t> (BFS, DFS)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Greedy Methods</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Divide and Conquer</a:t>
            </a:r>
            <a:endParaRPr lang="en-US" altLang="en-US" sz="2200" dirty="0">
              <a:solidFill>
                <a:srgbClr val="000000"/>
              </a:solidFill>
              <a:latin typeface="Arial"/>
            </a:endParaRP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Dynamic Programming</a:t>
            </a:r>
            <a:endParaRPr lang="en-US" altLang="en-US" sz="2200" dirty="0">
              <a:solidFill>
                <a:srgbClr val="000000"/>
              </a:solidFill>
              <a:latin typeface="Arial"/>
            </a:endParaRP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Network Flow</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NP completeness</a:t>
            </a:r>
          </a:p>
          <a:p>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We start network flow on next lecture.</a:t>
            </a:r>
          </a:p>
          <a:p>
            <a:pPr marL="0" indent="0">
              <a:buNone/>
            </a:pPr>
            <a:r>
              <a:rPr lang="en-US" altLang="en-US" sz="2200" dirty="0">
                <a:solidFill>
                  <a:srgbClr val="000000"/>
                </a:solidFill>
                <a:latin typeface="Arial"/>
              </a:rPr>
              <a:t>Next lecture is by Sally.</a:t>
            </a: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a:t>
            </a:fld>
            <a:endParaRPr lang="en-US" altLang="en-US" sz="1400">
              <a:latin typeface="Tahoma" panose="020B0604030504040204" pitchFamily="34" charset="0"/>
            </a:endParaRPr>
          </a:p>
        </p:txBody>
      </p:sp>
      <p:grpSp>
        <p:nvGrpSpPr>
          <p:cNvPr id="4" name="Group 3">
            <a:extLst>
              <a:ext uri="{FF2B5EF4-FFF2-40B4-BE49-F238E27FC236}">
                <a16:creationId xmlns:a16="http://schemas.microsoft.com/office/drawing/2014/main" id="{EF2376CB-E5B4-43FF-9B61-EABA19C56452}"/>
              </a:ext>
            </a:extLst>
          </p:cNvPr>
          <p:cNvGrpSpPr/>
          <p:nvPr/>
        </p:nvGrpSpPr>
        <p:grpSpPr>
          <a:xfrm>
            <a:off x="5042262" y="2250079"/>
            <a:ext cx="2066108" cy="1014548"/>
            <a:chOff x="5042262" y="2250079"/>
            <a:chExt cx="2066108" cy="1014548"/>
          </a:xfrm>
        </p:grpSpPr>
        <p:sp>
          <p:nvSpPr>
            <p:cNvPr id="2" name="Right Brace 1">
              <a:extLst>
                <a:ext uri="{FF2B5EF4-FFF2-40B4-BE49-F238E27FC236}">
                  <a16:creationId xmlns:a16="http://schemas.microsoft.com/office/drawing/2014/main" id="{318A227F-42C2-4075-9335-8D779CB3C30B}"/>
                </a:ext>
              </a:extLst>
            </p:cNvPr>
            <p:cNvSpPr/>
            <p:nvPr/>
          </p:nvSpPr>
          <p:spPr bwMode="auto">
            <a:xfrm>
              <a:off x="5042262" y="2250079"/>
              <a:ext cx="487680" cy="1014548"/>
            </a:xfrm>
            <a:prstGeom prst="righ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3" name="TextBox 2">
              <a:extLst>
                <a:ext uri="{FF2B5EF4-FFF2-40B4-BE49-F238E27FC236}">
                  <a16:creationId xmlns:a16="http://schemas.microsoft.com/office/drawing/2014/main" id="{60E476C2-F62F-417B-9617-DF77E47F419D}"/>
                </a:ext>
              </a:extLst>
            </p:cNvPr>
            <p:cNvSpPr txBox="1"/>
            <p:nvPr/>
          </p:nvSpPr>
          <p:spPr>
            <a:xfrm>
              <a:off x="5449387" y="2557298"/>
              <a:ext cx="1658983" cy="400110"/>
            </a:xfrm>
            <a:prstGeom prst="rect">
              <a:avLst/>
            </a:prstGeom>
            <a:noFill/>
          </p:spPr>
          <p:txBody>
            <a:bodyPr wrap="square" rtlCol="0">
              <a:spAutoFit/>
            </a:bodyPr>
            <a:lstStyle/>
            <a:p>
              <a:r>
                <a:rPr lang="en-US" dirty="0"/>
                <a:t>Techniques</a:t>
              </a:r>
            </a:p>
          </p:txBody>
        </p:sp>
      </p:grpSp>
      <p:sp>
        <p:nvSpPr>
          <p:cNvPr id="7" name="TextBox 6">
            <a:extLst>
              <a:ext uri="{FF2B5EF4-FFF2-40B4-BE49-F238E27FC236}">
                <a16:creationId xmlns:a16="http://schemas.microsoft.com/office/drawing/2014/main" id="{3071FFD0-3D8E-457A-80F2-51824C0FB1DC}"/>
              </a:ext>
            </a:extLst>
          </p:cNvPr>
          <p:cNvSpPr txBox="1"/>
          <p:nvPr/>
        </p:nvSpPr>
        <p:spPr>
          <a:xfrm>
            <a:off x="5397136" y="1742805"/>
            <a:ext cx="1658983" cy="400110"/>
          </a:xfrm>
          <a:prstGeom prst="rect">
            <a:avLst/>
          </a:prstGeom>
          <a:noFill/>
        </p:spPr>
        <p:txBody>
          <a:bodyPr wrap="square" rtlCol="0">
            <a:spAutoFit/>
          </a:bodyPr>
          <a:lstStyle/>
          <a:p>
            <a:r>
              <a:rPr lang="en-US" dirty="0"/>
              <a:t>Basic</a:t>
            </a:r>
          </a:p>
        </p:txBody>
      </p:sp>
      <p:grpSp>
        <p:nvGrpSpPr>
          <p:cNvPr id="5" name="Group 4">
            <a:extLst>
              <a:ext uri="{FF2B5EF4-FFF2-40B4-BE49-F238E27FC236}">
                <a16:creationId xmlns:a16="http://schemas.microsoft.com/office/drawing/2014/main" id="{5FCDA335-F541-4859-9665-BD39A774FF8A}"/>
              </a:ext>
            </a:extLst>
          </p:cNvPr>
          <p:cNvGrpSpPr/>
          <p:nvPr/>
        </p:nvGrpSpPr>
        <p:grpSpPr>
          <a:xfrm>
            <a:off x="5042262" y="3371791"/>
            <a:ext cx="2066108" cy="725277"/>
            <a:chOff x="5042262" y="3371791"/>
            <a:chExt cx="2066108" cy="725277"/>
          </a:xfrm>
        </p:grpSpPr>
        <p:sp>
          <p:nvSpPr>
            <p:cNvPr id="8" name="Right Brace 7">
              <a:extLst>
                <a:ext uri="{FF2B5EF4-FFF2-40B4-BE49-F238E27FC236}">
                  <a16:creationId xmlns:a16="http://schemas.microsoft.com/office/drawing/2014/main" id="{6169D525-0888-433A-AC1A-486E22303F01}"/>
                </a:ext>
              </a:extLst>
            </p:cNvPr>
            <p:cNvSpPr/>
            <p:nvPr/>
          </p:nvSpPr>
          <p:spPr bwMode="auto">
            <a:xfrm>
              <a:off x="5042262" y="3371791"/>
              <a:ext cx="407125" cy="725277"/>
            </a:xfrm>
            <a:prstGeom prst="rightBrac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9" name="TextBox 8">
              <a:extLst>
                <a:ext uri="{FF2B5EF4-FFF2-40B4-BE49-F238E27FC236}">
                  <a16:creationId xmlns:a16="http://schemas.microsoft.com/office/drawing/2014/main" id="{B487C458-562C-478D-8288-ADDB8FBECA74}"/>
                </a:ext>
              </a:extLst>
            </p:cNvPr>
            <p:cNvSpPr txBox="1"/>
            <p:nvPr/>
          </p:nvSpPr>
          <p:spPr>
            <a:xfrm>
              <a:off x="5449387" y="3534374"/>
              <a:ext cx="1658983" cy="400110"/>
            </a:xfrm>
            <a:prstGeom prst="rect">
              <a:avLst/>
            </a:prstGeom>
            <a:noFill/>
          </p:spPr>
          <p:txBody>
            <a:bodyPr wrap="square" rtlCol="0">
              <a:spAutoFit/>
            </a:bodyPr>
            <a:lstStyle/>
            <a:p>
              <a:r>
                <a:rPr lang="en-US" dirty="0"/>
                <a:t>Problems</a:t>
              </a:r>
            </a:p>
          </p:txBody>
        </p:sp>
      </p:grpSp>
    </p:spTree>
    <p:extLst>
      <p:ext uri="{BB962C8B-B14F-4D97-AF65-F5344CB8AC3E}">
        <p14:creationId xmlns:p14="http://schemas.microsoft.com/office/powerpoint/2010/main" val="964697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2675">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1470025"/>
          </a:xfrm>
        </p:spPr>
        <p:txBody>
          <a:bodyPr/>
          <a:lstStyle/>
          <a:p>
            <a:pPr>
              <a:defRPr/>
            </a:pPr>
            <a:r>
              <a:rPr kumimoji="0" lang="en-US" sz="3600" dirty="0">
                <a:cs typeface="+mj-cs"/>
              </a:rPr>
              <a:t>Exercise:</a:t>
            </a:r>
            <a:br>
              <a:rPr kumimoji="0" lang="en-US" sz="3600" dirty="0">
                <a:cs typeface="+mj-cs"/>
              </a:rPr>
            </a:br>
            <a:r>
              <a:rPr kumimoji="0" lang="en-US" sz="3600" dirty="0">
                <a:cs typeface="+mj-cs"/>
              </a:rPr>
              <a:t>Chain Matrix Multiplication</a:t>
            </a:r>
          </a:p>
        </p:txBody>
      </p:sp>
    </p:spTree>
    <p:extLst>
      <p:ext uri="{BB962C8B-B14F-4D97-AF65-F5344CB8AC3E}">
        <p14:creationId xmlns:p14="http://schemas.microsoft.com/office/powerpoint/2010/main" val="29667606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Chain Matrix Multiplication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487697" cy="5124577"/>
              </a:xfrm>
            </p:spPr>
            <p:txBody>
              <a:bodyPr/>
              <a:lstStyle/>
              <a:p>
                <a:pPr marL="0" indent="0">
                  <a:buNone/>
                </a:pPr>
                <a:r>
                  <a:rPr lang="en-US" altLang="en-US" sz="2400" dirty="0">
                    <a:solidFill>
                      <a:schemeClr val="accent2"/>
                    </a:solidFill>
                  </a:rPr>
                  <a:t>Given: </a:t>
                </a:r>
                <a14:m>
                  <m:oMath xmlns:m="http://schemas.openxmlformats.org/officeDocument/2006/math">
                    <m:r>
                      <a:rPr lang="en-US" altLang="en-US" sz="2400" b="0" i="1" smtClean="0">
                        <a:latin typeface="Cambria Math" panose="02040503050406030204" pitchFamily="18" charset="0"/>
                      </a:rPr>
                      <m:t>𝑛</m:t>
                    </m:r>
                  </m:oMath>
                </a14:m>
                <a:r>
                  <a:rPr lang="en-US" altLang="en-US" sz="2200" dirty="0"/>
                  <a:t> matrices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2</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𝑛</m:t>
                        </m:r>
                      </m:sub>
                    </m:sSub>
                  </m:oMath>
                </a14:m>
                <a:endParaRPr lang="en-US" altLang="en-US" sz="2200" dirty="0"/>
              </a:p>
              <a:p>
                <a:pPr marL="0" indent="0">
                  <a:buNone/>
                </a:pPr>
                <a:endParaRPr lang="en-US" altLang="en-US" sz="2200" dirty="0"/>
              </a:p>
              <a:p>
                <a:pPr marL="0" indent="0">
                  <a:buNone/>
                </a:pPr>
                <a:r>
                  <a:rPr lang="en-US" altLang="en-US" sz="2200" dirty="0">
                    <a:solidFill>
                      <a:schemeClr val="accent2"/>
                    </a:solidFill>
                  </a:rPr>
                  <a:t>Goal: </a:t>
                </a:r>
                <a:r>
                  <a:rPr lang="en-US" altLang="en-US" sz="2200" dirty="0"/>
                  <a:t>Find the cheapest order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1</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2</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𝑛</m:t>
                        </m:r>
                      </m:sub>
                    </m:sSub>
                  </m:oMath>
                </a14:m>
                <a:r>
                  <a:rPr lang="en-US" altLang="en-US" sz="2200" dirty="0"/>
                  <a:t> </a:t>
                </a:r>
              </a:p>
              <a:p>
                <a:pPr marL="0" indent="0">
                  <a:buNone/>
                </a:pPr>
                <a:endParaRPr lang="en-US" altLang="en-US" sz="2200" dirty="0"/>
              </a:p>
              <a:p>
                <a:pPr marL="0" indent="0">
                  <a:buNone/>
                </a:pPr>
                <a:r>
                  <a:rPr lang="en-US" altLang="en-US" sz="2200" dirty="0">
                    <a:solidFill>
                      <a:schemeClr val="accent2"/>
                    </a:solidFill>
                  </a:rPr>
                  <a:t>Example: </a:t>
                </a:r>
                <a:r>
                  <a:rPr lang="en-US" altLang="en-US" sz="2200" dirty="0"/>
                  <a:t>To compute </a:t>
                </a:r>
                <a14:m>
                  <m:oMath xmlns:m="http://schemas.openxmlformats.org/officeDocument/2006/math">
                    <m:r>
                      <a:rPr lang="en-US" altLang="en-US" sz="2200" b="0" i="1" smtClean="0">
                        <a:latin typeface="Cambria Math" panose="02040503050406030204" pitchFamily="18" charset="0"/>
                      </a:rPr>
                      <m:t>𝑉𝑊𝑋𝑍𝑌</m:t>
                    </m:r>
                  </m:oMath>
                </a14:m>
                <a:r>
                  <a:rPr lang="en-US" altLang="en-US" sz="2200" dirty="0"/>
                  <a:t>, we could multiply</a:t>
                </a:r>
              </a:p>
              <a:p>
                <a:pPr marL="0" indent="0">
                  <a:buNone/>
                </a:pPr>
                <a14:m>
                  <m:oMath xmlns:m="http://schemas.openxmlformats.org/officeDocument/2006/math">
                    <m:r>
                      <a:rPr lang="en-US" altLang="en-US" sz="2200" b="0" i="1" smtClean="0">
                        <a:latin typeface="Cambria Math" panose="02040503050406030204" pitchFamily="18" charset="0"/>
                      </a:rPr>
                      <m:t>𝑉</m:t>
                    </m:r>
                    <m:r>
                      <a:rPr lang="en-US" altLang="en-US" sz="2200" b="0" i="1" smtClean="0">
                        <a:latin typeface="Cambria Math" panose="02040503050406030204" pitchFamily="18" charset="0"/>
                      </a:rPr>
                      <m:t>(</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𝑊𝑋</m:t>
                        </m:r>
                      </m:e>
                    </m:d>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𝑌𝑍</m:t>
                        </m:r>
                      </m:e>
                    </m:d>
                    <m:r>
                      <a:rPr lang="en-US" altLang="en-US" sz="2200" b="0" i="1" smtClean="0">
                        <a:latin typeface="Cambria Math" panose="02040503050406030204" pitchFamily="18" charset="0"/>
                      </a:rPr>
                      <m:t>)</m:t>
                    </m:r>
                  </m:oMath>
                </a14:m>
                <a:r>
                  <a:rPr lang="en-US" altLang="en-US" sz="2200" dirty="0"/>
                  <a:t> or </a:t>
                </a:r>
                <a14:m>
                  <m:oMath xmlns:m="http://schemas.openxmlformats.org/officeDocument/2006/math">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𝑉</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𝑊</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𝑋𝑌</m:t>
                                </m:r>
                              </m:e>
                            </m:d>
                          </m:e>
                        </m:d>
                      </m:e>
                    </m:d>
                    <m:r>
                      <a:rPr lang="en-US" altLang="en-US" sz="2200" b="0" i="1" smtClean="0">
                        <a:latin typeface="Cambria Math" panose="02040503050406030204" pitchFamily="18" charset="0"/>
                      </a:rPr>
                      <m:t>𝑍</m:t>
                    </m:r>
                  </m:oMath>
                </a14:m>
                <a:endParaRPr lang="en-US" altLang="en-US" sz="2200" dirty="0"/>
              </a:p>
              <a:p>
                <a:pPr marL="0" indent="0">
                  <a:buNone/>
                </a:pPr>
                <a:endParaRPr lang="en-US" altLang="en-US" sz="2200" dirty="0"/>
              </a:p>
              <a:p>
                <a:pPr marL="0" indent="0">
                  <a:buNone/>
                </a:pPr>
                <a:r>
                  <a:rPr lang="en-US" altLang="en-US" sz="2200" dirty="0">
                    <a:solidFill>
                      <a:schemeClr val="accent2"/>
                    </a:solidFill>
                  </a:rPr>
                  <a:t>Assumption: </a:t>
                </a:r>
                <a:r>
                  <a:rPr lang="en-US" altLang="en-US" sz="2200" dirty="0"/>
                  <a:t>Multiply </a:t>
                </a:r>
                <a14:m>
                  <m:oMath xmlns:m="http://schemas.openxmlformats.org/officeDocument/2006/math">
                    <m:r>
                      <a:rPr lang="en-US" altLang="en-US" sz="2200" b="0" i="1" smtClean="0">
                        <a:latin typeface="Cambria Math" panose="02040503050406030204" pitchFamily="18" charset="0"/>
                      </a:rPr>
                      <m:t>𝑎</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𝑏</m:t>
                    </m:r>
                  </m:oMath>
                </a14:m>
                <a:r>
                  <a:rPr lang="en-US" altLang="en-US" sz="2200" dirty="0"/>
                  <a:t> matrix with </a:t>
                </a:r>
                <a14:m>
                  <m:oMath xmlns:m="http://schemas.openxmlformats.org/officeDocument/2006/math">
                    <m:r>
                      <a:rPr lang="en-US" altLang="en-US" sz="2200" b="0" i="1" smtClean="0">
                        <a:latin typeface="Cambria Math" panose="02040503050406030204" pitchFamily="18" charset="0"/>
                      </a:rPr>
                      <m:t>𝑏</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𝑐</m:t>
                    </m:r>
                  </m:oMath>
                </a14:m>
                <a:r>
                  <a:rPr lang="en-US" altLang="en-US" sz="2200" dirty="0"/>
                  <a:t> matrix takes </a:t>
                </a:r>
                <a14:m>
                  <m:oMath xmlns:m="http://schemas.openxmlformats.org/officeDocument/2006/math">
                    <m:r>
                      <a:rPr lang="en-US" altLang="en-US" sz="2200" b="0" i="1" smtClean="0">
                        <a:latin typeface="Cambria Math" panose="02040503050406030204" pitchFamily="18" charset="0"/>
                      </a:rPr>
                      <m:t>𝑎𝑏𝑐</m:t>
                    </m:r>
                  </m:oMath>
                </a14:m>
                <a:r>
                  <a:rPr lang="en-US" altLang="en-US" sz="2200" dirty="0"/>
                  <a:t> time.</a:t>
                </a:r>
              </a:p>
              <a:p>
                <a:pPr marL="0" indent="0">
                  <a:buNone/>
                </a:pPr>
                <a:endParaRPr lang="en-US" altLang="en-US" sz="2200" dirty="0"/>
              </a:p>
              <a:p>
                <a:pPr marL="0" indent="0">
                  <a:buNone/>
                </a:pPr>
                <a:r>
                  <a:rPr lang="en-US" altLang="en-US" sz="2200" dirty="0">
                    <a:solidFill>
                      <a:schemeClr val="accent2"/>
                    </a:solidFill>
                  </a:rPr>
                  <a:t>Subproblems: </a:t>
                </a:r>
                <a14:m>
                  <m:oMath xmlns:m="http://schemas.openxmlformats.org/officeDocument/2006/math">
                    <m:r>
                      <a:rPr lang="en-US" altLang="en-US" sz="2200" b="0" i="1" smtClean="0">
                        <a:latin typeface="Cambria Math" panose="02040503050406030204" pitchFamily="18" charset="0"/>
                      </a:rPr>
                      <m:t>𝐶</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r>
                      <a:rPr lang="en-US" altLang="en-US" sz="2200" b="0" i="1" smtClean="0">
                        <a:latin typeface="Cambria Math" panose="02040503050406030204" pitchFamily="18" charset="0"/>
                      </a:rPr>
                      <m:t>)</m:t>
                    </m:r>
                  </m:oMath>
                </a14:m>
                <a:r>
                  <a:rPr lang="en-US" altLang="en-US" sz="2200" dirty="0"/>
                  <a:t> – time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oMath>
                </a14:m>
                <a:endParaRPr lang="en-US" altLang="en-US" sz="22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487697" cy="5124577"/>
              </a:xfrm>
              <a:blipFill>
                <a:blip r:embed="rId3"/>
                <a:stretch>
                  <a:fillRect l="-1078" t="-83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21</a:t>
            </a:fld>
            <a:endParaRPr lang="en-US" altLang="en-US" sz="1400" dirty="0">
              <a:latin typeface="Tahoma" panose="020B0604030504040204" pitchFamily="34" charset="0"/>
            </a:endParaRPr>
          </a:p>
        </p:txBody>
      </p:sp>
    </p:spTree>
    <p:extLst>
      <p:ext uri="{BB962C8B-B14F-4D97-AF65-F5344CB8AC3E}">
        <p14:creationId xmlns:p14="http://schemas.microsoft.com/office/powerpoint/2010/main" val="5990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Chain Matrix Multiplication</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487697" cy="5124577"/>
              </a:xfrm>
            </p:spPr>
            <p:txBody>
              <a:bodyPr/>
              <a:lstStyle/>
              <a:p>
                <a:pPr marL="0" indent="0">
                  <a:buNone/>
                </a:pPr>
                <a:r>
                  <a:rPr lang="en-US" altLang="en-US" sz="2200" dirty="0">
                    <a:solidFill>
                      <a:schemeClr val="accent2"/>
                    </a:solidFill>
                  </a:rPr>
                  <a:t>Assumption: </a:t>
                </a:r>
                <a:r>
                  <a:rPr lang="en-US" altLang="en-US" sz="2200" dirty="0"/>
                  <a:t>Multiply </a:t>
                </a:r>
                <a14:m>
                  <m:oMath xmlns:m="http://schemas.openxmlformats.org/officeDocument/2006/math">
                    <m:r>
                      <a:rPr lang="en-US" altLang="en-US" sz="2200" b="0" i="1" smtClean="0">
                        <a:latin typeface="Cambria Math" panose="02040503050406030204" pitchFamily="18" charset="0"/>
                      </a:rPr>
                      <m:t>𝑎</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𝑏</m:t>
                    </m:r>
                  </m:oMath>
                </a14:m>
                <a:r>
                  <a:rPr lang="en-US" altLang="en-US" sz="2200" dirty="0"/>
                  <a:t> matrix with </a:t>
                </a:r>
                <a14:m>
                  <m:oMath xmlns:m="http://schemas.openxmlformats.org/officeDocument/2006/math">
                    <m:r>
                      <a:rPr lang="en-US" altLang="en-US" sz="2200" b="0" i="1" smtClean="0">
                        <a:latin typeface="Cambria Math" panose="02040503050406030204" pitchFamily="18" charset="0"/>
                      </a:rPr>
                      <m:t>𝑏</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𝑐</m:t>
                    </m:r>
                  </m:oMath>
                </a14:m>
                <a:r>
                  <a:rPr lang="en-US" altLang="en-US" sz="2200" dirty="0"/>
                  <a:t> matrix takes </a:t>
                </a:r>
                <a14:m>
                  <m:oMath xmlns:m="http://schemas.openxmlformats.org/officeDocument/2006/math">
                    <m:r>
                      <a:rPr lang="en-US" altLang="en-US" sz="2200" b="0" i="1" smtClean="0">
                        <a:latin typeface="Cambria Math" panose="02040503050406030204" pitchFamily="18" charset="0"/>
                      </a:rPr>
                      <m:t>𝑎𝑏𝑐</m:t>
                    </m:r>
                  </m:oMath>
                </a14:m>
                <a:r>
                  <a:rPr lang="en-US" altLang="en-US" sz="2200" dirty="0"/>
                  <a:t> time.</a:t>
                </a:r>
              </a:p>
              <a:p>
                <a:pPr marL="0" indent="0">
                  <a:buNone/>
                </a:pPr>
                <a:r>
                  <a:rPr lang="en-US" altLang="en-US" sz="2200" dirty="0">
                    <a:solidFill>
                      <a:schemeClr val="accent2"/>
                    </a:solidFill>
                  </a:rPr>
                  <a:t>Subproblems: </a:t>
                </a:r>
                <a14:m>
                  <m:oMath xmlns:m="http://schemas.openxmlformats.org/officeDocument/2006/math">
                    <m:r>
                      <a:rPr lang="en-US" altLang="en-US" sz="2200" b="0" i="1" smtClean="0">
                        <a:latin typeface="Cambria Math" panose="02040503050406030204" pitchFamily="18" charset="0"/>
                      </a:rPr>
                      <m:t>𝐶</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r>
                      <a:rPr lang="en-US" altLang="en-US" sz="2200" b="0" i="1" smtClean="0">
                        <a:latin typeface="Cambria Math" panose="02040503050406030204" pitchFamily="18" charset="0"/>
                      </a:rPr>
                      <m:t>)</m:t>
                    </m:r>
                  </m:oMath>
                </a14:m>
                <a:r>
                  <a:rPr lang="en-US" altLang="en-US" sz="2200" dirty="0"/>
                  <a:t> – time to compute </a:t>
                </a:r>
                <a14:m>
                  <m:oMath xmlns:m="http://schemas.openxmlformats.org/officeDocument/2006/math">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oMath>
                </a14:m>
                <a:endParaRPr lang="en-US" altLang="en-US" sz="2200" dirty="0"/>
              </a:p>
              <a:p>
                <a:pPr marL="0" indent="0">
                  <a:buNone/>
                </a:pPr>
                <a:endParaRPr lang="en-US" altLang="en-US" sz="2200" dirty="0"/>
              </a:p>
              <a:p>
                <a:pPr marL="0" indent="0">
                  <a:buNone/>
                </a:pPr>
                <a:r>
                  <a:rPr lang="en-US" altLang="en-US" sz="2200" dirty="0">
                    <a:solidFill>
                      <a:schemeClr val="accent2"/>
                    </a:solidFill>
                  </a:rPr>
                  <a:t>Observation: </a:t>
                </a:r>
                <a:r>
                  <a:rPr lang="en-US" altLang="en-US" sz="2200" dirty="0"/>
                  <a:t>If the last multiplication in optimal solution is </a:t>
                </a:r>
              </a:p>
              <a:p>
                <a:pPr marL="0" indent="0">
                  <a:buNone/>
                </a:pPr>
                <a14:m>
                  <m:oMathPara xmlns:m="http://schemas.openxmlformats.org/officeDocument/2006/math">
                    <m:oMathParaPr>
                      <m:jc m:val="centerGroup"/>
                    </m:oMathParaPr>
                    <m:oMath xmlns:m="http://schemas.openxmlformats.org/officeDocument/2006/math">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𝑖</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𝑘</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sub>
                      </m:sSub>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𝑀</m:t>
                          </m:r>
                        </m:e>
                        <m:sub>
                          <m:r>
                            <a:rPr lang="en-US" altLang="en-US" sz="2200" b="0" i="1" smtClean="0">
                              <a:latin typeface="Cambria Math" panose="02040503050406030204" pitchFamily="18" charset="0"/>
                            </a:rPr>
                            <m:t>𝑗</m:t>
                          </m:r>
                        </m:sub>
                      </m:sSub>
                      <m:r>
                        <a:rPr lang="en-US" altLang="en-US" sz="2200" b="0" i="1" smtClean="0">
                          <a:latin typeface="Cambria Math" panose="02040503050406030204" pitchFamily="18" charset="0"/>
                        </a:rPr>
                        <m:t>)</m:t>
                      </m:r>
                    </m:oMath>
                  </m:oMathPara>
                </a14:m>
                <a:endParaRPr lang="en-US" altLang="en-US" sz="2200" dirty="0"/>
              </a:p>
              <a:p>
                <a:pPr marL="0" indent="0">
                  <a:buNone/>
                </a:pPr>
                <a:r>
                  <a:rPr lang="en-US" altLang="en-US" sz="2200" dirty="0"/>
                  <a:t>Then, </a:t>
                </a:r>
                <a14:m>
                  <m:oMath xmlns:m="http://schemas.openxmlformats.org/officeDocument/2006/math">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𝑗</m:t>
                        </m:r>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𝑖</m:t>
                        </m:r>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𝑘</m:t>
                        </m:r>
                      </m:e>
                    </m:d>
                    <m:r>
                      <a:rPr lang="en-US" altLang="en-US" sz="2200" b="0" i="1" smtClean="0">
                        <a:latin typeface="Cambria Math" panose="02040503050406030204" pitchFamily="18" charset="0"/>
                      </a:rPr>
                      <m:t>+</m:t>
                    </m:r>
                    <m:r>
                      <a:rPr lang="en-US" altLang="en-US" sz="2200" b="0" i="1" smtClean="0">
                        <a:latin typeface="Cambria Math" panose="02040503050406030204" pitchFamily="18" charset="0"/>
                      </a:rPr>
                      <m:t>𝐶</m:t>
                    </m:r>
                    <m:d>
                      <m:dPr>
                        <m:ctrlPr>
                          <a:rPr lang="en-US" altLang="en-US" sz="2200" b="0" i="1" smtClean="0">
                            <a:latin typeface="Cambria Math" panose="02040503050406030204" pitchFamily="18" charset="0"/>
                          </a:rPr>
                        </m:ctrlPr>
                      </m:dPr>
                      <m:e>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r>
                          <a:rPr lang="en-US" altLang="en-US" sz="2200" b="0" i="1" smtClean="0">
                            <a:latin typeface="Cambria Math" panose="02040503050406030204" pitchFamily="18" charset="0"/>
                          </a:rPr>
                          <m:t>𝑗</m:t>
                        </m:r>
                      </m:e>
                    </m:d>
                    <m:r>
                      <a:rPr lang="en-US" altLang="en-US" sz="2200" b="0" i="1" smtClean="0">
                        <a:latin typeface="Cambria Math" panose="02040503050406030204" pitchFamily="18" charset="0"/>
                      </a:rPr>
                      <m:t>+</m:t>
                    </m:r>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𝑖</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𝑘</m:t>
                        </m:r>
                        <m:r>
                          <a:rPr lang="en-US" altLang="en-US" sz="2200" b="0" i="1" smtClean="0">
                            <a:latin typeface="Cambria Math" panose="02040503050406030204" pitchFamily="18" charset="0"/>
                          </a:rPr>
                          <m:t>+1</m:t>
                        </m:r>
                      </m:sub>
                    </m:sSub>
                    <m:sSub>
                      <m:sSubPr>
                        <m:ctrlPr>
                          <a:rPr lang="en-US" altLang="en-US" sz="2200" b="0" i="1" smtClean="0">
                            <a:latin typeface="Cambria Math" panose="02040503050406030204" pitchFamily="18" charset="0"/>
                          </a:rPr>
                        </m:ctrlPr>
                      </m:sSubPr>
                      <m:e>
                        <m:r>
                          <a:rPr lang="en-US" altLang="en-US" sz="2200" b="0" i="1" smtClean="0">
                            <a:latin typeface="Cambria Math" panose="02040503050406030204" pitchFamily="18" charset="0"/>
                          </a:rPr>
                          <m:t>𝑚</m:t>
                        </m:r>
                      </m:e>
                      <m:sub>
                        <m:r>
                          <a:rPr lang="en-US" altLang="en-US" sz="2200" b="0" i="1" smtClean="0">
                            <a:latin typeface="Cambria Math" panose="02040503050406030204" pitchFamily="18" charset="0"/>
                          </a:rPr>
                          <m:t>𝑗</m:t>
                        </m:r>
                      </m:sub>
                    </m:sSub>
                  </m:oMath>
                </a14:m>
                <a:endParaRPr lang="en-US" altLang="en-US" sz="2200" dirty="0"/>
              </a:p>
              <a:p>
                <a:pPr marL="0" indent="0">
                  <a:buNone/>
                </a:pPr>
                <a:endParaRPr lang="en-US" altLang="en-US" sz="2200" dirty="0">
                  <a:solidFill>
                    <a:schemeClr val="accent2"/>
                  </a:solidFill>
                </a:endParaRPr>
              </a:p>
              <a:p>
                <a:pPr marL="0" indent="0">
                  <a:buNone/>
                </a:pPr>
                <a:r>
                  <a:rPr lang="en-US" altLang="en-US" sz="2200" dirty="0">
                    <a:solidFill>
                      <a:schemeClr val="accent2"/>
                    </a:solidFill>
                  </a:rPr>
                  <a:t>Algorithm</a:t>
                </a:r>
                <a:r>
                  <a:rPr lang="en-US" altLang="en-US" sz="2200" dirty="0">
                    <a:solidFill>
                      <a:srgbClr val="000000"/>
                    </a:solidFill>
                  </a:rPr>
                  <a:t>:</a:t>
                </a:r>
              </a:p>
              <a:p>
                <a:pPr marL="0" indent="0">
                  <a:buNone/>
                </a:pPr>
                <a:endParaRPr lang="en-US" altLang="en-US" sz="2200" dirty="0"/>
              </a:p>
              <a:p>
                <a:pPr marL="0" indent="0">
                  <a:buNone/>
                </a:pPr>
                <a:endParaRPr lang="en-US" altLang="en-US" sz="2200" dirty="0"/>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487697" cy="5124577"/>
              </a:xfrm>
              <a:blipFill>
                <a:blip r:embed="rId3"/>
                <a:stretch>
                  <a:fillRect l="-934" t="-713"/>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22</a:t>
            </a:fld>
            <a:endParaRPr lang="en-US" altLang="en-US" sz="1400" dirty="0">
              <a:latin typeface="Tahoma" panose="020B0604030504040204" pitchFamily="34" charset="0"/>
            </a:endParaRPr>
          </a:p>
        </p:txBody>
      </p:sp>
      <mc:AlternateContent xmlns:mc="http://schemas.openxmlformats.org/markup-compatibility/2006" xmlns:a14="http://schemas.microsoft.com/office/drawing/2010/main">
        <mc:Choice Requires="a14">
          <p:sp>
            <p:nvSpPr>
              <p:cNvPr id="5" name="Text Box 5">
                <a:extLst>
                  <a:ext uri="{FF2B5EF4-FFF2-40B4-BE49-F238E27FC236}">
                    <a16:creationId xmlns:a16="http://schemas.microsoft.com/office/drawing/2014/main" id="{DFABAB58-5306-400C-92A7-E597AD32DDAF}"/>
                  </a:ext>
                </a:extLst>
              </p:cNvPr>
              <p:cNvSpPr txBox="1">
                <a:spLocks noChangeArrowheads="1"/>
              </p:cNvSpPr>
              <p:nvPr/>
            </p:nvSpPr>
            <p:spPr bwMode="auto">
              <a:xfrm>
                <a:off x="457198" y="4716421"/>
                <a:ext cx="8001000" cy="1490408"/>
              </a:xfrm>
              <a:prstGeom prst="rect">
                <a:avLst/>
              </a:prstGeom>
              <a:solidFill>
                <a:srgbClr val="FFCF01">
                  <a:alpha val="36078"/>
                </a:srgbClr>
              </a:solidFill>
              <a:ln>
                <a:noFill/>
              </a:ln>
              <a:effectLst/>
              <a:extLst>
                <a:ext uri="{91240B29-F687-4F45-9708-019B960494DF}">
                  <a14:hiddenLine w="9525">
                    <a:solidFill>
                      <a:schemeClr val="bg2"/>
                    </a:solidFill>
                    <a:miter lim="800000"/>
                    <a:headEnd/>
                    <a:tailEnd/>
                  </a14:hiddenLine>
                </a:ext>
                <a:ext uri="{AF507438-7753-43E0-B8FC-AC1667EBCBE1}">
                  <a14:hiddenEffects>
                    <a:effectLst>
                      <a:outerShdw dist="35921" dir="2700000" algn="ctr" rotWithShape="0">
                        <a:srgbClr val="808080"/>
                      </a:outerShdw>
                    </a:effectLst>
                  </a14:hiddenEffects>
                </a:ext>
              </a:extLst>
            </p:spPr>
            <p:txBody>
              <a:bodyPr lIns="182880" tIns="91440" rIns="137160" bIns="91440">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pPr algn="l"/>
                <a:r>
                  <a:rPr lang="en-US" altLang="en-US" sz="1600" b="1" dirty="0">
                    <a:latin typeface="Courier New" panose="02070309020205020404" pitchFamily="49" charset="0"/>
                  </a:rPr>
                  <a:t>Set C(</a:t>
                </a:r>
                <a:r>
                  <a:rPr lang="en-US" altLang="en-US" sz="1600" b="1" dirty="0" err="1">
                    <a:latin typeface="Courier New" panose="02070309020205020404" pitchFamily="49" charset="0"/>
                  </a:rPr>
                  <a:t>i,i</a:t>
                </a:r>
                <a:r>
                  <a:rPr lang="en-US" altLang="en-US" sz="1600" b="1" dirty="0">
                    <a:latin typeface="Courier New" panose="02070309020205020404" pitchFamily="49" charset="0"/>
                  </a:rPr>
                  <a:t>) = 0 for all I = 1,2,...,n</a:t>
                </a:r>
              </a:p>
              <a:p>
                <a:pPr algn="l"/>
                <a:endParaRPr lang="en-US" altLang="en-US" sz="1600" b="1" dirty="0">
                  <a:latin typeface="Courier New" panose="02070309020205020404" pitchFamily="49" charset="0"/>
                </a:endParaRPr>
              </a:p>
              <a:p>
                <a:pPr algn="l"/>
                <a:r>
                  <a:rPr lang="en-US" altLang="en-US" sz="1600" b="1" dirty="0">
                    <a:solidFill>
                      <a:srgbClr val="0033CC"/>
                    </a:solidFill>
                    <a:latin typeface="Courier New" panose="02070309020205020404" pitchFamily="49" charset="0"/>
                  </a:rPr>
                  <a:t>for</a:t>
                </a:r>
                <a:r>
                  <a:rPr lang="en-US" altLang="en-US" sz="1600" b="1" dirty="0">
                    <a:solidFill>
                      <a:schemeClr val="tx1"/>
                    </a:solidFill>
                    <a:latin typeface="Courier New" panose="02070309020205020404" pitchFamily="49" charset="0"/>
                  </a:rPr>
                  <a:t> s = 1,...,n-1</a:t>
                </a:r>
              </a:p>
              <a:p>
                <a:pPr algn="l"/>
                <a:r>
                  <a:rPr lang="en-US" altLang="en-US" sz="1600" b="1" dirty="0">
                    <a:latin typeface="Courier New" panose="02070309020205020404" pitchFamily="49" charset="0"/>
                  </a:rPr>
                  <a:t>   </a:t>
                </a:r>
                <a:r>
                  <a:rPr lang="en-US" altLang="en-US" sz="1600" b="1" dirty="0">
                    <a:solidFill>
                      <a:srgbClr val="0033CC"/>
                    </a:solidFill>
                    <a:latin typeface="Courier New" panose="02070309020205020404" pitchFamily="49" charset="0"/>
                  </a:rPr>
                  <a:t>for</a:t>
                </a:r>
                <a:r>
                  <a:rPr lang="en-US" altLang="en-US" sz="1600" b="1" dirty="0">
                    <a:latin typeface="Courier New" panose="02070309020205020404" pitchFamily="49" charset="0"/>
                  </a:rPr>
                  <a:t> </a:t>
                </a:r>
                <a:r>
                  <a:rPr lang="en-US" altLang="en-US" sz="1600" b="1" dirty="0" err="1">
                    <a:latin typeface="Courier New" panose="02070309020205020404" pitchFamily="49" charset="0"/>
                  </a:rPr>
                  <a:t>i</a:t>
                </a:r>
                <a:r>
                  <a:rPr lang="en-US" altLang="en-US" sz="1600" b="1" dirty="0">
                    <a:latin typeface="Courier New" panose="02070309020205020404" pitchFamily="49" charset="0"/>
                  </a:rPr>
                  <a:t> = 1,…,n-1</a:t>
                </a:r>
              </a:p>
              <a:p>
                <a:pPr algn="l"/>
                <a:r>
                  <a:rPr lang="en-US" altLang="en-US" sz="1600" b="1" dirty="0">
                    <a:solidFill>
                      <a:schemeClr val="tx1"/>
                    </a:solidFill>
                    <a:latin typeface="Courier New" panose="02070309020205020404" pitchFamily="49" charset="0"/>
                  </a:rPr>
                  <a:t>      C(</a:t>
                </a:r>
                <a:r>
                  <a:rPr lang="en-US" altLang="en-US" sz="1600" b="1" dirty="0" err="1">
                    <a:solidFill>
                      <a:schemeClr val="tx1"/>
                    </a:solidFill>
                    <a:latin typeface="Courier New" panose="02070309020205020404" pitchFamily="49" charset="0"/>
                  </a:rPr>
                  <a:t>i,i+s</a:t>
                </a:r>
                <a:r>
                  <a:rPr lang="en-US" altLang="en-US" sz="1600" b="1" dirty="0">
                    <a:solidFill>
                      <a:schemeClr val="tx1"/>
                    </a:solidFill>
                    <a:latin typeface="Courier New" panose="02070309020205020404" pitchFamily="49" charset="0"/>
                  </a:rPr>
                  <a:t>) =</a:t>
                </a:r>
                <a14:m>
                  <m:oMath xmlns:m="http://schemas.openxmlformats.org/officeDocument/2006/math">
                    <m:func>
                      <m:funcPr>
                        <m:ctrlPr>
                          <a:rPr lang="en-US" altLang="en-US" sz="1600" i="1">
                            <a:solidFill>
                              <a:srgbClr val="000000"/>
                            </a:solidFill>
                            <a:latin typeface="Cambria Math" panose="02040503050406030204" pitchFamily="18" charset="0"/>
                          </a:rPr>
                        </m:ctrlPr>
                      </m:funcPr>
                      <m:fName>
                        <m:limLow>
                          <m:limLowPr>
                            <m:ctrlPr>
                              <a:rPr lang="en-US" altLang="en-US" sz="1600" i="1">
                                <a:solidFill>
                                  <a:srgbClr val="000000"/>
                                </a:solidFill>
                                <a:latin typeface="Cambria Math" panose="02040503050406030204" pitchFamily="18" charset="0"/>
                              </a:rPr>
                            </m:ctrlPr>
                          </m:limLowPr>
                          <m:e>
                            <m:r>
                              <m:rPr>
                                <m:sty m:val="p"/>
                              </m:rPr>
                              <a:rPr lang="en-US" altLang="en-US" sz="1600">
                                <a:solidFill>
                                  <a:srgbClr val="000000"/>
                                </a:solidFill>
                                <a:latin typeface="Cambria Math" panose="02040503050406030204" pitchFamily="18" charset="0"/>
                              </a:rPr>
                              <m:t>min</m:t>
                            </m:r>
                          </m:e>
                          <m:lim>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&lt;</m:t>
                            </m:r>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&lt;</m:t>
                            </m:r>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lim>
                        </m:limLow>
                      </m:fName>
                      <m:e>
                        <m:r>
                          <a:rPr lang="en-US" altLang="en-US" sz="1600" b="0" i="1" smtClean="0">
                            <a:solidFill>
                              <a:srgbClr val="000000"/>
                            </a:solidFill>
                            <a:latin typeface="Cambria Math" panose="02040503050406030204" pitchFamily="18" charset="0"/>
                          </a:rPr>
                          <m:t>𝐶</m:t>
                        </m:r>
                        <m:d>
                          <m:dPr>
                            <m:ctrlPr>
                              <a:rPr lang="en-US" altLang="en-US" sz="1600" i="1">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𝑖</m:t>
                            </m:r>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𝑘</m:t>
                            </m:r>
                          </m:e>
                        </m:d>
                        <m:r>
                          <a:rPr lang="en-US" altLang="en-US" sz="1600" i="1">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𝐶</m:t>
                        </m:r>
                        <m:d>
                          <m:dPr>
                            <m:ctrlPr>
                              <a:rPr lang="en-US" altLang="en-US" sz="1600" b="0" i="1" smtClean="0">
                                <a:solidFill>
                                  <a:srgbClr val="000000"/>
                                </a:solidFill>
                                <a:latin typeface="Cambria Math" panose="02040503050406030204" pitchFamily="18" charset="0"/>
                              </a:rPr>
                            </m:ctrlPr>
                          </m:dPr>
                          <m:e>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+1,</m:t>
                            </m:r>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e>
                        </m:d>
                        <m:r>
                          <a:rPr lang="en-US" altLang="en-US" sz="1600" b="0" i="1" smtClean="0">
                            <a:solidFill>
                              <a:srgbClr val="000000"/>
                            </a:solidFill>
                            <a:latin typeface="Cambria Math" panose="02040503050406030204" pitchFamily="18" charset="0"/>
                          </a:rPr>
                          <m:t>+</m:t>
                        </m:r>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𝑖</m:t>
                            </m:r>
                          </m:sub>
                        </m:sSub>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𝑘</m:t>
                            </m:r>
                            <m:r>
                              <a:rPr lang="en-US" altLang="en-US" sz="1600" b="0" i="1" smtClean="0">
                                <a:solidFill>
                                  <a:srgbClr val="000000"/>
                                </a:solidFill>
                                <a:latin typeface="Cambria Math" panose="02040503050406030204" pitchFamily="18" charset="0"/>
                              </a:rPr>
                              <m:t>+1</m:t>
                            </m:r>
                          </m:sub>
                        </m:sSub>
                        <m:sSub>
                          <m:sSubPr>
                            <m:ctrlPr>
                              <a:rPr lang="en-US" altLang="en-US" sz="1600" b="0" i="1" smtClean="0">
                                <a:solidFill>
                                  <a:srgbClr val="000000"/>
                                </a:solidFill>
                                <a:latin typeface="Cambria Math" panose="02040503050406030204" pitchFamily="18" charset="0"/>
                              </a:rPr>
                            </m:ctrlPr>
                          </m:sSubPr>
                          <m:e>
                            <m:r>
                              <a:rPr lang="en-US" altLang="en-US" sz="1600" b="0" i="1" smtClean="0">
                                <a:solidFill>
                                  <a:srgbClr val="000000"/>
                                </a:solidFill>
                                <a:latin typeface="Cambria Math" panose="02040503050406030204" pitchFamily="18" charset="0"/>
                              </a:rPr>
                              <m:t>𝑚</m:t>
                            </m:r>
                          </m:e>
                          <m:sub>
                            <m:r>
                              <a:rPr lang="en-US" altLang="en-US" sz="1600" b="0" i="1" smtClean="0">
                                <a:solidFill>
                                  <a:srgbClr val="000000"/>
                                </a:solidFill>
                                <a:latin typeface="Cambria Math" panose="02040503050406030204" pitchFamily="18" charset="0"/>
                              </a:rPr>
                              <m:t>𝑖</m:t>
                            </m:r>
                            <m:r>
                              <a:rPr lang="en-US" altLang="en-US" sz="1600" b="0" i="1" smtClean="0">
                                <a:solidFill>
                                  <a:srgbClr val="000000"/>
                                </a:solidFill>
                                <a:latin typeface="Cambria Math" panose="02040503050406030204" pitchFamily="18" charset="0"/>
                              </a:rPr>
                              <m:t>+</m:t>
                            </m:r>
                            <m:r>
                              <a:rPr lang="en-US" altLang="en-US" sz="1600" b="0" i="1" smtClean="0">
                                <a:solidFill>
                                  <a:srgbClr val="000000"/>
                                </a:solidFill>
                                <a:latin typeface="Cambria Math" panose="02040503050406030204" pitchFamily="18" charset="0"/>
                              </a:rPr>
                              <m:t>𝑠</m:t>
                            </m:r>
                          </m:sub>
                        </m:sSub>
                      </m:e>
                    </m:func>
                  </m:oMath>
                </a14:m>
                <a:endParaRPr lang="en-US" altLang="en-US" sz="1600" b="1" dirty="0">
                  <a:solidFill>
                    <a:schemeClr val="tx1"/>
                  </a:solidFill>
                  <a:latin typeface="Courier New" panose="02070309020205020404" pitchFamily="49" charset="0"/>
                </a:endParaRPr>
              </a:p>
            </p:txBody>
          </p:sp>
        </mc:Choice>
        <mc:Fallback xmlns="">
          <p:sp>
            <p:nvSpPr>
              <p:cNvPr id="5" name="Text Box 5">
                <a:extLst>
                  <a:ext uri="{FF2B5EF4-FFF2-40B4-BE49-F238E27FC236}">
                    <a16:creationId xmlns:a16="http://schemas.microsoft.com/office/drawing/2014/main" id="{DFABAB58-5306-400C-92A7-E597AD32DDAF}"/>
                  </a:ext>
                </a:extLst>
              </p:cNvPr>
              <p:cNvSpPr txBox="1">
                <a:spLocks noRot="1" noChangeAspect="1" noMove="1" noResize="1" noEditPoints="1" noAdjustHandles="1" noChangeArrowheads="1" noChangeShapeType="1" noTextEdit="1"/>
              </p:cNvSpPr>
              <p:nvPr/>
            </p:nvSpPr>
            <p:spPr bwMode="auto">
              <a:xfrm>
                <a:off x="457198" y="4716421"/>
                <a:ext cx="8001000" cy="1490408"/>
              </a:xfrm>
              <a:prstGeom prst="rect">
                <a:avLst/>
              </a:prstGeom>
              <a:blipFill>
                <a:blip r:embed="rId4"/>
                <a:stretch>
                  <a:fillRect/>
                </a:stretch>
              </a:blip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2045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Common Subproblems</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r>
                  <a:rPr lang="en-US" altLang="en-US" sz="2200" dirty="0">
                    <a:solidFill>
                      <a:srgbClr val="000000"/>
                    </a:solidFill>
                    <a:latin typeface="Arial"/>
                  </a:rPr>
                  <a:t>OPT(</a:t>
                </a:r>
                <a:r>
                  <a:rPr lang="en-US" altLang="en-US" sz="2200" dirty="0" err="1">
                    <a:solidFill>
                      <a:srgbClr val="000000"/>
                    </a:solidFill>
                    <a:latin typeface="Arial"/>
                  </a:rPr>
                  <a:t>i</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(Longest </a:t>
                </a:r>
                <a:r>
                  <a:rPr lang="en-US" altLang="en-US" sz="2200" dirty="0">
                    <a:solidFill>
                      <a:srgbClr val="000000"/>
                    </a:solidFill>
                    <a:latin typeface="Arial"/>
                  </a:rPr>
                  <a:t>path)</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OPT(</a:t>
                </a:r>
                <a:r>
                  <a:rPr lang="en-US" altLang="en-US" sz="2200" dirty="0">
                    <a:solidFill>
                      <a:srgbClr val="000000"/>
                    </a:solidFill>
                    <a:latin typeface="Arial"/>
                  </a:rPr>
                  <a:t>i</a:t>
                </a:r>
                <a:r>
                  <a:rPr kumimoji="0" lang="en-US" altLang="en-US" sz="2200" b="0" i="0" u="none" strike="noStrike" kern="0" cap="none" spc="0" normalizeH="0" baseline="0" noProof="0" dirty="0">
                    <a:ln>
                      <a:noFill/>
                    </a:ln>
                    <a:solidFill>
                      <a:srgbClr val="000000"/>
                    </a:solidFill>
                    <a:effectLst/>
                    <a:uLnTx/>
                    <a:uFillTx/>
                    <a:latin typeface="Arial"/>
                    <a:ea typeface="+mn-ea"/>
                    <a:cs typeface="+mn-cs"/>
                  </a:rPr>
                  <a:t>,j) – opt solution using </a:t>
                </a:r>
                <a14:m>
                  <m:oMath xmlns:m="http://schemas.openxmlformats.org/officeDocument/2006/math">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𝑥</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𝑗</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(RNA)</a:t>
                </a:r>
              </a:p>
              <a:p>
                <a:r>
                  <a:rPr lang="en-US" altLang="en-US" sz="2200" dirty="0">
                    <a:solidFill>
                      <a:srgbClr val="000000"/>
                    </a:solidFill>
                    <a:latin typeface="Arial"/>
                  </a:rPr>
                  <a:t>OPT(</a:t>
                </a:r>
                <a:r>
                  <a:rPr lang="en-US" altLang="en-US" sz="2200" dirty="0" err="1">
                    <a:solidFill>
                      <a:srgbClr val="000000"/>
                    </a:solidFill>
                    <a:latin typeface="Arial"/>
                  </a:rPr>
                  <a:t>i,j</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and </a:t>
                </a:r>
                <a14:m>
                  <m:oMath xmlns:m="http://schemas.openxmlformats.org/officeDocument/2006/math">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𝑦</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sub>
                    </m:s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sSub>
                      <m:sSubPr>
                        <m:ctrlP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𝑦</m:t>
                        </m:r>
                      </m:e>
                      <m:sub>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(Edit distance)</a:t>
                </a:r>
              </a:p>
              <a:p>
                <a:r>
                  <a:rPr lang="en-US" altLang="en-US" sz="2200" dirty="0">
                    <a:solidFill>
                      <a:srgbClr val="000000"/>
                    </a:solidFill>
                    <a:latin typeface="Arial"/>
                  </a:rPr>
                  <a:t>OPT(</a:t>
                </a:r>
                <a:r>
                  <a:rPr lang="en-US" altLang="en-US" sz="2200" dirty="0" err="1">
                    <a:solidFill>
                      <a:srgbClr val="000000"/>
                    </a:solidFill>
                    <a:latin typeface="Arial"/>
                  </a:rPr>
                  <a:t>i,W</a:t>
                </a:r>
                <a:r>
                  <a:rPr lang="en-US" altLang="en-US" sz="2200" dirty="0">
                    <a:solidFill>
                      <a:srgbClr val="000000"/>
                    </a:solidFill>
                    <a:latin typeface="Arial"/>
                  </a:rPr>
                  <a:t>) – opt solution using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1</m:t>
                        </m:r>
                      </m:sub>
                    </m:sSub>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𝑥</m:t>
                        </m:r>
                      </m:e>
                      <m:sub>
                        <m:r>
                          <a:rPr lang="en-US" altLang="en-US" sz="2200" b="0" i="1" smtClean="0">
                            <a:solidFill>
                              <a:srgbClr val="000000"/>
                            </a:solidFill>
                            <a:latin typeface="Cambria Math" panose="02040503050406030204" pitchFamily="18" charset="0"/>
                          </a:rPr>
                          <m:t>𝑖</m:t>
                        </m:r>
                      </m:sub>
                    </m:sSub>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with budget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𝑊</m:t>
                    </m:r>
                  </m:oMath>
                </a14:m>
                <a:r>
                  <a:rPr lang="en-US" altLang="en-US" sz="2200" dirty="0">
                    <a:solidFill>
                      <a:srgbClr val="000000"/>
                    </a:solidFill>
                  </a:rPr>
                  <a:t> (Knapsack</a:t>
                </a:r>
                <a:r>
                  <a:rPr kumimoji="0" lang="en-US" altLang="en-US" sz="2200" b="0" i="0" u="none" strike="noStrike" kern="0" cap="none" spc="0" normalizeH="0" noProof="0" dirty="0">
                    <a:ln>
                      <a:noFill/>
                    </a:ln>
                    <a:solidFill>
                      <a:srgbClr val="000000"/>
                    </a:solidFill>
                    <a:effectLst/>
                    <a:uLnTx/>
                    <a:uFillTx/>
                    <a:latin typeface="Arial"/>
                    <a:ea typeface="+mn-ea"/>
                    <a:cs typeface="+mn-cs"/>
                  </a:rPr>
                  <a:t> problem)</a:t>
                </a:r>
              </a:p>
              <a:p>
                <a:r>
                  <a:rPr lang="en-US" altLang="en-US" sz="2200" dirty="0">
                    <a:solidFill>
                      <a:srgbClr val="000000"/>
                    </a:solidFill>
                    <a:latin typeface="Arial"/>
                  </a:rPr>
                  <a:t>OPT(</a:t>
                </a:r>
                <a:r>
                  <a:rPr lang="en-US" altLang="en-US" sz="2200" dirty="0" err="1">
                    <a:solidFill>
                      <a:srgbClr val="000000"/>
                    </a:solidFill>
                    <a:latin typeface="Arial"/>
                  </a:rPr>
                  <a:t>i,t</a:t>
                </a:r>
                <a:r>
                  <a:rPr lang="en-US" altLang="en-US" sz="2200" dirty="0">
                    <a:solidFill>
                      <a:srgbClr val="000000"/>
                    </a:solidFill>
                    <a:latin typeface="Arial"/>
                  </a:rPr>
                  <a:t>) – opt solution at vertex </a:t>
                </a:r>
                <a14:m>
                  <m:oMath xmlns:m="http://schemas.openxmlformats.org/officeDocument/2006/math">
                    <m:r>
                      <a:rPr lang="en-US" altLang="en-US" sz="2200" b="0" i="1" smtClean="0">
                        <a:solidFill>
                          <a:srgbClr val="000000"/>
                        </a:solidFill>
                        <a:latin typeface="Cambria Math" panose="02040503050406030204" pitchFamily="18" charset="0"/>
                      </a:rPr>
                      <m:t>𝑖</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a:t>
                </a:r>
                <a:r>
                  <a:rPr lang="en-US" altLang="en-US" sz="2200" dirty="0">
                    <a:solidFill>
                      <a:srgbClr val="000000"/>
                    </a:solidFill>
                    <a:latin typeface="Arial"/>
                  </a:rPr>
                  <a:t>using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𝑡</m:t>
                    </m:r>
                  </m:oMath>
                </a14:m>
                <a:r>
                  <a:rPr lang="en-US" altLang="en-US" sz="2200" dirty="0">
                    <a:solidFill>
                      <a:srgbClr val="000000"/>
                    </a:solidFill>
                  </a:rPr>
                  <a:t> step (negative-weight shortest path</a:t>
                </a:r>
                <a:r>
                  <a:rPr kumimoji="0" lang="en-US" altLang="en-US" sz="2200" b="0" i="0" u="none" strike="noStrike" kern="0" cap="none" spc="0" normalizeH="0" noProof="0" dirty="0">
                    <a:ln>
                      <a:noFill/>
                    </a:ln>
                    <a:solidFill>
                      <a:srgbClr val="000000"/>
                    </a:solidFill>
                    <a:effectLst/>
                    <a:uLnTx/>
                    <a:uFillTx/>
                    <a:latin typeface="Arial"/>
                    <a:ea typeface="+mn-ea"/>
                    <a:cs typeface="+mn-cs"/>
                  </a:rPr>
                  <a:t>)</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lang="en-US" altLang="en-US" sz="2200" dirty="0">
                    <a:solidFill>
                      <a:srgbClr val="000000"/>
                    </a:solidFill>
                    <a:latin typeface="Arial"/>
                  </a:rPr>
                  <a:t>Today’s Goal:</a:t>
                </a:r>
              </a:p>
              <a:p>
                <a:r>
                  <a:rPr kumimoji="0" lang="en-US" altLang="en-US" sz="2200" b="0" i="0" u="none" strike="noStrike" kern="0" cap="none" spc="0" normalizeH="0" baseline="0" noProof="0" dirty="0">
                    <a:ln>
                      <a:noFill/>
                    </a:ln>
                    <a:solidFill>
                      <a:srgbClr val="000000"/>
                    </a:solidFill>
                    <a:effectLst/>
                    <a:uLnTx/>
                    <a:uFillTx/>
                    <a:latin typeface="Arial"/>
                    <a:ea typeface="+mn-ea"/>
                    <a:cs typeface="+mn-cs"/>
                  </a:rPr>
                  <a:t>Give some history of DP</a:t>
                </a:r>
              </a:p>
              <a:p>
                <a:r>
                  <a:rPr lang="en-US" altLang="en-US" sz="2200" dirty="0">
                    <a:solidFill>
                      <a:srgbClr val="000000"/>
                    </a:solidFill>
                    <a:latin typeface="Arial"/>
                  </a:rPr>
                  <a:t>Give an example that OPT(</a:t>
                </a:r>
                <a:r>
                  <a:rPr lang="en-US" altLang="en-US" sz="2200" dirty="0" err="1">
                    <a:solidFill>
                      <a:srgbClr val="000000"/>
                    </a:solidFill>
                    <a:latin typeface="Arial"/>
                  </a:rPr>
                  <a:t>i,t</a:t>
                </a:r>
                <a:r>
                  <a:rPr lang="en-US" altLang="en-US" sz="2200" dirty="0">
                    <a:solidFill>
                      <a:srgbClr val="000000"/>
                    </a:solidFill>
                    <a:latin typeface="Arial"/>
                  </a:rPr>
                  <a:t>) with </a:t>
                </a:r>
                <a14:m>
                  <m:oMath xmlns:m="http://schemas.openxmlformats.org/officeDocument/2006/math">
                    <m:r>
                      <a:rPr lang="en-US" altLang="en-US" sz="2200" b="0" i="1" smtClean="0">
                        <a:solidFill>
                          <a:srgbClr val="000000"/>
                        </a:solidFill>
                        <a:latin typeface="Cambria Math" panose="02040503050406030204" pitchFamily="18" charset="0"/>
                      </a:rPr>
                      <m:t>𝑡</m:t>
                    </m:r>
                  </m:oMath>
                </a14:m>
                <a:r>
                  <a:rPr lang="en-US" altLang="en-US" sz="2200" dirty="0">
                    <a:solidFill>
                      <a:srgbClr val="000000"/>
                    </a:solidFill>
                    <a:latin typeface="Arial"/>
                  </a:rPr>
                  <a:t> has no “meaning”.</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3"/>
                <a:stretch>
                  <a:fillRect l="-963" t="-762" b="-254"/>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3</a:t>
            </a:fld>
            <a:endParaRPr lang="en-US" altLang="en-US" sz="1400">
              <a:latin typeface="Tahoma" panose="020B0604030504040204" pitchFamily="34" charset="0"/>
            </a:endParaRPr>
          </a:p>
        </p:txBody>
      </p:sp>
    </p:spTree>
    <p:extLst>
      <p:ext uri="{BB962C8B-B14F-4D97-AF65-F5344CB8AC3E}">
        <p14:creationId xmlns:p14="http://schemas.microsoft.com/office/powerpoint/2010/main" val="38256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Programming</a:t>
            </a:r>
          </a:p>
        </p:txBody>
      </p:sp>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t>Copy from Bellman’s autobiography</a:t>
            </a:r>
          </a:p>
          <a:p>
            <a:pPr marL="0" indent="0">
              <a:buNone/>
            </a:pPr>
            <a:endParaRPr lang="en-US" altLang="en-US" sz="900" dirty="0"/>
          </a:p>
          <a:p>
            <a:pPr marL="0" indent="0">
              <a:buNone/>
            </a:pPr>
            <a:r>
              <a:rPr lang="en-US" altLang="en-US" sz="900" dirty="0"/>
              <a:t>I spent the Fall quarter (of 1950) at RAND. My first task was to find a name for multistage decision processes. An interesting question is, Where did the name, dynamic programming, come from? The 1950s were not good years for mathematical research. We had a very interesting gentleman in Washington named Wilson. He was Secretary of Defense, and he actually had a pathological fear and hatred of the word research. I’m not using the term lightly; I’m using it precisely. His face would suffuse, he would turn red, and he would get violent if people used the term research in his presence. You can imagine how he felt, then, about the term mathematical. The RAND Corporation was employed by the Air Force, and the Air Force had Wilson as its boss, essentially. Hence, I felt I had to do something to shield Wilson and the Air Force from the fact that I was really doing mathematics inside the RAND Corporation. What title, what name, could I choose? In the first place I was interested in planning, in decision making, in thinking. But planning, is not a good word for various reasons. I decided therefore to use the word “programming”. I wanted to get across the idea that this was dynamic, this was multistage, this was time-varying I thought, lets kill two birds with one stone. Lets take a word that has an absolutely precise meaning, namely dynamic, in the classical physical sense. It also has a very interesting property as an adjective, and that is it's impossible to use the word dynamic in a pejorative sense. Try thinking of some combination that will possibly give it a pejorative meaning. It's impossible. Thus, I thought dynamic programming was a good name. It was something not even a Congressman could object to. So I used it as an umbrella for my activities.</a:t>
            </a:r>
          </a:p>
          <a:p>
            <a:pPr marL="0" marR="0" lvl="0" indent="0" algn="l" defTabSz="914400" rtl="0" eaLnBrk="0" fontAlgn="base" latinLnBrk="0" hangingPunct="0">
              <a:lnSpc>
                <a:spcPct val="100000"/>
              </a:lnSpc>
              <a:spcBef>
                <a:spcPct val="20000"/>
              </a:spcBef>
              <a:spcAft>
                <a:spcPct val="0"/>
              </a:spcAft>
              <a:buClrTx/>
              <a:buSzTx/>
              <a:buFontTx/>
              <a:buNone/>
              <a:tabLst/>
              <a:defRPr/>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lang="en-US" altLang="en-US" sz="2200" dirty="0">
                <a:solidFill>
                  <a:srgbClr val="000000"/>
                </a:solidFill>
                <a:latin typeface="Arial"/>
              </a:rPr>
              <a:t>In short, his boss hates math.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He needs a cool term, which sounded less math.</a:t>
            </a:r>
            <a:endParaRPr lang="en-US" altLang="en-US" sz="2200" dirty="0">
              <a:solidFill>
                <a:srgbClr val="000000"/>
              </a:solidFill>
              <a:latin typeface="Arial"/>
            </a:endParaRP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Programming refers to a military schedule.</a:t>
            </a:r>
          </a:p>
        </p:txBody>
      </p:sp>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4</a:t>
            </a:fld>
            <a:endParaRPr lang="en-US" altLang="en-US" sz="1400">
              <a:latin typeface="Tahoma" panose="020B0604030504040204" pitchFamily="34" charset="0"/>
            </a:endParaRPr>
          </a:p>
        </p:txBody>
      </p:sp>
      <p:pic>
        <p:nvPicPr>
          <p:cNvPr id="4" name="Picture 3">
            <a:extLst>
              <a:ext uri="{FF2B5EF4-FFF2-40B4-BE49-F238E27FC236}">
                <a16:creationId xmlns:a16="http://schemas.microsoft.com/office/drawing/2014/main" id="{EAFF2E7C-5690-4E1B-B5E5-A17BFE65E503}"/>
              </a:ext>
            </a:extLst>
          </p:cNvPr>
          <p:cNvPicPr>
            <a:picLocks noChangeAspect="1"/>
          </p:cNvPicPr>
          <p:nvPr/>
        </p:nvPicPr>
        <p:blipFill>
          <a:blip r:embed="rId3"/>
          <a:stretch>
            <a:fillRect/>
          </a:stretch>
        </p:blipFill>
        <p:spPr>
          <a:xfrm>
            <a:off x="7301373" y="3628392"/>
            <a:ext cx="1514475" cy="1819275"/>
          </a:xfrm>
          <a:prstGeom prst="rect">
            <a:avLst/>
          </a:prstGeom>
        </p:spPr>
      </p:pic>
      <p:sp>
        <p:nvSpPr>
          <p:cNvPr id="5" name="TextBox 4">
            <a:extLst>
              <a:ext uri="{FF2B5EF4-FFF2-40B4-BE49-F238E27FC236}">
                <a16:creationId xmlns:a16="http://schemas.microsoft.com/office/drawing/2014/main" id="{17662E78-ABD6-462F-8D1F-7A057358EAD4}"/>
              </a:ext>
            </a:extLst>
          </p:cNvPr>
          <p:cNvSpPr txBox="1"/>
          <p:nvPr/>
        </p:nvSpPr>
        <p:spPr>
          <a:xfrm>
            <a:off x="7301373" y="5537339"/>
            <a:ext cx="1514475" cy="707886"/>
          </a:xfrm>
          <a:prstGeom prst="rect">
            <a:avLst/>
          </a:prstGeom>
          <a:noFill/>
        </p:spPr>
        <p:txBody>
          <a:bodyPr wrap="square" rtlCol="0">
            <a:spAutoFit/>
          </a:bodyPr>
          <a:lstStyle/>
          <a:p>
            <a:r>
              <a:rPr lang="en-US" dirty="0"/>
              <a:t>Richard Bellman</a:t>
            </a:r>
          </a:p>
        </p:txBody>
      </p:sp>
    </p:spTree>
    <p:extLst>
      <p:ext uri="{BB962C8B-B14F-4D97-AF65-F5344CB8AC3E}">
        <p14:creationId xmlns:p14="http://schemas.microsoft.com/office/powerpoint/2010/main" val="3450093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1026"/>
          <p:cNvSpPr>
            <a:spLocks noGrp="1" noChangeArrowheads="1"/>
          </p:cNvSpPr>
          <p:nvPr>
            <p:ph type="ctrTitle"/>
          </p:nvPr>
        </p:nvSpPr>
        <p:spPr>
          <a:xfrm>
            <a:off x="736915" y="2936915"/>
            <a:ext cx="7772400" cy="2491820"/>
          </a:xfrm>
        </p:spPr>
        <p:txBody>
          <a:bodyPr/>
          <a:lstStyle/>
          <a:p>
            <a:pPr>
              <a:defRPr/>
            </a:pPr>
            <a:r>
              <a:rPr kumimoji="0" lang="en-US" sz="3600" dirty="0">
                <a:cs typeface="+mj-cs"/>
              </a:rPr>
              <a:t>Example 1:</a:t>
            </a:r>
            <a:br>
              <a:rPr kumimoji="0" lang="en-US" sz="3600" dirty="0">
                <a:cs typeface="+mj-cs"/>
              </a:rPr>
            </a:br>
            <a:r>
              <a:rPr lang="en-US" sz="3600" dirty="0"/>
              <a:t>Dynamic Decision Problem</a:t>
            </a:r>
            <a:br>
              <a:rPr lang="en-US" sz="3600" dirty="0"/>
            </a:br>
            <a:r>
              <a:rPr lang="en-US" sz="3600" dirty="0"/>
              <a:t>(original problem for Dynamic Programming)</a:t>
            </a:r>
            <a:endParaRPr kumimoji="0" lang="en-US" sz="3600" dirty="0">
              <a:cs typeface="+mj-cs"/>
            </a:endParaRPr>
          </a:p>
        </p:txBody>
      </p:sp>
    </p:spTree>
    <p:extLst>
      <p:ext uri="{BB962C8B-B14F-4D97-AF65-F5344CB8AC3E}">
        <p14:creationId xmlns:p14="http://schemas.microsoft.com/office/powerpoint/2010/main" val="788342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eaLnBrk="1" hangingPunct="1"/>
            <a:r>
              <a:rPr lang="en-US" altLang="en-US" sz="3600" dirty="0">
                <a:solidFill>
                  <a:srgbClr val="002060"/>
                </a:solidFill>
              </a:rPr>
              <a:t>Dynamic Decision Problem</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200" y="1328474"/>
                <a:ext cx="8229600" cy="4797690"/>
              </a:xfrm>
            </p:spPr>
            <p:txBody>
              <a:bodyPr/>
              <a:lstStyle/>
              <a:p>
                <a:pPr marL="0" indent="0">
                  <a:buNone/>
                </a:pPr>
                <a:r>
                  <a:rPr lang="en-US" altLang="en-US" sz="2200" dirty="0">
                    <a:solidFill>
                      <a:srgbClr val="000000"/>
                    </a:solidFill>
                    <a:latin typeface="Arial"/>
                  </a:rPr>
                  <a:t>Given a directed graph G with a starting vertex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a:t>
                </a:r>
              </a:p>
              <a:p>
                <a:r>
                  <a:rPr lang="en-US" altLang="en-US" sz="2200" dirty="0">
                    <a:solidFill>
                      <a:srgbClr val="000000"/>
                    </a:solidFill>
                    <a:latin typeface="Arial"/>
                  </a:rPr>
                  <a:t>each vertex represents some state</a:t>
                </a:r>
              </a:p>
              <a:p>
                <a:r>
                  <a:rPr lang="en-US" altLang="en-US" sz="2200" dirty="0">
                    <a:solidFill>
                      <a:srgbClr val="000000"/>
                    </a:solidFill>
                    <a:latin typeface="Arial"/>
                  </a:rPr>
                  <a:t>each edge </a:t>
                </a:r>
                <a14:m>
                  <m:oMath xmlns:m="http://schemas.openxmlformats.org/officeDocument/2006/math">
                    <m:r>
                      <a:rPr lang="en-US" altLang="en-US" sz="2200" b="0" i="1" smtClean="0">
                        <a:solidFill>
                          <a:srgbClr val="000000"/>
                        </a:solidFill>
                        <a:latin typeface="Cambria Math" panose="02040503050406030204" pitchFamily="18" charset="0"/>
                      </a:rPr>
                      <m:t>𝑒</m:t>
                    </m:r>
                  </m:oMath>
                </a14:m>
                <a:r>
                  <a:rPr lang="en-US" altLang="en-US" sz="2200" dirty="0">
                    <a:solidFill>
                      <a:srgbClr val="000000"/>
                    </a:solidFill>
                    <a:latin typeface="Arial"/>
                  </a:rPr>
                  <a:t> has some reward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𝑟</m:t>
                        </m:r>
                      </m:e>
                      <m:sub>
                        <m:r>
                          <a:rPr lang="en-US" altLang="en-US" sz="2200" b="0" i="1" smtClean="0">
                            <a:solidFill>
                              <a:srgbClr val="000000"/>
                            </a:solidFill>
                            <a:latin typeface="Cambria Math" panose="02040503050406030204" pitchFamily="18" charset="0"/>
                          </a:rPr>
                          <m:t>𝑒</m:t>
                        </m:r>
                      </m:sub>
                    </m:sSub>
                  </m:oMath>
                </a14:m>
                <a:r>
                  <a:rPr lang="en-US" altLang="en-US" sz="2200" dirty="0">
                    <a:solidFill>
                      <a:srgbClr val="000000"/>
                    </a:solidFill>
                    <a:latin typeface="Arial"/>
                  </a:rPr>
                  <a:t> (can be negative)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We define the reward of a path </a:t>
                </a:r>
                <a14:m>
                  <m:oMath xmlns:m="http://schemas.openxmlformats.org/officeDocument/2006/math">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1</m:t>
                        </m:r>
                      </m:sub>
                    </m:sSub>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2</m:t>
                        </m:r>
                      </m:sub>
                    </m:sSub>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 be</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for some given discount factor </a:t>
                </a:r>
                <a14:m>
                  <m:oMath xmlns:m="http://schemas.openxmlformats.org/officeDocument/2006/math">
                    <m:r>
                      <a:rPr lang="en-US" altLang="en-US" sz="2200" b="0" i="0" smtClean="0">
                        <a:solidFill>
                          <a:srgbClr val="000000"/>
                        </a:solidFill>
                        <a:latin typeface="Cambria Math" panose="02040503050406030204" pitchFamily="18" charset="0"/>
                      </a:rPr>
                      <m:t>0&lt;</m:t>
                    </m:r>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&lt;1</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chemeClr val="accent2"/>
                    </a:solidFill>
                    <a:latin typeface="Arial"/>
                  </a:rPr>
                  <a:t>Goal: </a:t>
                </a:r>
                <a:r>
                  <a:rPr lang="en-US" altLang="en-US" sz="2200" dirty="0">
                    <a:solidFill>
                      <a:srgbClr val="000000"/>
                    </a:solidFill>
                    <a:latin typeface="Arial"/>
                  </a:rPr>
                  <a:t>Find a path </a:t>
                </a:r>
                <a14:m>
                  <m:oMath xmlns:m="http://schemas.openxmlformats.org/officeDocument/2006/math">
                    <m:r>
                      <a:rPr lang="en-US" altLang="en-US" sz="2200" b="0" i="1" smtClean="0">
                        <a:solidFill>
                          <a:srgbClr val="000000"/>
                        </a:solidFill>
                        <a:latin typeface="Cambria Math" panose="02040503050406030204" pitchFamily="18" charset="0"/>
                      </a:rPr>
                      <m:t>𝑝</m:t>
                    </m:r>
                  </m:oMath>
                </a14:m>
                <a:r>
                  <a:rPr lang="en-US" altLang="en-US" sz="2200" dirty="0">
                    <a:solidFill>
                      <a:srgbClr val="000000"/>
                    </a:solidFill>
                    <a:latin typeface="Arial"/>
                  </a:rPr>
                  <a:t> starts at </a:t>
                </a:r>
                <a14:m>
                  <m:oMath xmlns:m="http://schemas.openxmlformats.org/officeDocument/2006/math">
                    <m:sSub>
                      <m:sSubPr>
                        <m:ctrlPr>
                          <a:rPr lang="en-US" altLang="en-US" sz="2200" b="0" i="1" smtClean="0">
                            <a:solidFill>
                              <a:srgbClr val="000000"/>
                            </a:solidFill>
                            <a:latin typeface="Cambria Math" panose="02040503050406030204" pitchFamily="18" charset="0"/>
                          </a:rPr>
                        </m:ctrlPr>
                      </m:sSubPr>
                      <m:e>
                        <m:r>
                          <a:rPr lang="en-US" altLang="en-US" sz="2200" b="0" i="1" smtClean="0">
                            <a:solidFill>
                              <a:srgbClr val="000000"/>
                            </a:solidFill>
                            <a:latin typeface="Cambria Math" panose="02040503050406030204" pitchFamily="18" charset="0"/>
                          </a:rPr>
                          <m:t>𝑣</m:t>
                        </m:r>
                      </m:e>
                      <m:sub>
                        <m:r>
                          <a:rPr lang="en-US" altLang="en-US" sz="2200" b="0" i="1" smtClean="0">
                            <a:solidFill>
                              <a:srgbClr val="000000"/>
                            </a:solidFill>
                            <a:latin typeface="Cambria Math" panose="02040503050406030204" pitchFamily="18" charset="0"/>
                          </a:rPr>
                          <m:t>0</m:t>
                        </m:r>
                      </m:sub>
                    </m:sSub>
                  </m:oMath>
                </a14:m>
                <a:r>
                  <a:rPr lang="en-US" altLang="en-US" sz="2200" dirty="0">
                    <a:solidFill>
                      <a:srgbClr val="000000"/>
                    </a:solidFill>
                    <a:latin typeface="Arial"/>
                  </a:rPr>
                  <a:t> with maximum reward </a:t>
                </a:r>
                <a14:m>
                  <m:oMath xmlns:m="http://schemas.openxmlformats.org/officeDocument/2006/math">
                    <m:r>
                      <a:rPr lang="en-US" altLang="en-US" sz="2200" b="0" i="1" smtClean="0">
                        <a:solidFill>
                          <a:srgbClr val="000000"/>
                        </a:solidFill>
                        <a:latin typeface="Cambria Math" panose="02040503050406030204" pitchFamily="18" charset="0"/>
                      </a:rPr>
                      <m:t>𝑅</m:t>
                    </m:r>
                    <m:r>
                      <a:rPr lang="en-US" altLang="en-US" sz="2200" b="0" i="1" smtClean="0">
                        <a:solidFill>
                          <a:srgbClr val="000000"/>
                        </a:solidFill>
                        <a:latin typeface="Cambria Math" panose="02040503050406030204" pitchFamily="18" charset="0"/>
                      </a:rPr>
                      <m:t>(</m:t>
                    </m:r>
                    <m:r>
                      <a:rPr lang="en-US" altLang="en-US" sz="2200" b="0" i="1" smtClean="0">
                        <a:solidFill>
                          <a:srgbClr val="000000"/>
                        </a:solidFill>
                        <a:latin typeface="Cambria Math" panose="02040503050406030204" pitchFamily="18" charset="0"/>
                      </a:rPr>
                      <m:t>𝑝</m:t>
                    </m:r>
                    <m:r>
                      <a:rPr lang="en-US" altLang="en-US" sz="2200" b="0" i="1" smtClean="0">
                        <a:solidFill>
                          <a:srgbClr val="000000"/>
                        </a:solidFill>
                        <a:latin typeface="Cambria Math" panose="02040503050406030204" pitchFamily="18" charset="0"/>
                      </a:rPr>
                      <m:t>)</m:t>
                    </m:r>
                  </m:oMath>
                </a14:m>
                <a:r>
                  <a:rPr lang="en-US" altLang="en-US" sz="2200" dirty="0">
                    <a:solidFill>
                      <a:srgbClr val="000000"/>
                    </a:solidFill>
                    <a:latin typeface="Arial"/>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(This is a simplified version of Markov Decision process.)</a:t>
                </a: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200" y="1328474"/>
                <a:ext cx="8229600" cy="4797690"/>
              </a:xfrm>
              <a:blipFill>
                <a:blip r:embed="rId4"/>
                <a:stretch>
                  <a:fillRect l="-963" t="-76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6</a:t>
            </a:fld>
            <a:endParaRPr lang="en-US" altLang="en-US" sz="1400">
              <a:latin typeface="Tahoma" panose="020B0604030504040204" pitchFamily="34" charset="0"/>
            </a:endParaRPr>
          </a:p>
        </p:txBody>
      </p:sp>
      <p:pic>
        <p:nvPicPr>
          <p:cNvPr id="15" name="Picture 14">
            <a:extLst>
              <a:ext uri="{FF2B5EF4-FFF2-40B4-BE49-F238E27FC236}">
                <a16:creationId xmlns:a16="http://schemas.microsoft.com/office/drawing/2014/main" id="{691C4818-5701-4E86-B8FD-34A9E51787AF}"/>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183595" y="3410519"/>
            <a:ext cx="4835803" cy="316800"/>
          </a:xfrm>
          <a:prstGeom prst="rect">
            <a:avLst/>
          </a:prstGeom>
        </p:spPr>
      </p:pic>
    </p:spTree>
    <p:extLst>
      <p:ext uri="{BB962C8B-B14F-4D97-AF65-F5344CB8AC3E}">
        <p14:creationId xmlns:p14="http://schemas.microsoft.com/office/powerpoint/2010/main" val="279274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2675">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Question: What is the best path?</a:t>
                </a:r>
              </a:p>
              <a:p>
                <a:pPr marL="0" indent="0">
                  <a:buNone/>
                </a:pPr>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There are two natural choices:</a:t>
                </a:r>
                <a:endParaRPr lang="en-US" altLang="en-US" sz="2200" dirty="0">
                  <a:solidFill>
                    <a:srgbClr val="000000"/>
                  </a:solidFill>
                  <a:latin typeface="Arial"/>
                </a:endParaRPr>
              </a:p>
              <a:p>
                <a:pPr marL="457200" indent="-457200">
                  <a:buAutoNum type="arabicPeriod"/>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Simply play video game every day (1,1,1,1,1,…)</a:t>
                </a:r>
                <a:br>
                  <a:rPr kumimoji="0" lang="en-US" altLang="en-US" sz="2200" b="0" i="0" u="none" strike="noStrike" kern="0" cap="none" spc="0" normalizeH="0" baseline="0" noProof="0" dirty="0">
                    <a:ln>
                      <a:noFill/>
                    </a:ln>
                    <a:solidFill>
                      <a:srgbClr val="000000"/>
                    </a:solidFill>
                    <a:effectLst/>
                    <a:uLnTx/>
                    <a:uFillTx/>
                    <a:latin typeface="Arial"/>
                    <a:ea typeface="+mn-ea"/>
                    <a:cs typeface="+mn-cs"/>
                  </a:rPr>
                </a:br>
                <a:r>
                  <a:rPr kumimoji="0" lang="en-US" altLang="en-US" sz="2200" b="0" i="0" u="none" strike="noStrike" kern="0" cap="none" spc="0" normalizeH="0" baseline="0" noProof="0" dirty="0">
                    <a:ln>
                      <a:noFill/>
                    </a:ln>
                    <a:solidFill>
                      <a:srgbClr val="000000"/>
                    </a:solidFill>
                    <a:effectLst/>
                    <a:uLnTx/>
                    <a:uFillTx/>
                    <a:latin typeface="Arial"/>
                    <a:ea typeface="+mn-ea"/>
                    <a:cs typeface="+mn-cs"/>
                  </a:rPr>
                  <a:t>YOLO!</a:t>
                </a:r>
              </a:p>
              <a:p>
                <a:pPr marL="457200" indent="-457200">
                  <a:buAutoNum type="arabicPeriod"/>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Keep publishing (1,2,3,4,1,2,3,4,…)</a:t>
                </a:r>
                <a:br>
                  <a:rPr kumimoji="0" lang="en-US" altLang="en-US" sz="2200" b="0" i="0" u="none" strike="noStrike" kern="0" cap="none" spc="0" normalizeH="0" baseline="0" noProof="0" dirty="0">
                    <a:ln>
                      <a:noFill/>
                    </a:ln>
                    <a:solidFill>
                      <a:srgbClr val="000000"/>
                    </a:solidFill>
                    <a:effectLst/>
                    <a:uLnTx/>
                    <a:uFillTx/>
                    <a:latin typeface="Arial"/>
                    <a:ea typeface="+mn-ea"/>
                    <a:cs typeface="+mn-cs"/>
                  </a:rPr>
                </a:br>
                <a:r>
                  <a:rPr kumimoji="0" lang="en-US" altLang="en-US" sz="2200" b="0" i="0" u="none" strike="noStrike" kern="0" cap="none" spc="0" normalizeH="0" baseline="0" noProof="0" dirty="0">
                    <a:ln>
                      <a:noFill/>
                    </a:ln>
                    <a:solidFill>
                      <a:srgbClr val="000000"/>
                    </a:solidFill>
                    <a:effectLst/>
                    <a:uLnTx/>
                    <a:uFillTx/>
                    <a:latin typeface="Arial"/>
                    <a:ea typeface="+mn-ea"/>
                    <a:cs typeface="+mn-cs"/>
                  </a:rPr>
                  <a:t>Publish or Perish </a:t>
                </a:r>
                <a:r>
                  <a:rPr kumimoji="0" lang="en-US" altLang="en-US" sz="2200" b="0" i="0" u="none" strike="noStrike" kern="0" cap="none" spc="0" normalizeH="0" baseline="0" noProof="0" dirty="0">
                    <a:ln>
                      <a:noFill/>
                    </a:ln>
                    <a:solidFill>
                      <a:srgbClr val="000000"/>
                    </a:solidFill>
                    <a:effectLst/>
                    <a:uLnTx/>
                    <a:uFillTx/>
                    <a:latin typeface="Arial"/>
                    <a:ea typeface="+mn-ea"/>
                    <a:cs typeface="+mn-cs"/>
                    <a:sym typeface="Wingdings" panose="05000000000000000000" pitchFamily="2" charset="2"/>
                  </a:rPr>
                  <a:t></a:t>
                </a:r>
                <a:endParaRPr lang="en-US" altLang="en-US" sz="2200" dirty="0">
                  <a:solidFill>
                    <a:srgbClr val="000000"/>
                  </a:solidFill>
                  <a:latin typeface="Arial"/>
                  <a:sym typeface="Wingdings" panose="05000000000000000000" pitchFamily="2" charset="2"/>
                </a:endParaRPr>
              </a:p>
              <a:p>
                <a:pPr marL="457200" indent="-457200">
                  <a:buAutoNum type="arabicPeriod"/>
                </a:pPr>
                <a:endParaRPr lang="en-US" altLang="en-US" sz="2200" dirty="0">
                  <a:solidFill>
                    <a:srgbClr val="000000"/>
                  </a:solidFill>
                  <a:latin typeface="Arial"/>
                </a:endParaRPr>
              </a:p>
              <a:p>
                <a:pPr marL="0" indent="0">
                  <a:buNone/>
                </a:pPr>
                <a:r>
                  <a:rPr lang="en-US" altLang="en-US" sz="2200" dirty="0">
                    <a:solidFill>
                      <a:srgbClr val="000000"/>
                    </a:solidFill>
                    <a:latin typeface="Arial"/>
                  </a:rPr>
                  <a:t>So, which is the best path?</a:t>
                </a:r>
              </a:p>
              <a:p>
                <a:pPr marL="0" indent="0">
                  <a:buNone/>
                </a:pPr>
                <a:r>
                  <a:rPr lang="en-US" altLang="en-US" sz="2200" dirty="0">
                    <a:solidFill>
                      <a:srgbClr val="000000"/>
                    </a:solidFill>
                    <a:latin typeface="Arial"/>
                  </a:rPr>
                  <a:t>It depends on </a:t>
                </a:r>
                <a14:m>
                  <m:oMath xmlns:m="http://schemas.openxmlformats.org/officeDocument/2006/math">
                    <m:r>
                      <a:rPr lang="en-US" altLang="en-US" sz="2200" b="0" i="1" smtClean="0">
                        <a:solidFill>
                          <a:srgbClr val="000000"/>
                        </a:solidFill>
                        <a:latin typeface="Cambria Math" panose="02040503050406030204" pitchFamily="18" charset="0"/>
                      </a:rPr>
                      <m:t>𝛾</m:t>
                    </m:r>
                  </m:oMath>
                </a14:m>
                <a:r>
                  <a:rPr lang="en-US" altLang="en-US" sz="2200" dirty="0">
                    <a:solidFill>
                      <a:srgbClr val="000000"/>
                    </a:solidFill>
                    <a:latin typeface="Arial"/>
                  </a:rPr>
                  <a:t>. (Or, how many days you have left?)</a:t>
                </a: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3"/>
                <a:stretch>
                  <a:fillRect l="-921" t="-757" b="-252"/>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7</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691384" y="85316"/>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p:spTree>
    <p:extLst>
      <p:ext uri="{BB962C8B-B14F-4D97-AF65-F5344CB8AC3E}">
        <p14:creationId xmlns:p14="http://schemas.microsoft.com/office/powerpoint/2010/main" val="299172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267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267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rPr>
                  <a:t>Path 1: </a:t>
                </a:r>
                <a14:m>
                  <m:oMath xmlns:m="http://schemas.openxmlformats.org/officeDocument/2006/math">
                    <m:r>
                      <a:rPr lang="en-US" altLang="en-US" sz="2200" i="1">
                        <a:solidFill>
                          <a:srgbClr val="000000"/>
                        </a:solidFill>
                        <a:latin typeface="Cambria Math" panose="02040503050406030204" pitchFamily="18" charset="0"/>
                      </a:rPr>
                      <m:t>1,1,1,⋯</m:t>
                    </m:r>
                  </m:oMath>
                </a14:m>
                <a:r>
                  <a:rPr lang="en-US" altLang="en-US" sz="2200" dirty="0">
                    <a:solidFill>
                      <a:srgbClr val="000000"/>
                    </a:solidFill>
                  </a:rPr>
                  <a:t>.</a:t>
                </a: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 reward is </a:t>
                </a:r>
              </a:p>
              <a:p>
                <a:pPr marL="0" indent="0">
                  <a:buNone/>
                </a:pPr>
                <a:endParaRPr lang="en-US" altLang="en-US" sz="2200" dirty="0">
                  <a:solidFill>
                    <a:srgbClr val="000000"/>
                  </a:solidFill>
                  <a:latin typeface="Arial"/>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We can view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𝛾</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is the probability you</a:t>
                </a:r>
                <a:r>
                  <a:rPr kumimoji="0" lang="en-US" altLang="en-US" sz="2200" b="0" i="0" u="none" strike="noStrike" kern="0" cap="none" spc="0" normalizeH="0" noProof="0" dirty="0">
                    <a:ln>
                      <a:noFill/>
                    </a:ln>
                    <a:solidFill>
                      <a:srgbClr val="000000"/>
                    </a:solidFill>
                    <a:effectLst/>
                    <a:uLnTx/>
                    <a:uFillTx/>
                    <a:latin typeface="Arial"/>
                    <a:ea typeface="+mn-ea"/>
                    <a:cs typeface="+mn-cs"/>
                  </a:rPr>
                  <a:t> die in each day.</a:t>
                </a:r>
              </a:p>
              <a:p>
                <a:pPr marL="0" indent="0">
                  <a:buNone/>
                </a:pP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1/(1−</m:t>
                    </m:r>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𝛾</m:t>
                    </m:r>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 is the life expectancy.</a:t>
                </a:r>
              </a:p>
              <a:p>
                <a:pPr marL="0" indent="0">
                  <a:buNone/>
                </a:pPr>
                <a:r>
                  <a:rPr lang="en-US" altLang="en-US" sz="2200" dirty="0">
                    <a:solidFill>
                      <a:srgbClr val="000000"/>
                    </a:solidFill>
                    <a:latin typeface="Arial"/>
                  </a:rPr>
                  <a:t>Hence, the reward per day is simply </a:t>
                </a:r>
                <a14:m>
                  <m:oMath xmlns:m="http://schemas.openxmlformats.org/officeDocument/2006/math">
                    <m:r>
                      <a:rPr lang="en-US" altLang="en-US" sz="2200" b="0" i="1" smtClean="0">
                        <a:solidFill>
                          <a:srgbClr val="000000"/>
                        </a:solidFill>
                        <a:latin typeface="Cambria Math" panose="02040503050406030204" pitchFamily="18" charset="0"/>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4"/>
                <a:stretch>
                  <a:fillRect l="-921" t="-757"/>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8</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726764" y="63545"/>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p:pic>
        <p:nvPicPr>
          <p:cNvPr id="12" name="Picture 11">
            <a:extLst>
              <a:ext uri="{FF2B5EF4-FFF2-40B4-BE49-F238E27FC236}">
                <a16:creationId xmlns:a16="http://schemas.microsoft.com/office/drawing/2014/main" id="{006C7AD6-D49A-4896-9B52-3F9A4581288B}"/>
              </a:ext>
            </a:extLst>
          </p:cNvPr>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2317347" y="2898324"/>
            <a:ext cx="2724572" cy="568381"/>
          </a:xfrm>
          <a:prstGeom prst="rect">
            <a:avLst/>
          </a:prstGeom>
        </p:spPr>
      </p:pic>
    </p:spTree>
    <p:extLst>
      <p:ext uri="{BB962C8B-B14F-4D97-AF65-F5344CB8AC3E}">
        <p14:creationId xmlns:p14="http://schemas.microsoft.com/office/powerpoint/2010/main" val="324619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12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58097" y="274638"/>
            <a:ext cx="8686800" cy="1143000"/>
          </a:xfrm>
        </p:spPr>
        <p:txBody>
          <a:bodyPr/>
          <a:lstStyle/>
          <a:p>
            <a:pPr algn="l" eaLnBrk="1" hangingPunct="1"/>
            <a:r>
              <a:rPr lang="en-US" altLang="en-US" sz="3600" dirty="0">
                <a:solidFill>
                  <a:srgbClr val="002060"/>
                </a:solidFill>
              </a:rPr>
              <a:t>Example</a:t>
            </a:r>
          </a:p>
        </p:txBody>
      </p:sp>
      <mc:AlternateContent xmlns:mc="http://schemas.openxmlformats.org/markup-compatibility/2006" xmlns:a14="http://schemas.microsoft.com/office/drawing/2010/main">
        <mc:Choice Requires="a14">
          <p:sp>
            <p:nvSpPr>
              <p:cNvPr id="412675" name="Rectangle 3"/>
              <p:cNvSpPr>
                <a:spLocks noGrp="1" noChangeArrowheads="1"/>
              </p:cNvSpPr>
              <p:nvPr>
                <p:ph idx="1"/>
              </p:nvPr>
            </p:nvSpPr>
            <p:spPr>
              <a:xfrm>
                <a:off x="457199" y="1328473"/>
                <a:ext cx="8607708" cy="4832841"/>
              </a:xfrm>
            </p:spPr>
            <p:txBody>
              <a:bodyPr/>
              <a:lstStyle/>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Start vertex is</a:t>
                </a:r>
                <a:r>
                  <a:rPr kumimoji="0" lang="en-US" altLang="en-US" sz="2200" b="0" i="0" u="none" strike="noStrike" kern="0" cap="none" spc="0" normalizeH="0" noProof="0" dirty="0">
                    <a:ln>
                      <a:noFill/>
                    </a:ln>
                    <a:solidFill>
                      <a:srgbClr val="000000"/>
                    </a:solidFill>
                    <a:effectLst/>
                    <a:uLnTx/>
                    <a:uFillTx/>
                    <a:latin typeface="Arial"/>
                    <a:ea typeface="+mn-ea"/>
                    <a:cs typeface="+mn-cs"/>
                  </a:rPr>
                  <a:t>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m:t>
                    </m:r>
                  </m:oMath>
                </a14:m>
                <a:r>
                  <a:rPr kumimoji="0" lang="en-US" altLang="en-US" sz="2200" b="0" i="0" u="none" strike="noStrike" kern="0" cap="none" spc="0" normalizeH="0" baseline="0" noProof="0" dirty="0">
                    <a:ln>
                      <a:noFill/>
                    </a:ln>
                    <a:solidFill>
                      <a:srgbClr val="000000"/>
                    </a:solidFill>
                    <a:effectLst/>
                    <a:uLnTx/>
                    <a:uFillTx/>
                    <a:latin typeface="Arial"/>
                    <a:ea typeface="+mn-ea"/>
                    <a:cs typeface="+mn-cs"/>
                  </a:rPr>
                  <a:t>.</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rPr>
                  <a:t>Path 2: </a:t>
                </a:r>
                <a14:m>
                  <m:oMath xmlns:m="http://schemas.openxmlformats.org/officeDocument/2006/math">
                    <m:r>
                      <a:rPr kumimoji="0" lang="en-US" altLang="en-US" sz="2200" b="0" i="1" u="none" strike="noStrike" kern="0" cap="none" spc="0" normalizeH="0" baseline="0" noProof="0" smtClean="0">
                        <a:ln>
                          <a:noFill/>
                        </a:ln>
                        <a:solidFill>
                          <a:srgbClr val="000000"/>
                        </a:solidFill>
                        <a:effectLst/>
                        <a:uLnTx/>
                        <a:uFillTx/>
                        <a:latin typeface="Cambria Math" panose="02040503050406030204" pitchFamily="18" charset="0"/>
                        <a:ea typeface="+mn-ea"/>
                        <a:cs typeface="+mn-cs"/>
                      </a:rPr>
                      <m:t>1,2,3,4,1,2,3,4,⋯</m:t>
                    </m:r>
                  </m:oMath>
                </a14:m>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r>
                  <a:rPr kumimoji="0" lang="en-US" altLang="en-US" sz="2200" b="0" i="0" u="none" strike="noStrike" kern="0" cap="none" spc="0" normalizeH="0" baseline="0" noProof="0" dirty="0">
                    <a:ln>
                      <a:noFill/>
                    </a:ln>
                    <a:solidFill>
                      <a:srgbClr val="000000"/>
                    </a:solidFill>
                    <a:effectLst/>
                    <a:uLnTx/>
                    <a:uFillTx/>
                    <a:latin typeface="Arial"/>
                    <a:ea typeface="+mn-ea"/>
                    <a:cs typeface="+mn-cs"/>
                  </a:rPr>
                  <a:t>The reward is</a:t>
                </a:r>
              </a:p>
              <a:p>
                <a:pPr marL="0" indent="0">
                  <a:buNone/>
                </a:pPr>
                <a:endParaRPr lang="en-US" altLang="en-US" sz="2200" dirty="0">
                  <a:solidFill>
                    <a:srgbClr val="000000"/>
                  </a:solidFill>
                  <a:latin typeface="Arial"/>
                </a:endParaRPr>
              </a:p>
              <a:p>
                <a:pPr marL="0" indent="0">
                  <a:buNone/>
                </a:pPr>
                <a:endParaRPr kumimoji="0" lang="en-US" altLang="en-US" sz="2200" b="0" i="0" u="none" strike="noStrike" kern="0" cap="none" spc="0" normalizeH="0" baseline="0" noProof="0" dirty="0">
                  <a:ln>
                    <a:noFill/>
                  </a:ln>
                  <a:solidFill>
                    <a:srgbClr val="000000"/>
                  </a:solidFill>
                  <a:effectLst/>
                  <a:uLnTx/>
                  <a:uFillTx/>
                  <a:latin typeface="Arial"/>
                  <a:ea typeface="+mn-ea"/>
                  <a:cs typeface="+mn-cs"/>
                </a:endParaRPr>
              </a:p>
              <a:p>
                <a:pPr marL="0" indent="0">
                  <a:buNone/>
                </a:pPr>
                <a:endParaRPr lang="en-US" altLang="en-US" sz="2200" dirty="0">
                  <a:solidFill>
                    <a:srgbClr val="000000"/>
                  </a:solidFill>
                  <a:latin typeface="Arial"/>
                </a:endParaRP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The reward/day is</a:t>
                </a:r>
              </a:p>
              <a:p>
                <a:pPr marL="0" indent="0">
                  <a:buNone/>
                </a:pPr>
                <a:endParaRPr lang="en-US" altLang="en-US" sz="2200" dirty="0">
                  <a:solidFill>
                    <a:srgbClr val="000000"/>
                  </a:solidFill>
                  <a:latin typeface="Arial"/>
                </a:endParaRPr>
              </a:p>
              <a:p>
                <a:pPr marL="0" indent="0">
                  <a:buNone/>
                </a:pPr>
                <a:r>
                  <a:rPr lang="en-US" altLang="en-US" sz="2200" dirty="0">
                    <a:solidFill>
                      <a:srgbClr val="000000"/>
                    </a:solidFill>
                    <a:latin typeface="Arial"/>
                  </a:rPr>
                  <a:t>When </a:t>
                </a:r>
                <a14:m>
                  <m:oMath xmlns:m="http://schemas.openxmlformats.org/officeDocument/2006/math">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≈0</m:t>
                    </m:r>
                  </m:oMath>
                </a14:m>
                <a:r>
                  <a:rPr lang="en-US" altLang="en-US" sz="2200" dirty="0">
                    <a:solidFill>
                      <a:srgbClr val="000000"/>
                    </a:solidFill>
                    <a:latin typeface="Arial"/>
                  </a:rPr>
                  <a:t>, the reward/day is around </a:t>
                </a:r>
                <a14:m>
                  <m:oMath xmlns:m="http://schemas.openxmlformats.org/officeDocument/2006/math">
                    <m:r>
                      <a:rPr lang="en-US" altLang="en-US" sz="2200" b="0" i="1" smtClean="0">
                        <a:solidFill>
                          <a:srgbClr val="000000"/>
                        </a:solidFill>
                        <a:latin typeface="Cambria Math" panose="02040503050406030204" pitchFamily="18" charset="0"/>
                      </a:rPr>
                      <m:t>−4</m:t>
                    </m:r>
                  </m:oMath>
                </a14:m>
                <a:r>
                  <a:rPr lang="en-US" altLang="en-US" sz="2200" dirty="0">
                    <a:solidFill>
                      <a:srgbClr val="000000"/>
                    </a:solidFill>
                    <a:latin typeface="Arial"/>
                  </a:rPr>
                  <a:t>. (worse than Path 1)</a:t>
                </a:r>
              </a:p>
              <a:p>
                <a:pPr marL="0" indent="0">
                  <a:buNone/>
                </a:pPr>
                <a:r>
                  <a:rPr lang="en-US" altLang="en-US" sz="2200" dirty="0">
                    <a:solidFill>
                      <a:srgbClr val="000000"/>
                    </a:solidFill>
                    <a:latin typeface="Arial"/>
                  </a:rPr>
                  <a:t>When </a:t>
                </a:r>
                <a14:m>
                  <m:oMath xmlns:m="http://schemas.openxmlformats.org/officeDocument/2006/math">
                    <m:r>
                      <a:rPr lang="en-US" altLang="en-US" sz="2200" b="0" i="1" smtClean="0">
                        <a:solidFill>
                          <a:srgbClr val="000000"/>
                        </a:solidFill>
                        <a:latin typeface="Cambria Math" panose="02040503050406030204" pitchFamily="18" charset="0"/>
                      </a:rPr>
                      <m:t>𝛾</m:t>
                    </m:r>
                    <m:r>
                      <a:rPr lang="en-US" altLang="en-US" sz="2200" b="0" i="1" smtClean="0">
                        <a:solidFill>
                          <a:srgbClr val="000000"/>
                        </a:solidFill>
                        <a:latin typeface="Cambria Math" panose="02040503050406030204" pitchFamily="18" charset="0"/>
                      </a:rPr>
                      <m:t>≈1</m:t>
                    </m:r>
                  </m:oMath>
                </a14:m>
                <a:r>
                  <a:rPr lang="en-US" altLang="en-US" sz="2200" dirty="0">
                    <a:solidFill>
                      <a:srgbClr val="000000"/>
                    </a:solidFill>
                    <a:latin typeface="Arial"/>
                  </a:rPr>
                  <a:t>, the reward/day is around </a:t>
                </a:r>
                <a14:m>
                  <m:oMath xmlns:m="http://schemas.openxmlformats.org/officeDocument/2006/math">
                    <m:r>
                      <a:rPr lang="en-US" altLang="en-US" sz="2200" b="0" i="1" smtClean="0">
                        <a:solidFill>
                          <a:srgbClr val="000000"/>
                        </a:solidFill>
                        <a:latin typeface="Cambria Math" panose="02040503050406030204" pitchFamily="18" charset="0"/>
                      </a:rPr>
                      <m:t>7/4</m:t>
                    </m:r>
                  </m:oMath>
                </a14:m>
                <a:r>
                  <a:rPr lang="en-US" altLang="en-US" sz="2200" dirty="0">
                    <a:solidFill>
                      <a:srgbClr val="000000"/>
                    </a:solidFill>
                    <a:latin typeface="Arial"/>
                  </a:rPr>
                  <a:t>. (better than Path 1) </a:t>
                </a:r>
              </a:p>
              <a:p>
                <a:pPr marL="0" indent="0">
                  <a:buNone/>
                </a:pPr>
                <a:endParaRPr lang="en-US" altLang="en-US" sz="2200" dirty="0">
                  <a:solidFill>
                    <a:srgbClr val="000000"/>
                  </a:solidFill>
                  <a:latin typeface="Arial"/>
                </a:endParaRPr>
              </a:p>
            </p:txBody>
          </p:sp>
        </mc:Choice>
        <mc:Fallback xmlns="">
          <p:sp>
            <p:nvSpPr>
              <p:cNvPr id="412675" name="Rectangle 3"/>
              <p:cNvSpPr>
                <a:spLocks noGrp="1" noRot="1" noChangeAspect="1" noMove="1" noResize="1" noEditPoints="1" noAdjustHandles="1" noChangeArrowheads="1" noChangeShapeType="1" noTextEdit="1"/>
              </p:cNvSpPr>
              <p:nvPr>
                <p:ph idx="1"/>
              </p:nvPr>
            </p:nvSpPr>
            <p:spPr>
              <a:xfrm>
                <a:off x="457199" y="1328473"/>
                <a:ext cx="8607708" cy="4832841"/>
              </a:xfrm>
              <a:blipFill>
                <a:blip r:embed="rId5"/>
                <a:stretch>
                  <a:fillRect l="-921" t="-757" b="-3026"/>
                </a:stretch>
              </a:blipFill>
            </p:spPr>
            <p:txBody>
              <a:bodyPr/>
              <a:lstStyle/>
              <a:p>
                <a:r>
                  <a:rPr lang="en-US">
                    <a:noFill/>
                  </a:rPr>
                  <a:t> </a:t>
                </a:r>
              </a:p>
            </p:txBody>
          </p:sp>
        </mc:Fallback>
      </mc:AlternateContent>
      <p:sp>
        <p:nvSpPr>
          <p:cNvPr id="5122" name="Slide Number Placeholder 5"/>
          <p:cNvSpPr>
            <a:spLocks noGrp="1"/>
          </p:cNvSpPr>
          <p:nvPr>
            <p:ph type="sldNum" sz="quarter" idx="12"/>
          </p:nvPr>
        </p:nvSpPr>
        <p:spPr>
          <a:noFill/>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algn="ctr" eaLnBrk="0" fontAlgn="base" hangingPunct="0">
              <a:spcBef>
                <a:spcPct val="0"/>
              </a:spcBef>
              <a:spcAft>
                <a:spcPct val="0"/>
              </a:spcAft>
              <a:defRPr sz="2000">
                <a:solidFill>
                  <a:schemeClr val="tx1"/>
                </a:solidFill>
                <a:latin typeface="Arial" panose="020B0604020202020204" pitchFamily="34" charset="0"/>
              </a:defRPr>
            </a:lvl6pPr>
            <a:lvl7pPr marL="2971800" indent="-228600" algn="ctr" eaLnBrk="0" fontAlgn="base" hangingPunct="0">
              <a:spcBef>
                <a:spcPct val="0"/>
              </a:spcBef>
              <a:spcAft>
                <a:spcPct val="0"/>
              </a:spcAft>
              <a:defRPr sz="2000">
                <a:solidFill>
                  <a:schemeClr val="tx1"/>
                </a:solidFill>
                <a:latin typeface="Arial" panose="020B0604020202020204" pitchFamily="34" charset="0"/>
              </a:defRPr>
            </a:lvl7pPr>
            <a:lvl8pPr marL="3429000" indent="-228600" algn="ctr" eaLnBrk="0" fontAlgn="base" hangingPunct="0">
              <a:spcBef>
                <a:spcPct val="0"/>
              </a:spcBef>
              <a:spcAft>
                <a:spcPct val="0"/>
              </a:spcAft>
              <a:defRPr sz="2000">
                <a:solidFill>
                  <a:schemeClr val="tx1"/>
                </a:solidFill>
                <a:latin typeface="Arial" panose="020B0604020202020204" pitchFamily="34" charset="0"/>
              </a:defRPr>
            </a:lvl8pPr>
            <a:lvl9pPr marL="3886200" indent="-228600" algn="ctr" eaLnBrk="0" fontAlgn="base" hangingPunct="0">
              <a:spcBef>
                <a:spcPct val="0"/>
              </a:spcBef>
              <a:spcAft>
                <a:spcPct val="0"/>
              </a:spcAft>
              <a:defRPr sz="2000">
                <a:solidFill>
                  <a:schemeClr val="tx1"/>
                </a:solidFill>
                <a:latin typeface="Arial" panose="020B0604020202020204" pitchFamily="34" charset="0"/>
              </a:defRPr>
            </a:lvl9pPr>
          </a:lstStyle>
          <a:p>
            <a:fld id="{20E1086B-1EEC-45C4-9BBE-46E80DC23460}" type="slidenum">
              <a:rPr lang="en-US" altLang="en-US" sz="1400">
                <a:latin typeface="Tahoma" panose="020B0604030504040204" pitchFamily="34" charset="0"/>
              </a:rPr>
              <a:pPr/>
              <a:t>9</a:t>
            </a:fld>
            <a:endParaRPr lang="en-US" altLang="en-US" sz="1400" dirty="0">
              <a:latin typeface="Tahoma" panose="020B0604030504040204" pitchFamily="34" charset="0"/>
            </a:endParaRPr>
          </a:p>
        </p:txBody>
      </p:sp>
      <p:grpSp>
        <p:nvGrpSpPr>
          <p:cNvPr id="412685" name="Group 412684">
            <a:extLst>
              <a:ext uri="{FF2B5EF4-FFF2-40B4-BE49-F238E27FC236}">
                <a16:creationId xmlns:a16="http://schemas.microsoft.com/office/drawing/2014/main" id="{DD28966D-A30D-4A84-B8FB-03BC8A30AEEA}"/>
              </a:ext>
            </a:extLst>
          </p:cNvPr>
          <p:cNvGrpSpPr/>
          <p:nvPr/>
        </p:nvGrpSpPr>
        <p:grpSpPr>
          <a:xfrm>
            <a:off x="4726764" y="63545"/>
            <a:ext cx="4417236" cy="3305869"/>
            <a:chOff x="4391443" y="2949594"/>
            <a:chExt cx="4676733" cy="3493115"/>
          </a:xfrm>
        </p:grpSpPr>
        <p:sp>
          <p:nvSpPr>
            <p:cNvPr id="3" name="Oval 2">
              <a:extLst>
                <a:ext uri="{FF2B5EF4-FFF2-40B4-BE49-F238E27FC236}">
                  <a16:creationId xmlns:a16="http://schemas.microsoft.com/office/drawing/2014/main" id="{CE2B8358-746E-42E6-BD7E-A93871FD1AA6}"/>
                </a:ext>
              </a:extLst>
            </p:cNvPr>
            <p:cNvSpPr/>
            <p:nvPr/>
          </p:nvSpPr>
          <p:spPr bwMode="auto">
            <a:xfrm>
              <a:off x="4987203" y="4158343"/>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1</a:t>
              </a:r>
            </a:p>
          </p:txBody>
        </p:sp>
        <p:sp>
          <p:nvSpPr>
            <p:cNvPr id="27" name="Oval 26">
              <a:extLst>
                <a:ext uri="{FF2B5EF4-FFF2-40B4-BE49-F238E27FC236}">
                  <a16:creationId xmlns:a16="http://schemas.microsoft.com/office/drawing/2014/main" id="{F2174F65-EC8B-4216-9AEC-D4A07B0C5A17}"/>
                </a:ext>
              </a:extLst>
            </p:cNvPr>
            <p:cNvSpPr/>
            <p:nvPr/>
          </p:nvSpPr>
          <p:spPr bwMode="auto">
            <a:xfrm>
              <a:off x="6546350" y="2949594"/>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2</a:t>
              </a:r>
            </a:p>
          </p:txBody>
        </p:sp>
        <p:sp>
          <p:nvSpPr>
            <p:cNvPr id="28" name="Oval 27">
              <a:extLst>
                <a:ext uri="{FF2B5EF4-FFF2-40B4-BE49-F238E27FC236}">
                  <a16:creationId xmlns:a16="http://schemas.microsoft.com/office/drawing/2014/main" id="{8E032844-E322-4D27-B207-0C6C1AAA20D2}"/>
                </a:ext>
              </a:extLst>
            </p:cNvPr>
            <p:cNvSpPr/>
            <p:nvPr/>
          </p:nvSpPr>
          <p:spPr bwMode="auto">
            <a:xfrm>
              <a:off x="8070665" y="4193177"/>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3</a:t>
              </a:r>
            </a:p>
          </p:txBody>
        </p:sp>
        <p:sp>
          <p:nvSpPr>
            <p:cNvPr id="29" name="Oval 28">
              <a:extLst>
                <a:ext uri="{FF2B5EF4-FFF2-40B4-BE49-F238E27FC236}">
                  <a16:creationId xmlns:a16="http://schemas.microsoft.com/office/drawing/2014/main" id="{0FA199DC-25B5-44FD-A47C-E570D459D4AF}"/>
                </a:ext>
              </a:extLst>
            </p:cNvPr>
            <p:cNvSpPr/>
            <p:nvPr/>
          </p:nvSpPr>
          <p:spPr bwMode="auto">
            <a:xfrm>
              <a:off x="6546349" y="5422919"/>
              <a:ext cx="913771" cy="822305"/>
            </a:xfrm>
            <a:prstGeom prst="ellipse">
              <a:avLst/>
            </a:pr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a:ln>
                    <a:noFill/>
                  </a:ln>
                  <a:solidFill>
                    <a:schemeClr val="tx1"/>
                  </a:solidFill>
                  <a:effectLst/>
                  <a:latin typeface="Arial" charset="0"/>
                </a:rPr>
                <a:t>4</a:t>
              </a:r>
            </a:p>
          </p:txBody>
        </p:sp>
        <p:cxnSp>
          <p:nvCxnSpPr>
            <p:cNvPr id="24" name="Straight Arrow Connector 23">
              <a:extLst>
                <a:ext uri="{FF2B5EF4-FFF2-40B4-BE49-F238E27FC236}">
                  <a16:creationId xmlns:a16="http://schemas.microsoft.com/office/drawing/2014/main" id="{068A277D-9009-457D-BC2F-1EDFF95FB863}"/>
                </a:ext>
              </a:extLst>
            </p:cNvPr>
            <p:cNvCxnSpPr>
              <a:endCxn id="27" idx="2"/>
            </p:cNvCxnSpPr>
            <p:nvPr/>
          </p:nvCxnSpPr>
          <p:spPr bwMode="auto">
            <a:xfrm flipV="1">
              <a:off x="5631636"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2672" name="TextBox 412671">
              <a:extLst>
                <a:ext uri="{FF2B5EF4-FFF2-40B4-BE49-F238E27FC236}">
                  <a16:creationId xmlns:a16="http://schemas.microsoft.com/office/drawing/2014/main" id="{4FEA60EF-5897-4152-8C0F-0DA0CE4BB8BC}"/>
                </a:ext>
              </a:extLst>
            </p:cNvPr>
            <p:cNvSpPr txBox="1"/>
            <p:nvPr/>
          </p:nvSpPr>
          <p:spPr>
            <a:xfrm rot="19068404">
              <a:off x="4988790" y="3189529"/>
              <a:ext cx="1637211" cy="707886"/>
            </a:xfrm>
            <a:prstGeom prst="rect">
              <a:avLst/>
            </a:prstGeom>
            <a:noFill/>
          </p:spPr>
          <p:txBody>
            <a:bodyPr wrap="square" rtlCol="0">
              <a:spAutoFit/>
            </a:bodyPr>
            <a:lstStyle/>
            <a:p>
              <a:r>
                <a:rPr lang="en-US" sz="1800" dirty="0"/>
                <a:t>Read a book</a:t>
              </a:r>
            </a:p>
            <a:p>
              <a:r>
                <a:rPr lang="en-US" sz="1800" dirty="0"/>
                <a:t>R = -4</a:t>
              </a:r>
            </a:p>
          </p:txBody>
        </p:sp>
        <p:cxnSp>
          <p:nvCxnSpPr>
            <p:cNvPr id="412674" name="Straight Arrow Connector 412673">
              <a:extLst>
                <a:ext uri="{FF2B5EF4-FFF2-40B4-BE49-F238E27FC236}">
                  <a16:creationId xmlns:a16="http://schemas.microsoft.com/office/drawing/2014/main" id="{9416668F-E00C-474C-8EAD-7D0AF7D6BBB3}"/>
                </a:ext>
              </a:extLst>
            </p:cNvPr>
            <p:cNvCxnSpPr>
              <a:stCxn id="27" idx="3"/>
            </p:cNvCxnSpPr>
            <p:nvPr/>
          </p:nvCxnSpPr>
          <p:spPr bwMode="auto">
            <a:xfrm flipH="1">
              <a:off x="5840642" y="3651475"/>
              <a:ext cx="839527" cy="746353"/>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8" name="TextBox 37">
              <a:extLst>
                <a:ext uri="{FF2B5EF4-FFF2-40B4-BE49-F238E27FC236}">
                  <a16:creationId xmlns:a16="http://schemas.microsoft.com/office/drawing/2014/main" id="{81CABBF8-B174-46B5-BA61-27A0F45C36AD}"/>
                </a:ext>
              </a:extLst>
            </p:cNvPr>
            <p:cNvSpPr txBox="1"/>
            <p:nvPr/>
          </p:nvSpPr>
          <p:spPr>
            <a:xfrm rot="19068404">
              <a:off x="5658603" y="3862242"/>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39" name="Straight Arrow Connector 38">
              <a:extLst>
                <a:ext uri="{FF2B5EF4-FFF2-40B4-BE49-F238E27FC236}">
                  <a16:creationId xmlns:a16="http://schemas.microsoft.com/office/drawing/2014/main" id="{90283E82-84EB-43E4-B3EF-9C09B9331A46}"/>
                </a:ext>
              </a:extLst>
            </p:cNvPr>
            <p:cNvCxnSpPr>
              <a:stCxn id="27" idx="6"/>
            </p:cNvCxnSpPr>
            <p:nvPr/>
          </p:nvCxnSpPr>
          <p:spPr bwMode="auto">
            <a:xfrm>
              <a:off x="7460121" y="3360747"/>
              <a:ext cx="914714" cy="83243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TextBox 42">
              <a:extLst>
                <a:ext uri="{FF2B5EF4-FFF2-40B4-BE49-F238E27FC236}">
                  <a16:creationId xmlns:a16="http://schemas.microsoft.com/office/drawing/2014/main" id="{1C181A9E-DBCF-4564-8488-5776F5658034}"/>
                </a:ext>
              </a:extLst>
            </p:cNvPr>
            <p:cNvSpPr txBox="1"/>
            <p:nvPr/>
          </p:nvSpPr>
          <p:spPr>
            <a:xfrm rot="2569565">
              <a:off x="7430965" y="3224364"/>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4" name="Straight Arrow Connector 43">
              <a:extLst>
                <a:ext uri="{FF2B5EF4-FFF2-40B4-BE49-F238E27FC236}">
                  <a16:creationId xmlns:a16="http://schemas.microsoft.com/office/drawing/2014/main" id="{7496A815-5951-4F93-B449-052F35FE8C18}"/>
                </a:ext>
              </a:extLst>
            </p:cNvPr>
            <p:cNvCxnSpPr>
              <a:endCxn id="29" idx="6"/>
            </p:cNvCxnSpPr>
            <p:nvPr/>
          </p:nvCxnSpPr>
          <p:spPr bwMode="auto">
            <a:xfrm flipH="1">
              <a:off x="7460120" y="4978112"/>
              <a:ext cx="891002" cy="85596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TextBox 45">
              <a:extLst>
                <a:ext uri="{FF2B5EF4-FFF2-40B4-BE49-F238E27FC236}">
                  <a16:creationId xmlns:a16="http://schemas.microsoft.com/office/drawing/2014/main" id="{A6643C50-9C06-4774-803A-AA7AEE6B929B}"/>
                </a:ext>
              </a:extLst>
            </p:cNvPr>
            <p:cNvSpPr txBox="1"/>
            <p:nvPr/>
          </p:nvSpPr>
          <p:spPr>
            <a:xfrm rot="18799736">
              <a:off x="7430964" y="5270161"/>
              <a:ext cx="1637211" cy="707886"/>
            </a:xfrm>
            <a:prstGeom prst="rect">
              <a:avLst/>
            </a:prstGeom>
            <a:noFill/>
          </p:spPr>
          <p:txBody>
            <a:bodyPr wrap="square" rtlCol="0">
              <a:spAutoFit/>
            </a:bodyPr>
            <a:lstStyle/>
            <a:p>
              <a:r>
                <a:rPr lang="en-US" sz="1800" dirty="0"/>
                <a:t>Do a project</a:t>
              </a:r>
            </a:p>
            <a:p>
              <a:r>
                <a:rPr lang="en-US" sz="1800" dirty="0"/>
                <a:t>R = -2</a:t>
              </a:r>
            </a:p>
          </p:txBody>
        </p:sp>
        <p:cxnSp>
          <p:nvCxnSpPr>
            <p:cNvPr id="48" name="Straight Arrow Connector 47">
              <a:extLst>
                <a:ext uri="{FF2B5EF4-FFF2-40B4-BE49-F238E27FC236}">
                  <a16:creationId xmlns:a16="http://schemas.microsoft.com/office/drawing/2014/main" id="{597786C8-E430-47DC-8A49-CAB9666C7179}"/>
                </a:ext>
              </a:extLst>
            </p:cNvPr>
            <p:cNvCxnSpPr>
              <a:stCxn id="28" idx="2"/>
            </p:cNvCxnSpPr>
            <p:nvPr/>
          </p:nvCxnSpPr>
          <p:spPr bwMode="auto">
            <a:xfrm flipH="1">
              <a:off x="5876977" y="4604330"/>
              <a:ext cx="2193688" cy="110342"/>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1" name="TextBox 50">
              <a:extLst>
                <a:ext uri="{FF2B5EF4-FFF2-40B4-BE49-F238E27FC236}">
                  <a16:creationId xmlns:a16="http://schemas.microsoft.com/office/drawing/2014/main" id="{CFF9A777-BA19-4FFC-BED9-26D416FC1090}"/>
                </a:ext>
              </a:extLst>
            </p:cNvPr>
            <p:cNvSpPr txBox="1"/>
            <p:nvPr/>
          </p:nvSpPr>
          <p:spPr>
            <a:xfrm rot="21424845">
              <a:off x="6415817" y="4100998"/>
              <a:ext cx="1637211" cy="523220"/>
            </a:xfrm>
            <a:prstGeom prst="rect">
              <a:avLst/>
            </a:prstGeom>
            <a:noFill/>
          </p:spPr>
          <p:txBody>
            <a:bodyPr wrap="square" rtlCol="0">
              <a:spAutoFit/>
            </a:bodyPr>
            <a:lstStyle/>
            <a:p>
              <a:r>
                <a:rPr lang="en-US" sz="1400" dirty="0"/>
                <a:t>Video game</a:t>
              </a:r>
            </a:p>
            <a:p>
              <a:r>
                <a:rPr lang="en-US" sz="1400" dirty="0"/>
                <a:t>R = +1</a:t>
              </a:r>
            </a:p>
          </p:txBody>
        </p:sp>
        <p:cxnSp>
          <p:nvCxnSpPr>
            <p:cNvPr id="52" name="Straight Arrow Connector 51">
              <a:extLst>
                <a:ext uri="{FF2B5EF4-FFF2-40B4-BE49-F238E27FC236}">
                  <a16:creationId xmlns:a16="http://schemas.microsoft.com/office/drawing/2014/main" id="{DE1BE1E7-C019-4D88-AF7E-C572926C3934}"/>
                </a:ext>
              </a:extLst>
            </p:cNvPr>
            <p:cNvCxnSpPr>
              <a:endCxn id="3" idx="5"/>
            </p:cNvCxnSpPr>
            <p:nvPr/>
          </p:nvCxnSpPr>
          <p:spPr bwMode="auto">
            <a:xfrm flipH="1" flipV="1">
              <a:off x="5767155" y="4860224"/>
              <a:ext cx="823553" cy="804850"/>
            </a:xfrm>
            <a:prstGeom prst="straightConnector1">
              <a:avLst/>
            </a:prstGeom>
            <a:solidFill>
              <a:schemeClr val="accent1"/>
            </a:solidFill>
            <a:ln w="38100" cap="flat" cmpd="sng" algn="ctr">
              <a:solidFill>
                <a:schemeClr val="tx2"/>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a:extLst>
                <a:ext uri="{FF2B5EF4-FFF2-40B4-BE49-F238E27FC236}">
                  <a16:creationId xmlns:a16="http://schemas.microsoft.com/office/drawing/2014/main" id="{328C93FA-74F3-4263-9FF1-B4858B788F22}"/>
                </a:ext>
              </a:extLst>
            </p:cNvPr>
            <p:cNvSpPr txBox="1"/>
            <p:nvPr/>
          </p:nvSpPr>
          <p:spPr>
            <a:xfrm rot="2507779">
              <a:off x="5121373" y="5190517"/>
              <a:ext cx="1637211" cy="707886"/>
            </a:xfrm>
            <a:prstGeom prst="rect">
              <a:avLst/>
            </a:prstGeom>
            <a:noFill/>
          </p:spPr>
          <p:txBody>
            <a:bodyPr wrap="square" rtlCol="0">
              <a:spAutoFit/>
            </a:bodyPr>
            <a:lstStyle/>
            <a:p>
              <a:r>
                <a:rPr lang="en-US" sz="1800" dirty="0"/>
                <a:t>Publish</a:t>
              </a:r>
            </a:p>
            <a:p>
              <a:r>
                <a:rPr lang="en-US" sz="1800" dirty="0"/>
                <a:t>R = 15</a:t>
              </a:r>
            </a:p>
          </p:txBody>
        </p:sp>
        <p:sp>
          <p:nvSpPr>
            <p:cNvPr id="412684" name="Freeform: Shape 412683">
              <a:extLst>
                <a:ext uri="{FF2B5EF4-FFF2-40B4-BE49-F238E27FC236}">
                  <a16:creationId xmlns:a16="http://schemas.microsoft.com/office/drawing/2014/main" id="{5D8A22D9-E516-4F6C-A8C4-52722E23B864}"/>
                </a:ext>
              </a:extLst>
            </p:cNvPr>
            <p:cNvSpPr/>
            <p:nvPr/>
          </p:nvSpPr>
          <p:spPr bwMode="auto">
            <a:xfrm>
              <a:off x="4450689" y="4106090"/>
              <a:ext cx="654079" cy="679269"/>
            </a:xfrm>
            <a:custGeom>
              <a:avLst/>
              <a:gdLst>
                <a:gd name="connsiteX0" fmla="*/ 862148 w 862148"/>
                <a:gd name="connsiteY0" fmla="*/ 195943 h 679269"/>
                <a:gd name="connsiteX1" fmla="*/ 788126 w 862148"/>
                <a:gd name="connsiteY1" fmla="*/ 161109 h 679269"/>
                <a:gd name="connsiteX2" fmla="*/ 753291 w 862148"/>
                <a:gd name="connsiteY2" fmla="*/ 139338 h 679269"/>
                <a:gd name="connsiteX3" fmla="*/ 701040 w 862148"/>
                <a:gd name="connsiteY3" fmla="*/ 95795 h 679269"/>
                <a:gd name="connsiteX4" fmla="*/ 539931 w 862148"/>
                <a:gd name="connsiteY4" fmla="*/ 13063 h 679269"/>
                <a:gd name="connsiteX5" fmla="*/ 483326 w 862148"/>
                <a:gd name="connsiteY5" fmla="*/ 0 h 679269"/>
                <a:gd name="connsiteX6" fmla="*/ 209006 w 862148"/>
                <a:gd name="connsiteY6" fmla="*/ 17418 h 679269"/>
                <a:gd name="connsiteX7" fmla="*/ 143691 w 862148"/>
                <a:gd name="connsiteY7" fmla="*/ 47898 h 679269"/>
                <a:gd name="connsiteX8" fmla="*/ 104503 w 862148"/>
                <a:gd name="connsiteY8" fmla="*/ 78378 h 679269"/>
                <a:gd name="connsiteX9" fmla="*/ 30480 w 862148"/>
                <a:gd name="connsiteY9" fmla="*/ 165463 h 679269"/>
                <a:gd name="connsiteX10" fmla="*/ 13063 w 862148"/>
                <a:gd name="connsiteY10" fmla="*/ 226423 h 679269"/>
                <a:gd name="connsiteX11" fmla="*/ 0 w 862148"/>
                <a:gd name="connsiteY11" fmla="*/ 326572 h 679269"/>
                <a:gd name="connsiteX12" fmla="*/ 52251 w 862148"/>
                <a:gd name="connsiteY12" fmla="*/ 557349 h 679269"/>
                <a:gd name="connsiteX13" fmla="*/ 156754 w 862148"/>
                <a:gd name="connsiteY13" fmla="*/ 670560 h 679269"/>
                <a:gd name="connsiteX14" fmla="*/ 209006 w 862148"/>
                <a:gd name="connsiteY14" fmla="*/ 674915 h 679269"/>
                <a:gd name="connsiteX15" fmla="*/ 252548 w 862148"/>
                <a:gd name="connsiteY15" fmla="*/ 679269 h 679269"/>
                <a:gd name="connsiteX16" fmla="*/ 435428 w 862148"/>
                <a:gd name="connsiteY16" fmla="*/ 657498 h 679269"/>
                <a:gd name="connsiteX17" fmla="*/ 561703 w 862148"/>
                <a:gd name="connsiteY17" fmla="*/ 592183 h 679269"/>
                <a:gd name="connsiteX18" fmla="*/ 592183 w 862148"/>
                <a:gd name="connsiteY18" fmla="*/ 579120 h 679269"/>
                <a:gd name="connsiteX19" fmla="*/ 622663 w 862148"/>
                <a:gd name="connsiteY19" fmla="*/ 561703 h 679269"/>
                <a:gd name="connsiteX20" fmla="*/ 674914 w 862148"/>
                <a:gd name="connsiteY20" fmla="*/ 548640 h 679269"/>
                <a:gd name="connsiteX21" fmla="*/ 701040 w 862148"/>
                <a:gd name="connsiteY21" fmla="*/ 531223 h 679269"/>
                <a:gd name="connsiteX22" fmla="*/ 714103 w 862148"/>
                <a:gd name="connsiteY22" fmla="*/ 513806 h 679269"/>
                <a:gd name="connsiteX23" fmla="*/ 731520 w 862148"/>
                <a:gd name="connsiteY23" fmla="*/ 505098 h 679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62148" h="679269">
                  <a:moveTo>
                    <a:pt x="862148" y="195943"/>
                  </a:moveTo>
                  <a:cubicBezTo>
                    <a:pt x="822620" y="182767"/>
                    <a:pt x="836454" y="189088"/>
                    <a:pt x="788126" y="161109"/>
                  </a:cubicBezTo>
                  <a:cubicBezTo>
                    <a:pt x="776276" y="154248"/>
                    <a:pt x="764245" y="147554"/>
                    <a:pt x="753291" y="139338"/>
                  </a:cubicBezTo>
                  <a:cubicBezTo>
                    <a:pt x="735153" y="125735"/>
                    <a:pt x="719614" y="108797"/>
                    <a:pt x="701040" y="95795"/>
                  </a:cubicBezTo>
                  <a:cubicBezTo>
                    <a:pt x="647694" y="58452"/>
                    <a:pt x="601467" y="34217"/>
                    <a:pt x="539931" y="13063"/>
                  </a:cubicBezTo>
                  <a:cubicBezTo>
                    <a:pt x="521619" y="6768"/>
                    <a:pt x="502194" y="4354"/>
                    <a:pt x="483326" y="0"/>
                  </a:cubicBezTo>
                  <a:cubicBezTo>
                    <a:pt x="391886" y="5806"/>
                    <a:pt x="299732" y="4623"/>
                    <a:pt x="209006" y="17418"/>
                  </a:cubicBezTo>
                  <a:cubicBezTo>
                    <a:pt x="185216" y="20773"/>
                    <a:pt x="164444" y="35792"/>
                    <a:pt x="143691" y="47898"/>
                  </a:cubicBezTo>
                  <a:cubicBezTo>
                    <a:pt x="129397" y="56236"/>
                    <a:pt x="117068" y="67608"/>
                    <a:pt x="104503" y="78378"/>
                  </a:cubicBezTo>
                  <a:cubicBezTo>
                    <a:pt x="66837" y="110663"/>
                    <a:pt x="47534" y="121881"/>
                    <a:pt x="30480" y="165463"/>
                  </a:cubicBezTo>
                  <a:cubicBezTo>
                    <a:pt x="22779" y="185143"/>
                    <a:pt x="18869" y="206103"/>
                    <a:pt x="13063" y="226423"/>
                  </a:cubicBezTo>
                  <a:cubicBezTo>
                    <a:pt x="8709" y="259806"/>
                    <a:pt x="0" y="292906"/>
                    <a:pt x="0" y="326572"/>
                  </a:cubicBezTo>
                  <a:cubicBezTo>
                    <a:pt x="0" y="404796"/>
                    <a:pt x="13055" y="488003"/>
                    <a:pt x="52251" y="557349"/>
                  </a:cubicBezTo>
                  <a:cubicBezTo>
                    <a:pt x="61575" y="573846"/>
                    <a:pt x="112073" y="658802"/>
                    <a:pt x="156754" y="670560"/>
                  </a:cubicBezTo>
                  <a:cubicBezTo>
                    <a:pt x="173656" y="675008"/>
                    <a:pt x="191600" y="673333"/>
                    <a:pt x="209006" y="674915"/>
                  </a:cubicBezTo>
                  <a:lnTo>
                    <a:pt x="252548" y="679269"/>
                  </a:lnTo>
                  <a:cubicBezTo>
                    <a:pt x="313508" y="672012"/>
                    <a:pt x="376337" y="674143"/>
                    <a:pt x="435428" y="657498"/>
                  </a:cubicBezTo>
                  <a:cubicBezTo>
                    <a:pt x="481042" y="644649"/>
                    <a:pt x="518146" y="610851"/>
                    <a:pt x="561703" y="592183"/>
                  </a:cubicBezTo>
                  <a:cubicBezTo>
                    <a:pt x="571863" y="587829"/>
                    <a:pt x="582296" y="584063"/>
                    <a:pt x="592183" y="579120"/>
                  </a:cubicBezTo>
                  <a:cubicBezTo>
                    <a:pt x="602649" y="573887"/>
                    <a:pt x="611683" y="565748"/>
                    <a:pt x="622663" y="561703"/>
                  </a:cubicBezTo>
                  <a:cubicBezTo>
                    <a:pt x="639509" y="555497"/>
                    <a:pt x="657497" y="552994"/>
                    <a:pt x="674914" y="548640"/>
                  </a:cubicBezTo>
                  <a:cubicBezTo>
                    <a:pt x="683623" y="542834"/>
                    <a:pt x="693217" y="538176"/>
                    <a:pt x="701040" y="531223"/>
                  </a:cubicBezTo>
                  <a:cubicBezTo>
                    <a:pt x="706464" y="526402"/>
                    <a:pt x="708593" y="518529"/>
                    <a:pt x="714103" y="513806"/>
                  </a:cubicBezTo>
                  <a:cubicBezTo>
                    <a:pt x="719031" y="509582"/>
                    <a:pt x="731520" y="505098"/>
                    <a:pt x="731520" y="505098"/>
                  </a:cubicBezTo>
                </a:path>
              </a:pathLst>
            </a:custGeom>
            <a:noFill/>
            <a:ln w="38100" cap="flat" cmpd="sng" algn="ctr">
              <a:solidFill>
                <a:schemeClr val="tx2"/>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ndParaRPr>
            </a:p>
          </p:txBody>
        </p:sp>
        <p:sp>
          <p:nvSpPr>
            <p:cNvPr id="57" name="TextBox 56">
              <a:extLst>
                <a:ext uri="{FF2B5EF4-FFF2-40B4-BE49-F238E27FC236}">
                  <a16:creationId xmlns:a16="http://schemas.microsoft.com/office/drawing/2014/main" id="{9F1686CE-824D-4998-B170-5D4FBF410F4E}"/>
                </a:ext>
              </a:extLst>
            </p:cNvPr>
            <p:cNvSpPr txBox="1"/>
            <p:nvPr/>
          </p:nvSpPr>
          <p:spPr>
            <a:xfrm>
              <a:off x="4391443" y="4939212"/>
              <a:ext cx="1402311" cy="552855"/>
            </a:xfrm>
            <a:prstGeom prst="rect">
              <a:avLst/>
            </a:prstGeom>
            <a:noFill/>
          </p:spPr>
          <p:txBody>
            <a:bodyPr wrap="square" rtlCol="0">
              <a:spAutoFit/>
            </a:bodyPr>
            <a:lstStyle/>
            <a:p>
              <a:r>
                <a:rPr lang="en-US" sz="1400" dirty="0"/>
                <a:t>Video game</a:t>
              </a:r>
            </a:p>
            <a:p>
              <a:r>
                <a:rPr lang="en-US" sz="1400" dirty="0"/>
                <a:t>R = +1</a:t>
              </a:r>
            </a:p>
          </p:txBody>
        </p:sp>
      </p:grpSp>
      <p:pic>
        <p:nvPicPr>
          <p:cNvPr id="12" name="Picture 11">
            <a:extLst>
              <a:ext uri="{FF2B5EF4-FFF2-40B4-BE49-F238E27FC236}">
                <a16:creationId xmlns:a16="http://schemas.microsoft.com/office/drawing/2014/main" id="{DF73EE1C-18D0-4F03-9DB4-68CC8F61B07E}"/>
              </a:ext>
            </a:extLst>
          </p:cNvPr>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099742" y="2624086"/>
            <a:ext cx="3694627" cy="1682743"/>
          </a:xfrm>
          <a:prstGeom prst="rect">
            <a:avLst/>
          </a:prstGeom>
        </p:spPr>
      </p:pic>
      <p:pic>
        <p:nvPicPr>
          <p:cNvPr id="14" name="Picture 13">
            <a:extLst>
              <a:ext uri="{FF2B5EF4-FFF2-40B4-BE49-F238E27FC236}">
                <a16:creationId xmlns:a16="http://schemas.microsoft.com/office/drawing/2014/main" id="{E5F21B1F-4573-4CDD-B212-75DA1A687A19}"/>
              </a:ext>
            </a:extLst>
          </p:cNvPr>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867385" y="4525312"/>
            <a:ext cx="5921522" cy="609524"/>
          </a:xfrm>
          <a:prstGeom prst="rect">
            <a:avLst/>
          </a:prstGeom>
        </p:spPr>
      </p:pic>
    </p:spTree>
    <p:extLst>
      <p:ext uri="{BB962C8B-B14F-4D97-AF65-F5344CB8AC3E}">
        <p14:creationId xmlns:p14="http://schemas.microsoft.com/office/powerpoint/2010/main" val="4081890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267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12675">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2675">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26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2163.479"/>
  <p:tag name="LATEXADDIN" val="\documentclass{article}&#10;\usepackage{amsmath}&#10;\usepackage{amsfonts}&#10;\pagestyle{empty}&#10;\begin{document}&#10;&#10;$$ R(p) = r_{v_0 v_1} + \gamma \cdot r_{v_1 v_2} + \gamma^2 \cdot r_{v_2 v_3} + \cdots$$&#10;&#10;\end{document}"/>
  <p:tag name="IGUANATEXSIZE" val="22"/>
  <p:tag name="IGUANATEXCURSOR" val="169"/>
  <p:tag name="TRANSPARENCY" val="True"/>
  <p:tag name="LATEXENGINEID" val="0"/>
  <p:tag name="TEMPFOLDER" val="c:\temp\"/>
  <p:tag name="LATEXFORMHEIGHT" val="312"/>
  <p:tag name="LATEXFORMWIDTH" val="384"/>
  <p:tag name="LATEXFORMWRAP" val="True"/>
  <p:tag name="BITMAPVECTOR" val="0"/>
</p:tagLst>
</file>

<file path=ppt/tags/tag2.xml><?xml version="1.0" encoding="utf-8"?>
<p:tagLst xmlns:a="http://schemas.openxmlformats.org/drawingml/2006/main" xmlns:r="http://schemas.openxmlformats.org/officeDocument/2006/relationships" xmlns:p="http://schemas.openxmlformats.org/presentationml/2006/main">
  <p:tag name="OUTPUTDPI" val="1200"/>
  <p:tag name="ORIGINALHEIGHT" val="279.715"/>
  <p:tag name="ORIGINALWIDTH" val="1340.832"/>
  <p:tag name="LATEXADDIN" val="\documentclass{article}&#10;\usepackage{amsmath}&#10;\usepackage{amsfonts}&#10;\pagestyle{empty}&#10;\begin{document}&#10;&#10;\begin{align*}&#10;1+\gamma^{1}+\gamma^{2}+\cdots= &amp; \frac{1}{1-\gamma}&#10;\end{align*}&#10;&#10;&#10;\end{document}"/>
  <p:tag name="IGUANATEXSIZE" val="20"/>
  <p:tag name="IGUANATEXCURSOR" val="120"/>
  <p:tag name="TRANSPARENCY" val="True"/>
  <p:tag name="LATEXENGINEID" val="0"/>
  <p:tag name="TEMPFOLDER" val="c:\temp\"/>
  <p:tag name="LATEXFORMHEIGHT" val="312"/>
  <p:tag name="LATEXFORMWIDTH" val="384"/>
  <p:tag name="LATEXFORMWRAP" val="True"/>
  <p:tag name="BITMAPVECTOR" val="0"/>
</p:tagLst>
</file>

<file path=ppt/tags/tag3.xml><?xml version="1.0" encoding="utf-8"?>
<p:tagLst xmlns:a="http://schemas.openxmlformats.org/drawingml/2006/main" xmlns:r="http://schemas.openxmlformats.org/officeDocument/2006/relationships" xmlns:p="http://schemas.openxmlformats.org/presentationml/2006/main">
  <p:tag name="OUTPUTDPI" val="1200"/>
  <p:tag name="ORIGINALHEIGHT" val="920.1349"/>
  <p:tag name="ORIGINALWIDTH" val="2020.248"/>
  <p:tag name="LATEXADDIN" val="\documentclass{article}&#10;\usepackage{amsmath}&#10;\usepackage{amsfonts}&#10;\pagestyle{empty}&#10;\begin{document}&#10;&#10;\begin{align*}&#10; &amp; -4-2\gamma^{1}-2\gamma^{2}+15\gamma^{3}-4\gamma^{4}-\cdots\\&#10;= &amp; (-4-2\gamma^{1}-2\gamma^{2}+15\gamma^{3})\cdot\sum_{k=0}^{\infty}\gamma^{4k}\\&#10;= &amp; \frac{-4-2\gamma^{1}-2\gamma^{2}+15\gamma^{3}}{1-\gamma^{4}}&#10;\end{align*}&#10;&#10;&#10;\end{document}"/>
  <p:tag name="IGUANATEXSIZE" val="18"/>
  <p:tag name="IGUANATEXCURSOR" val="277"/>
  <p:tag name="TRANSPARENCY" val="True"/>
  <p:tag name="LATEXENGINEID" val="0"/>
  <p:tag name="TEMPFOLDER" val="c:\temp\"/>
  <p:tag name="LATEXFORMHEIGHT" val="312"/>
  <p:tag name="LATEXFORMWIDTH" val="384"/>
  <p:tag name="LATEXFORMWRAP" val="True"/>
  <p:tag name="BITMAPVECTOR" val="0"/>
</p:tagLst>
</file>

<file path=ppt/tags/tag4.xml><?xml version="1.0" encoding="utf-8"?>
<p:tagLst xmlns:a="http://schemas.openxmlformats.org/drawingml/2006/main" xmlns:r="http://schemas.openxmlformats.org/officeDocument/2006/relationships" xmlns:p="http://schemas.openxmlformats.org/presentationml/2006/main">
  <p:tag name="OUTPUTDPI" val="1200"/>
  <p:tag name="ORIGINALHEIGHT" val="299.9625"/>
  <p:tag name="ORIGINALWIDTH" val="2914.136"/>
  <p:tag name="LATEXADDIN" val="\documentclass{article}&#10;\usepackage{amsmath}&#10;\usepackage{amsfonts}&#10;\pagestyle{empty}&#10;\begin{document}&#10;&#10;\[&#10;\frac{-4-2\gamma^{1}-2\gamma^{2}+15\gamma^{3}}{1-\gamma^{4}}/\frac{1}{1-\gamma}=\frac{15\gamma^{3}-2\gamma^{2}-2\gamma-4}{\gamma^{3}+\gamma^{2}+\gamma+1}&#10;\]&#10;&#10;\end{document}"/>
  <p:tag name="IGUANATEXSIZE" val="20"/>
  <p:tag name="IGUANATEXCURSOR" val="114"/>
  <p:tag name="TRANSPARENCY" val="True"/>
  <p:tag name="LATEXENGINEID" val="0"/>
  <p:tag name="TEMPFOLDER" val="c:\temp\"/>
  <p:tag name="LATEXFORMHEIGHT" val="312"/>
  <p:tag name="LATEXFORMWIDTH" val="384"/>
  <p:tag name="LATEXFORMWRAP" val="True"/>
  <p:tag name="BITMAPVECTOR" val="0"/>
</p:tagLst>
</file>

<file path=ppt/tags/tag5.xml><?xml version="1.0" encoding="utf-8"?>
<p:tagLst xmlns:a="http://schemas.openxmlformats.org/drawingml/2006/main" xmlns:r="http://schemas.openxmlformats.org/officeDocument/2006/relationships" xmlns:p="http://schemas.openxmlformats.org/presentationml/2006/main">
  <p:tag name="OUTPUTDPI" val="1200"/>
  <p:tag name="ORIGINALHEIGHT" val="141.7323"/>
  <p:tag name="ORIGINALWIDTH" val="2163.479"/>
  <p:tag name="LATEXADDIN" val="\documentclass{article}&#10;\usepackage{amsmath}&#10;\usepackage{amsfonts}&#10;\pagestyle{empty}&#10;\begin{document}&#10;&#10;$$ R(p) = r_{v_0 v_1} + \gamma \cdot r_{v_1 v_2} + \gamma^2 \cdot r_{v_2 v_3} + \cdots$$&#10;&#10;\end{document}"/>
  <p:tag name="IGUANATEXSIZE" val="22"/>
  <p:tag name="IGUANATEXCURSOR" val="169"/>
  <p:tag name="TRANSPARENCY" val="True"/>
  <p:tag name="LATEXENGINEID" val="0"/>
  <p:tag name="TEMPFOLDER" val="c:\temp\"/>
  <p:tag name="LATEXFORMHEIGHT" val="312"/>
  <p:tag name="LATEXFORMWIDTH" val="384"/>
  <p:tag name="LATEXFORMWRAP" val="True"/>
  <p:tag name="BITMAPVECTOR" val="0"/>
</p:tagLst>
</file>

<file path=ppt/tags/tag6.xml><?xml version="1.0" encoding="utf-8"?>
<p:tagLst xmlns:a="http://schemas.openxmlformats.org/drawingml/2006/main" xmlns:r="http://schemas.openxmlformats.org/officeDocument/2006/relationships" xmlns:p="http://schemas.openxmlformats.org/presentationml/2006/main">
  <p:tag name="OUTPUTDPI" val="1200"/>
  <p:tag name="ORIGINALHEIGHT" val="530.9336"/>
  <p:tag name="ORIGINALWIDTH" val="2793.401"/>
  <p:tag name="LATEXADDIN" val="\documentclass{article}&#10;\usepackage{amsmath}&#10;\usepackage{amsfonts}&#10;\pagestyle{empty}&#10;\begin{document}&#10;&#10;\begin{align*}&#10;R(p) &amp; =r_{v_{0}v_{1}}+\gamma\cdot r_{v_{1}v_{2}}+\gamma^{2}\cdot r_{v_{2}v_{3}}+\gamma^{3}\cdot r_{v_{3}v_{4}}+\cdots\\&#10; &amp; =r_{v_{0}v_{1}}+\gamma\left(r_{v_{1}v_{2}}+\gamma\cdot r_{v_{2}v_{3}}+\gamma^{2}\cdot r_{v_{3}v_{4}}+\cdots\right)\\&#10; &amp; =r_{v_{0}v_{1}}+\gamma\cdot R(q)&#10;\end{align*}&#10;&#10;\end{document}"/>
  <p:tag name="IGUANATEXSIZE" val="22"/>
  <p:tag name="IGUANATEXCURSOR" val="393"/>
  <p:tag name="TRANSPARENCY" val="True"/>
  <p:tag name="LATEXENGINEID" val="0"/>
  <p:tag name="TEMPFOLDER" val="c:\temp\"/>
  <p:tag name="LATEXFORMHEIGHT" val="312"/>
  <p:tag name="LATEXFORMWIDTH" val="384"/>
  <p:tag name="LATEXFORMWRAP" val="True"/>
  <p:tag name="BITMAPVECTOR" val="0"/>
</p:tagLst>
</file>

<file path=ppt/tags/tag7.xml><?xml version="1.0" encoding="utf-8"?>
<p:tagLst xmlns:a="http://schemas.openxmlformats.org/drawingml/2006/main" xmlns:r="http://schemas.openxmlformats.org/officeDocument/2006/relationships" xmlns:p="http://schemas.openxmlformats.org/presentationml/2006/main">
  <p:tag name="OUTPUTDPI" val="1200"/>
  <p:tag name="ORIGINALHEIGHT" val="995.8755"/>
  <p:tag name="ORIGINALWIDTH" val="2371.203"/>
  <p:tag name="LATEXADDIN" val="\documentclass{article}&#10;\usepackage{amsmath}&#10;\usepackage{amsfonts}&#10;\pagestyle{empty}&#10;\begin{document}&#10;&#10;\begin{align*}&#10; &amp; R(v)-R^{(t+1)}(v)\\&#10;= &amp; \max_{u}\left[r_{vu}+\gamma R(u)\right]-\max_{u}\left[r_{vu}+\gamma R^{(t)}(u)\right]\\&#10;\leq &amp; \max_{u}\left[r_{vu}+\gamma R(u)-r_{vu}-\gamma R^{(t)}(u)\right]\\&#10;= &amp; \gamma\cdot\max_{u}\left[R(u)-R^{(t)}(u)\right]\leq\gamma\cdot\epsilon_{t}&#10;\end{align*}&#10;&#10;&#10;&#10;&#10;\end{document}"/>
  <p:tag name="IGUANATEXSIZE" val="20"/>
  <p:tag name="IGUANATEXCURSOR" val="400"/>
  <p:tag name="TRANSPARENCY" val="True"/>
  <p:tag name="LATEXENGINEID" val="0"/>
  <p:tag name="TEMPFOLDER" val="c:\temp\"/>
  <p:tag name="LATEXFORMHEIGHT" val="312"/>
  <p:tag name="LATEXFORMWIDTH" val="384"/>
  <p:tag name="LATEXFORMWRAP" val="True"/>
  <p:tag name="BITMAPVECTOR" val="0"/>
</p:tagLst>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38100"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75369</TotalTime>
  <Words>1917</Words>
  <Application>Microsoft Office PowerPoint</Application>
  <PresentationFormat>On-screen Show (4:3)</PresentationFormat>
  <Paragraphs>302</Paragraphs>
  <Slides>22</Slides>
  <Notes>22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Black</vt:lpstr>
      <vt:lpstr>Cambria Math</vt:lpstr>
      <vt:lpstr>Comic Sans MS</vt:lpstr>
      <vt:lpstr>Courier New</vt:lpstr>
      <vt:lpstr>Helvetica</vt:lpstr>
      <vt:lpstr>Tahoma</vt:lpstr>
      <vt:lpstr>Times New Roman</vt:lpstr>
      <vt:lpstr>Wingdings</vt:lpstr>
      <vt:lpstr>Custom Design</vt:lpstr>
      <vt:lpstr>CSE 421</vt:lpstr>
      <vt:lpstr>Roadmap</vt:lpstr>
      <vt:lpstr>Common Subproblems</vt:lpstr>
      <vt:lpstr>Dynamic Programming</vt:lpstr>
      <vt:lpstr>Example 1: Dynamic Decision Problem (original problem for Dynamic Programming)</vt:lpstr>
      <vt:lpstr>Dynamic Decision Problem</vt:lpstr>
      <vt:lpstr>Example</vt:lpstr>
      <vt:lpstr>Example</vt:lpstr>
      <vt:lpstr>Example</vt:lpstr>
      <vt:lpstr>Dynamic Decision Problem</vt:lpstr>
      <vt:lpstr>Bellman Equation</vt:lpstr>
      <vt:lpstr>Value Iteration</vt:lpstr>
      <vt:lpstr>Value Iteration</vt:lpstr>
      <vt:lpstr>Example 2: Traveling Salesperson Problem (DP can be used for hard problems)</vt:lpstr>
      <vt:lpstr>Traveling Salesperson Problem</vt:lpstr>
      <vt:lpstr>Traveling Salesperson Problem</vt:lpstr>
      <vt:lpstr>Exercise: Minimum Vertex Cover for Tree</vt:lpstr>
      <vt:lpstr>Minimum Vertex Cover for Tree</vt:lpstr>
      <vt:lpstr>Minimum Vertex Cover for Tree</vt:lpstr>
      <vt:lpstr>Exercise: Chain Matrix Multiplication</vt:lpstr>
      <vt:lpstr>Chain Matrix Multiplication</vt:lpstr>
      <vt:lpstr>Chain Matrix Multiplication</vt:lpstr>
    </vt:vector>
  </TitlesOfParts>
  <Company>Unknown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Paul Beame</dc:creator>
  <cp:lastModifiedBy>Yin Tat Lee</cp:lastModifiedBy>
  <cp:revision>530</cp:revision>
  <cp:lastPrinted>2000-07-01T21:41:59Z</cp:lastPrinted>
  <dcterms:created xsi:type="dcterms:W3CDTF">1998-04-21T02:39:18Z</dcterms:created>
  <dcterms:modified xsi:type="dcterms:W3CDTF">2022-02-14T18:47:26Z</dcterms:modified>
</cp:coreProperties>
</file>