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38"/>
  </p:notesMasterIdLst>
  <p:handoutMasterIdLst>
    <p:handoutMasterId r:id="rId39"/>
  </p:handoutMasterIdLst>
  <p:sldIdLst>
    <p:sldId id="369" r:id="rId2"/>
    <p:sldId id="943" r:id="rId3"/>
    <p:sldId id="944" r:id="rId4"/>
    <p:sldId id="945" r:id="rId5"/>
    <p:sldId id="946" r:id="rId6"/>
    <p:sldId id="947" r:id="rId7"/>
    <p:sldId id="948" r:id="rId8"/>
    <p:sldId id="949" r:id="rId9"/>
    <p:sldId id="950" r:id="rId10"/>
    <p:sldId id="951" r:id="rId11"/>
    <p:sldId id="952" r:id="rId12"/>
    <p:sldId id="954" r:id="rId13"/>
    <p:sldId id="962" r:id="rId14"/>
    <p:sldId id="963" r:id="rId15"/>
    <p:sldId id="984" r:id="rId16"/>
    <p:sldId id="985" r:id="rId17"/>
    <p:sldId id="974" r:id="rId18"/>
    <p:sldId id="976" r:id="rId19"/>
    <p:sldId id="440" r:id="rId20"/>
    <p:sldId id="429" r:id="rId21"/>
    <p:sldId id="977" r:id="rId22"/>
    <p:sldId id="978" r:id="rId23"/>
    <p:sldId id="979" r:id="rId24"/>
    <p:sldId id="980" r:id="rId25"/>
    <p:sldId id="981" r:id="rId26"/>
    <p:sldId id="975" r:id="rId27"/>
    <p:sldId id="964" r:id="rId28"/>
    <p:sldId id="965" r:id="rId29"/>
    <p:sldId id="967" r:id="rId30"/>
    <p:sldId id="968" r:id="rId31"/>
    <p:sldId id="973" r:id="rId32"/>
    <p:sldId id="983" r:id="rId33"/>
    <p:sldId id="392" r:id="rId34"/>
    <p:sldId id="394" r:id="rId35"/>
    <p:sldId id="436" r:id="rId36"/>
    <p:sldId id="970" r:id="rId37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33CC"/>
    <a:srgbClr val="FF3300"/>
    <a:srgbClr val="5DBAFF"/>
    <a:srgbClr val="FF0000"/>
    <a:srgbClr val="FFFFCC"/>
    <a:srgbClr val="FFFF00"/>
    <a:srgbClr val="DBF7C9"/>
    <a:srgbClr val="B0ED8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78683" autoAdjust="0"/>
  </p:normalViewPr>
  <p:slideViewPr>
    <p:cSldViewPr snapToGrid="0">
      <p:cViewPr varScale="1">
        <p:scale>
          <a:sx n="103" d="100"/>
          <a:sy n="103" d="100"/>
        </p:scale>
        <p:origin x="1236" y="9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41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7317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2083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303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5255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2774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2743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42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115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9B8FE7-04A5-4709-9F72-85D43DC72923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01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646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251115-63D6-4A51-8A84-54A64380F233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495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76ADE-096A-416C-B181-1AFF5CA614B8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732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251115-63D6-4A51-8A84-54A64380F233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891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251115-63D6-4A51-8A84-54A64380F233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420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4016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2906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826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2251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524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360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8853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56374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4493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257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690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BFDBA7-6DBD-42BA-A505-F2B69F4CBA60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206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F28775-2771-4069-8D87-1DC51A16C4C3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2971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B5C52A-E303-4213-937E-E7CCDF45F703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235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36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421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608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918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19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073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8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10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42.png"/><Relationship Id="rId4" Type="http://schemas.openxmlformats.org/officeDocument/2006/relationships/image" Target="../media/image220.png"/><Relationship Id="rId9" Type="http://schemas.openxmlformats.org/officeDocument/2006/relationships/image" Target="../media/image2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Application of Max Flow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8E52BC7C-D146-4D6A-A420-A90A867F14C0}"/>
              </a:ext>
            </a:extLst>
          </p:cNvPr>
          <p:cNvSpPr/>
          <p:nvPr/>
        </p:nvSpPr>
        <p:spPr bwMode="auto">
          <a:xfrm>
            <a:off x="7553642" y="1105888"/>
            <a:ext cx="863480" cy="1822786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EDED99A-4EA9-4248-BAC4-56D3EBA0606B}"/>
              </a:ext>
            </a:extLst>
          </p:cNvPr>
          <p:cNvSpPr/>
          <p:nvPr/>
        </p:nvSpPr>
        <p:spPr bwMode="auto">
          <a:xfrm>
            <a:off x="5560691" y="1328474"/>
            <a:ext cx="1385800" cy="2062426"/>
          </a:xfrm>
          <a:prstGeom prst="ellipse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Perfect Bipartite Matching: N(S)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Def. </a:t>
                </a:r>
                <a:r>
                  <a:rPr lang="en-US" alt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/>
                  <a:t> be a subset of nodes, 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and let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be the set of nodes 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adjacent to nodes in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Observation.  </a:t>
                </a:r>
                <a:r>
                  <a:rPr lang="en-US" altLang="en-US" sz="2200" dirty="0"/>
                  <a:t>If a bipartite graph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200" dirty="0"/>
                  <a:t> has a 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perfect matching,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for all subsets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⊂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Pf. </a:t>
                </a:r>
                <a:r>
                  <a:rPr lang="en-US" altLang="en-US" sz="2200" dirty="0"/>
                  <a:t>Each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/>
                  <a:t> has to be matched to a unique node in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/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6" name="Oval 22">
            <a:extLst>
              <a:ext uri="{FF2B5EF4-FFF2-40B4-BE49-F238E27FC236}">
                <a16:creationId xmlns:a16="http://schemas.microsoft.com/office/drawing/2014/main" id="{9431965E-DEF6-4D22-8CD3-4F35180612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1015" y="2280250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7" name="Oval 22">
            <a:extLst>
              <a:ext uri="{FF2B5EF4-FFF2-40B4-BE49-F238E27FC236}">
                <a16:creationId xmlns:a16="http://schemas.microsoft.com/office/drawing/2014/main" id="{D34AC6DB-E639-4577-B780-1833627BFE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3415" y="1879588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8" name="Oval 22">
            <a:extLst>
              <a:ext uri="{FF2B5EF4-FFF2-40B4-BE49-F238E27FC236}">
                <a16:creationId xmlns:a16="http://schemas.microsoft.com/office/drawing/2014/main" id="{43A92A11-6EDA-4FCD-B436-9BB4758F8A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5815" y="2621922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9" name="Oval 22">
            <a:extLst>
              <a:ext uri="{FF2B5EF4-FFF2-40B4-BE49-F238E27FC236}">
                <a16:creationId xmlns:a16="http://schemas.microsoft.com/office/drawing/2014/main" id="{69BAB14B-A1F5-4CBB-ABAB-A8CB692A56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35698" y="2169640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0" name="Oval 22">
            <a:extLst>
              <a:ext uri="{FF2B5EF4-FFF2-40B4-BE49-F238E27FC236}">
                <a16:creationId xmlns:a16="http://schemas.microsoft.com/office/drawing/2014/main" id="{FDC6076F-0110-4923-817E-083EB46910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14356" y="1614119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9E63B1CF-5BFE-4B2E-9866-413436878B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77673" y="1349587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3" name="Oval 22">
            <a:extLst>
              <a:ext uri="{FF2B5EF4-FFF2-40B4-BE49-F238E27FC236}">
                <a16:creationId xmlns:a16="http://schemas.microsoft.com/office/drawing/2014/main" id="{AF84D045-9126-453E-A06D-CDA7933C34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6333" y="1892819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4" name="Oval 22">
            <a:extLst>
              <a:ext uri="{FF2B5EF4-FFF2-40B4-BE49-F238E27FC236}">
                <a16:creationId xmlns:a16="http://schemas.microsoft.com/office/drawing/2014/main" id="{F6A65258-3457-4E07-A6EE-898C1EA699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6502" y="2568786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5" name="Oval 22">
            <a:extLst>
              <a:ext uri="{FF2B5EF4-FFF2-40B4-BE49-F238E27FC236}">
                <a16:creationId xmlns:a16="http://schemas.microsoft.com/office/drawing/2014/main" id="{0431AC3B-5A3F-4FA3-B1CA-570278EC4B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1199" y="3193134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cxnSp>
        <p:nvCxnSpPr>
          <p:cNvPr id="16" name="AutoShape 48">
            <a:extLst>
              <a:ext uri="{FF2B5EF4-FFF2-40B4-BE49-F238E27FC236}">
                <a16:creationId xmlns:a16="http://schemas.microsoft.com/office/drawing/2014/main" id="{3E2B435B-7FDF-4C0E-9777-185D66EE5CE6}"/>
              </a:ext>
            </a:extLst>
          </p:cNvPr>
          <p:cNvCxnSpPr>
            <a:cxnSpLocks noChangeShapeType="1"/>
            <a:stCxn id="9" idx="6"/>
            <a:endCxn id="13" idx="2"/>
          </p:cNvCxnSpPr>
          <p:nvPr/>
        </p:nvCxnSpPr>
        <p:spPr bwMode="auto">
          <a:xfrm flipV="1">
            <a:off x="6561123" y="2006326"/>
            <a:ext cx="1295210" cy="276821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48">
            <a:extLst>
              <a:ext uri="{FF2B5EF4-FFF2-40B4-BE49-F238E27FC236}">
                <a16:creationId xmlns:a16="http://schemas.microsoft.com/office/drawing/2014/main" id="{D8EFAE2A-52EF-4C27-A3D2-FB04C0C5A573}"/>
              </a:ext>
            </a:extLst>
          </p:cNvPr>
          <p:cNvCxnSpPr>
            <a:cxnSpLocks noChangeShapeType="1"/>
            <a:stCxn id="10" idx="6"/>
            <a:endCxn id="12" idx="2"/>
          </p:cNvCxnSpPr>
          <p:nvPr/>
        </p:nvCxnSpPr>
        <p:spPr bwMode="auto">
          <a:xfrm flipV="1">
            <a:off x="6639781" y="1463094"/>
            <a:ext cx="1137892" cy="264532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48">
            <a:extLst>
              <a:ext uri="{FF2B5EF4-FFF2-40B4-BE49-F238E27FC236}">
                <a16:creationId xmlns:a16="http://schemas.microsoft.com/office/drawing/2014/main" id="{B491394D-F8E4-40D0-936B-2CEB51054272}"/>
              </a:ext>
            </a:extLst>
          </p:cNvPr>
          <p:cNvCxnSpPr>
            <a:cxnSpLocks noChangeShapeType="1"/>
            <a:stCxn id="7" idx="6"/>
            <a:endCxn id="13" idx="1"/>
          </p:cNvCxnSpPr>
          <p:nvPr/>
        </p:nvCxnSpPr>
        <p:spPr bwMode="auto">
          <a:xfrm flipV="1">
            <a:off x="6108840" y="1926064"/>
            <a:ext cx="1780506" cy="67031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48">
            <a:extLst>
              <a:ext uri="{FF2B5EF4-FFF2-40B4-BE49-F238E27FC236}">
                <a16:creationId xmlns:a16="http://schemas.microsoft.com/office/drawing/2014/main" id="{56443A4D-66BC-4C26-9C98-87951E965398}"/>
              </a:ext>
            </a:extLst>
          </p:cNvPr>
          <p:cNvCxnSpPr>
            <a:cxnSpLocks noChangeShapeType="1"/>
            <a:stCxn id="14" idx="2"/>
            <a:endCxn id="8" idx="5"/>
          </p:cNvCxnSpPr>
          <p:nvPr/>
        </p:nvCxnSpPr>
        <p:spPr bwMode="auto">
          <a:xfrm flipH="1">
            <a:off x="6228227" y="2682293"/>
            <a:ext cx="1618275" cy="133397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48">
            <a:extLst>
              <a:ext uri="{FF2B5EF4-FFF2-40B4-BE49-F238E27FC236}">
                <a16:creationId xmlns:a16="http://schemas.microsoft.com/office/drawing/2014/main" id="{88ADFED7-4F86-4784-A2B2-2B3EA40B24AF}"/>
              </a:ext>
            </a:extLst>
          </p:cNvPr>
          <p:cNvCxnSpPr>
            <a:cxnSpLocks noChangeShapeType="1"/>
            <a:stCxn id="9" idx="6"/>
            <a:endCxn id="12" idx="3"/>
          </p:cNvCxnSpPr>
          <p:nvPr/>
        </p:nvCxnSpPr>
        <p:spPr bwMode="auto">
          <a:xfrm flipV="1">
            <a:off x="6561123" y="1543355"/>
            <a:ext cx="1249563" cy="739792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48">
            <a:extLst>
              <a:ext uri="{FF2B5EF4-FFF2-40B4-BE49-F238E27FC236}">
                <a16:creationId xmlns:a16="http://schemas.microsoft.com/office/drawing/2014/main" id="{5774B094-07D5-41AD-98D8-E4A88C93706B}"/>
              </a:ext>
            </a:extLst>
          </p:cNvPr>
          <p:cNvCxnSpPr>
            <a:cxnSpLocks noChangeShapeType="1"/>
            <a:stCxn id="15" idx="7"/>
            <a:endCxn id="14" idx="4"/>
          </p:cNvCxnSpPr>
          <p:nvPr/>
        </p:nvCxnSpPr>
        <p:spPr bwMode="auto">
          <a:xfrm flipV="1">
            <a:off x="7763611" y="2795799"/>
            <a:ext cx="195604" cy="43058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130AA5B-899D-441A-B4F3-8ECD1CAC84A5}"/>
                  </a:ext>
                </a:extLst>
              </p:cNvPr>
              <p:cNvSpPr txBox="1"/>
              <p:nvPr/>
            </p:nvSpPr>
            <p:spPr>
              <a:xfrm>
                <a:off x="5332418" y="1380417"/>
                <a:ext cx="396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130AA5B-899D-441A-B4F3-8ECD1CAC8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18" y="1380417"/>
                <a:ext cx="39645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EF923D-687C-4FA5-86FC-F71D54355EAD}"/>
                  </a:ext>
                </a:extLst>
              </p:cNvPr>
              <p:cNvSpPr txBox="1"/>
              <p:nvPr/>
            </p:nvSpPr>
            <p:spPr>
              <a:xfrm>
                <a:off x="8084292" y="876516"/>
                <a:ext cx="8018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EF923D-687C-4FA5-86FC-F71D54355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292" y="876516"/>
                <a:ext cx="801886" cy="400110"/>
              </a:xfrm>
              <a:prstGeom prst="rect">
                <a:avLst/>
              </a:prstGeom>
              <a:blipFill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2697" name="Group 412696">
            <a:extLst>
              <a:ext uri="{FF2B5EF4-FFF2-40B4-BE49-F238E27FC236}">
                <a16:creationId xmlns:a16="http://schemas.microsoft.com/office/drawing/2014/main" id="{67034AE0-C1DA-4463-BA53-0FFAEA4DAA97}"/>
              </a:ext>
            </a:extLst>
          </p:cNvPr>
          <p:cNvGrpSpPr/>
          <p:nvPr/>
        </p:nvGrpSpPr>
        <p:grpSpPr>
          <a:xfrm>
            <a:off x="2645751" y="4111841"/>
            <a:ext cx="4254313" cy="2606743"/>
            <a:chOff x="2645751" y="4111841"/>
            <a:chExt cx="4254313" cy="2606743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C5496628-C80E-41B1-A915-A29E56BD61A2}"/>
                </a:ext>
              </a:extLst>
            </p:cNvPr>
            <p:cNvSpPr/>
            <p:nvPr/>
          </p:nvSpPr>
          <p:spPr bwMode="auto">
            <a:xfrm>
              <a:off x="5504901" y="4111841"/>
              <a:ext cx="530914" cy="1235716"/>
            </a:xfrm>
            <a:prstGeom prst="roundRect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696" name="Rectangle: Rounded Corners 412695">
              <a:extLst>
                <a:ext uri="{FF2B5EF4-FFF2-40B4-BE49-F238E27FC236}">
                  <a16:creationId xmlns:a16="http://schemas.microsoft.com/office/drawing/2014/main" id="{BD91C991-19C0-489C-B1AE-1E6968EFBFC1}"/>
                </a:ext>
              </a:extLst>
            </p:cNvPr>
            <p:cNvSpPr/>
            <p:nvPr/>
          </p:nvSpPr>
          <p:spPr bwMode="auto">
            <a:xfrm>
              <a:off x="3215148" y="4240161"/>
              <a:ext cx="597310" cy="1653436"/>
            </a:xfrm>
            <a:prstGeom prst="roundRect">
              <a:avLst/>
            </a:prstGeom>
            <a:solidFill>
              <a:srgbClr val="92D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22">
              <a:extLst>
                <a:ext uri="{FF2B5EF4-FFF2-40B4-BE49-F238E27FC236}">
                  <a16:creationId xmlns:a16="http://schemas.microsoft.com/office/drawing/2014/main" id="{94D7039A-F28C-49C2-8EBE-B8FF50F71E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5121" y="6478487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sp>
          <p:nvSpPr>
            <p:cNvPr id="42" name="Oval 22">
              <a:extLst>
                <a:ext uri="{FF2B5EF4-FFF2-40B4-BE49-F238E27FC236}">
                  <a16:creationId xmlns:a16="http://schemas.microsoft.com/office/drawing/2014/main" id="{2A61C186-D655-4308-86AD-A4FE9D745A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8477" y="4900702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851FFAA2-ECD6-4E5A-AA18-864F118B6A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3535" y="6012658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sp>
          <p:nvSpPr>
            <p:cNvPr id="44" name="Oval 22">
              <a:extLst>
                <a:ext uri="{FF2B5EF4-FFF2-40B4-BE49-F238E27FC236}">
                  <a16:creationId xmlns:a16="http://schemas.microsoft.com/office/drawing/2014/main" id="{57C9D0A1-4F0A-4006-A422-32AC84CF39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3827" y="5504688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sp>
          <p:nvSpPr>
            <p:cNvPr id="45" name="Oval 22">
              <a:extLst>
                <a:ext uri="{FF2B5EF4-FFF2-40B4-BE49-F238E27FC236}">
                  <a16:creationId xmlns:a16="http://schemas.microsoft.com/office/drawing/2014/main" id="{B261830E-DA53-40B6-8FF1-0C230EEF78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3828" y="4363563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sp>
          <p:nvSpPr>
            <p:cNvPr id="46" name="Oval 22">
              <a:extLst>
                <a:ext uri="{FF2B5EF4-FFF2-40B4-BE49-F238E27FC236}">
                  <a16:creationId xmlns:a16="http://schemas.microsoft.com/office/drawing/2014/main" id="{3C5BFF01-9E8C-4762-B994-E66594E6A6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55527" y="4313115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sp>
          <p:nvSpPr>
            <p:cNvPr id="47" name="Oval 22">
              <a:extLst>
                <a:ext uri="{FF2B5EF4-FFF2-40B4-BE49-F238E27FC236}">
                  <a16:creationId xmlns:a16="http://schemas.microsoft.com/office/drawing/2014/main" id="{760BF2D4-6DDF-4F66-8BCC-74090C2ABA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55526" y="4871692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sp>
          <p:nvSpPr>
            <p:cNvPr id="48" name="Oval 22">
              <a:extLst>
                <a:ext uri="{FF2B5EF4-FFF2-40B4-BE49-F238E27FC236}">
                  <a16:creationId xmlns:a16="http://schemas.microsoft.com/office/drawing/2014/main" id="{E0FB6FB4-1B97-4730-BFE8-5980DFEE88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52584" y="5427819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cxnSp>
          <p:nvCxnSpPr>
            <p:cNvPr id="49" name="AutoShape 48">
              <a:extLst>
                <a:ext uri="{FF2B5EF4-FFF2-40B4-BE49-F238E27FC236}">
                  <a16:creationId xmlns:a16="http://schemas.microsoft.com/office/drawing/2014/main" id="{662EA520-F490-402D-A4A8-6AF43AFFB58B}"/>
                </a:ext>
              </a:extLst>
            </p:cNvPr>
            <p:cNvCxnSpPr>
              <a:cxnSpLocks noChangeShapeType="1"/>
              <a:stCxn id="44" idx="6"/>
              <a:endCxn id="47" idx="2"/>
            </p:cNvCxnSpPr>
            <p:nvPr/>
          </p:nvCxnSpPr>
          <p:spPr bwMode="auto">
            <a:xfrm flipV="1">
              <a:off x="3609252" y="4985199"/>
              <a:ext cx="2046274" cy="632996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48">
              <a:extLst>
                <a:ext uri="{FF2B5EF4-FFF2-40B4-BE49-F238E27FC236}">
                  <a16:creationId xmlns:a16="http://schemas.microsoft.com/office/drawing/2014/main" id="{1FF3C5DE-0577-48BD-91BC-8B4E968D26F7}"/>
                </a:ext>
              </a:extLst>
            </p:cNvPr>
            <p:cNvCxnSpPr>
              <a:cxnSpLocks noChangeShapeType="1"/>
              <a:stCxn id="45" idx="6"/>
              <a:endCxn id="46" idx="2"/>
            </p:cNvCxnSpPr>
            <p:nvPr/>
          </p:nvCxnSpPr>
          <p:spPr bwMode="auto">
            <a:xfrm flipV="1">
              <a:off x="3609253" y="4426622"/>
              <a:ext cx="2046274" cy="5044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48">
              <a:extLst>
                <a:ext uri="{FF2B5EF4-FFF2-40B4-BE49-F238E27FC236}">
                  <a16:creationId xmlns:a16="http://schemas.microsoft.com/office/drawing/2014/main" id="{BE6406DD-D8CE-4C6A-84F1-100A908DA8A1}"/>
                </a:ext>
              </a:extLst>
            </p:cNvPr>
            <p:cNvCxnSpPr>
              <a:cxnSpLocks noChangeShapeType="1"/>
              <a:stCxn id="42" idx="6"/>
              <a:endCxn id="47" idx="2"/>
            </p:cNvCxnSpPr>
            <p:nvPr/>
          </p:nvCxnSpPr>
          <p:spPr bwMode="auto">
            <a:xfrm flipV="1">
              <a:off x="3613902" y="4985199"/>
              <a:ext cx="2041624" cy="2901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48">
              <a:extLst>
                <a:ext uri="{FF2B5EF4-FFF2-40B4-BE49-F238E27FC236}">
                  <a16:creationId xmlns:a16="http://schemas.microsoft.com/office/drawing/2014/main" id="{F55CB191-291E-43F1-91CB-2BE60E034FF4}"/>
                </a:ext>
              </a:extLst>
            </p:cNvPr>
            <p:cNvCxnSpPr>
              <a:cxnSpLocks noChangeShapeType="1"/>
              <a:stCxn id="48" idx="2"/>
              <a:endCxn id="43" idx="6"/>
            </p:cNvCxnSpPr>
            <p:nvPr/>
          </p:nvCxnSpPr>
          <p:spPr bwMode="auto">
            <a:xfrm flipH="1">
              <a:off x="3598960" y="5541326"/>
              <a:ext cx="2053624" cy="58483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48">
              <a:extLst>
                <a:ext uri="{FF2B5EF4-FFF2-40B4-BE49-F238E27FC236}">
                  <a16:creationId xmlns:a16="http://schemas.microsoft.com/office/drawing/2014/main" id="{7387E200-4DD6-4312-8977-F97782721631}"/>
                </a:ext>
              </a:extLst>
            </p:cNvPr>
            <p:cNvCxnSpPr>
              <a:cxnSpLocks noChangeShapeType="1"/>
              <a:stCxn id="44" idx="6"/>
              <a:endCxn id="46" idx="3"/>
            </p:cNvCxnSpPr>
            <p:nvPr/>
          </p:nvCxnSpPr>
          <p:spPr bwMode="auto">
            <a:xfrm flipV="1">
              <a:off x="3609252" y="4506883"/>
              <a:ext cx="2079288" cy="111131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Oval 22">
              <a:extLst>
                <a:ext uri="{FF2B5EF4-FFF2-40B4-BE49-F238E27FC236}">
                  <a16:creationId xmlns:a16="http://schemas.microsoft.com/office/drawing/2014/main" id="{25C1E1E1-2841-461E-A9E9-9858C19A39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61991" y="5932994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cxnSp>
          <p:nvCxnSpPr>
            <p:cNvPr id="61" name="AutoShape 48">
              <a:extLst>
                <a:ext uri="{FF2B5EF4-FFF2-40B4-BE49-F238E27FC236}">
                  <a16:creationId xmlns:a16="http://schemas.microsoft.com/office/drawing/2014/main" id="{95588E6B-56D1-4CA4-8282-DB321F09A3D5}"/>
                </a:ext>
              </a:extLst>
            </p:cNvPr>
            <p:cNvCxnSpPr>
              <a:cxnSpLocks noChangeShapeType="1"/>
              <a:stCxn id="55" idx="2"/>
              <a:endCxn id="41" idx="6"/>
            </p:cNvCxnSpPr>
            <p:nvPr/>
          </p:nvCxnSpPr>
          <p:spPr bwMode="auto">
            <a:xfrm flipH="1">
              <a:off x="3600546" y="6046501"/>
              <a:ext cx="2061445" cy="54549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48">
              <a:extLst>
                <a:ext uri="{FF2B5EF4-FFF2-40B4-BE49-F238E27FC236}">
                  <a16:creationId xmlns:a16="http://schemas.microsoft.com/office/drawing/2014/main" id="{60E5AF5D-32F7-47DC-9812-28C3697A500D}"/>
                </a:ext>
              </a:extLst>
            </p:cNvPr>
            <p:cNvCxnSpPr>
              <a:cxnSpLocks noChangeShapeType="1"/>
              <a:stCxn id="47" idx="3"/>
              <a:endCxn id="41" idx="7"/>
            </p:cNvCxnSpPr>
            <p:nvPr/>
          </p:nvCxnSpPr>
          <p:spPr bwMode="auto">
            <a:xfrm flipH="1">
              <a:off x="3567533" y="5065460"/>
              <a:ext cx="2121006" cy="144627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Oval 22">
              <a:extLst>
                <a:ext uri="{FF2B5EF4-FFF2-40B4-BE49-F238E27FC236}">
                  <a16:creationId xmlns:a16="http://schemas.microsoft.com/office/drawing/2014/main" id="{B426E876-D29B-4453-B41F-87B82D81E8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61991" y="6491571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cxnSp>
          <p:nvCxnSpPr>
            <p:cNvPr id="72" name="AutoShape 48">
              <a:extLst>
                <a:ext uri="{FF2B5EF4-FFF2-40B4-BE49-F238E27FC236}">
                  <a16:creationId xmlns:a16="http://schemas.microsoft.com/office/drawing/2014/main" id="{A9E64F9C-F78C-4155-BB48-012EB9DCA73A}"/>
                </a:ext>
              </a:extLst>
            </p:cNvPr>
            <p:cNvCxnSpPr>
              <a:cxnSpLocks noChangeShapeType="1"/>
              <a:stCxn id="71" idx="2"/>
              <a:endCxn id="43" idx="5"/>
            </p:cNvCxnSpPr>
            <p:nvPr/>
          </p:nvCxnSpPr>
          <p:spPr bwMode="auto">
            <a:xfrm flipH="1" flipV="1">
              <a:off x="3565947" y="6206426"/>
              <a:ext cx="2096044" cy="39865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BE69ACC-DD2C-4B97-8038-453FAA5FB41E}"/>
                    </a:ext>
                  </a:extLst>
                </p:cNvPr>
                <p:cNvSpPr txBox="1"/>
                <p:nvPr/>
              </p:nvSpPr>
              <p:spPr>
                <a:xfrm>
                  <a:off x="2645751" y="4674225"/>
                  <a:ext cx="3964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BE69ACC-DD2C-4B97-8038-453FAA5FB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751" y="4674225"/>
                  <a:ext cx="39645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1BC69813-5F34-45DA-8EA9-DAB270BD3969}"/>
                    </a:ext>
                  </a:extLst>
                </p:cNvPr>
                <p:cNvSpPr txBox="1"/>
                <p:nvPr/>
              </p:nvSpPr>
              <p:spPr>
                <a:xfrm>
                  <a:off x="6098178" y="4494791"/>
                  <a:ext cx="8018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1BC69813-5F34-45DA-8EA9-DAB270BD3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8178" y="4494791"/>
                  <a:ext cx="801886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8418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Marriage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accent6"/>
                    </a:solidFill>
                  </a:rPr>
                  <a:t>Thm: [</a:t>
                </a:r>
                <a:r>
                  <a:rPr lang="en-US" altLang="en-US" sz="2400" dirty="0" err="1">
                    <a:solidFill>
                      <a:schemeClr val="accent6"/>
                    </a:solidFill>
                  </a:rPr>
                  <a:t>Frobenius</a:t>
                </a:r>
                <a:r>
                  <a:rPr lang="en-US" altLang="en-US" sz="2400" dirty="0">
                    <a:solidFill>
                      <a:schemeClr val="accent6"/>
                    </a:solidFill>
                  </a:rPr>
                  <a:t> 1917, Hall 1935]  </a:t>
                </a:r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be a bipartite graph with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| = |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. 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Then,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 has a perfect matching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for all subsets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⊆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en-US" altLang="en-US" sz="2400" dirty="0"/>
                  <a:t>.</a:t>
                </a: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lvl="1"/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Pf.    </a:t>
                </a:r>
              </a:p>
              <a:p>
                <a:pPr marL="0" indent="0"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This was the previous observation.</a:t>
                </a:r>
              </a:p>
              <a:p>
                <a:pPr marL="0" indent="0"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  <m:d>
                          <m:d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40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, then there is no perfect matching.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/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3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Marriage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Pf. 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∃</m:t>
                    </m:r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⊆</m:t>
                    </m:r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 err="1">
                    <a:solidFill>
                      <a:schemeClr val="accent6"/>
                    </a:solidFill>
                    <a:sym typeface="Symbol" panose="05050102010706020507" pitchFamily="18" charset="2"/>
                  </a:rPr>
                  <a:t>s.t.</a:t>
                </a: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2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d>
                      <m:dPr>
                        <m:ctrlPr>
                          <a:rPr lang="en-US" altLang="en-US" sz="2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</m:d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|&lt;|</m:t>
                    </m:r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</m:oMath>
                </a14:m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⇐</m:t>
                    </m:r>
                  </m:oMath>
                </a14:m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G does not a perfect matching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Formulate as a max-flow and 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be the min s-t cut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G has no perfect matching =&gt;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&lt;|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200" dirty="0"/>
                  <a:t>. So,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𝑐𝑎𝑝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&lt;|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Then,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𝑐𝑎𝑝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Since min-cut does not use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en-US" sz="2200" dirty="0"/>
                  <a:t> edges,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altLang="en-US" sz="2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𝑐𝑎𝑝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𝑐𝑎𝑝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&lt;|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DA9D440-2568-442D-98C1-516BF990D251}"/>
              </a:ext>
            </a:extLst>
          </p:cNvPr>
          <p:cNvSpPr/>
          <p:nvPr/>
        </p:nvSpPr>
        <p:spPr bwMode="auto">
          <a:xfrm>
            <a:off x="1560215" y="5265174"/>
            <a:ext cx="4818462" cy="1519084"/>
          </a:xfrm>
          <a:custGeom>
            <a:avLst/>
            <a:gdLst>
              <a:gd name="connsiteX0" fmla="*/ 3114 w 4818462"/>
              <a:gd name="connsiteY0" fmla="*/ 162232 h 1519084"/>
              <a:gd name="connsiteX1" fmla="*/ 10488 w 4818462"/>
              <a:gd name="connsiteY1" fmla="*/ 302342 h 1519084"/>
              <a:gd name="connsiteX2" fmla="*/ 39985 w 4818462"/>
              <a:gd name="connsiteY2" fmla="*/ 457200 h 1519084"/>
              <a:gd name="connsiteX3" fmla="*/ 62108 w 4818462"/>
              <a:gd name="connsiteY3" fmla="*/ 516194 h 1519084"/>
              <a:gd name="connsiteX4" fmla="*/ 91604 w 4818462"/>
              <a:gd name="connsiteY4" fmla="*/ 612058 h 1519084"/>
              <a:gd name="connsiteX5" fmla="*/ 106353 w 4818462"/>
              <a:gd name="connsiteY5" fmla="*/ 671052 h 1519084"/>
              <a:gd name="connsiteX6" fmla="*/ 135850 w 4818462"/>
              <a:gd name="connsiteY6" fmla="*/ 730045 h 1519084"/>
              <a:gd name="connsiteX7" fmla="*/ 165346 w 4818462"/>
              <a:gd name="connsiteY7" fmla="*/ 781665 h 1519084"/>
              <a:gd name="connsiteX8" fmla="*/ 180095 w 4818462"/>
              <a:gd name="connsiteY8" fmla="*/ 811161 h 1519084"/>
              <a:gd name="connsiteX9" fmla="*/ 202217 w 4818462"/>
              <a:gd name="connsiteY9" fmla="*/ 833284 h 1519084"/>
              <a:gd name="connsiteX10" fmla="*/ 253837 w 4818462"/>
              <a:gd name="connsiteY10" fmla="*/ 884903 h 1519084"/>
              <a:gd name="connsiteX11" fmla="*/ 290708 w 4818462"/>
              <a:gd name="connsiteY11" fmla="*/ 951271 h 1519084"/>
              <a:gd name="connsiteX12" fmla="*/ 312830 w 4818462"/>
              <a:gd name="connsiteY12" fmla="*/ 973394 h 1519084"/>
              <a:gd name="connsiteX13" fmla="*/ 327579 w 4818462"/>
              <a:gd name="connsiteY13" fmla="*/ 995516 h 1519084"/>
              <a:gd name="connsiteX14" fmla="*/ 379198 w 4818462"/>
              <a:gd name="connsiteY14" fmla="*/ 1039761 h 1519084"/>
              <a:gd name="connsiteX15" fmla="*/ 401320 w 4818462"/>
              <a:gd name="connsiteY15" fmla="*/ 1047136 h 1519084"/>
              <a:gd name="connsiteX16" fmla="*/ 438191 w 4818462"/>
              <a:gd name="connsiteY16" fmla="*/ 1069258 h 1519084"/>
              <a:gd name="connsiteX17" fmla="*/ 452940 w 4818462"/>
              <a:gd name="connsiteY17" fmla="*/ 1084007 h 1519084"/>
              <a:gd name="connsiteX18" fmla="*/ 497185 w 4818462"/>
              <a:gd name="connsiteY18" fmla="*/ 1106129 h 1519084"/>
              <a:gd name="connsiteX19" fmla="*/ 511933 w 4818462"/>
              <a:gd name="connsiteY19" fmla="*/ 1120878 h 1519084"/>
              <a:gd name="connsiteX20" fmla="*/ 570927 w 4818462"/>
              <a:gd name="connsiteY20" fmla="*/ 1143000 h 1519084"/>
              <a:gd name="connsiteX21" fmla="*/ 622546 w 4818462"/>
              <a:gd name="connsiteY21" fmla="*/ 1179871 h 1519084"/>
              <a:gd name="connsiteX22" fmla="*/ 644669 w 4818462"/>
              <a:gd name="connsiteY22" fmla="*/ 1194620 h 1519084"/>
              <a:gd name="connsiteX23" fmla="*/ 666791 w 4818462"/>
              <a:gd name="connsiteY23" fmla="*/ 1201994 h 1519084"/>
              <a:gd name="connsiteX24" fmla="*/ 688914 w 4818462"/>
              <a:gd name="connsiteY24" fmla="*/ 1216742 h 1519084"/>
              <a:gd name="connsiteX25" fmla="*/ 740533 w 4818462"/>
              <a:gd name="connsiteY25" fmla="*/ 1224116 h 1519084"/>
              <a:gd name="connsiteX26" fmla="*/ 858520 w 4818462"/>
              <a:gd name="connsiteY26" fmla="*/ 1253613 h 1519084"/>
              <a:gd name="connsiteX27" fmla="*/ 880643 w 4818462"/>
              <a:gd name="connsiteY27" fmla="*/ 1260987 h 1519084"/>
              <a:gd name="connsiteX28" fmla="*/ 961759 w 4818462"/>
              <a:gd name="connsiteY28" fmla="*/ 1275736 h 1519084"/>
              <a:gd name="connsiteX29" fmla="*/ 983882 w 4818462"/>
              <a:gd name="connsiteY29" fmla="*/ 1283110 h 1519084"/>
              <a:gd name="connsiteX30" fmla="*/ 1042875 w 4818462"/>
              <a:gd name="connsiteY30" fmla="*/ 1297858 h 1519084"/>
              <a:gd name="connsiteX31" fmla="*/ 1087120 w 4818462"/>
              <a:gd name="connsiteY31" fmla="*/ 1319981 h 1519084"/>
              <a:gd name="connsiteX32" fmla="*/ 1123991 w 4818462"/>
              <a:gd name="connsiteY32" fmla="*/ 1356852 h 1519084"/>
              <a:gd name="connsiteX33" fmla="*/ 1146114 w 4818462"/>
              <a:gd name="connsiteY33" fmla="*/ 1371600 h 1519084"/>
              <a:gd name="connsiteX34" fmla="*/ 1175611 w 4818462"/>
              <a:gd name="connsiteY34" fmla="*/ 1378974 h 1519084"/>
              <a:gd name="connsiteX35" fmla="*/ 1300972 w 4818462"/>
              <a:gd name="connsiteY35" fmla="*/ 1393723 h 1519084"/>
              <a:gd name="connsiteX36" fmla="*/ 1323095 w 4818462"/>
              <a:gd name="connsiteY36" fmla="*/ 1401097 h 1519084"/>
              <a:gd name="connsiteX37" fmla="*/ 1374714 w 4818462"/>
              <a:gd name="connsiteY37" fmla="*/ 1415845 h 1519084"/>
              <a:gd name="connsiteX38" fmla="*/ 1396837 w 4818462"/>
              <a:gd name="connsiteY38" fmla="*/ 1430594 h 1519084"/>
              <a:gd name="connsiteX39" fmla="*/ 1699179 w 4818462"/>
              <a:gd name="connsiteY39" fmla="*/ 1437968 h 1519084"/>
              <a:gd name="connsiteX40" fmla="*/ 1795043 w 4818462"/>
              <a:gd name="connsiteY40" fmla="*/ 1460091 h 1519084"/>
              <a:gd name="connsiteX41" fmla="*/ 1817166 w 4818462"/>
              <a:gd name="connsiteY41" fmla="*/ 1474839 h 1519084"/>
              <a:gd name="connsiteX42" fmla="*/ 1854037 w 4818462"/>
              <a:gd name="connsiteY42" fmla="*/ 1482213 h 1519084"/>
              <a:gd name="connsiteX43" fmla="*/ 1876159 w 4818462"/>
              <a:gd name="connsiteY43" fmla="*/ 1496961 h 1519084"/>
              <a:gd name="connsiteX44" fmla="*/ 2008895 w 4818462"/>
              <a:gd name="connsiteY44" fmla="*/ 1519084 h 1519084"/>
              <a:gd name="connsiteX45" fmla="*/ 2163753 w 4818462"/>
              <a:gd name="connsiteY45" fmla="*/ 1504336 h 1519084"/>
              <a:gd name="connsiteX46" fmla="*/ 2252243 w 4818462"/>
              <a:gd name="connsiteY46" fmla="*/ 1489587 h 1519084"/>
              <a:gd name="connsiteX47" fmla="*/ 2289114 w 4818462"/>
              <a:gd name="connsiteY47" fmla="*/ 1482213 h 1519084"/>
              <a:gd name="connsiteX48" fmla="*/ 2517714 w 4818462"/>
              <a:gd name="connsiteY48" fmla="*/ 1467465 h 1519084"/>
              <a:gd name="connsiteX49" fmla="*/ 2569333 w 4818462"/>
              <a:gd name="connsiteY49" fmla="*/ 1460091 h 1519084"/>
              <a:gd name="connsiteX50" fmla="*/ 2591456 w 4818462"/>
              <a:gd name="connsiteY50" fmla="*/ 1445342 h 1519084"/>
              <a:gd name="connsiteX51" fmla="*/ 3269882 w 4818462"/>
              <a:gd name="connsiteY51" fmla="*/ 1452716 h 1519084"/>
              <a:gd name="connsiteX52" fmla="*/ 3476359 w 4818462"/>
              <a:gd name="connsiteY52" fmla="*/ 1460091 h 1519084"/>
              <a:gd name="connsiteX53" fmla="*/ 3513230 w 4818462"/>
              <a:gd name="connsiteY53" fmla="*/ 1474839 h 1519084"/>
              <a:gd name="connsiteX54" fmla="*/ 3550101 w 4818462"/>
              <a:gd name="connsiteY54" fmla="*/ 1482213 h 1519084"/>
              <a:gd name="connsiteX55" fmla="*/ 3653340 w 4818462"/>
              <a:gd name="connsiteY55" fmla="*/ 1496961 h 1519084"/>
              <a:gd name="connsiteX56" fmla="*/ 3889314 w 4818462"/>
              <a:gd name="connsiteY56" fmla="*/ 1511710 h 1519084"/>
              <a:gd name="connsiteX57" fmla="*/ 4626733 w 4818462"/>
              <a:gd name="connsiteY57" fmla="*/ 1504336 h 1519084"/>
              <a:gd name="connsiteX58" fmla="*/ 4656230 w 4818462"/>
              <a:gd name="connsiteY58" fmla="*/ 1489587 h 1519084"/>
              <a:gd name="connsiteX59" fmla="*/ 4700475 w 4818462"/>
              <a:gd name="connsiteY59" fmla="*/ 1482213 h 1519084"/>
              <a:gd name="connsiteX60" fmla="*/ 4737346 w 4818462"/>
              <a:gd name="connsiteY60" fmla="*/ 1445342 h 1519084"/>
              <a:gd name="connsiteX61" fmla="*/ 4744720 w 4818462"/>
              <a:gd name="connsiteY61" fmla="*/ 1423220 h 1519084"/>
              <a:gd name="connsiteX62" fmla="*/ 4774217 w 4818462"/>
              <a:gd name="connsiteY62" fmla="*/ 1408471 h 1519084"/>
              <a:gd name="connsiteX63" fmla="*/ 4781591 w 4818462"/>
              <a:gd name="connsiteY63" fmla="*/ 1386349 h 1519084"/>
              <a:gd name="connsiteX64" fmla="*/ 4796340 w 4818462"/>
              <a:gd name="connsiteY64" fmla="*/ 1364226 h 1519084"/>
              <a:gd name="connsiteX65" fmla="*/ 4803714 w 4818462"/>
              <a:gd name="connsiteY65" fmla="*/ 1319981 h 1519084"/>
              <a:gd name="connsiteX66" fmla="*/ 4818462 w 4818462"/>
              <a:gd name="connsiteY66" fmla="*/ 1275736 h 1519084"/>
              <a:gd name="connsiteX67" fmla="*/ 4803714 w 4818462"/>
              <a:gd name="connsiteY67" fmla="*/ 707923 h 1519084"/>
              <a:gd name="connsiteX68" fmla="*/ 4781591 w 4818462"/>
              <a:gd name="connsiteY68" fmla="*/ 494071 h 1519084"/>
              <a:gd name="connsiteX69" fmla="*/ 4766843 w 4818462"/>
              <a:gd name="connsiteY69" fmla="*/ 457200 h 1519084"/>
              <a:gd name="connsiteX70" fmla="*/ 4759469 w 4818462"/>
              <a:gd name="connsiteY70" fmla="*/ 427703 h 1519084"/>
              <a:gd name="connsiteX71" fmla="*/ 4729972 w 4818462"/>
              <a:gd name="connsiteY71" fmla="*/ 368710 h 1519084"/>
              <a:gd name="connsiteX72" fmla="*/ 4722598 w 4818462"/>
              <a:gd name="connsiteY72" fmla="*/ 339213 h 1519084"/>
              <a:gd name="connsiteX73" fmla="*/ 4700475 w 4818462"/>
              <a:gd name="connsiteY73" fmla="*/ 331839 h 1519084"/>
              <a:gd name="connsiteX74" fmla="*/ 4670979 w 4818462"/>
              <a:gd name="connsiteY74" fmla="*/ 317091 h 1519084"/>
              <a:gd name="connsiteX75" fmla="*/ 4641482 w 4818462"/>
              <a:gd name="connsiteY75" fmla="*/ 287594 h 1519084"/>
              <a:gd name="connsiteX76" fmla="*/ 4604611 w 4818462"/>
              <a:gd name="connsiteY76" fmla="*/ 250723 h 1519084"/>
              <a:gd name="connsiteX77" fmla="*/ 4589862 w 4818462"/>
              <a:gd name="connsiteY77" fmla="*/ 235974 h 1519084"/>
              <a:gd name="connsiteX78" fmla="*/ 4567740 w 4818462"/>
              <a:gd name="connsiteY78" fmla="*/ 228600 h 1519084"/>
              <a:gd name="connsiteX79" fmla="*/ 4552991 w 4818462"/>
              <a:gd name="connsiteY79" fmla="*/ 199103 h 1519084"/>
              <a:gd name="connsiteX80" fmla="*/ 4530869 w 4818462"/>
              <a:gd name="connsiteY80" fmla="*/ 191729 h 1519084"/>
              <a:gd name="connsiteX81" fmla="*/ 4508746 w 4818462"/>
              <a:gd name="connsiteY81" fmla="*/ 176981 h 1519084"/>
              <a:gd name="connsiteX82" fmla="*/ 3830320 w 4818462"/>
              <a:gd name="connsiteY82" fmla="*/ 176981 h 1519084"/>
              <a:gd name="connsiteX83" fmla="*/ 3793450 w 4818462"/>
              <a:gd name="connsiteY83" fmla="*/ 169607 h 1519084"/>
              <a:gd name="connsiteX84" fmla="*/ 3306753 w 4818462"/>
              <a:gd name="connsiteY84" fmla="*/ 154858 h 1519084"/>
              <a:gd name="connsiteX85" fmla="*/ 2709443 w 4818462"/>
              <a:gd name="connsiteY85" fmla="*/ 147484 h 1519084"/>
              <a:gd name="connsiteX86" fmla="*/ 2687320 w 4818462"/>
              <a:gd name="connsiteY86" fmla="*/ 162232 h 1519084"/>
              <a:gd name="connsiteX87" fmla="*/ 2606204 w 4818462"/>
              <a:gd name="connsiteY87" fmla="*/ 169607 h 1519084"/>
              <a:gd name="connsiteX88" fmla="*/ 2576708 w 4818462"/>
              <a:gd name="connsiteY88" fmla="*/ 184355 h 1519084"/>
              <a:gd name="connsiteX89" fmla="*/ 851146 w 4818462"/>
              <a:gd name="connsiteY89" fmla="*/ 176981 h 1519084"/>
              <a:gd name="connsiteX90" fmla="*/ 814275 w 4818462"/>
              <a:gd name="connsiteY90" fmla="*/ 169607 h 1519084"/>
              <a:gd name="connsiteX91" fmla="*/ 725785 w 4818462"/>
              <a:gd name="connsiteY91" fmla="*/ 154858 h 1519084"/>
              <a:gd name="connsiteX92" fmla="*/ 629920 w 4818462"/>
              <a:gd name="connsiteY92" fmla="*/ 132736 h 1519084"/>
              <a:gd name="connsiteX93" fmla="*/ 578301 w 4818462"/>
              <a:gd name="connsiteY93" fmla="*/ 110613 h 1519084"/>
              <a:gd name="connsiteX94" fmla="*/ 556179 w 4818462"/>
              <a:gd name="connsiteY94" fmla="*/ 95865 h 1519084"/>
              <a:gd name="connsiteX95" fmla="*/ 548804 w 4818462"/>
              <a:gd name="connsiteY95" fmla="*/ 73742 h 1519084"/>
              <a:gd name="connsiteX96" fmla="*/ 497185 w 4818462"/>
              <a:gd name="connsiteY96" fmla="*/ 51620 h 1519084"/>
              <a:gd name="connsiteX97" fmla="*/ 393946 w 4818462"/>
              <a:gd name="connsiteY97" fmla="*/ 22123 h 1519084"/>
              <a:gd name="connsiteX98" fmla="*/ 371824 w 4818462"/>
              <a:gd name="connsiteY98" fmla="*/ 14749 h 1519084"/>
              <a:gd name="connsiteX99" fmla="*/ 320204 w 4818462"/>
              <a:gd name="connsiteY99" fmla="*/ 0 h 1519084"/>
              <a:gd name="connsiteX100" fmla="*/ 135850 w 4818462"/>
              <a:gd name="connsiteY100" fmla="*/ 7374 h 1519084"/>
              <a:gd name="connsiteX101" fmla="*/ 113727 w 4818462"/>
              <a:gd name="connsiteY101" fmla="*/ 14749 h 1519084"/>
              <a:gd name="connsiteX102" fmla="*/ 91604 w 4818462"/>
              <a:gd name="connsiteY102" fmla="*/ 44245 h 1519084"/>
              <a:gd name="connsiteX103" fmla="*/ 62108 w 4818462"/>
              <a:gd name="connsiteY103" fmla="*/ 132736 h 1519084"/>
              <a:gd name="connsiteX104" fmla="*/ 3114 w 4818462"/>
              <a:gd name="connsiteY104" fmla="*/ 162232 h 151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818462" h="1519084">
                <a:moveTo>
                  <a:pt x="3114" y="162232"/>
                </a:moveTo>
                <a:cubicBezTo>
                  <a:pt x="-5489" y="190500"/>
                  <a:pt x="5983" y="255792"/>
                  <a:pt x="10488" y="302342"/>
                </a:cubicBezTo>
                <a:cubicBezTo>
                  <a:pt x="12969" y="327983"/>
                  <a:pt x="30871" y="426211"/>
                  <a:pt x="39985" y="457200"/>
                </a:cubicBezTo>
                <a:cubicBezTo>
                  <a:pt x="45911" y="477349"/>
                  <a:pt x="55467" y="496270"/>
                  <a:pt x="62108" y="516194"/>
                </a:cubicBezTo>
                <a:cubicBezTo>
                  <a:pt x="72680" y="547911"/>
                  <a:pt x="82419" y="579911"/>
                  <a:pt x="91604" y="612058"/>
                </a:cubicBezTo>
                <a:cubicBezTo>
                  <a:pt x="97173" y="631548"/>
                  <a:pt x="99236" y="652073"/>
                  <a:pt x="106353" y="671052"/>
                </a:cubicBezTo>
                <a:cubicBezTo>
                  <a:pt x="114073" y="691638"/>
                  <a:pt x="126018" y="710381"/>
                  <a:pt x="135850" y="730045"/>
                </a:cubicBezTo>
                <a:cubicBezTo>
                  <a:pt x="180410" y="819165"/>
                  <a:pt x="123661" y="708717"/>
                  <a:pt x="165346" y="781665"/>
                </a:cubicBezTo>
                <a:cubicBezTo>
                  <a:pt x="170800" y="791209"/>
                  <a:pt x="173706" y="802216"/>
                  <a:pt x="180095" y="811161"/>
                </a:cubicBezTo>
                <a:cubicBezTo>
                  <a:pt x="186157" y="819647"/>
                  <a:pt x="195960" y="824941"/>
                  <a:pt x="202217" y="833284"/>
                </a:cubicBezTo>
                <a:cubicBezTo>
                  <a:pt x="241105" y="885136"/>
                  <a:pt x="203000" y="859485"/>
                  <a:pt x="253837" y="884903"/>
                </a:cubicBezTo>
                <a:cubicBezTo>
                  <a:pt x="263257" y="903744"/>
                  <a:pt x="275769" y="933344"/>
                  <a:pt x="290708" y="951271"/>
                </a:cubicBezTo>
                <a:cubicBezTo>
                  <a:pt x="297384" y="959282"/>
                  <a:pt x="306154" y="965383"/>
                  <a:pt x="312830" y="973394"/>
                </a:cubicBezTo>
                <a:cubicBezTo>
                  <a:pt x="318504" y="980202"/>
                  <a:pt x="321811" y="988787"/>
                  <a:pt x="327579" y="995516"/>
                </a:cubicBezTo>
                <a:cubicBezTo>
                  <a:pt x="341191" y="1011396"/>
                  <a:pt x="359624" y="1029974"/>
                  <a:pt x="379198" y="1039761"/>
                </a:cubicBezTo>
                <a:cubicBezTo>
                  <a:pt x="386150" y="1043237"/>
                  <a:pt x="393946" y="1044678"/>
                  <a:pt x="401320" y="1047136"/>
                </a:cubicBezTo>
                <a:cubicBezTo>
                  <a:pt x="438694" y="1084507"/>
                  <a:pt x="390324" y="1040537"/>
                  <a:pt x="438191" y="1069258"/>
                </a:cubicBezTo>
                <a:cubicBezTo>
                  <a:pt x="444153" y="1072835"/>
                  <a:pt x="447511" y="1079664"/>
                  <a:pt x="452940" y="1084007"/>
                </a:cubicBezTo>
                <a:cubicBezTo>
                  <a:pt x="473361" y="1100344"/>
                  <a:pt x="473819" y="1098341"/>
                  <a:pt x="497185" y="1106129"/>
                </a:cubicBezTo>
                <a:cubicBezTo>
                  <a:pt x="502101" y="1111045"/>
                  <a:pt x="505897" y="1117429"/>
                  <a:pt x="511933" y="1120878"/>
                </a:cubicBezTo>
                <a:cubicBezTo>
                  <a:pt x="524277" y="1127932"/>
                  <a:pt x="554887" y="1137654"/>
                  <a:pt x="570927" y="1143000"/>
                </a:cubicBezTo>
                <a:cubicBezTo>
                  <a:pt x="606963" y="1179036"/>
                  <a:pt x="577251" y="1153988"/>
                  <a:pt x="622546" y="1179871"/>
                </a:cubicBezTo>
                <a:cubicBezTo>
                  <a:pt x="630241" y="1184268"/>
                  <a:pt x="636742" y="1190656"/>
                  <a:pt x="644669" y="1194620"/>
                </a:cubicBezTo>
                <a:cubicBezTo>
                  <a:pt x="651621" y="1198096"/>
                  <a:pt x="659839" y="1198518"/>
                  <a:pt x="666791" y="1201994"/>
                </a:cubicBezTo>
                <a:cubicBezTo>
                  <a:pt x="674718" y="1205957"/>
                  <a:pt x="680425" y="1214195"/>
                  <a:pt x="688914" y="1216742"/>
                </a:cubicBezTo>
                <a:cubicBezTo>
                  <a:pt x="705562" y="1221736"/>
                  <a:pt x="723327" y="1221658"/>
                  <a:pt x="740533" y="1224116"/>
                </a:cubicBezTo>
                <a:cubicBezTo>
                  <a:pt x="791571" y="1258142"/>
                  <a:pt x="746549" y="1232619"/>
                  <a:pt x="858520" y="1253613"/>
                </a:cubicBezTo>
                <a:cubicBezTo>
                  <a:pt x="866160" y="1255045"/>
                  <a:pt x="873042" y="1259358"/>
                  <a:pt x="880643" y="1260987"/>
                </a:cubicBezTo>
                <a:cubicBezTo>
                  <a:pt x="907515" y="1266745"/>
                  <a:pt x="934887" y="1269978"/>
                  <a:pt x="961759" y="1275736"/>
                </a:cubicBezTo>
                <a:cubicBezTo>
                  <a:pt x="969360" y="1277365"/>
                  <a:pt x="976383" y="1281065"/>
                  <a:pt x="983882" y="1283110"/>
                </a:cubicBezTo>
                <a:cubicBezTo>
                  <a:pt x="1003437" y="1288443"/>
                  <a:pt x="1023211" y="1292942"/>
                  <a:pt x="1042875" y="1297858"/>
                </a:cubicBezTo>
                <a:cubicBezTo>
                  <a:pt x="1095870" y="1350853"/>
                  <a:pt x="1005576" y="1265618"/>
                  <a:pt x="1087120" y="1319981"/>
                </a:cubicBezTo>
                <a:cubicBezTo>
                  <a:pt x="1101582" y="1329622"/>
                  <a:pt x="1109529" y="1347211"/>
                  <a:pt x="1123991" y="1356852"/>
                </a:cubicBezTo>
                <a:cubicBezTo>
                  <a:pt x="1131365" y="1361768"/>
                  <a:pt x="1137968" y="1368109"/>
                  <a:pt x="1146114" y="1371600"/>
                </a:cubicBezTo>
                <a:cubicBezTo>
                  <a:pt x="1155430" y="1375592"/>
                  <a:pt x="1165578" y="1377541"/>
                  <a:pt x="1175611" y="1378974"/>
                </a:cubicBezTo>
                <a:cubicBezTo>
                  <a:pt x="1217263" y="1384924"/>
                  <a:pt x="1259185" y="1388807"/>
                  <a:pt x="1300972" y="1393723"/>
                </a:cubicBezTo>
                <a:cubicBezTo>
                  <a:pt x="1308346" y="1396181"/>
                  <a:pt x="1315650" y="1398863"/>
                  <a:pt x="1323095" y="1401097"/>
                </a:cubicBezTo>
                <a:cubicBezTo>
                  <a:pt x="1340235" y="1406239"/>
                  <a:pt x="1358099" y="1409199"/>
                  <a:pt x="1374714" y="1415845"/>
                </a:cubicBezTo>
                <a:cubicBezTo>
                  <a:pt x="1382943" y="1419137"/>
                  <a:pt x="1387995" y="1429991"/>
                  <a:pt x="1396837" y="1430594"/>
                </a:cubicBezTo>
                <a:cubicBezTo>
                  <a:pt x="1497414" y="1437452"/>
                  <a:pt x="1598398" y="1435510"/>
                  <a:pt x="1699179" y="1437968"/>
                </a:cubicBezTo>
                <a:cubicBezTo>
                  <a:pt x="1810374" y="1482445"/>
                  <a:pt x="1639190" y="1417585"/>
                  <a:pt x="1795043" y="1460091"/>
                </a:cubicBezTo>
                <a:cubicBezTo>
                  <a:pt x="1803593" y="1462423"/>
                  <a:pt x="1808868" y="1471727"/>
                  <a:pt x="1817166" y="1474839"/>
                </a:cubicBezTo>
                <a:cubicBezTo>
                  <a:pt x="1828902" y="1479240"/>
                  <a:pt x="1841747" y="1479755"/>
                  <a:pt x="1854037" y="1482213"/>
                </a:cubicBezTo>
                <a:cubicBezTo>
                  <a:pt x="1861411" y="1487129"/>
                  <a:pt x="1867930" y="1493670"/>
                  <a:pt x="1876159" y="1496961"/>
                </a:cubicBezTo>
                <a:cubicBezTo>
                  <a:pt x="1925148" y="1516557"/>
                  <a:pt x="1953556" y="1514053"/>
                  <a:pt x="2008895" y="1519084"/>
                </a:cubicBezTo>
                <a:cubicBezTo>
                  <a:pt x="2060514" y="1514168"/>
                  <a:pt x="2112277" y="1510576"/>
                  <a:pt x="2163753" y="1504336"/>
                </a:cubicBezTo>
                <a:cubicBezTo>
                  <a:pt x="2193439" y="1500738"/>
                  <a:pt x="2222794" y="1494784"/>
                  <a:pt x="2252243" y="1489587"/>
                </a:cubicBezTo>
                <a:cubicBezTo>
                  <a:pt x="2264586" y="1487409"/>
                  <a:pt x="2276624" y="1483254"/>
                  <a:pt x="2289114" y="1482213"/>
                </a:cubicBezTo>
                <a:cubicBezTo>
                  <a:pt x="2365209" y="1475872"/>
                  <a:pt x="2441514" y="1472381"/>
                  <a:pt x="2517714" y="1467465"/>
                </a:cubicBezTo>
                <a:cubicBezTo>
                  <a:pt x="2534920" y="1465007"/>
                  <a:pt x="2552685" y="1465085"/>
                  <a:pt x="2569333" y="1460091"/>
                </a:cubicBezTo>
                <a:cubicBezTo>
                  <a:pt x="2577822" y="1457544"/>
                  <a:pt x="2582594" y="1445435"/>
                  <a:pt x="2591456" y="1445342"/>
                </a:cubicBezTo>
                <a:lnTo>
                  <a:pt x="3269882" y="1452716"/>
                </a:lnTo>
                <a:cubicBezTo>
                  <a:pt x="3338708" y="1455174"/>
                  <a:pt x="3407772" y="1453856"/>
                  <a:pt x="3476359" y="1460091"/>
                </a:cubicBezTo>
                <a:cubicBezTo>
                  <a:pt x="3489542" y="1461289"/>
                  <a:pt x="3500551" y="1471035"/>
                  <a:pt x="3513230" y="1474839"/>
                </a:cubicBezTo>
                <a:cubicBezTo>
                  <a:pt x="3525235" y="1478440"/>
                  <a:pt x="3537721" y="1480258"/>
                  <a:pt x="3550101" y="1482213"/>
                </a:cubicBezTo>
                <a:cubicBezTo>
                  <a:pt x="3584438" y="1487634"/>
                  <a:pt x="3618708" y="1493950"/>
                  <a:pt x="3653340" y="1496961"/>
                </a:cubicBezTo>
                <a:cubicBezTo>
                  <a:pt x="3731855" y="1503788"/>
                  <a:pt x="3810656" y="1506794"/>
                  <a:pt x="3889314" y="1511710"/>
                </a:cubicBezTo>
                <a:lnTo>
                  <a:pt x="4626733" y="1504336"/>
                </a:lnTo>
                <a:cubicBezTo>
                  <a:pt x="4637721" y="1504019"/>
                  <a:pt x="4645701" y="1492746"/>
                  <a:pt x="4656230" y="1489587"/>
                </a:cubicBezTo>
                <a:cubicBezTo>
                  <a:pt x="4670551" y="1485291"/>
                  <a:pt x="4685727" y="1484671"/>
                  <a:pt x="4700475" y="1482213"/>
                </a:cubicBezTo>
                <a:cubicBezTo>
                  <a:pt x="4712765" y="1469923"/>
                  <a:pt x="4731850" y="1461831"/>
                  <a:pt x="4737346" y="1445342"/>
                </a:cubicBezTo>
                <a:cubicBezTo>
                  <a:pt x="4739804" y="1437968"/>
                  <a:pt x="4739224" y="1428716"/>
                  <a:pt x="4744720" y="1423220"/>
                </a:cubicBezTo>
                <a:cubicBezTo>
                  <a:pt x="4752493" y="1415447"/>
                  <a:pt x="4764385" y="1413387"/>
                  <a:pt x="4774217" y="1408471"/>
                </a:cubicBezTo>
                <a:cubicBezTo>
                  <a:pt x="4776675" y="1401097"/>
                  <a:pt x="4778115" y="1393301"/>
                  <a:pt x="4781591" y="1386349"/>
                </a:cubicBezTo>
                <a:cubicBezTo>
                  <a:pt x="4785555" y="1378422"/>
                  <a:pt x="4793537" y="1372634"/>
                  <a:pt x="4796340" y="1364226"/>
                </a:cubicBezTo>
                <a:cubicBezTo>
                  <a:pt x="4801068" y="1350042"/>
                  <a:pt x="4800088" y="1334486"/>
                  <a:pt x="4803714" y="1319981"/>
                </a:cubicBezTo>
                <a:cubicBezTo>
                  <a:pt x="4807484" y="1304899"/>
                  <a:pt x="4813546" y="1290484"/>
                  <a:pt x="4818462" y="1275736"/>
                </a:cubicBezTo>
                <a:cubicBezTo>
                  <a:pt x="4813546" y="1086465"/>
                  <a:pt x="4811061" y="897115"/>
                  <a:pt x="4803714" y="707923"/>
                </a:cubicBezTo>
                <a:cubicBezTo>
                  <a:pt x="4800135" y="615751"/>
                  <a:pt x="4807811" y="563989"/>
                  <a:pt x="4781591" y="494071"/>
                </a:cubicBezTo>
                <a:cubicBezTo>
                  <a:pt x="4776943" y="481677"/>
                  <a:pt x="4771029" y="469758"/>
                  <a:pt x="4766843" y="457200"/>
                </a:cubicBezTo>
                <a:cubicBezTo>
                  <a:pt x="4763638" y="447585"/>
                  <a:pt x="4762674" y="437318"/>
                  <a:pt x="4759469" y="427703"/>
                </a:cubicBezTo>
                <a:cubicBezTo>
                  <a:pt x="4747443" y="391625"/>
                  <a:pt x="4748036" y="395806"/>
                  <a:pt x="4729972" y="368710"/>
                </a:cubicBezTo>
                <a:cubicBezTo>
                  <a:pt x="4727514" y="358878"/>
                  <a:pt x="4728929" y="347127"/>
                  <a:pt x="4722598" y="339213"/>
                </a:cubicBezTo>
                <a:cubicBezTo>
                  <a:pt x="4717742" y="333143"/>
                  <a:pt x="4707620" y="334901"/>
                  <a:pt x="4700475" y="331839"/>
                </a:cubicBezTo>
                <a:cubicBezTo>
                  <a:pt x="4690371" y="327509"/>
                  <a:pt x="4680811" y="322007"/>
                  <a:pt x="4670979" y="317091"/>
                </a:cubicBezTo>
                <a:cubicBezTo>
                  <a:pt x="4655682" y="271206"/>
                  <a:pt x="4676441" y="313814"/>
                  <a:pt x="4641482" y="287594"/>
                </a:cubicBezTo>
                <a:cubicBezTo>
                  <a:pt x="4627577" y="277165"/>
                  <a:pt x="4616901" y="263013"/>
                  <a:pt x="4604611" y="250723"/>
                </a:cubicBezTo>
                <a:cubicBezTo>
                  <a:pt x="4599695" y="245807"/>
                  <a:pt x="4596458" y="238173"/>
                  <a:pt x="4589862" y="235974"/>
                </a:cubicBezTo>
                <a:lnTo>
                  <a:pt x="4567740" y="228600"/>
                </a:lnTo>
                <a:cubicBezTo>
                  <a:pt x="4562824" y="218768"/>
                  <a:pt x="4560764" y="206876"/>
                  <a:pt x="4552991" y="199103"/>
                </a:cubicBezTo>
                <a:cubicBezTo>
                  <a:pt x="4547495" y="193607"/>
                  <a:pt x="4537821" y="195205"/>
                  <a:pt x="4530869" y="191729"/>
                </a:cubicBezTo>
                <a:cubicBezTo>
                  <a:pt x="4522942" y="187766"/>
                  <a:pt x="4516120" y="181897"/>
                  <a:pt x="4508746" y="176981"/>
                </a:cubicBezTo>
                <a:cubicBezTo>
                  <a:pt x="4205408" y="190769"/>
                  <a:pt x="4302735" y="189578"/>
                  <a:pt x="3830320" y="176981"/>
                </a:cubicBezTo>
                <a:cubicBezTo>
                  <a:pt x="3817791" y="176647"/>
                  <a:pt x="3805972" y="170136"/>
                  <a:pt x="3793450" y="169607"/>
                </a:cubicBezTo>
                <a:cubicBezTo>
                  <a:pt x="3631288" y="162755"/>
                  <a:pt x="3468985" y="159774"/>
                  <a:pt x="3306753" y="154858"/>
                </a:cubicBezTo>
                <a:cubicBezTo>
                  <a:pt x="3126016" y="34372"/>
                  <a:pt x="3273393" y="126598"/>
                  <a:pt x="2709443" y="147484"/>
                </a:cubicBezTo>
                <a:cubicBezTo>
                  <a:pt x="2700586" y="147812"/>
                  <a:pt x="2695986" y="160375"/>
                  <a:pt x="2687320" y="162232"/>
                </a:cubicBezTo>
                <a:cubicBezTo>
                  <a:pt x="2660772" y="167921"/>
                  <a:pt x="2633243" y="167149"/>
                  <a:pt x="2606204" y="169607"/>
                </a:cubicBezTo>
                <a:cubicBezTo>
                  <a:pt x="2596372" y="174523"/>
                  <a:pt x="2587700" y="184309"/>
                  <a:pt x="2576708" y="184355"/>
                </a:cubicBezTo>
                <a:lnTo>
                  <a:pt x="851146" y="176981"/>
                </a:lnTo>
                <a:cubicBezTo>
                  <a:pt x="838613" y="176876"/>
                  <a:pt x="826618" y="171785"/>
                  <a:pt x="814275" y="169607"/>
                </a:cubicBezTo>
                <a:cubicBezTo>
                  <a:pt x="784826" y="164410"/>
                  <a:pt x="755047" y="161019"/>
                  <a:pt x="725785" y="154858"/>
                </a:cubicBezTo>
                <a:cubicBezTo>
                  <a:pt x="546692" y="117154"/>
                  <a:pt x="786316" y="158801"/>
                  <a:pt x="629920" y="132736"/>
                </a:cubicBezTo>
                <a:cubicBezTo>
                  <a:pt x="599525" y="102339"/>
                  <a:pt x="634221" y="131583"/>
                  <a:pt x="578301" y="110613"/>
                </a:cubicBezTo>
                <a:cubicBezTo>
                  <a:pt x="570003" y="107501"/>
                  <a:pt x="563553" y="100781"/>
                  <a:pt x="556179" y="95865"/>
                </a:cubicBezTo>
                <a:cubicBezTo>
                  <a:pt x="553721" y="88491"/>
                  <a:pt x="553660" y="79812"/>
                  <a:pt x="548804" y="73742"/>
                </a:cubicBezTo>
                <a:cubicBezTo>
                  <a:pt x="536073" y="57828"/>
                  <a:pt x="514897" y="56048"/>
                  <a:pt x="497185" y="51620"/>
                </a:cubicBezTo>
                <a:cubicBezTo>
                  <a:pt x="441031" y="23542"/>
                  <a:pt x="488127" y="43857"/>
                  <a:pt x="393946" y="22123"/>
                </a:cubicBezTo>
                <a:cubicBezTo>
                  <a:pt x="386372" y="20375"/>
                  <a:pt x="379269" y="16983"/>
                  <a:pt x="371824" y="14749"/>
                </a:cubicBezTo>
                <a:cubicBezTo>
                  <a:pt x="354683" y="9607"/>
                  <a:pt x="337411" y="4916"/>
                  <a:pt x="320204" y="0"/>
                </a:cubicBezTo>
                <a:cubicBezTo>
                  <a:pt x="258753" y="2458"/>
                  <a:pt x="197194" y="2992"/>
                  <a:pt x="135850" y="7374"/>
                </a:cubicBezTo>
                <a:cubicBezTo>
                  <a:pt x="128096" y="7928"/>
                  <a:pt x="119699" y="9773"/>
                  <a:pt x="113727" y="14749"/>
                </a:cubicBezTo>
                <a:cubicBezTo>
                  <a:pt x="104285" y="22617"/>
                  <a:pt x="98978" y="34413"/>
                  <a:pt x="91604" y="44245"/>
                </a:cubicBezTo>
                <a:cubicBezTo>
                  <a:pt x="88826" y="55355"/>
                  <a:pt x="77983" y="116861"/>
                  <a:pt x="62108" y="132736"/>
                </a:cubicBezTo>
                <a:cubicBezTo>
                  <a:pt x="28214" y="166630"/>
                  <a:pt x="11717" y="133964"/>
                  <a:pt x="3114" y="162232"/>
                </a:cubicBezTo>
                <a:close/>
              </a:path>
            </a:pathLst>
          </a:cu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FE1B2E-0D2C-4C27-B3F2-C44B4D309F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5755" y="5417607"/>
            <a:ext cx="225425" cy="2238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49E9B6-CBD5-4063-92F6-DD578BA2A3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29696" y="5395485"/>
            <a:ext cx="225425" cy="2238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C1B407-8D3C-4E5C-8B6B-19A14B0705A2}"/>
              </a:ext>
            </a:extLst>
          </p:cNvPr>
          <p:cNvSpPr/>
          <p:nvPr/>
        </p:nvSpPr>
        <p:spPr bwMode="auto">
          <a:xfrm>
            <a:off x="2971799" y="5513226"/>
            <a:ext cx="678426" cy="1208249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C2B514-7E0C-4041-9BE9-93C9EC371ADB}"/>
                  </a:ext>
                </a:extLst>
              </p:cNvPr>
              <p:cNvSpPr txBox="1"/>
              <p:nvPr/>
            </p:nvSpPr>
            <p:spPr>
              <a:xfrm>
                <a:off x="3044945" y="5855046"/>
                <a:ext cx="532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C2B514-7E0C-4041-9BE9-93C9EC37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945" y="5855046"/>
                <a:ext cx="532133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E40C10-981C-4921-AD0D-629ACA98E3DD}"/>
              </a:ext>
            </a:extLst>
          </p:cNvPr>
          <p:cNvSpPr/>
          <p:nvPr/>
        </p:nvSpPr>
        <p:spPr bwMode="auto">
          <a:xfrm>
            <a:off x="2971799" y="4209358"/>
            <a:ext cx="678426" cy="12082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28A938-5B2B-4AE4-9F94-C476D3F547C7}"/>
                  </a:ext>
                </a:extLst>
              </p:cNvPr>
              <p:cNvSpPr txBox="1"/>
              <p:nvPr/>
            </p:nvSpPr>
            <p:spPr>
              <a:xfrm>
                <a:off x="3015441" y="4566062"/>
                <a:ext cx="551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28A938-5B2B-4AE4-9F94-C476D3F54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441" y="4566062"/>
                <a:ext cx="551305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A30073-F99B-4336-B28E-01532EC24886}"/>
              </a:ext>
            </a:extLst>
          </p:cNvPr>
          <p:cNvSpPr/>
          <p:nvPr/>
        </p:nvSpPr>
        <p:spPr bwMode="auto">
          <a:xfrm>
            <a:off x="5493777" y="4187236"/>
            <a:ext cx="678426" cy="12082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902F20-B7ED-4930-8861-C495F1876B69}"/>
                  </a:ext>
                </a:extLst>
              </p:cNvPr>
              <p:cNvSpPr txBox="1"/>
              <p:nvPr/>
            </p:nvSpPr>
            <p:spPr>
              <a:xfrm>
                <a:off x="5578336" y="4469808"/>
                <a:ext cx="509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902F20-B7ED-4930-8861-C495F1876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336" y="4469808"/>
                <a:ext cx="509307" cy="400110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6260E7-E32A-47F8-B773-B85502499815}"/>
              </a:ext>
            </a:extLst>
          </p:cNvPr>
          <p:cNvSpPr/>
          <p:nvPr/>
        </p:nvSpPr>
        <p:spPr bwMode="auto">
          <a:xfrm>
            <a:off x="5493777" y="5529526"/>
            <a:ext cx="678426" cy="1208249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037903-8A9C-4949-BD75-5DB6B4CFBA73}"/>
                  </a:ext>
                </a:extLst>
              </p:cNvPr>
              <p:cNvSpPr txBox="1"/>
              <p:nvPr/>
            </p:nvSpPr>
            <p:spPr>
              <a:xfrm>
                <a:off x="5578335" y="5839625"/>
                <a:ext cx="509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037903-8A9C-4949-BD75-5DB6B4CFB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335" y="5839625"/>
                <a:ext cx="509307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AutoShape 32">
            <a:extLst>
              <a:ext uri="{FF2B5EF4-FFF2-40B4-BE49-F238E27FC236}">
                <a16:creationId xmlns:a16="http://schemas.microsoft.com/office/drawing/2014/main" id="{5C34751C-75A7-44D2-B42C-81017482FEF6}"/>
              </a:ext>
            </a:extLst>
          </p:cNvPr>
          <p:cNvCxnSpPr>
            <a:cxnSpLocks noChangeShapeType="1"/>
            <a:stCxn id="5" idx="5"/>
          </p:cNvCxnSpPr>
          <p:nvPr/>
        </p:nvCxnSpPr>
        <p:spPr bwMode="auto">
          <a:xfrm>
            <a:off x="1838167" y="5608665"/>
            <a:ext cx="1332736" cy="8216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>
            <a:extLst>
              <a:ext uri="{FF2B5EF4-FFF2-40B4-BE49-F238E27FC236}">
                <a16:creationId xmlns:a16="http://schemas.microsoft.com/office/drawing/2014/main" id="{037E7E0A-9608-4FCA-8D65-EA0ED22FD162}"/>
              </a:ext>
            </a:extLst>
          </p:cNvPr>
          <p:cNvCxnSpPr>
            <a:cxnSpLocks noChangeShapeType="1"/>
            <a:stCxn id="5" idx="6"/>
          </p:cNvCxnSpPr>
          <p:nvPr/>
        </p:nvCxnSpPr>
        <p:spPr bwMode="auto">
          <a:xfrm>
            <a:off x="1871180" y="5529526"/>
            <a:ext cx="1299723" cy="3255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2">
            <a:extLst>
              <a:ext uri="{FF2B5EF4-FFF2-40B4-BE49-F238E27FC236}">
                <a16:creationId xmlns:a16="http://schemas.microsoft.com/office/drawing/2014/main" id="{22B2F38D-527B-4F07-A188-EFD059F2A474}"/>
              </a:ext>
            </a:extLst>
          </p:cNvPr>
          <p:cNvCxnSpPr>
            <a:cxnSpLocks noChangeShapeType="1"/>
            <a:stCxn id="5" idx="6"/>
          </p:cNvCxnSpPr>
          <p:nvPr/>
        </p:nvCxnSpPr>
        <p:spPr bwMode="auto">
          <a:xfrm flipV="1">
            <a:off x="1871180" y="4469808"/>
            <a:ext cx="1225981" cy="105971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32">
            <a:extLst>
              <a:ext uri="{FF2B5EF4-FFF2-40B4-BE49-F238E27FC236}">
                <a16:creationId xmlns:a16="http://schemas.microsoft.com/office/drawing/2014/main" id="{281A69F0-FB6F-4194-89EA-C2065006238E}"/>
              </a:ext>
            </a:extLst>
          </p:cNvPr>
          <p:cNvCxnSpPr>
            <a:cxnSpLocks noChangeShapeType="1"/>
            <a:endCxn id="6" idx="0"/>
          </p:cNvCxnSpPr>
          <p:nvPr/>
        </p:nvCxnSpPr>
        <p:spPr bwMode="auto">
          <a:xfrm>
            <a:off x="6046841" y="4469808"/>
            <a:ext cx="1195568" cy="9256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32">
            <a:extLst>
              <a:ext uri="{FF2B5EF4-FFF2-40B4-BE49-F238E27FC236}">
                <a16:creationId xmlns:a16="http://schemas.microsoft.com/office/drawing/2014/main" id="{3D020F1B-3A0E-4060-8F29-78E7A0BE0408}"/>
              </a:ext>
            </a:extLst>
          </p:cNvPr>
          <p:cNvCxnSpPr>
            <a:cxnSpLocks noChangeShapeType="1"/>
            <a:endCxn id="6" idx="4"/>
          </p:cNvCxnSpPr>
          <p:nvPr/>
        </p:nvCxnSpPr>
        <p:spPr bwMode="auto">
          <a:xfrm flipV="1">
            <a:off x="5995219" y="5619323"/>
            <a:ext cx="1247190" cy="862594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32">
            <a:extLst>
              <a:ext uri="{FF2B5EF4-FFF2-40B4-BE49-F238E27FC236}">
                <a16:creationId xmlns:a16="http://schemas.microsoft.com/office/drawing/2014/main" id="{19F39E42-55F9-4388-9DF7-F81F2776FBA4}"/>
              </a:ext>
            </a:extLst>
          </p:cNvPr>
          <p:cNvCxnSpPr>
            <a:cxnSpLocks noChangeShapeType="1"/>
            <a:endCxn id="6" idx="2"/>
          </p:cNvCxnSpPr>
          <p:nvPr/>
        </p:nvCxnSpPr>
        <p:spPr bwMode="auto">
          <a:xfrm flipV="1">
            <a:off x="5995219" y="5507404"/>
            <a:ext cx="1134477" cy="26432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17">
            <a:extLst>
              <a:ext uri="{FF2B5EF4-FFF2-40B4-BE49-F238E27FC236}">
                <a16:creationId xmlns:a16="http://schemas.microsoft.com/office/drawing/2014/main" id="{287E56FD-DF2E-4AD3-BCF1-A27E4A1F6C28}"/>
              </a:ext>
            </a:extLst>
          </p:cNvPr>
          <p:cNvCxnSpPr>
            <a:cxnSpLocks noChangeShapeType="1"/>
            <a:stCxn id="5" idx="5"/>
            <a:endCxn id="18" idx="1"/>
          </p:cNvCxnSpPr>
          <p:nvPr/>
        </p:nvCxnSpPr>
        <p:spPr bwMode="auto">
          <a:xfrm>
            <a:off x="1838167" y="5608665"/>
            <a:ext cx="1206778" cy="4464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17">
            <a:extLst>
              <a:ext uri="{FF2B5EF4-FFF2-40B4-BE49-F238E27FC236}">
                <a16:creationId xmlns:a16="http://schemas.microsoft.com/office/drawing/2014/main" id="{68BB5959-C462-4D8F-924C-0ABD2F556514}"/>
              </a:ext>
            </a:extLst>
          </p:cNvPr>
          <p:cNvCxnSpPr>
            <a:cxnSpLocks noChangeShapeType="1"/>
            <a:stCxn id="5" idx="6"/>
          </p:cNvCxnSpPr>
          <p:nvPr/>
        </p:nvCxnSpPr>
        <p:spPr bwMode="auto">
          <a:xfrm flipV="1">
            <a:off x="1871180" y="4945583"/>
            <a:ext cx="1225981" cy="58394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17">
            <a:extLst>
              <a:ext uri="{FF2B5EF4-FFF2-40B4-BE49-F238E27FC236}">
                <a16:creationId xmlns:a16="http://schemas.microsoft.com/office/drawing/2014/main" id="{821F8FC9-3A64-4A6B-ADA5-999F48C6C603}"/>
              </a:ext>
            </a:extLst>
          </p:cNvPr>
          <p:cNvCxnSpPr>
            <a:cxnSpLocks noChangeShapeType="1"/>
            <a:endCxn id="6" idx="1"/>
          </p:cNvCxnSpPr>
          <p:nvPr/>
        </p:nvCxnSpPr>
        <p:spPr bwMode="auto">
          <a:xfrm>
            <a:off x="5973099" y="4869918"/>
            <a:ext cx="1189610" cy="55834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17">
            <a:extLst>
              <a:ext uri="{FF2B5EF4-FFF2-40B4-BE49-F238E27FC236}">
                <a16:creationId xmlns:a16="http://schemas.microsoft.com/office/drawing/2014/main" id="{D1240920-9546-4CA8-9B18-F4D032074B30}"/>
              </a:ext>
            </a:extLst>
          </p:cNvPr>
          <p:cNvCxnSpPr>
            <a:cxnSpLocks noChangeShapeType="1"/>
            <a:stCxn id="24" idx="3"/>
            <a:endCxn id="6" idx="3"/>
          </p:cNvCxnSpPr>
          <p:nvPr/>
        </p:nvCxnSpPr>
        <p:spPr bwMode="auto">
          <a:xfrm flipV="1">
            <a:off x="6087642" y="5586543"/>
            <a:ext cx="1075067" cy="45313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17">
            <a:extLst>
              <a:ext uri="{FF2B5EF4-FFF2-40B4-BE49-F238E27FC236}">
                <a16:creationId xmlns:a16="http://schemas.microsoft.com/office/drawing/2014/main" id="{AAC798A4-688B-4F95-B032-00B9CDAF969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77078" y="4469808"/>
            <a:ext cx="2064180" cy="14369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1EB95B3-CB37-4008-84E0-D091F1B0510A}"/>
                  </a:ext>
                </a:extLst>
              </p:cNvPr>
              <p:cNvSpPr txBox="1"/>
              <p:nvPr/>
            </p:nvSpPr>
            <p:spPr>
              <a:xfrm>
                <a:off x="4254284" y="5061650"/>
                <a:ext cx="47320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1EB95B3-CB37-4008-84E0-D091F1B05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84" y="5061650"/>
                <a:ext cx="47320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2672" name="Straight Connector 412671">
            <a:extLst>
              <a:ext uri="{FF2B5EF4-FFF2-40B4-BE49-F238E27FC236}">
                <a16:creationId xmlns:a16="http://schemas.microsoft.com/office/drawing/2014/main" id="{72E5DF56-CE91-42B9-8102-AFB954736A31}"/>
              </a:ext>
            </a:extLst>
          </p:cNvPr>
          <p:cNvCxnSpPr/>
          <p:nvPr/>
        </p:nvCxnSpPr>
        <p:spPr bwMode="auto">
          <a:xfrm flipH="1">
            <a:off x="4667865" y="4461386"/>
            <a:ext cx="324464" cy="10891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BC19F8-C80E-45F9-96A5-235E37EE33EE}"/>
              </a:ext>
            </a:extLst>
          </p:cNvPr>
          <p:cNvCxnSpPr>
            <a:cxnSpLocks/>
          </p:cNvCxnSpPr>
          <p:nvPr/>
        </p:nvCxnSpPr>
        <p:spPr bwMode="auto">
          <a:xfrm>
            <a:off x="4557252" y="4461386"/>
            <a:ext cx="435077" cy="10891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968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Applications of Max Flow:</a:t>
            </a:r>
            <a:br>
              <a:rPr lang="en-US" sz="3600" dirty="0"/>
            </a:br>
            <a:r>
              <a:rPr lang="en-US" sz="3600" dirty="0"/>
              <a:t>Edge Disjoint Paths</a:t>
            </a:r>
            <a:endParaRPr kumimoji="0"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582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Edge Disjoint Paths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/>
                  <a:t>Given a digraph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and two nodes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, find the max number of edge-disjoint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 paths.</a:t>
                </a:r>
              </a:p>
              <a:p>
                <a:pPr marL="0" indent="0"/>
                <a:endParaRPr lang="en-US" altLang="en-US" sz="10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Def.  </a:t>
                </a:r>
                <a:r>
                  <a:rPr lang="en-US" altLang="en-US" sz="2200" dirty="0"/>
                  <a:t>Two paths are </a:t>
                </a:r>
                <a:r>
                  <a:rPr lang="en-US" altLang="en-US" sz="2200" dirty="0">
                    <a:solidFill>
                      <a:srgbClr val="C00000"/>
                    </a:solidFill>
                  </a:rPr>
                  <a:t>edge-disjoint </a:t>
                </a:r>
                <a:r>
                  <a:rPr lang="en-US" altLang="en-US" sz="2200" dirty="0"/>
                  <a:t>if they have no edge in common.</a:t>
                </a:r>
              </a:p>
              <a:p>
                <a:pPr marL="0" indent="0"/>
                <a:endParaRPr lang="en-US" altLang="en-US" sz="10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Ex:  </a:t>
                </a:r>
                <a:r>
                  <a:rPr lang="en-US" altLang="en-US" sz="2200" dirty="0"/>
                  <a:t>communication networks.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 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id="{79138EF0-7110-4450-85FC-E16D29919A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72494" y="4869425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9D72B88B-B948-49A0-A21C-0CDFFD7D49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6094" y="376135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29" name="Oval 8">
            <a:extLst>
              <a:ext uri="{FF2B5EF4-FFF2-40B4-BE49-F238E27FC236}">
                <a16:creationId xmlns:a16="http://schemas.microsoft.com/office/drawing/2014/main" id="{245558EE-09BB-4520-90F4-EFC7BB8B81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6094" y="4869425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30" name="Oval 9">
            <a:extLst>
              <a:ext uri="{FF2B5EF4-FFF2-40B4-BE49-F238E27FC236}">
                <a16:creationId xmlns:a16="http://schemas.microsoft.com/office/drawing/2014/main" id="{0B55193B-B0F5-4D29-A3B1-7D86F5C196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6094" y="6088625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4</a:t>
            </a:r>
          </a:p>
        </p:txBody>
      </p:sp>
      <p:cxnSp>
        <p:nvCxnSpPr>
          <p:cNvPr id="31" name="AutoShape 12">
            <a:extLst>
              <a:ext uri="{FF2B5EF4-FFF2-40B4-BE49-F238E27FC236}">
                <a16:creationId xmlns:a16="http://schemas.microsoft.com/office/drawing/2014/main" id="{66752CD6-A006-424C-8A0F-4208D786A0CF}"/>
              </a:ext>
            </a:extLst>
          </p:cNvPr>
          <p:cNvCxnSpPr>
            <a:cxnSpLocks noChangeShapeType="1"/>
            <a:stCxn id="27" idx="7"/>
            <a:endCxn id="28" idx="2"/>
          </p:cNvCxnSpPr>
          <p:nvPr/>
        </p:nvCxnSpPr>
        <p:spPr bwMode="auto">
          <a:xfrm flipV="1">
            <a:off x="1402847" y="3896288"/>
            <a:ext cx="1903247" cy="101265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13">
            <a:extLst>
              <a:ext uri="{FF2B5EF4-FFF2-40B4-BE49-F238E27FC236}">
                <a16:creationId xmlns:a16="http://schemas.microsoft.com/office/drawing/2014/main" id="{D3DC79F2-6FB7-44C9-AE8C-BC420C605B3D}"/>
              </a:ext>
            </a:extLst>
          </p:cNvPr>
          <p:cNvCxnSpPr>
            <a:cxnSpLocks noChangeShapeType="1"/>
            <a:stCxn id="27" idx="6"/>
            <a:endCxn id="29" idx="2"/>
          </p:cNvCxnSpPr>
          <p:nvPr/>
        </p:nvCxnSpPr>
        <p:spPr bwMode="auto">
          <a:xfrm>
            <a:off x="1442369" y="5004363"/>
            <a:ext cx="18637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14">
            <a:extLst>
              <a:ext uri="{FF2B5EF4-FFF2-40B4-BE49-F238E27FC236}">
                <a16:creationId xmlns:a16="http://schemas.microsoft.com/office/drawing/2014/main" id="{C4CB24B9-CA4D-4866-9403-50D2AD34CDE5}"/>
              </a:ext>
            </a:extLst>
          </p:cNvPr>
          <p:cNvCxnSpPr>
            <a:cxnSpLocks noChangeShapeType="1"/>
            <a:stCxn id="27" idx="5"/>
            <a:endCxn id="30" idx="1"/>
          </p:cNvCxnSpPr>
          <p:nvPr/>
        </p:nvCxnSpPr>
        <p:spPr bwMode="auto">
          <a:xfrm>
            <a:off x="1402682" y="5099613"/>
            <a:ext cx="1943100" cy="1028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22">
            <a:extLst>
              <a:ext uri="{FF2B5EF4-FFF2-40B4-BE49-F238E27FC236}">
                <a16:creationId xmlns:a16="http://schemas.microsoft.com/office/drawing/2014/main" id="{AAF5EA2E-6E33-4719-BB9B-4F920E68CBB4}"/>
              </a:ext>
            </a:extLst>
          </p:cNvPr>
          <p:cNvCxnSpPr>
            <a:cxnSpLocks noChangeShapeType="1"/>
            <a:stCxn id="29" idx="4"/>
            <a:endCxn id="30" idx="0"/>
          </p:cNvCxnSpPr>
          <p:nvPr/>
        </p:nvCxnSpPr>
        <p:spPr bwMode="auto">
          <a:xfrm>
            <a:off x="3441032" y="5139300"/>
            <a:ext cx="0" cy="949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4">
            <a:extLst>
              <a:ext uri="{FF2B5EF4-FFF2-40B4-BE49-F238E27FC236}">
                <a16:creationId xmlns:a16="http://schemas.microsoft.com/office/drawing/2014/main" id="{BAB3A6DE-2CCF-4C55-951A-EDEC869B5DF0}"/>
              </a:ext>
            </a:extLst>
          </p:cNvPr>
          <p:cNvCxnSpPr>
            <a:cxnSpLocks noChangeShapeType="1"/>
            <a:stCxn id="29" idx="6"/>
            <a:endCxn id="40" idx="1"/>
          </p:cNvCxnSpPr>
          <p:nvPr/>
        </p:nvCxnSpPr>
        <p:spPr bwMode="auto">
          <a:xfrm>
            <a:off x="3575969" y="5004363"/>
            <a:ext cx="2055813" cy="1123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25">
            <a:extLst>
              <a:ext uri="{FF2B5EF4-FFF2-40B4-BE49-F238E27FC236}">
                <a16:creationId xmlns:a16="http://schemas.microsoft.com/office/drawing/2014/main" id="{EA063205-8E35-4F73-AB7B-BCDBCBFB49D4}"/>
              </a:ext>
            </a:extLst>
          </p:cNvPr>
          <p:cNvCxnSpPr>
            <a:cxnSpLocks noChangeShapeType="1"/>
            <a:stCxn id="30" idx="6"/>
            <a:endCxn id="40" idx="2"/>
          </p:cNvCxnSpPr>
          <p:nvPr/>
        </p:nvCxnSpPr>
        <p:spPr bwMode="auto">
          <a:xfrm>
            <a:off x="3575969" y="6223563"/>
            <a:ext cx="20161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34">
            <a:extLst>
              <a:ext uri="{FF2B5EF4-FFF2-40B4-BE49-F238E27FC236}">
                <a16:creationId xmlns:a16="http://schemas.microsoft.com/office/drawing/2014/main" id="{308F6834-0CE5-4EFB-8356-58FE8A297457}"/>
              </a:ext>
            </a:extLst>
          </p:cNvPr>
          <p:cNvCxnSpPr>
            <a:cxnSpLocks noChangeShapeType="1"/>
            <a:stCxn id="28" idx="4"/>
            <a:endCxn id="29" idx="0"/>
          </p:cNvCxnSpPr>
          <p:nvPr/>
        </p:nvCxnSpPr>
        <p:spPr bwMode="auto">
          <a:xfrm>
            <a:off x="3441032" y="4031225"/>
            <a:ext cx="0" cy="838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38">
            <a:extLst>
              <a:ext uri="{FF2B5EF4-FFF2-40B4-BE49-F238E27FC236}">
                <a16:creationId xmlns:a16="http://schemas.microsoft.com/office/drawing/2014/main" id="{37C6F828-EBCA-4CFD-87E8-76F2BD87A0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2094" y="376135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39" name="Oval 39">
            <a:extLst>
              <a:ext uri="{FF2B5EF4-FFF2-40B4-BE49-F238E27FC236}">
                <a16:creationId xmlns:a16="http://schemas.microsoft.com/office/drawing/2014/main" id="{0B7695B1-5632-4083-94D1-0584CBF452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2094" y="4869425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6</a:t>
            </a:r>
          </a:p>
        </p:txBody>
      </p:sp>
      <p:sp>
        <p:nvSpPr>
          <p:cNvPr id="40" name="Oval 40">
            <a:extLst>
              <a:ext uri="{FF2B5EF4-FFF2-40B4-BE49-F238E27FC236}">
                <a16:creationId xmlns:a16="http://schemas.microsoft.com/office/drawing/2014/main" id="{426A7567-A1B9-4CAF-BCCD-13A2773685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2094" y="6088625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7</a:t>
            </a:r>
          </a:p>
        </p:txBody>
      </p:sp>
      <p:cxnSp>
        <p:nvCxnSpPr>
          <p:cNvPr id="41" name="AutoShape 41">
            <a:extLst>
              <a:ext uri="{FF2B5EF4-FFF2-40B4-BE49-F238E27FC236}">
                <a16:creationId xmlns:a16="http://schemas.microsoft.com/office/drawing/2014/main" id="{04D6B293-4C47-471E-A4C1-45FC63E34C89}"/>
              </a:ext>
            </a:extLst>
          </p:cNvPr>
          <p:cNvCxnSpPr>
            <a:cxnSpLocks noChangeShapeType="1"/>
            <a:stCxn id="39" idx="4"/>
            <a:endCxn id="40" idx="0"/>
          </p:cNvCxnSpPr>
          <p:nvPr/>
        </p:nvCxnSpPr>
        <p:spPr bwMode="auto">
          <a:xfrm>
            <a:off x="5727032" y="5139300"/>
            <a:ext cx="0" cy="949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42">
            <a:extLst>
              <a:ext uri="{FF2B5EF4-FFF2-40B4-BE49-F238E27FC236}">
                <a16:creationId xmlns:a16="http://schemas.microsoft.com/office/drawing/2014/main" id="{9260ADE8-5C64-406F-A00A-6EFE9641E86D}"/>
              </a:ext>
            </a:extLst>
          </p:cNvPr>
          <p:cNvCxnSpPr>
            <a:cxnSpLocks noChangeShapeType="1"/>
            <a:stCxn id="38" idx="4"/>
            <a:endCxn id="39" idx="0"/>
          </p:cNvCxnSpPr>
          <p:nvPr/>
        </p:nvCxnSpPr>
        <p:spPr bwMode="auto">
          <a:xfrm>
            <a:off x="5727032" y="4031225"/>
            <a:ext cx="0" cy="838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Oval 44">
            <a:extLst>
              <a:ext uri="{FF2B5EF4-FFF2-40B4-BE49-F238E27FC236}">
                <a16:creationId xmlns:a16="http://schemas.microsoft.com/office/drawing/2014/main" id="{539B9998-1E11-487A-ADA9-83D1CDBE15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7594" y="4869425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cxnSp>
        <p:nvCxnSpPr>
          <p:cNvPr id="44" name="AutoShape 45">
            <a:extLst>
              <a:ext uri="{FF2B5EF4-FFF2-40B4-BE49-F238E27FC236}">
                <a16:creationId xmlns:a16="http://schemas.microsoft.com/office/drawing/2014/main" id="{00864DC4-950A-45CA-8254-531AF1D38B01}"/>
              </a:ext>
            </a:extLst>
          </p:cNvPr>
          <p:cNvCxnSpPr>
            <a:cxnSpLocks noChangeShapeType="1"/>
            <a:stCxn id="38" idx="6"/>
            <a:endCxn id="43" idx="1"/>
          </p:cNvCxnSpPr>
          <p:nvPr/>
        </p:nvCxnSpPr>
        <p:spPr bwMode="auto">
          <a:xfrm>
            <a:off x="5861969" y="3896288"/>
            <a:ext cx="1865313" cy="1012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46">
            <a:extLst>
              <a:ext uri="{FF2B5EF4-FFF2-40B4-BE49-F238E27FC236}">
                <a16:creationId xmlns:a16="http://schemas.microsoft.com/office/drawing/2014/main" id="{F9A57989-E687-4954-8AC4-585EFEBD795C}"/>
              </a:ext>
            </a:extLst>
          </p:cNvPr>
          <p:cNvCxnSpPr>
            <a:cxnSpLocks noChangeShapeType="1"/>
            <a:stCxn id="39" idx="6"/>
            <a:endCxn id="43" idx="2"/>
          </p:cNvCxnSpPr>
          <p:nvPr/>
        </p:nvCxnSpPr>
        <p:spPr bwMode="auto">
          <a:xfrm>
            <a:off x="5861969" y="5004363"/>
            <a:ext cx="1825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47">
            <a:extLst>
              <a:ext uri="{FF2B5EF4-FFF2-40B4-BE49-F238E27FC236}">
                <a16:creationId xmlns:a16="http://schemas.microsoft.com/office/drawing/2014/main" id="{7A13EACD-E926-46C2-A5B0-43239A309BEC}"/>
              </a:ext>
            </a:extLst>
          </p:cNvPr>
          <p:cNvCxnSpPr>
            <a:cxnSpLocks noChangeShapeType="1"/>
            <a:stCxn id="40" idx="7"/>
            <a:endCxn id="43" idx="4"/>
          </p:cNvCxnSpPr>
          <p:nvPr/>
        </p:nvCxnSpPr>
        <p:spPr bwMode="auto">
          <a:xfrm flipV="1">
            <a:off x="5822282" y="5139300"/>
            <a:ext cx="2000250" cy="9890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63">
            <a:extLst>
              <a:ext uri="{FF2B5EF4-FFF2-40B4-BE49-F238E27FC236}">
                <a16:creationId xmlns:a16="http://schemas.microsoft.com/office/drawing/2014/main" id="{D7905771-4FD5-4DE7-98AA-D3B8A24463AC}"/>
              </a:ext>
            </a:extLst>
          </p:cNvPr>
          <p:cNvCxnSpPr>
            <a:cxnSpLocks noChangeShapeType="1"/>
            <a:stCxn id="39" idx="2"/>
            <a:endCxn id="28" idx="6"/>
          </p:cNvCxnSpPr>
          <p:nvPr/>
        </p:nvCxnSpPr>
        <p:spPr bwMode="auto">
          <a:xfrm flipH="1" flipV="1">
            <a:off x="3575969" y="3896288"/>
            <a:ext cx="2016125" cy="1108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64">
            <a:extLst>
              <a:ext uri="{FF2B5EF4-FFF2-40B4-BE49-F238E27FC236}">
                <a16:creationId xmlns:a16="http://schemas.microsoft.com/office/drawing/2014/main" id="{66906B98-42F3-4F37-9664-13ECB79C0540}"/>
              </a:ext>
            </a:extLst>
          </p:cNvPr>
          <p:cNvCxnSpPr>
            <a:cxnSpLocks noChangeShapeType="1"/>
            <a:stCxn id="38" idx="2"/>
            <a:endCxn id="29" idx="7"/>
          </p:cNvCxnSpPr>
          <p:nvPr/>
        </p:nvCxnSpPr>
        <p:spPr bwMode="auto">
          <a:xfrm flipH="1">
            <a:off x="3536282" y="3896288"/>
            <a:ext cx="2055812" cy="1012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2682" name="Group 412681">
            <a:extLst>
              <a:ext uri="{FF2B5EF4-FFF2-40B4-BE49-F238E27FC236}">
                <a16:creationId xmlns:a16="http://schemas.microsoft.com/office/drawing/2014/main" id="{88BF0399-E01F-4856-990A-E62057AC4EDC}"/>
              </a:ext>
            </a:extLst>
          </p:cNvPr>
          <p:cNvGrpSpPr/>
          <p:nvPr/>
        </p:nvGrpSpPr>
        <p:grpSpPr>
          <a:xfrm>
            <a:off x="1402847" y="3896288"/>
            <a:ext cx="6419685" cy="2231859"/>
            <a:chOff x="1402847" y="3896288"/>
            <a:chExt cx="6419685" cy="2231859"/>
          </a:xfrm>
        </p:grpSpPr>
        <p:cxnSp>
          <p:nvCxnSpPr>
            <p:cNvPr id="50" name="AutoShape 7">
              <a:extLst>
                <a:ext uri="{FF2B5EF4-FFF2-40B4-BE49-F238E27FC236}">
                  <a16:creationId xmlns:a16="http://schemas.microsoft.com/office/drawing/2014/main" id="{7D2E82C3-2C52-4DC1-9E53-469C2C301E5C}"/>
                </a:ext>
              </a:extLst>
            </p:cNvPr>
            <p:cNvCxnSpPr>
              <a:cxnSpLocks noChangeShapeType="1"/>
              <a:stCxn id="27" idx="7"/>
              <a:endCxn id="28" idx="2"/>
            </p:cNvCxnSpPr>
            <p:nvPr/>
          </p:nvCxnSpPr>
          <p:spPr bwMode="auto">
            <a:xfrm flipV="1">
              <a:off x="1402847" y="3896288"/>
              <a:ext cx="1903247" cy="1012659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11">
              <a:extLst>
                <a:ext uri="{FF2B5EF4-FFF2-40B4-BE49-F238E27FC236}">
                  <a16:creationId xmlns:a16="http://schemas.microsoft.com/office/drawing/2014/main" id="{33FB578C-2CCF-4BCB-AA7F-68770CFE4CD3}"/>
                </a:ext>
              </a:extLst>
            </p:cNvPr>
            <p:cNvCxnSpPr>
              <a:cxnSpLocks noChangeShapeType="1"/>
              <a:stCxn id="29" idx="6"/>
              <a:endCxn id="40" idx="1"/>
            </p:cNvCxnSpPr>
            <p:nvPr/>
          </p:nvCxnSpPr>
          <p:spPr bwMode="auto">
            <a:xfrm>
              <a:off x="3575969" y="5004363"/>
              <a:ext cx="2055647" cy="1123784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23">
              <a:extLst>
                <a:ext uri="{FF2B5EF4-FFF2-40B4-BE49-F238E27FC236}">
                  <a16:creationId xmlns:a16="http://schemas.microsoft.com/office/drawing/2014/main" id="{AADAB211-CDDB-4248-B871-5202D9657FF5}"/>
                </a:ext>
              </a:extLst>
            </p:cNvPr>
            <p:cNvCxnSpPr>
              <a:cxnSpLocks noChangeShapeType="1"/>
              <a:stCxn id="40" idx="7"/>
              <a:endCxn id="43" idx="4"/>
            </p:cNvCxnSpPr>
            <p:nvPr/>
          </p:nvCxnSpPr>
          <p:spPr bwMode="auto">
            <a:xfrm flipV="1">
              <a:off x="5822447" y="5139300"/>
              <a:ext cx="2000085" cy="988847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7">
              <a:extLst>
                <a:ext uri="{FF2B5EF4-FFF2-40B4-BE49-F238E27FC236}">
                  <a16:creationId xmlns:a16="http://schemas.microsoft.com/office/drawing/2014/main" id="{FE346C48-4DBF-4226-9EFA-C048E8A76B14}"/>
                </a:ext>
              </a:extLst>
            </p:cNvPr>
            <p:cNvCxnSpPr>
              <a:cxnSpLocks noChangeShapeType="1"/>
              <a:stCxn id="28" idx="4"/>
              <a:endCxn id="29" idx="0"/>
            </p:cNvCxnSpPr>
            <p:nvPr/>
          </p:nvCxnSpPr>
          <p:spPr bwMode="auto">
            <a:xfrm>
              <a:off x="3441032" y="4031225"/>
              <a:ext cx="0" cy="83820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2681" name="Group 412680">
            <a:extLst>
              <a:ext uri="{FF2B5EF4-FFF2-40B4-BE49-F238E27FC236}">
                <a16:creationId xmlns:a16="http://schemas.microsoft.com/office/drawing/2014/main" id="{3D72703E-9865-4467-8286-D599CCB06006}"/>
              </a:ext>
            </a:extLst>
          </p:cNvPr>
          <p:cNvGrpSpPr/>
          <p:nvPr/>
        </p:nvGrpSpPr>
        <p:grpSpPr>
          <a:xfrm>
            <a:off x="1442369" y="5004363"/>
            <a:ext cx="6245225" cy="1219200"/>
            <a:chOff x="1442369" y="5004363"/>
            <a:chExt cx="6245225" cy="1219200"/>
          </a:xfrm>
        </p:grpSpPr>
        <p:cxnSp>
          <p:nvCxnSpPr>
            <p:cNvPr id="62" name="AutoShape 7">
              <a:extLst>
                <a:ext uri="{FF2B5EF4-FFF2-40B4-BE49-F238E27FC236}">
                  <a16:creationId xmlns:a16="http://schemas.microsoft.com/office/drawing/2014/main" id="{DEB82D5F-69FA-493A-AC8F-785415EADB52}"/>
                </a:ext>
              </a:extLst>
            </p:cNvPr>
            <p:cNvCxnSpPr>
              <a:cxnSpLocks noChangeShapeType="1"/>
              <a:stCxn id="27" idx="6"/>
              <a:endCxn id="29" idx="2"/>
            </p:cNvCxnSpPr>
            <p:nvPr/>
          </p:nvCxnSpPr>
          <p:spPr bwMode="auto">
            <a:xfrm>
              <a:off x="1442369" y="5004363"/>
              <a:ext cx="1863725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7">
              <a:extLst>
                <a:ext uri="{FF2B5EF4-FFF2-40B4-BE49-F238E27FC236}">
                  <a16:creationId xmlns:a16="http://schemas.microsoft.com/office/drawing/2014/main" id="{D154A9E6-7DA2-473C-AC52-E39274061299}"/>
                </a:ext>
              </a:extLst>
            </p:cNvPr>
            <p:cNvCxnSpPr>
              <a:cxnSpLocks noChangeShapeType="1"/>
              <a:stCxn id="29" idx="4"/>
              <a:endCxn id="30" idx="0"/>
            </p:cNvCxnSpPr>
            <p:nvPr/>
          </p:nvCxnSpPr>
          <p:spPr bwMode="auto">
            <a:xfrm>
              <a:off x="3441032" y="5139300"/>
              <a:ext cx="0" cy="949325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7">
              <a:extLst>
                <a:ext uri="{FF2B5EF4-FFF2-40B4-BE49-F238E27FC236}">
                  <a16:creationId xmlns:a16="http://schemas.microsoft.com/office/drawing/2014/main" id="{EDCD88BA-C7EB-4F52-BEF7-F1EF70469C19}"/>
                </a:ext>
              </a:extLst>
            </p:cNvPr>
            <p:cNvCxnSpPr>
              <a:cxnSpLocks noChangeShapeType="1"/>
              <a:stCxn id="30" idx="6"/>
              <a:endCxn id="40" idx="2"/>
            </p:cNvCxnSpPr>
            <p:nvPr/>
          </p:nvCxnSpPr>
          <p:spPr bwMode="auto">
            <a:xfrm>
              <a:off x="3575969" y="6223563"/>
              <a:ext cx="2016125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7">
              <a:extLst>
                <a:ext uri="{FF2B5EF4-FFF2-40B4-BE49-F238E27FC236}">
                  <a16:creationId xmlns:a16="http://schemas.microsoft.com/office/drawing/2014/main" id="{02429E5C-8541-4915-A96F-59404180EC85}"/>
                </a:ext>
              </a:extLst>
            </p:cNvPr>
            <p:cNvCxnSpPr>
              <a:cxnSpLocks noChangeShapeType="1"/>
              <a:stCxn id="40" idx="0"/>
              <a:endCxn id="39" idx="4"/>
            </p:cNvCxnSpPr>
            <p:nvPr/>
          </p:nvCxnSpPr>
          <p:spPr bwMode="auto">
            <a:xfrm flipV="1">
              <a:off x="5727032" y="5139300"/>
              <a:ext cx="0" cy="949325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7">
              <a:extLst>
                <a:ext uri="{FF2B5EF4-FFF2-40B4-BE49-F238E27FC236}">
                  <a16:creationId xmlns:a16="http://schemas.microsoft.com/office/drawing/2014/main" id="{1DC6F0AF-BBA7-481B-9192-F2FD7521706B}"/>
                </a:ext>
              </a:extLst>
            </p:cNvPr>
            <p:cNvCxnSpPr>
              <a:cxnSpLocks noChangeShapeType="1"/>
              <a:stCxn id="39" idx="6"/>
              <a:endCxn id="43" idx="2"/>
            </p:cNvCxnSpPr>
            <p:nvPr/>
          </p:nvCxnSpPr>
          <p:spPr bwMode="auto">
            <a:xfrm>
              <a:off x="5861969" y="5004363"/>
              <a:ext cx="1825625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539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Max Flow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/>
                  <a:t>Assign a unit capacitary to every edge. Find Max flow from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alt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200" dirty="0" err="1">
                    <a:solidFill>
                      <a:schemeClr val="accent6"/>
                    </a:solidFill>
                  </a:rPr>
                  <a:t>Thm</a:t>
                </a:r>
                <a:r>
                  <a:rPr lang="en-US" altLang="en-US" sz="2200" dirty="0">
                    <a:solidFill>
                      <a:schemeClr val="accent6"/>
                    </a:solidFill>
                  </a:rPr>
                  <a:t>. </a:t>
                </a:r>
                <a:r>
                  <a:rPr lang="en-US" altLang="en-US" sz="2200" dirty="0"/>
                  <a:t>Max number edge-disjoint s-t paths equals max flow value.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Proof.  # of disjoint path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</m:oMath>
                </a14:m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 err="1">
                    <a:solidFill>
                      <a:schemeClr val="accent6"/>
                    </a:solidFill>
                    <a:sym typeface="Symbol" panose="05050102010706020507" pitchFamily="18" charset="2"/>
                  </a:rPr>
                  <a:t>maxflow</a:t>
                </a: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value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Suppose there are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/>
                  <a:t> edge-disjoint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Set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altLang="en-US" sz="2200" dirty="0"/>
                  <a:t> if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200" dirty="0"/>
                  <a:t> participates in some path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baseline="-25000" dirty="0"/>
                  <a:t> </a:t>
                </a:r>
                <a:r>
                  <a:rPr lang="en-US" altLang="en-US" sz="2200" dirty="0"/>
                  <a:t>;  else set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Since paths are edge-disjoint,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200" dirty="0"/>
                  <a:t> is a flow of value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/>
                  <a:t>.   ▪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 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r="-889" b="-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0F32C32-80C7-4D6D-AD24-3D8035E27279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34701"/>
            <a:ext cx="4956175" cy="1897063"/>
            <a:chOff x="576" y="2230"/>
            <a:chExt cx="4274" cy="1636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3" name="Oval 50">
              <a:extLst>
                <a:ext uri="{FF2B5EF4-FFF2-40B4-BE49-F238E27FC236}">
                  <a16:creationId xmlns:a16="http://schemas.microsoft.com/office/drawing/2014/main" id="{C4213912-9128-4A44-874F-D94094E411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6" y="2928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latin typeface="+mj-lt"/>
                </a:rPr>
                <a:t>s</a:t>
              </a:r>
            </a:p>
          </p:txBody>
        </p:sp>
        <p:sp>
          <p:nvSpPr>
            <p:cNvPr id="54" name="Oval 51">
              <a:extLst>
                <a:ext uri="{FF2B5EF4-FFF2-40B4-BE49-F238E27FC236}">
                  <a16:creationId xmlns:a16="http://schemas.microsoft.com/office/drawing/2014/main" id="{A6C5E91D-07C2-4575-ADEF-0049FDF624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0" y="2230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sp>
          <p:nvSpPr>
            <p:cNvPr id="55" name="Oval 52">
              <a:extLst>
                <a:ext uri="{FF2B5EF4-FFF2-40B4-BE49-F238E27FC236}">
                  <a16:creationId xmlns:a16="http://schemas.microsoft.com/office/drawing/2014/main" id="{288B7AC4-0E71-4625-9433-F32A77EE9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0" y="2928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sp>
          <p:nvSpPr>
            <p:cNvPr id="56" name="Oval 53">
              <a:extLst>
                <a:ext uri="{FF2B5EF4-FFF2-40B4-BE49-F238E27FC236}">
                  <a16:creationId xmlns:a16="http://schemas.microsoft.com/office/drawing/2014/main" id="{D734F134-726E-4A84-9CBD-9E3AB861A3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0" y="3696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cxnSp>
          <p:nvCxnSpPr>
            <p:cNvPr id="57" name="AutoShape 54">
              <a:extLst>
                <a:ext uri="{FF2B5EF4-FFF2-40B4-BE49-F238E27FC236}">
                  <a16:creationId xmlns:a16="http://schemas.microsoft.com/office/drawing/2014/main" id="{C67F2DBC-437E-4006-8F9A-A44A2EEDE77B}"/>
                </a:ext>
              </a:extLst>
            </p:cNvPr>
            <p:cNvCxnSpPr>
              <a:cxnSpLocks noChangeShapeType="1"/>
              <a:stCxn id="53" idx="7"/>
              <a:endCxn id="54" idx="3"/>
            </p:cNvCxnSpPr>
            <p:nvPr/>
          </p:nvCxnSpPr>
          <p:spPr bwMode="auto">
            <a:xfrm flipV="1">
              <a:off x="721" y="2380"/>
              <a:ext cx="1224" cy="56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58" name="AutoShape 55">
              <a:extLst>
                <a:ext uri="{FF2B5EF4-FFF2-40B4-BE49-F238E27FC236}">
                  <a16:creationId xmlns:a16="http://schemas.microsoft.com/office/drawing/2014/main" id="{4B1A8B1C-BB0E-43AF-B16F-956E898B5611}"/>
                </a:ext>
              </a:extLst>
            </p:cNvPr>
            <p:cNvCxnSpPr>
              <a:cxnSpLocks noChangeShapeType="1"/>
              <a:stCxn id="53" idx="6"/>
              <a:endCxn id="55" idx="2"/>
            </p:cNvCxnSpPr>
            <p:nvPr/>
          </p:nvCxnSpPr>
          <p:spPr bwMode="auto">
            <a:xfrm>
              <a:off x="751" y="3013"/>
              <a:ext cx="1164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0" name="AutoShape 56">
              <a:extLst>
                <a:ext uri="{FF2B5EF4-FFF2-40B4-BE49-F238E27FC236}">
                  <a16:creationId xmlns:a16="http://schemas.microsoft.com/office/drawing/2014/main" id="{C92095AA-583B-4C08-975A-92F1243811BA}"/>
                </a:ext>
              </a:extLst>
            </p:cNvPr>
            <p:cNvCxnSpPr>
              <a:cxnSpLocks noChangeShapeType="1"/>
              <a:stCxn id="53" idx="5"/>
              <a:endCxn id="56" idx="1"/>
            </p:cNvCxnSpPr>
            <p:nvPr/>
          </p:nvCxnSpPr>
          <p:spPr bwMode="auto">
            <a:xfrm>
              <a:off x="721" y="3078"/>
              <a:ext cx="1224" cy="63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1" name="AutoShape 57">
              <a:extLst>
                <a:ext uri="{FF2B5EF4-FFF2-40B4-BE49-F238E27FC236}">
                  <a16:creationId xmlns:a16="http://schemas.microsoft.com/office/drawing/2014/main" id="{E9B6E356-6B04-4682-9610-82511C43A666}"/>
                </a:ext>
              </a:extLst>
            </p:cNvPr>
            <p:cNvCxnSpPr>
              <a:cxnSpLocks noChangeShapeType="1"/>
              <a:stCxn id="55" idx="4"/>
              <a:endCxn id="56" idx="0"/>
            </p:cNvCxnSpPr>
            <p:nvPr/>
          </p:nvCxnSpPr>
          <p:spPr bwMode="auto">
            <a:xfrm>
              <a:off x="2005" y="3103"/>
              <a:ext cx="0" cy="58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3" name="AutoShape 58">
              <a:extLst>
                <a:ext uri="{FF2B5EF4-FFF2-40B4-BE49-F238E27FC236}">
                  <a16:creationId xmlns:a16="http://schemas.microsoft.com/office/drawing/2014/main" id="{01BDA033-AD6A-4E29-852B-1E2BB4598767}"/>
                </a:ext>
              </a:extLst>
            </p:cNvPr>
            <p:cNvCxnSpPr>
              <a:cxnSpLocks noChangeShapeType="1"/>
              <a:stCxn id="55" idx="6"/>
              <a:endCxn id="70" idx="1"/>
            </p:cNvCxnSpPr>
            <p:nvPr/>
          </p:nvCxnSpPr>
          <p:spPr bwMode="auto">
            <a:xfrm>
              <a:off x="2095" y="3013"/>
              <a:ext cx="1290" cy="70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4" name="AutoShape 59">
              <a:extLst>
                <a:ext uri="{FF2B5EF4-FFF2-40B4-BE49-F238E27FC236}">
                  <a16:creationId xmlns:a16="http://schemas.microsoft.com/office/drawing/2014/main" id="{913EFFB8-4331-45B6-89B0-AF0AE18CF22E}"/>
                </a:ext>
              </a:extLst>
            </p:cNvPr>
            <p:cNvCxnSpPr>
              <a:cxnSpLocks noChangeShapeType="1"/>
              <a:stCxn id="56" idx="6"/>
              <a:endCxn id="70" idx="2"/>
            </p:cNvCxnSpPr>
            <p:nvPr/>
          </p:nvCxnSpPr>
          <p:spPr bwMode="auto">
            <a:xfrm>
              <a:off x="2095" y="3781"/>
              <a:ext cx="126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5" name="AutoShape 60">
              <a:extLst>
                <a:ext uri="{FF2B5EF4-FFF2-40B4-BE49-F238E27FC236}">
                  <a16:creationId xmlns:a16="http://schemas.microsoft.com/office/drawing/2014/main" id="{88BF7BC4-B6A3-4766-9BE2-ACADA2A929A7}"/>
                </a:ext>
              </a:extLst>
            </p:cNvPr>
            <p:cNvCxnSpPr>
              <a:cxnSpLocks noChangeShapeType="1"/>
              <a:stCxn id="54" idx="4"/>
              <a:endCxn id="55" idx="0"/>
            </p:cNvCxnSpPr>
            <p:nvPr/>
          </p:nvCxnSpPr>
          <p:spPr bwMode="auto">
            <a:xfrm>
              <a:off x="2005" y="2405"/>
              <a:ext cx="0" cy="51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sp>
          <p:nvSpPr>
            <p:cNvPr id="67" name="Oval 61">
              <a:extLst>
                <a:ext uri="{FF2B5EF4-FFF2-40B4-BE49-F238E27FC236}">
                  <a16:creationId xmlns:a16="http://schemas.microsoft.com/office/drawing/2014/main" id="{5A3C278E-2899-40B0-BEAB-6FE9CBF4D3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60" y="2230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sp>
          <p:nvSpPr>
            <p:cNvPr id="68" name="Oval 62">
              <a:extLst>
                <a:ext uri="{FF2B5EF4-FFF2-40B4-BE49-F238E27FC236}">
                  <a16:creationId xmlns:a16="http://schemas.microsoft.com/office/drawing/2014/main" id="{FD2967D3-0265-436A-9B70-7AC36FFF0B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60" y="2928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sp>
          <p:nvSpPr>
            <p:cNvPr id="70" name="Oval 63">
              <a:extLst>
                <a:ext uri="{FF2B5EF4-FFF2-40B4-BE49-F238E27FC236}">
                  <a16:creationId xmlns:a16="http://schemas.microsoft.com/office/drawing/2014/main" id="{E4861605-2370-42CF-82F0-80365251C4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60" y="3696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cxnSp>
          <p:nvCxnSpPr>
            <p:cNvPr id="71" name="AutoShape 64">
              <a:extLst>
                <a:ext uri="{FF2B5EF4-FFF2-40B4-BE49-F238E27FC236}">
                  <a16:creationId xmlns:a16="http://schemas.microsoft.com/office/drawing/2014/main" id="{281B7EEF-DA74-43A6-8781-C641EDC54797}"/>
                </a:ext>
              </a:extLst>
            </p:cNvPr>
            <p:cNvCxnSpPr>
              <a:cxnSpLocks noChangeShapeType="1"/>
              <a:stCxn id="68" idx="4"/>
              <a:endCxn id="70" idx="0"/>
            </p:cNvCxnSpPr>
            <p:nvPr/>
          </p:nvCxnSpPr>
          <p:spPr bwMode="auto">
            <a:xfrm>
              <a:off x="3445" y="3103"/>
              <a:ext cx="0" cy="58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sm" len="sm"/>
              <a:tailEnd type="none" w="sm" len="sm"/>
            </a:ln>
            <a:extLst/>
          </p:spPr>
        </p:cxnSp>
        <p:cxnSp>
          <p:nvCxnSpPr>
            <p:cNvPr id="73" name="AutoShape 65">
              <a:extLst>
                <a:ext uri="{FF2B5EF4-FFF2-40B4-BE49-F238E27FC236}">
                  <a16:creationId xmlns:a16="http://schemas.microsoft.com/office/drawing/2014/main" id="{89E3004D-07A8-4748-BD35-702582DC894F}"/>
                </a:ext>
              </a:extLst>
            </p:cNvPr>
            <p:cNvCxnSpPr>
              <a:cxnSpLocks noChangeShapeType="1"/>
              <a:stCxn id="67" idx="4"/>
              <a:endCxn id="68" idx="0"/>
            </p:cNvCxnSpPr>
            <p:nvPr/>
          </p:nvCxnSpPr>
          <p:spPr bwMode="auto">
            <a:xfrm>
              <a:off x="3445" y="2405"/>
              <a:ext cx="0" cy="51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sm" len="sm"/>
              <a:tailEnd type="none" w="sm" len="sm"/>
            </a:ln>
            <a:extLst/>
          </p:spPr>
        </p:cxnSp>
        <p:sp>
          <p:nvSpPr>
            <p:cNvPr id="74" name="Oval 66">
              <a:extLst>
                <a:ext uri="{FF2B5EF4-FFF2-40B4-BE49-F238E27FC236}">
                  <a16:creationId xmlns:a16="http://schemas.microsoft.com/office/drawing/2014/main" id="{A4001C7E-2A3F-4CA4-994A-A12A402BAF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0" y="2928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latin typeface="+mj-lt"/>
                </a:rPr>
                <a:t>t</a:t>
              </a:r>
            </a:p>
          </p:txBody>
        </p:sp>
        <p:cxnSp>
          <p:nvCxnSpPr>
            <p:cNvPr id="76" name="AutoShape 67">
              <a:extLst>
                <a:ext uri="{FF2B5EF4-FFF2-40B4-BE49-F238E27FC236}">
                  <a16:creationId xmlns:a16="http://schemas.microsoft.com/office/drawing/2014/main" id="{F2F6F24C-FE48-4F0A-9B8F-ADBD4DD0E1F4}"/>
                </a:ext>
              </a:extLst>
            </p:cNvPr>
            <p:cNvCxnSpPr>
              <a:cxnSpLocks noChangeShapeType="1"/>
              <a:stCxn id="67" idx="6"/>
              <a:endCxn id="74" idx="1"/>
            </p:cNvCxnSpPr>
            <p:nvPr/>
          </p:nvCxnSpPr>
          <p:spPr bwMode="auto">
            <a:xfrm>
              <a:off x="3535" y="2315"/>
              <a:ext cx="1170" cy="63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77" name="AutoShape 68">
              <a:extLst>
                <a:ext uri="{FF2B5EF4-FFF2-40B4-BE49-F238E27FC236}">
                  <a16:creationId xmlns:a16="http://schemas.microsoft.com/office/drawing/2014/main" id="{54A6DC41-AB3E-41BC-BAB0-FEA2B48B8A1A}"/>
                </a:ext>
              </a:extLst>
            </p:cNvPr>
            <p:cNvCxnSpPr>
              <a:cxnSpLocks noChangeShapeType="1"/>
              <a:stCxn id="68" idx="6"/>
              <a:endCxn id="74" idx="2"/>
            </p:cNvCxnSpPr>
            <p:nvPr/>
          </p:nvCxnSpPr>
          <p:spPr bwMode="auto">
            <a:xfrm>
              <a:off x="3535" y="3013"/>
              <a:ext cx="114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78" name="AutoShape 69">
              <a:extLst>
                <a:ext uri="{FF2B5EF4-FFF2-40B4-BE49-F238E27FC236}">
                  <a16:creationId xmlns:a16="http://schemas.microsoft.com/office/drawing/2014/main" id="{F5BFEAD2-B119-4110-960E-301E29628993}"/>
                </a:ext>
              </a:extLst>
            </p:cNvPr>
            <p:cNvCxnSpPr>
              <a:cxnSpLocks noChangeShapeType="1"/>
              <a:stCxn id="70" idx="7"/>
              <a:endCxn id="74" idx="4"/>
            </p:cNvCxnSpPr>
            <p:nvPr/>
          </p:nvCxnSpPr>
          <p:spPr bwMode="auto">
            <a:xfrm flipV="1">
              <a:off x="3505" y="3103"/>
              <a:ext cx="1260" cy="61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79" name="AutoShape 70">
              <a:extLst>
                <a:ext uri="{FF2B5EF4-FFF2-40B4-BE49-F238E27FC236}">
                  <a16:creationId xmlns:a16="http://schemas.microsoft.com/office/drawing/2014/main" id="{F845C987-D43E-4307-A367-42A6E858290D}"/>
                </a:ext>
              </a:extLst>
            </p:cNvPr>
            <p:cNvCxnSpPr>
              <a:cxnSpLocks noChangeShapeType="1"/>
              <a:stCxn id="68" idx="2"/>
              <a:endCxn id="54" idx="6"/>
            </p:cNvCxnSpPr>
            <p:nvPr/>
          </p:nvCxnSpPr>
          <p:spPr bwMode="auto">
            <a:xfrm flipH="1" flipV="1">
              <a:off x="2095" y="2315"/>
              <a:ext cx="1260" cy="69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80" name="AutoShape 71">
              <a:extLst>
                <a:ext uri="{FF2B5EF4-FFF2-40B4-BE49-F238E27FC236}">
                  <a16:creationId xmlns:a16="http://schemas.microsoft.com/office/drawing/2014/main" id="{362AF628-7ED8-4F54-A5B2-B5D447940ADC}"/>
                </a:ext>
              </a:extLst>
            </p:cNvPr>
            <p:cNvCxnSpPr>
              <a:cxnSpLocks noChangeShapeType="1"/>
              <a:stCxn id="67" idx="2"/>
              <a:endCxn id="55" idx="7"/>
            </p:cNvCxnSpPr>
            <p:nvPr/>
          </p:nvCxnSpPr>
          <p:spPr bwMode="auto">
            <a:xfrm flipH="1">
              <a:off x="2065" y="2315"/>
              <a:ext cx="1290" cy="63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</p:grpSp>
      <p:sp>
        <p:nvSpPr>
          <p:cNvPr id="81" name="Text Box 72">
            <a:extLst>
              <a:ext uri="{FF2B5EF4-FFF2-40B4-BE49-F238E27FC236}">
                <a16:creationId xmlns:a16="http://schemas.microsoft.com/office/drawing/2014/main" id="{28180EAE-C7AC-4AD6-AB55-6A04B179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2353801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2" name="Text Box 73">
            <a:extLst>
              <a:ext uri="{FF2B5EF4-FFF2-40B4-BE49-F238E27FC236}">
                <a16:creationId xmlns:a16="http://schemas.microsoft.com/office/drawing/2014/main" id="{396EB789-DDAB-42BC-8B25-41CDA4F3B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2709401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3" name="Text Box 74">
            <a:extLst>
              <a:ext uri="{FF2B5EF4-FFF2-40B4-BE49-F238E27FC236}">
                <a16:creationId xmlns:a16="http://schemas.microsoft.com/office/drawing/2014/main" id="{91439078-0687-4009-81C8-306EC72F9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128501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4" name="Text Box 75">
            <a:extLst>
              <a:ext uri="{FF2B5EF4-FFF2-40B4-BE49-F238E27FC236}">
                <a16:creationId xmlns:a16="http://schemas.microsoft.com/office/drawing/2014/main" id="{55213B34-5390-47BE-9CE6-575E6FE7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50" y="3603164"/>
            <a:ext cx="228600" cy="18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5" name="Text Box 76">
            <a:extLst>
              <a:ext uri="{FF2B5EF4-FFF2-40B4-BE49-F238E27FC236}">
                <a16:creationId xmlns:a16="http://schemas.microsoft.com/office/drawing/2014/main" id="{DCC33B69-591F-4FAE-A4FD-CEE48C3D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3047539"/>
            <a:ext cx="228600" cy="18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6" name="Text Box 77">
            <a:extLst>
              <a:ext uri="{FF2B5EF4-FFF2-40B4-BE49-F238E27FC236}">
                <a16:creationId xmlns:a16="http://schemas.microsoft.com/office/drawing/2014/main" id="{08DC37ED-1C4A-45F5-B34F-6D95D58C3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2531601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7" name="Text Box 78">
            <a:extLst>
              <a:ext uri="{FF2B5EF4-FFF2-40B4-BE49-F238E27FC236}">
                <a16:creationId xmlns:a16="http://schemas.microsoft.com/office/drawing/2014/main" id="{43A11C8E-5475-4944-B5F1-F5CA502C6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8" y="2117264"/>
            <a:ext cx="228600" cy="18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8" name="Text Box 79">
            <a:extLst>
              <a:ext uri="{FF2B5EF4-FFF2-40B4-BE49-F238E27FC236}">
                <a16:creationId xmlns:a16="http://schemas.microsoft.com/office/drawing/2014/main" id="{033E96DA-9E5F-4066-A41A-3488C0AE2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2274426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9" name="Text Box 80">
            <a:extLst>
              <a:ext uri="{FF2B5EF4-FFF2-40B4-BE49-F238E27FC236}">
                <a16:creationId xmlns:a16="http://schemas.microsoft.com/office/drawing/2014/main" id="{45FC7310-EA04-4426-8B85-A2C28BCF5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2693526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0" name="Text Box 81">
            <a:extLst>
              <a:ext uri="{FF2B5EF4-FFF2-40B4-BE49-F238E27FC236}">
                <a16:creationId xmlns:a16="http://schemas.microsoft.com/office/drawing/2014/main" id="{075892F1-78B7-4B8B-9F0B-0942514EE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5" y="3226926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1" name="Text Box 82">
            <a:extLst>
              <a:ext uri="{FF2B5EF4-FFF2-40B4-BE49-F238E27FC236}">
                <a16:creationId xmlns:a16="http://schemas.microsoft.com/office/drawing/2014/main" id="{A521F444-737E-4F27-BC3E-2028AE9A6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2299826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2" name="Text Box 83">
            <a:extLst>
              <a:ext uri="{FF2B5EF4-FFF2-40B4-BE49-F238E27FC236}">
                <a16:creationId xmlns:a16="http://schemas.microsoft.com/office/drawing/2014/main" id="{DEBE2457-919D-4915-AAB9-CE24ED2B0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161839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3" name="Text Box 84">
            <a:extLst>
              <a:ext uri="{FF2B5EF4-FFF2-40B4-BE49-F238E27FC236}">
                <a16:creationId xmlns:a16="http://schemas.microsoft.com/office/drawing/2014/main" id="{A981DEFC-C3D3-4716-83A6-80D05574D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2361739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4" name="Text Box 85">
            <a:extLst>
              <a:ext uri="{FF2B5EF4-FFF2-40B4-BE49-F238E27FC236}">
                <a16:creationId xmlns:a16="http://schemas.microsoft.com/office/drawing/2014/main" id="{A5C349F3-A591-4B76-AABD-27D50D90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323486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25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Max Flow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200" dirty="0" err="1">
                    <a:solidFill>
                      <a:schemeClr val="accent6"/>
                    </a:solidFill>
                  </a:rPr>
                  <a:t>Thm</a:t>
                </a:r>
                <a:r>
                  <a:rPr lang="en-US" altLang="en-US" sz="2200" dirty="0">
                    <a:solidFill>
                      <a:schemeClr val="accent6"/>
                    </a:solidFill>
                  </a:rPr>
                  <a:t>. </a:t>
                </a:r>
                <a:r>
                  <a:rPr lang="en-US" altLang="en-US" sz="2200" dirty="0"/>
                  <a:t>Max number edge-disjoint s-t paths equals max flow value.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Pf. # of disjoint path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</m:oMath>
                </a14:m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 err="1">
                    <a:solidFill>
                      <a:schemeClr val="accent6"/>
                    </a:solidFill>
                    <a:sym typeface="Symbol" panose="05050102010706020507" pitchFamily="18" charset="2"/>
                  </a:rPr>
                  <a:t>maxflow</a:t>
                </a: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 err="1">
                    <a:solidFill>
                      <a:schemeClr val="accent6"/>
                    </a:solidFill>
                    <a:sym typeface="Symbol" panose="05050102010706020507" pitchFamily="18" charset="2"/>
                  </a:rPr>
                  <a:t>val</a:t>
                </a: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/>
                  <a:t>Suppose max flow value is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Integrality theorem 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  </a:t>
                </a:r>
                <a:r>
                  <a:rPr lang="en-US" altLang="en-US" sz="2200" dirty="0"/>
                  <a:t>there exists 0-1 flow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200" dirty="0"/>
                  <a:t> of value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Consider edge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with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r>
                  <a:rPr lang="en-US" altLang="en-US" sz="2200" dirty="0"/>
                  <a:t>by </a:t>
                </a:r>
                <a:r>
                  <a:rPr lang="en-US" altLang="en-US" sz="2200" dirty="0">
                    <a:solidFill>
                      <a:srgbClr val="C00000"/>
                    </a:solidFill>
                  </a:rPr>
                  <a:t>conservation</a:t>
                </a:r>
                <a:r>
                  <a:rPr lang="en-US" altLang="en-US" sz="2200" dirty="0"/>
                  <a:t>, there exists an edge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with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US" altLang="en-US" sz="2200" dirty="0"/>
              </a:p>
              <a:p>
                <a:r>
                  <a:rPr lang="en-US" altLang="en-US" sz="2200" dirty="0"/>
                  <a:t>continue until reach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, always choosing a new edge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This produces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/>
                  <a:t> (not necessarily simple) edge-disjoint paths.   ▪</a:t>
                </a:r>
              </a:p>
              <a:p>
                <a:pPr marL="0" indent="0">
                  <a:buNone/>
                </a:pPr>
                <a:endParaRPr lang="en-US" altLang="en-US" sz="22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r="-444" b="-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0F32C32-80C7-4D6D-AD24-3D8035E27279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374264"/>
            <a:ext cx="4956175" cy="1897063"/>
            <a:chOff x="576" y="2230"/>
            <a:chExt cx="4274" cy="1636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3" name="Oval 50">
              <a:extLst>
                <a:ext uri="{FF2B5EF4-FFF2-40B4-BE49-F238E27FC236}">
                  <a16:creationId xmlns:a16="http://schemas.microsoft.com/office/drawing/2014/main" id="{C4213912-9128-4A44-874F-D94094E411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6" y="2928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latin typeface="+mj-lt"/>
                </a:rPr>
                <a:t>s</a:t>
              </a:r>
            </a:p>
          </p:txBody>
        </p:sp>
        <p:sp>
          <p:nvSpPr>
            <p:cNvPr id="54" name="Oval 51">
              <a:extLst>
                <a:ext uri="{FF2B5EF4-FFF2-40B4-BE49-F238E27FC236}">
                  <a16:creationId xmlns:a16="http://schemas.microsoft.com/office/drawing/2014/main" id="{A6C5E91D-07C2-4575-ADEF-0049FDF624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0" y="2230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sp>
          <p:nvSpPr>
            <p:cNvPr id="55" name="Oval 52">
              <a:extLst>
                <a:ext uri="{FF2B5EF4-FFF2-40B4-BE49-F238E27FC236}">
                  <a16:creationId xmlns:a16="http://schemas.microsoft.com/office/drawing/2014/main" id="{288B7AC4-0E71-4625-9433-F32A77EE9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0" y="2928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sp>
          <p:nvSpPr>
            <p:cNvPr id="56" name="Oval 53">
              <a:extLst>
                <a:ext uri="{FF2B5EF4-FFF2-40B4-BE49-F238E27FC236}">
                  <a16:creationId xmlns:a16="http://schemas.microsoft.com/office/drawing/2014/main" id="{D734F134-726E-4A84-9CBD-9E3AB861A3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0" y="3696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cxnSp>
          <p:nvCxnSpPr>
            <p:cNvPr id="57" name="AutoShape 54">
              <a:extLst>
                <a:ext uri="{FF2B5EF4-FFF2-40B4-BE49-F238E27FC236}">
                  <a16:creationId xmlns:a16="http://schemas.microsoft.com/office/drawing/2014/main" id="{C67F2DBC-437E-4006-8F9A-A44A2EEDE77B}"/>
                </a:ext>
              </a:extLst>
            </p:cNvPr>
            <p:cNvCxnSpPr>
              <a:cxnSpLocks noChangeShapeType="1"/>
              <a:stCxn id="53" idx="7"/>
              <a:endCxn id="54" idx="3"/>
            </p:cNvCxnSpPr>
            <p:nvPr/>
          </p:nvCxnSpPr>
          <p:spPr bwMode="auto">
            <a:xfrm flipV="1">
              <a:off x="721" y="2380"/>
              <a:ext cx="1224" cy="56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58" name="AutoShape 55">
              <a:extLst>
                <a:ext uri="{FF2B5EF4-FFF2-40B4-BE49-F238E27FC236}">
                  <a16:creationId xmlns:a16="http://schemas.microsoft.com/office/drawing/2014/main" id="{4B1A8B1C-BB0E-43AF-B16F-956E898B5611}"/>
                </a:ext>
              </a:extLst>
            </p:cNvPr>
            <p:cNvCxnSpPr>
              <a:cxnSpLocks noChangeShapeType="1"/>
              <a:stCxn id="53" idx="6"/>
              <a:endCxn id="55" idx="2"/>
            </p:cNvCxnSpPr>
            <p:nvPr/>
          </p:nvCxnSpPr>
          <p:spPr bwMode="auto">
            <a:xfrm>
              <a:off x="751" y="3013"/>
              <a:ext cx="1164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0" name="AutoShape 56">
              <a:extLst>
                <a:ext uri="{FF2B5EF4-FFF2-40B4-BE49-F238E27FC236}">
                  <a16:creationId xmlns:a16="http://schemas.microsoft.com/office/drawing/2014/main" id="{C92095AA-583B-4C08-975A-92F1243811BA}"/>
                </a:ext>
              </a:extLst>
            </p:cNvPr>
            <p:cNvCxnSpPr>
              <a:cxnSpLocks noChangeShapeType="1"/>
              <a:stCxn id="53" idx="5"/>
              <a:endCxn id="56" idx="1"/>
            </p:cNvCxnSpPr>
            <p:nvPr/>
          </p:nvCxnSpPr>
          <p:spPr bwMode="auto">
            <a:xfrm>
              <a:off x="721" y="3078"/>
              <a:ext cx="1224" cy="63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1" name="AutoShape 57">
              <a:extLst>
                <a:ext uri="{FF2B5EF4-FFF2-40B4-BE49-F238E27FC236}">
                  <a16:creationId xmlns:a16="http://schemas.microsoft.com/office/drawing/2014/main" id="{E9B6E356-6B04-4682-9610-82511C43A666}"/>
                </a:ext>
              </a:extLst>
            </p:cNvPr>
            <p:cNvCxnSpPr>
              <a:cxnSpLocks noChangeShapeType="1"/>
              <a:stCxn id="55" idx="4"/>
              <a:endCxn id="56" idx="0"/>
            </p:cNvCxnSpPr>
            <p:nvPr/>
          </p:nvCxnSpPr>
          <p:spPr bwMode="auto">
            <a:xfrm>
              <a:off x="2005" y="3103"/>
              <a:ext cx="0" cy="58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3" name="AutoShape 58">
              <a:extLst>
                <a:ext uri="{FF2B5EF4-FFF2-40B4-BE49-F238E27FC236}">
                  <a16:creationId xmlns:a16="http://schemas.microsoft.com/office/drawing/2014/main" id="{01BDA033-AD6A-4E29-852B-1E2BB4598767}"/>
                </a:ext>
              </a:extLst>
            </p:cNvPr>
            <p:cNvCxnSpPr>
              <a:cxnSpLocks noChangeShapeType="1"/>
              <a:stCxn id="55" idx="6"/>
              <a:endCxn id="70" idx="1"/>
            </p:cNvCxnSpPr>
            <p:nvPr/>
          </p:nvCxnSpPr>
          <p:spPr bwMode="auto">
            <a:xfrm>
              <a:off x="2095" y="3013"/>
              <a:ext cx="1290" cy="70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4" name="AutoShape 59">
              <a:extLst>
                <a:ext uri="{FF2B5EF4-FFF2-40B4-BE49-F238E27FC236}">
                  <a16:creationId xmlns:a16="http://schemas.microsoft.com/office/drawing/2014/main" id="{913EFFB8-4331-45B6-89B0-AF0AE18CF22E}"/>
                </a:ext>
              </a:extLst>
            </p:cNvPr>
            <p:cNvCxnSpPr>
              <a:cxnSpLocks noChangeShapeType="1"/>
              <a:stCxn id="56" idx="6"/>
              <a:endCxn id="70" idx="2"/>
            </p:cNvCxnSpPr>
            <p:nvPr/>
          </p:nvCxnSpPr>
          <p:spPr bwMode="auto">
            <a:xfrm>
              <a:off x="2095" y="3781"/>
              <a:ext cx="126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5" name="AutoShape 60">
              <a:extLst>
                <a:ext uri="{FF2B5EF4-FFF2-40B4-BE49-F238E27FC236}">
                  <a16:creationId xmlns:a16="http://schemas.microsoft.com/office/drawing/2014/main" id="{88BF7BC4-B6A3-4766-9BE2-ACADA2A929A7}"/>
                </a:ext>
              </a:extLst>
            </p:cNvPr>
            <p:cNvCxnSpPr>
              <a:cxnSpLocks noChangeShapeType="1"/>
              <a:stCxn id="54" idx="4"/>
              <a:endCxn id="55" idx="0"/>
            </p:cNvCxnSpPr>
            <p:nvPr/>
          </p:nvCxnSpPr>
          <p:spPr bwMode="auto">
            <a:xfrm>
              <a:off x="2005" y="2405"/>
              <a:ext cx="0" cy="51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sp>
          <p:nvSpPr>
            <p:cNvPr id="67" name="Oval 61">
              <a:extLst>
                <a:ext uri="{FF2B5EF4-FFF2-40B4-BE49-F238E27FC236}">
                  <a16:creationId xmlns:a16="http://schemas.microsoft.com/office/drawing/2014/main" id="{5A3C278E-2899-40B0-BEAB-6FE9CBF4D3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60" y="2230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sp>
          <p:nvSpPr>
            <p:cNvPr id="68" name="Oval 62">
              <a:extLst>
                <a:ext uri="{FF2B5EF4-FFF2-40B4-BE49-F238E27FC236}">
                  <a16:creationId xmlns:a16="http://schemas.microsoft.com/office/drawing/2014/main" id="{FD2967D3-0265-436A-9B70-7AC36FFF0B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60" y="2928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sp>
          <p:nvSpPr>
            <p:cNvPr id="70" name="Oval 63">
              <a:extLst>
                <a:ext uri="{FF2B5EF4-FFF2-40B4-BE49-F238E27FC236}">
                  <a16:creationId xmlns:a16="http://schemas.microsoft.com/office/drawing/2014/main" id="{E4861605-2370-42CF-82F0-80365251C4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60" y="3696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cxnSp>
          <p:nvCxnSpPr>
            <p:cNvPr id="71" name="AutoShape 64">
              <a:extLst>
                <a:ext uri="{FF2B5EF4-FFF2-40B4-BE49-F238E27FC236}">
                  <a16:creationId xmlns:a16="http://schemas.microsoft.com/office/drawing/2014/main" id="{281B7EEF-DA74-43A6-8781-C641EDC54797}"/>
                </a:ext>
              </a:extLst>
            </p:cNvPr>
            <p:cNvCxnSpPr>
              <a:cxnSpLocks noChangeShapeType="1"/>
              <a:stCxn id="68" idx="4"/>
              <a:endCxn id="70" idx="0"/>
            </p:cNvCxnSpPr>
            <p:nvPr/>
          </p:nvCxnSpPr>
          <p:spPr bwMode="auto">
            <a:xfrm>
              <a:off x="3445" y="3103"/>
              <a:ext cx="0" cy="58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sm" len="sm"/>
              <a:tailEnd type="none" w="sm" len="sm"/>
            </a:ln>
            <a:extLst/>
          </p:spPr>
        </p:cxnSp>
        <p:cxnSp>
          <p:nvCxnSpPr>
            <p:cNvPr id="73" name="AutoShape 65">
              <a:extLst>
                <a:ext uri="{FF2B5EF4-FFF2-40B4-BE49-F238E27FC236}">
                  <a16:creationId xmlns:a16="http://schemas.microsoft.com/office/drawing/2014/main" id="{89E3004D-07A8-4748-BD35-702582DC894F}"/>
                </a:ext>
              </a:extLst>
            </p:cNvPr>
            <p:cNvCxnSpPr>
              <a:cxnSpLocks noChangeShapeType="1"/>
              <a:stCxn id="67" idx="4"/>
              <a:endCxn id="68" idx="0"/>
            </p:cNvCxnSpPr>
            <p:nvPr/>
          </p:nvCxnSpPr>
          <p:spPr bwMode="auto">
            <a:xfrm>
              <a:off x="3445" y="2405"/>
              <a:ext cx="0" cy="51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sm" len="sm"/>
              <a:tailEnd type="none" w="sm" len="sm"/>
            </a:ln>
            <a:extLst/>
          </p:spPr>
        </p:cxnSp>
        <p:sp>
          <p:nvSpPr>
            <p:cNvPr id="74" name="Oval 66">
              <a:extLst>
                <a:ext uri="{FF2B5EF4-FFF2-40B4-BE49-F238E27FC236}">
                  <a16:creationId xmlns:a16="http://schemas.microsoft.com/office/drawing/2014/main" id="{A4001C7E-2A3F-4CA4-994A-A12A402BAF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0" y="2928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latin typeface="+mj-lt"/>
                </a:rPr>
                <a:t>t</a:t>
              </a:r>
            </a:p>
          </p:txBody>
        </p:sp>
        <p:cxnSp>
          <p:nvCxnSpPr>
            <p:cNvPr id="76" name="AutoShape 67">
              <a:extLst>
                <a:ext uri="{FF2B5EF4-FFF2-40B4-BE49-F238E27FC236}">
                  <a16:creationId xmlns:a16="http://schemas.microsoft.com/office/drawing/2014/main" id="{F2F6F24C-FE48-4F0A-9B8F-ADBD4DD0E1F4}"/>
                </a:ext>
              </a:extLst>
            </p:cNvPr>
            <p:cNvCxnSpPr>
              <a:cxnSpLocks noChangeShapeType="1"/>
              <a:stCxn id="67" idx="6"/>
              <a:endCxn id="74" idx="1"/>
            </p:cNvCxnSpPr>
            <p:nvPr/>
          </p:nvCxnSpPr>
          <p:spPr bwMode="auto">
            <a:xfrm>
              <a:off x="3535" y="2315"/>
              <a:ext cx="1170" cy="63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77" name="AutoShape 68">
              <a:extLst>
                <a:ext uri="{FF2B5EF4-FFF2-40B4-BE49-F238E27FC236}">
                  <a16:creationId xmlns:a16="http://schemas.microsoft.com/office/drawing/2014/main" id="{54A6DC41-AB3E-41BC-BAB0-FEA2B48B8A1A}"/>
                </a:ext>
              </a:extLst>
            </p:cNvPr>
            <p:cNvCxnSpPr>
              <a:cxnSpLocks noChangeShapeType="1"/>
              <a:stCxn id="68" idx="6"/>
              <a:endCxn id="74" idx="2"/>
            </p:cNvCxnSpPr>
            <p:nvPr/>
          </p:nvCxnSpPr>
          <p:spPr bwMode="auto">
            <a:xfrm>
              <a:off x="3535" y="3013"/>
              <a:ext cx="114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78" name="AutoShape 69">
              <a:extLst>
                <a:ext uri="{FF2B5EF4-FFF2-40B4-BE49-F238E27FC236}">
                  <a16:creationId xmlns:a16="http://schemas.microsoft.com/office/drawing/2014/main" id="{F5BFEAD2-B119-4110-960E-301E29628993}"/>
                </a:ext>
              </a:extLst>
            </p:cNvPr>
            <p:cNvCxnSpPr>
              <a:cxnSpLocks noChangeShapeType="1"/>
              <a:stCxn id="70" idx="7"/>
              <a:endCxn id="74" idx="4"/>
            </p:cNvCxnSpPr>
            <p:nvPr/>
          </p:nvCxnSpPr>
          <p:spPr bwMode="auto">
            <a:xfrm flipV="1">
              <a:off x="3505" y="3103"/>
              <a:ext cx="1260" cy="61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79" name="AutoShape 70">
              <a:extLst>
                <a:ext uri="{FF2B5EF4-FFF2-40B4-BE49-F238E27FC236}">
                  <a16:creationId xmlns:a16="http://schemas.microsoft.com/office/drawing/2014/main" id="{F845C987-D43E-4307-A367-42A6E858290D}"/>
                </a:ext>
              </a:extLst>
            </p:cNvPr>
            <p:cNvCxnSpPr>
              <a:cxnSpLocks noChangeShapeType="1"/>
              <a:stCxn id="68" idx="2"/>
              <a:endCxn id="54" idx="6"/>
            </p:cNvCxnSpPr>
            <p:nvPr/>
          </p:nvCxnSpPr>
          <p:spPr bwMode="auto">
            <a:xfrm flipH="1" flipV="1">
              <a:off x="2095" y="2315"/>
              <a:ext cx="1260" cy="69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80" name="AutoShape 71">
              <a:extLst>
                <a:ext uri="{FF2B5EF4-FFF2-40B4-BE49-F238E27FC236}">
                  <a16:creationId xmlns:a16="http://schemas.microsoft.com/office/drawing/2014/main" id="{362AF628-7ED8-4F54-A5B2-B5D447940ADC}"/>
                </a:ext>
              </a:extLst>
            </p:cNvPr>
            <p:cNvCxnSpPr>
              <a:cxnSpLocks noChangeShapeType="1"/>
              <a:stCxn id="67" idx="2"/>
              <a:endCxn id="55" idx="7"/>
            </p:cNvCxnSpPr>
            <p:nvPr/>
          </p:nvCxnSpPr>
          <p:spPr bwMode="auto">
            <a:xfrm flipH="1">
              <a:off x="2065" y="2315"/>
              <a:ext cx="1290" cy="63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</p:grpSp>
      <p:sp>
        <p:nvSpPr>
          <p:cNvPr id="81" name="Text Box 72">
            <a:extLst>
              <a:ext uri="{FF2B5EF4-FFF2-40B4-BE49-F238E27FC236}">
                <a16:creationId xmlns:a16="http://schemas.microsoft.com/office/drawing/2014/main" id="{28180EAE-C7AC-4AD6-AB55-6A04B179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1793364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2" name="Text Box 73">
            <a:extLst>
              <a:ext uri="{FF2B5EF4-FFF2-40B4-BE49-F238E27FC236}">
                <a16:creationId xmlns:a16="http://schemas.microsoft.com/office/drawing/2014/main" id="{396EB789-DDAB-42BC-8B25-41CDA4F3B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2148964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3" name="Text Box 74">
            <a:extLst>
              <a:ext uri="{FF2B5EF4-FFF2-40B4-BE49-F238E27FC236}">
                <a16:creationId xmlns:a16="http://schemas.microsoft.com/office/drawing/2014/main" id="{91439078-0687-4009-81C8-306EC72F9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68064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4" name="Text Box 75">
            <a:extLst>
              <a:ext uri="{FF2B5EF4-FFF2-40B4-BE49-F238E27FC236}">
                <a16:creationId xmlns:a16="http://schemas.microsoft.com/office/drawing/2014/main" id="{55213B34-5390-47BE-9CE6-575E6FE7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50" y="3042727"/>
            <a:ext cx="228600" cy="18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5" name="Text Box 76">
            <a:extLst>
              <a:ext uri="{FF2B5EF4-FFF2-40B4-BE49-F238E27FC236}">
                <a16:creationId xmlns:a16="http://schemas.microsoft.com/office/drawing/2014/main" id="{DCC33B69-591F-4FAE-A4FD-CEE48C3D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2487102"/>
            <a:ext cx="228600" cy="18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6" name="Text Box 77">
            <a:extLst>
              <a:ext uri="{FF2B5EF4-FFF2-40B4-BE49-F238E27FC236}">
                <a16:creationId xmlns:a16="http://schemas.microsoft.com/office/drawing/2014/main" id="{08DC37ED-1C4A-45F5-B34F-6D95D58C3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1971164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7" name="Text Box 78">
            <a:extLst>
              <a:ext uri="{FF2B5EF4-FFF2-40B4-BE49-F238E27FC236}">
                <a16:creationId xmlns:a16="http://schemas.microsoft.com/office/drawing/2014/main" id="{43A11C8E-5475-4944-B5F1-F5CA502C6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8" y="1556827"/>
            <a:ext cx="228600" cy="18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8" name="Text Box 79">
            <a:extLst>
              <a:ext uri="{FF2B5EF4-FFF2-40B4-BE49-F238E27FC236}">
                <a16:creationId xmlns:a16="http://schemas.microsoft.com/office/drawing/2014/main" id="{033E96DA-9E5F-4066-A41A-3488C0AE2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1713989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9" name="Text Box 80">
            <a:extLst>
              <a:ext uri="{FF2B5EF4-FFF2-40B4-BE49-F238E27FC236}">
                <a16:creationId xmlns:a16="http://schemas.microsoft.com/office/drawing/2014/main" id="{45FC7310-EA04-4426-8B85-A2C28BCF5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2133089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0" name="Text Box 81">
            <a:extLst>
              <a:ext uri="{FF2B5EF4-FFF2-40B4-BE49-F238E27FC236}">
                <a16:creationId xmlns:a16="http://schemas.microsoft.com/office/drawing/2014/main" id="{075892F1-78B7-4B8B-9F0B-0942514EE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5" y="2666489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1" name="Text Box 82">
            <a:extLst>
              <a:ext uri="{FF2B5EF4-FFF2-40B4-BE49-F238E27FC236}">
                <a16:creationId xmlns:a16="http://schemas.microsoft.com/office/drawing/2014/main" id="{A521F444-737E-4F27-BC3E-2028AE9A6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1739389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2" name="Text Box 83">
            <a:extLst>
              <a:ext uri="{FF2B5EF4-FFF2-40B4-BE49-F238E27FC236}">
                <a16:creationId xmlns:a16="http://schemas.microsoft.com/office/drawing/2014/main" id="{DEBE2457-919D-4915-AAB9-CE24ED2B0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2601402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3" name="Text Box 84">
            <a:extLst>
              <a:ext uri="{FF2B5EF4-FFF2-40B4-BE49-F238E27FC236}">
                <a16:creationId xmlns:a16="http://schemas.microsoft.com/office/drawing/2014/main" id="{A981DEFC-C3D3-4716-83A6-80D05574D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1801302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4" name="Text Box 85">
            <a:extLst>
              <a:ext uri="{FF2B5EF4-FFF2-40B4-BE49-F238E27FC236}">
                <a16:creationId xmlns:a16="http://schemas.microsoft.com/office/drawing/2014/main" id="{A5C349F3-A591-4B76-AABD-27D50D90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2674427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9B4F14-A444-4228-8A9A-916EE2ADD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75" y="6344390"/>
            <a:ext cx="7506350" cy="33919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+mj-lt"/>
              </a:rPr>
              <a:t>We can return to u so we can have cycles. But we can eliminate cycles if desired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CE38064-FE4C-46AD-8F55-599513D7C1D1}"/>
              </a:ext>
            </a:extLst>
          </p:cNvPr>
          <p:cNvCxnSpPr/>
          <p:nvPr/>
        </p:nvCxnSpPr>
        <p:spPr bwMode="auto">
          <a:xfrm flipV="1">
            <a:off x="3959942" y="6096961"/>
            <a:ext cx="786683" cy="165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977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Applications of Max Flow:</a:t>
            </a:r>
            <a:br>
              <a:rPr kumimoji="0" lang="en-US" sz="3600" dirty="0">
                <a:cs typeface="+mj-cs"/>
              </a:rPr>
            </a:br>
            <a:r>
              <a:rPr lang="en-US" sz="3600" dirty="0"/>
              <a:t>Pr</a:t>
            </a:r>
            <a:r>
              <a:rPr kumimoji="0" lang="en-US" sz="3600" dirty="0">
                <a:cs typeface="+mj-cs"/>
              </a:rPr>
              <a:t>oject Selection </a:t>
            </a:r>
          </a:p>
        </p:txBody>
      </p:sp>
    </p:spTree>
    <p:extLst>
      <p:ext uri="{BB962C8B-B14F-4D97-AF65-F5344CB8AC3E}">
        <p14:creationId xmlns:p14="http://schemas.microsoft.com/office/powerpoint/2010/main" val="3332128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Project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4"/>
                <a:ext cx="8428703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>
                    <a:solidFill>
                      <a:schemeClr val="tx1"/>
                    </a:solidFill>
                  </a:rPr>
                  <a:t>Given a DAG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representing precedence constraints on tasks </a:t>
                </a:r>
                <a:r>
                  <a:rPr lang="en-US" altLang="en-US" sz="2200" dirty="0">
                    <a:solidFill>
                      <a:srgbClr val="C00000"/>
                    </a:solidFill>
                  </a:rPr>
                  <a:t>(a task points to its predecessors)</a:t>
                </a:r>
                <a:r>
                  <a:rPr lang="en-US" alt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dirty="0"/>
                  <a:t>Ta</a:t>
                </a:r>
                <a:r>
                  <a:rPr lang="en-US" altLang="en-US" sz="2200" dirty="0">
                    <a:solidFill>
                      <a:schemeClr val="tx1"/>
                    </a:solidFill>
                  </a:rPr>
                  <a:t>sk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has a profit value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>
                    <a:solidFill>
                      <a:schemeClr val="hlink"/>
                    </a:solidFill>
                  </a:rPr>
                  <a:t> </a:t>
                </a:r>
                <a:r>
                  <a:rPr lang="en-US" altLang="en-US" sz="22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(can be positive or negative)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Goal: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Find a set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⊂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of tasks that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satisfies the </a:t>
                </a:r>
                <a:r>
                  <a:rPr lang="en-US" altLang="en-US" sz="2200" dirty="0"/>
                  <a:t>precedence constraints,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maximizes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Profit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sub>
                      <m:sup/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US" altLang="en-US" sz="2200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4"/>
                <a:ext cx="8428703" cy="4797690"/>
              </a:xfrm>
              <a:blipFill>
                <a:blip r:embed="rId3"/>
                <a:stretch>
                  <a:fillRect l="-940" t="-1525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36" name="Group 3">
            <a:extLst>
              <a:ext uri="{FF2B5EF4-FFF2-40B4-BE49-F238E27FC236}">
                <a16:creationId xmlns:a16="http://schemas.microsoft.com/office/drawing/2014/main" id="{B1EEFCDC-1D72-4AE8-A819-9482744AFA3D}"/>
              </a:ext>
            </a:extLst>
          </p:cNvPr>
          <p:cNvGrpSpPr>
            <a:grpSpLocks/>
          </p:cNvGrpSpPr>
          <p:nvPr/>
        </p:nvGrpSpPr>
        <p:grpSpPr bwMode="auto">
          <a:xfrm>
            <a:off x="5097432" y="3122841"/>
            <a:ext cx="3416960" cy="2684203"/>
            <a:chOff x="1464" y="1524"/>
            <a:chExt cx="2280" cy="1692"/>
          </a:xfrm>
          <a:solidFill>
            <a:schemeClr val="accent5">
              <a:lumMod val="90000"/>
            </a:schemeClr>
          </a:solidFill>
        </p:grpSpPr>
        <p:sp>
          <p:nvSpPr>
            <p:cNvPr id="37" name="Oval 4">
              <a:extLst>
                <a:ext uri="{FF2B5EF4-FFF2-40B4-BE49-F238E27FC236}">
                  <a16:creationId xmlns:a16="http://schemas.microsoft.com/office/drawing/2014/main" id="{7844C269-AF96-44A8-ADD7-B3936B619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/>
                <a:t>-1</a:t>
              </a:r>
              <a:endParaRPr lang="en-US" altLang="en-US" sz="1400" dirty="0"/>
            </a:p>
          </p:txBody>
        </p:sp>
        <p:sp>
          <p:nvSpPr>
            <p:cNvPr id="38" name="Oval 5">
              <a:extLst>
                <a:ext uri="{FF2B5EF4-FFF2-40B4-BE49-F238E27FC236}">
                  <a16:creationId xmlns:a16="http://schemas.microsoft.com/office/drawing/2014/main" id="{E0563554-43B6-49D3-8B71-479A6FC42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40" name="Oval 6">
              <a:extLst>
                <a:ext uri="{FF2B5EF4-FFF2-40B4-BE49-F238E27FC236}">
                  <a16:creationId xmlns:a16="http://schemas.microsoft.com/office/drawing/2014/main" id="{B44E1744-D389-4554-9EC2-0EDA6D594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/>
                <a:t>3</a:t>
              </a:r>
              <a:endParaRPr lang="en-US" altLang="en-US" sz="1400" dirty="0"/>
            </a:p>
          </p:txBody>
        </p:sp>
        <p:sp>
          <p:nvSpPr>
            <p:cNvPr id="41" name="Oval 7">
              <a:extLst>
                <a:ext uri="{FF2B5EF4-FFF2-40B4-BE49-F238E27FC236}">
                  <a16:creationId xmlns:a16="http://schemas.microsoft.com/office/drawing/2014/main" id="{D33CB604-3D07-4752-A3E3-46950972C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12</a:t>
              </a:r>
            </a:p>
          </p:txBody>
        </p:sp>
        <p:sp>
          <p:nvSpPr>
            <p:cNvPr id="43" name="Oval 8">
              <a:extLst>
                <a:ext uri="{FF2B5EF4-FFF2-40B4-BE49-F238E27FC236}">
                  <a16:creationId xmlns:a16="http://schemas.microsoft.com/office/drawing/2014/main" id="{BA3F64EE-F0D9-42E4-A350-1A3DA3BC2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/>
                <a:t>10</a:t>
              </a:r>
              <a:endParaRPr lang="en-US" altLang="en-US" sz="1400" dirty="0"/>
            </a:p>
          </p:txBody>
        </p:sp>
        <p:sp>
          <p:nvSpPr>
            <p:cNvPr id="44" name="Oval 9">
              <a:extLst>
                <a:ext uri="{FF2B5EF4-FFF2-40B4-BE49-F238E27FC236}">
                  <a16:creationId xmlns:a16="http://schemas.microsoft.com/office/drawing/2014/main" id="{BE7EAF3B-4A44-499C-B7C8-8DBC5BBD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  <a:endParaRPr lang="en-US" altLang="en-US" sz="1400"/>
            </a:p>
          </p:txBody>
        </p:sp>
        <p:sp>
          <p:nvSpPr>
            <p:cNvPr id="46" name="Oval 10">
              <a:extLst>
                <a:ext uri="{FF2B5EF4-FFF2-40B4-BE49-F238E27FC236}">
                  <a16:creationId xmlns:a16="http://schemas.microsoft.com/office/drawing/2014/main" id="{E77B332C-D809-4A82-BBEF-AC5B2E780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-3</a:t>
              </a:r>
              <a:endParaRPr lang="en-US" altLang="en-US" sz="1400"/>
            </a:p>
          </p:txBody>
        </p:sp>
        <p:sp>
          <p:nvSpPr>
            <p:cNvPr id="47" name="Oval 11">
              <a:extLst>
                <a:ext uri="{FF2B5EF4-FFF2-40B4-BE49-F238E27FC236}">
                  <a16:creationId xmlns:a16="http://schemas.microsoft.com/office/drawing/2014/main" id="{90732C65-F73A-44FE-80EF-1FFDDD746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11</a:t>
              </a:r>
              <a:endParaRPr lang="en-US" altLang="en-US" sz="1400"/>
            </a:p>
          </p:txBody>
        </p:sp>
        <p:sp>
          <p:nvSpPr>
            <p:cNvPr id="49" name="Oval 12">
              <a:extLst>
                <a:ext uri="{FF2B5EF4-FFF2-40B4-BE49-F238E27FC236}">
                  <a16:creationId xmlns:a16="http://schemas.microsoft.com/office/drawing/2014/main" id="{7E55B620-3E9C-4088-B7A9-AC68C7B60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</a:t>
              </a:r>
              <a:r>
                <a:rPr lang="en-US" altLang="en-US" sz="1200" b="1"/>
                <a:t>13</a:t>
              </a:r>
              <a:endParaRPr lang="en-US" altLang="en-US" sz="1200"/>
            </a:p>
          </p:txBody>
        </p:sp>
        <p:sp>
          <p:nvSpPr>
            <p:cNvPr id="50" name="Oval 13">
              <a:extLst>
                <a:ext uri="{FF2B5EF4-FFF2-40B4-BE49-F238E27FC236}">
                  <a16:creationId xmlns:a16="http://schemas.microsoft.com/office/drawing/2014/main" id="{8AEE85C6-EA33-4434-B69A-2C6424E78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14</a:t>
              </a:r>
            </a:p>
          </p:txBody>
        </p:sp>
        <p:sp>
          <p:nvSpPr>
            <p:cNvPr id="52" name="Oval 14">
              <a:extLst>
                <a:ext uri="{FF2B5EF4-FFF2-40B4-BE49-F238E27FC236}">
                  <a16:creationId xmlns:a16="http://schemas.microsoft.com/office/drawing/2014/main" id="{8FA285B4-29A0-46CF-8624-400E7B53A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-5</a:t>
              </a:r>
              <a:endParaRPr lang="en-US" altLang="en-US" sz="1400"/>
            </a:p>
          </p:txBody>
        </p:sp>
        <p:sp>
          <p:nvSpPr>
            <p:cNvPr id="53" name="Oval 15">
              <a:extLst>
                <a:ext uri="{FF2B5EF4-FFF2-40B4-BE49-F238E27FC236}">
                  <a16:creationId xmlns:a16="http://schemas.microsoft.com/office/drawing/2014/main" id="{799719BB-D920-4B49-8155-15E3A242E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-6</a:t>
              </a:r>
              <a:endParaRPr lang="en-US" altLang="en-US" sz="1400"/>
            </a:p>
          </p:txBody>
        </p:sp>
        <p:sp>
          <p:nvSpPr>
            <p:cNvPr id="55" name="Oval 16">
              <a:extLst>
                <a:ext uri="{FF2B5EF4-FFF2-40B4-BE49-F238E27FC236}">
                  <a16:creationId xmlns:a16="http://schemas.microsoft.com/office/drawing/2014/main" id="{59E37C15-0412-45DC-9A8B-33520F65D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56" name="Line 17">
              <a:extLst>
                <a:ext uri="{FF2B5EF4-FFF2-40B4-BE49-F238E27FC236}">
                  <a16:creationId xmlns:a16="http://schemas.microsoft.com/office/drawing/2014/main" id="{738608EB-6C74-4F89-BA33-EB1813859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8">
              <a:extLst>
                <a:ext uri="{FF2B5EF4-FFF2-40B4-BE49-F238E27FC236}">
                  <a16:creationId xmlns:a16="http://schemas.microsoft.com/office/drawing/2014/main" id="{1B1A74F9-F4F1-4BE7-AE80-096611A79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9">
              <a:extLst>
                <a:ext uri="{FF2B5EF4-FFF2-40B4-BE49-F238E27FC236}">
                  <a16:creationId xmlns:a16="http://schemas.microsoft.com/office/drawing/2014/main" id="{A793AAD0-7A0C-4912-9F35-0A59A9EC5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0">
              <a:extLst>
                <a:ext uri="{FF2B5EF4-FFF2-40B4-BE49-F238E27FC236}">
                  <a16:creationId xmlns:a16="http://schemas.microsoft.com/office/drawing/2014/main" id="{83223BB0-FF8F-4B98-862B-8B56B80256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1">
              <a:extLst>
                <a:ext uri="{FF2B5EF4-FFF2-40B4-BE49-F238E27FC236}">
                  <a16:creationId xmlns:a16="http://schemas.microsoft.com/office/drawing/2014/main" id="{E44F3FBC-0016-46F9-ABF7-ACF0FCD1A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2">
              <a:extLst>
                <a:ext uri="{FF2B5EF4-FFF2-40B4-BE49-F238E27FC236}">
                  <a16:creationId xmlns:a16="http://schemas.microsoft.com/office/drawing/2014/main" id="{DDFB3797-7658-4A42-A54B-939AB0872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3">
              <a:extLst>
                <a:ext uri="{FF2B5EF4-FFF2-40B4-BE49-F238E27FC236}">
                  <a16:creationId xmlns:a16="http://schemas.microsoft.com/office/drawing/2014/main" id="{7EDAD44B-D73F-47DE-B903-8A2C054C1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4">
              <a:extLst>
                <a:ext uri="{FF2B5EF4-FFF2-40B4-BE49-F238E27FC236}">
                  <a16:creationId xmlns:a16="http://schemas.microsoft.com/office/drawing/2014/main" id="{0B6175B2-765B-422E-92AF-F5F2B6A84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5">
              <a:extLst>
                <a:ext uri="{FF2B5EF4-FFF2-40B4-BE49-F238E27FC236}">
                  <a16:creationId xmlns:a16="http://schemas.microsoft.com/office/drawing/2014/main" id="{4107E426-B514-4B57-B1AD-2EF8FA670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26">
              <a:extLst>
                <a:ext uri="{FF2B5EF4-FFF2-40B4-BE49-F238E27FC236}">
                  <a16:creationId xmlns:a16="http://schemas.microsoft.com/office/drawing/2014/main" id="{B5C53B99-1630-490C-A0D1-12B9FBF68D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7">
              <a:extLst>
                <a:ext uri="{FF2B5EF4-FFF2-40B4-BE49-F238E27FC236}">
                  <a16:creationId xmlns:a16="http://schemas.microsoft.com/office/drawing/2014/main" id="{F87D5BDB-B950-4634-9AF4-E24FFF4DA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28">
              <a:extLst>
                <a:ext uri="{FF2B5EF4-FFF2-40B4-BE49-F238E27FC236}">
                  <a16:creationId xmlns:a16="http://schemas.microsoft.com/office/drawing/2014/main" id="{065D0340-A682-4FF0-B9B7-6C1987AF1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29">
              <a:extLst>
                <a:ext uri="{FF2B5EF4-FFF2-40B4-BE49-F238E27FC236}">
                  <a16:creationId xmlns:a16="http://schemas.microsoft.com/office/drawing/2014/main" id="{70577430-D81D-4C28-A86B-2255BFFEB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30">
              <a:extLst>
                <a:ext uri="{FF2B5EF4-FFF2-40B4-BE49-F238E27FC236}">
                  <a16:creationId xmlns:a16="http://schemas.microsoft.com/office/drawing/2014/main" id="{9CF4D03F-7FC4-45A1-978B-70A4ED8B87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31">
              <a:extLst>
                <a:ext uri="{FF2B5EF4-FFF2-40B4-BE49-F238E27FC236}">
                  <a16:creationId xmlns:a16="http://schemas.microsoft.com/office/drawing/2014/main" id="{1153675C-0711-4773-8277-819A3185B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32">
              <a:extLst>
                <a:ext uri="{FF2B5EF4-FFF2-40B4-BE49-F238E27FC236}">
                  <a16:creationId xmlns:a16="http://schemas.microsoft.com/office/drawing/2014/main" id="{2B9EA3A8-0D72-4DFC-880D-1621F2E9B0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33">
              <a:extLst>
                <a:ext uri="{FF2B5EF4-FFF2-40B4-BE49-F238E27FC236}">
                  <a16:creationId xmlns:a16="http://schemas.microsoft.com/office/drawing/2014/main" id="{F74C299E-D431-4DE8-AE8F-E36F79675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34">
              <a:extLst>
                <a:ext uri="{FF2B5EF4-FFF2-40B4-BE49-F238E27FC236}">
                  <a16:creationId xmlns:a16="http://schemas.microsoft.com/office/drawing/2014/main" id="{66A6A150-25F5-4BC2-A9A6-0C1D182D3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35">
              <a:extLst>
                <a:ext uri="{FF2B5EF4-FFF2-40B4-BE49-F238E27FC236}">
                  <a16:creationId xmlns:a16="http://schemas.microsoft.com/office/drawing/2014/main" id="{2E139C6A-9AC3-4891-98BA-372350DE8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36">
              <a:extLst>
                <a:ext uri="{FF2B5EF4-FFF2-40B4-BE49-F238E27FC236}">
                  <a16:creationId xmlns:a16="http://schemas.microsoft.com/office/drawing/2014/main" id="{53C8DE60-CA6A-4F25-B2D7-1C76EA9F2B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37">
              <a:extLst>
                <a:ext uri="{FF2B5EF4-FFF2-40B4-BE49-F238E27FC236}">
                  <a16:creationId xmlns:a16="http://schemas.microsoft.com/office/drawing/2014/main" id="{9F547565-CC5F-4AA8-BDF5-0C3A8ADB4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/>
                <a:t>2</a:t>
              </a:r>
              <a:endParaRPr lang="en-US" altLang="en-US" sz="1400" dirty="0"/>
            </a:p>
          </p:txBody>
        </p:sp>
        <p:sp>
          <p:nvSpPr>
            <p:cNvPr id="81" name="Line 38">
              <a:extLst>
                <a:ext uri="{FF2B5EF4-FFF2-40B4-BE49-F238E27FC236}">
                  <a16:creationId xmlns:a16="http://schemas.microsoft.com/office/drawing/2014/main" id="{F687130E-5FDC-444D-AD79-06A96D194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Text Box 58">
            <a:extLst>
              <a:ext uri="{FF2B5EF4-FFF2-40B4-BE49-F238E27FC236}">
                <a16:creationId xmlns:a16="http://schemas.microsoft.com/office/drawing/2014/main" id="{D8F03817-1B45-4BFA-B419-BAA77236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282" y="6250189"/>
            <a:ext cx="4372691" cy="442674"/>
          </a:xfrm>
          <a:prstGeom prst="round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Each task points to </a:t>
            </a:r>
            <a:r>
              <a:rPr lang="en-US" altLang="en-US"/>
              <a:t>its predecessors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160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A9C9A0-549B-49E4-8F6F-A43364D2A5D5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0420" name="Group 3"/>
          <p:cNvGrpSpPr>
            <a:grpSpLocks/>
          </p:cNvGrpSpPr>
          <p:nvPr/>
        </p:nvGrpSpPr>
        <p:grpSpPr bwMode="auto">
          <a:xfrm>
            <a:off x="2324100" y="2419350"/>
            <a:ext cx="4219575" cy="3314700"/>
            <a:chOff x="1464" y="1524"/>
            <a:chExt cx="2280" cy="1692"/>
          </a:xfrm>
          <a:solidFill>
            <a:schemeClr val="accent5">
              <a:lumMod val="90000"/>
            </a:schemeClr>
          </a:solidFill>
        </p:grpSpPr>
        <p:sp>
          <p:nvSpPr>
            <p:cNvPr id="60423" name="Oval 4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/>
                <a:t>-1</a:t>
              </a:r>
              <a:endParaRPr lang="en-US" altLang="en-US" sz="1400" dirty="0"/>
            </a:p>
          </p:txBody>
        </p:sp>
        <p:sp>
          <p:nvSpPr>
            <p:cNvPr id="60424" name="Oval 5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/>
                <a:t>4</a:t>
              </a:r>
              <a:endParaRPr lang="en-US" altLang="en-US" sz="1400" dirty="0"/>
            </a:p>
          </p:txBody>
        </p:sp>
        <p:sp>
          <p:nvSpPr>
            <p:cNvPr id="60425" name="Oval 6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3</a:t>
              </a:r>
              <a:endParaRPr lang="en-US" altLang="en-US" sz="1400"/>
            </a:p>
          </p:txBody>
        </p:sp>
        <p:sp>
          <p:nvSpPr>
            <p:cNvPr id="60426" name="Oval 7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12</a:t>
              </a:r>
            </a:p>
          </p:txBody>
        </p:sp>
        <p:sp>
          <p:nvSpPr>
            <p:cNvPr id="60427" name="Oval 8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10</a:t>
              </a:r>
              <a:endParaRPr lang="en-US" altLang="en-US" sz="1400"/>
            </a:p>
          </p:txBody>
        </p:sp>
        <p:sp>
          <p:nvSpPr>
            <p:cNvPr id="60428" name="Oval 9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  <a:endParaRPr lang="en-US" altLang="en-US" sz="1400"/>
            </a:p>
          </p:txBody>
        </p:sp>
        <p:sp>
          <p:nvSpPr>
            <p:cNvPr id="60429" name="Oval 10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-3</a:t>
              </a:r>
              <a:endParaRPr lang="en-US" altLang="en-US" sz="1400"/>
            </a:p>
          </p:txBody>
        </p:sp>
        <p:sp>
          <p:nvSpPr>
            <p:cNvPr id="60430" name="Oval 11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11</a:t>
              </a:r>
              <a:endParaRPr lang="en-US" altLang="en-US" sz="1400"/>
            </a:p>
          </p:txBody>
        </p:sp>
        <p:sp>
          <p:nvSpPr>
            <p:cNvPr id="60431" name="Oval 12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</a:t>
              </a:r>
              <a:r>
                <a:rPr lang="en-US" altLang="en-US" sz="1200" b="1"/>
                <a:t>13</a:t>
              </a:r>
              <a:endParaRPr lang="en-US" altLang="en-US" sz="1200"/>
            </a:p>
          </p:txBody>
        </p:sp>
        <p:sp>
          <p:nvSpPr>
            <p:cNvPr id="60432" name="Oval 13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14</a:t>
              </a:r>
            </a:p>
          </p:txBody>
        </p:sp>
        <p:sp>
          <p:nvSpPr>
            <p:cNvPr id="60433" name="Oval 14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-5</a:t>
              </a:r>
              <a:endParaRPr lang="en-US" altLang="en-US" sz="1400"/>
            </a:p>
          </p:txBody>
        </p:sp>
        <p:sp>
          <p:nvSpPr>
            <p:cNvPr id="60434" name="Oval 15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-6</a:t>
              </a:r>
              <a:endParaRPr lang="en-US" altLang="en-US" sz="1400"/>
            </a:p>
          </p:txBody>
        </p:sp>
        <p:sp>
          <p:nvSpPr>
            <p:cNvPr id="60435" name="Oval 16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60436" name="Line 17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7" name="Line 18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Line 19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9" name="Line 20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Line 21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1" name="Line 22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2" name="Line 23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Line 24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4" name="Line 25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Line 26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6" name="Line 27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7" name="Line 28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Line 29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9" name="Line 30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0" name="Line 31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Line 32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2" name="Line 33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3" name="Line 34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Line 35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5" name="Line 36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6" name="Oval 37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2</a:t>
              </a:r>
              <a:endParaRPr lang="en-US" altLang="en-US" sz="1400"/>
            </a:p>
          </p:txBody>
        </p:sp>
        <p:sp>
          <p:nvSpPr>
            <p:cNvPr id="60457" name="Line 38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21" name="Oval 39"/>
          <p:cNvSpPr>
            <a:spLocks noChangeArrowheads="1"/>
          </p:cNvSpPr>
          <p:nvPr/>
        </p:nvSpPr>
        <p:spPr bwMode="auto">
          <a:xfrm>
            <a:off x="4184650" y="1409700"/>
            <a:ext cx="249238" cy="2381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latin typeface="+mn-lt"/>
              </a:rPr>
              <a:t>s</a:t>
            </a:r>
          </a:p>
        </p:txBody>
      </p:sp>
      <p:sp>
        <p:nvSpPr>
          <p:cNvPr id="60422" name="Oval 40"/>
          <p:cNvSpPr>
            <a:spLocks noChangeArrowheads="1"/>
          </p:cNvSpPr>
          <p:nvPr/>
        </p:nvSpPr>
        <p:spPr bwMode="auto">
          <a:xfrm>
            <a:off x="4298950" y="5972175"/>
            <a:ext cx="249238" cy="2286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latin typeface="+mn-lt"/>
              </a:rPr>
              <a:t>t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065C67C-9611-4669-A972-41CC2A936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Extended Graph</a:t>
            </a:r>
          </a:p>
        </p:txBody>
      </p:sp>
    </p:spTree>
    <p:extLst>
      <p:ext uri="{BB962C8B-B14F-4D97-AF65-F5344CB8AC3E}">
        <p14:creationId xmlns:p14="http://schemas.microsoft.com/office/powerpoint/2010/main" val="335279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Applications of Max Flow:</a:t>
            </a:r>
            <a:br>
              <a:rPr kumimoji="0" lang="en-US" sz="3600" dirty="0">
                <a:cs typeface="+mj-cs"/>
              </a:rPr>
            </a:br>
            <a:r>
              <a:rPr kumimoji="0" lang="en-US" sz="3600" dirty="0">
                <a:cs typeface="+mj-cs"/>
              </a:rPr>
              <a:t>Bipartite Matching</a:t>
            </a:r>
          </a:p>
        </p:txBody>
      </p:sp>
    </p:spTree>
    <p:extLst>
      <p:ext uri="{BB962C8B-B14F-4D97-AF65-F5344CB8AC3E}">
        <p14:creationId xmlns:p14="http://schemas.microsoft.com/office/powerpoint/2010/main" val="3298097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08716" y="6226175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30E9C1-9A2F-44B0-9EAE-1802A212C563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1444" name="Group 43"/>
          <p:cNvGrpSpPr>
            <a:grpSpLocks/>
          </p:cNvGrpSpPr>
          <p:nvPr/>
        </p:nvGrpSpPr>
        <p:grpSpPr bwMode="auto">
          <a:xfrm>
            <a:off x="2324100" y="2419350"/>
            <a:ext cx="4219575" cy="3314700"/>
            <a:chOff x="1464" y="1524"/>
            <a:chExt cx="2280" cy="1692"/>
          </a:xfrm>
          <a:solidFill>
            <a:schemeClr val="accent5">
              <a:lumMod val="90000"/>
            </a:schemeClr>
          </a:solidFill>
        </p:grpSpPr>
        <p:sp>
          <p:nvSpPr>
            <p:cNvPr id="61464" name="Oval 5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-1</a:t>
              </a:r>
              <a:endParaRPr lang="en-US" altLang="en-US" sz="1400"/>
            </a:p>
          </p:txBody>
        </p:sp>
        <p:sp>
          <p:nvSpPr>
            <p:cNvPr id="61465" name="Oval 6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61466" name="Oval 7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3</a:t>
              </a:r>
              <a:endParaRPr lang="en-US" altLang="en-US" sz="1400"/>
            </a:p>
          </p:txBody>
        </p:sp>
        <p:sp>
          <p:nvSpPr>
            <p:cNvPr id="61467" name="Oval 8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12</a:t>
              </a:r>
            </a:p>
          </p:txBody>
        </p:sp>
        <p:sp>
          <p:nvSpPr>
            <p:cNvPr id="61468" name="Oval 9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10</a:t>
              </a:r>
              <a:endParaRPr lang="en-US" altLang="en-US" sz="1400"/>
            </a:p>
          </p:txBody>
        </p:sp>
        <p:sp>
          <p:nvSpPr>
            <p:cNvPr id="61469" name="Oval 10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  <a:endParaRPr lang="en-US" altLang="en-US" sz="1400"/>
            </a:p>
          </p:txBody>
        </p:sp>
        <p:sp>
          <p:nvSpPr>
            <p:cNvPr id="61470" name="Oval 11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-3</a:t>
              </a:r>
              <a:endParaRPr lang="en-US" altLang="en-US" sz="1400"/>
            </a:p>
          </p:txBody>
        </p:sp>
        <p:sp>
          <p:nvSpPr>
            <p:cNvPr id="61471" name="Oval 12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11</a:t>
              </a:r>
              <a:endParaRPr lang="en-US" altLang="en-US" sz="1400"/>
            </a:p>
          </p:txBody>
        </p:sp>
        <p:sp>
          <p:nvSpPr>
            <p:cNvPr id="61472" name="Oval 13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</a:t>
              </a:r>
              <a:r>
                <a:rPr lang="en-US" altLang="en-US" sz="1200" b="1"/>
                <a:t>13</a:t>
              </a:r>
              <a:endParaRPr lang="en-US" altLang="en-US" sz="1200"/>
            </a:p>
          </p:txBody>
        </p:sp>
        <p:sp>
          <p:nvSpPr>
            <p:cNvPr id="61473" name="Oval 14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14</a:t>
              </a:r>
            </a:p>
          </p:txBody>
        </p:sp>
        <p:sp>
          <p:nvSpPr>
            <p:cNvPr id="61474" name="Oval 15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-5</a:t>
              </a:r>
              <a:endParaRPr lang="en-US" altLang="en-US" sz="1400"/>
            </a:p>
          </p:txBody>
        </p:sp>
        <p:sp>
          <p:nvSpPr>
            <p:cNvPr id="61475" name="Oval 16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-6</a:t>
              </a:r>
              <a:endParaRPr lang="en-US" altLang="en-US" sz="1400"/>
            </a:p>
          </p:txBody>
        </p:sp>
        <p:sp>
          <p:nvSpPr>
            <p:cNvPr id="61476" name="Oval 17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61477" name="Line 18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Line 19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9" name="Line 20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Line 21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Line 22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Line 23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Line 24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4" name="Line 25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Line 26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6" name="Line 27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7" name="Line 28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Line 29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9" name="Line 30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0" name="Line 31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1" name="Line 32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Line 33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3" name="Line 34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4" name="Line 35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5" name="Line 36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6" name="Line 37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7" name="Oval 38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2</a:t>
              </a:r>
              <a:endParaRPr lang="en-US" altLang="en-US" sz="1400"/>
            </a:p>
          </p:txBody>
        </p:sp>
        <p:sp>
          <p:nvSpPr>
            <p:cNvPr id="61498" name="Line 39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5" name="Oval 41"/>
          <p:cNvSpPr>
            <a:spLocks noChangeArrowheads="1"/>
          </p:cNvSpPr>
          <p:nvPr/>
        </p:nvSpPr>
        <p:spPr bwMode="auto">
          <a:xfrm>
            <a:off x="4184650" y="1409700"/>
            <a:ext cx="249238" cy="2381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latin typeface="+mn-lt"/>
              </a:rPr>
              <a:t>s</a:t>
            </a:r>
            <a:endParaRPr lang="en-US" altLang="en-US" sz="1800" dirty="0">
              <a:latin typeface="+mn-lt"/>
            </a:endParaRPr>
          </a:p>
        </p:txBody>
      </p:sp>
      <p:sp>
        <p:nvSpPr>
          <p:cNvPr id="61446" name="Oval 42"/>
          <p:cNvSpPr>
            <a:spLocks noChangeArrowheads="1"/>
          </p:cNvSpPr>
          <p:nvPr/>
        </p:nvSpPr>
        <p:spPr bwMode="auto">
          <a:xfrm>
            <a:off x="4298950" y="5972175"/>
            <a:ext cx="249238" cy="2286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t</a:t>
            </a:r>
          </a:p>
        </p:txBody>
      </p:sp>
      <p:sp>
        <p:nvSpPr>
          <p:cNvPr id="61447" name="Freeform 44"/>
          <p:cNvSpPr>
            <a:spLocks/>
          </p:cNvSpPr>
          <p:nvPr/>
        </p:nvSpPr>
        <p:spPr bwMode="auto">
          <a:xfrm>
            <a:off x="4338638" y="1638300"/>
            <a:ext cx="33337" cy="2495550"/>
          </a:xfrm>
          <a:custGeom>
            <a:avLst/>
            <a:gdLst>
              <a:gd name="T0" fmla="*/ 52921694 w 21"/>
              <a:gd name="T1" fmla="*/ 2147483647 h 1572"/>
              <a:gd name="T2" fmla="*/ 7559562 w 21"/>
              <a:gd name="T3" fmla="*/ 1935480000 h 1572"/>
              <a:gd name="T4" fmla="*/ 7559562 w 21"/>
              <a:gd name="T5" fmla="*/ 0 h 15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" h="1572">
                <a:moveTo>
                  <a:pt x="21" y="1572"/>
                </a:moveTo>
                <a:cubicBezTo>
                  <a:pt x="18" y="1438"/>
                  <a:pt x="6" y="1030"/>
                  <a:pt x="3" y="768"/>
                </a:cubicBezTo>
                <a:cubicBezTo>
                  <a:pt x="0" y="506"/>
                  <a:pt x="3" y="160"/>
                  <a:pt x="3" y="0"/>
                </a:cubicBezTo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48" name="Text Box 46"/>
          <p:cNvSpPr txBox="1">
            <a:spLocks noChangeArrowheads="1"/>
          </p:cNvSpPr>
          <p:nvPr/>
        </p:nvSpPr>
        <p:spPr bwMode="auto">
          <a:xfrm>
            <a:off x="5221288" y="4818063"/>
            <a:ext cx="31115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</a:rPr>
              <a:t>5</a:t>
            </a:r>
            <a:endParaRPr lang="en-US" altLang="en-US" sz="1800" dirty="0">
              <a:solidFill>
                <a:srgbClr val="C00000"/>
              </a:solidFill>
            </a:endParaRPr>
          </a:p>
        </p:txBody>
      </p:sp>
      <p:sp>
        <p:nvSpPr>
          <p:cNvPr id="61449" name="Rectangle 47"/>
          <p:cNvSpPr>
            <a:spLocks noChangeArrowheads="1"/>
          </p:cNvSpPr>
          <p:nvPr/>
        </p:nvSpPr>
        <p:spPr bwMode="auto">
          <a:xfrm>
            <a:off x="4338638" y="1961101"/>
            <a:ext cx="43815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</a:rPr>
              <a:t>10</a:t>
            </a:r>
            <a:endParaRPr lang="en-US" altLang="en-US" sz="1800" dirty="0">
              <a:solidFill>
                <a:srgbClr val="C00000"/>
              </a:solidFill>
            </a:endParaRPr>
          </a:p>
        </p:txBody>
      </p:sp>
      <p:sp>
        <p:nvSpPr>
          <p:cNvPr id="61450" name="Freeform 48"/>
          <p:cNvSpPr>
            <a:spLocks/>
          </p:cNvSpPr>
          <p:nvPr/>
        </p:nvSpPr>
        <p:spPr bwMode="auto">
          <a:xfrm>
            <a:off x="3457575" y="4324350"/>
            <a:ext cx="790575" cy="1771650"/>
          </a:xfrm>
          <a:custGeom>
            <a:avLst/>
            <a:gdLst>
              <a:gd name="T0" fmla="*/ 0 w 498"/>
              <a:gd name="T1" fmla="*/ 0 h 1116"/>
              <a:gd name="T2" fmla="*/ 438507188 w 498"/>
              <a:gd name="T3" fmla="*/ 1844754375 h 1116"/>
              <a:gd name="T4" fmla="*/ 1255037813 w 498"/>
              <a:gd name="T5" fmla="*/ 2147483647 h 11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8" h="1116">
                <a:moveTo>
                  <a:pt x="0" y="0"/>
                </a:moveTo>
                <a:cubicBezTo>
                  <a:pt x="45" y="273"/>
                  <a:pt x="91" y="546"/>
                  <a:pt x="174" y="732"/>
                </a:cubicBezTo>
                <a:cubicBezTo>
                  <a:pt x="257" y="918"/>
                  <a:pt x="377" y="1017"/>
                  <a:pt x="498" y="111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1" name="Freeform 50"/>
          <p:cNvSpPr>
            <a:spLocks/>
          </p:cNvSpPr>
          <p:nvPr/>
        </p:nvSpPr>
        <p:spPr bwMode="auto">
          <a:xfrm>
            <a:off x="4581525" y="3971925"/>
            <a:ext cx="1158875" cy="2057400"/>
          </a:xfrm>
          <a:custGeom>
            <a:avLst/>
            <a:gdLst>
              <a:gd name="T0" fmla="*/ 1784270625 w 730"/>
              <a:gd name="T1" fmla="*/ 0 h 1296"/>
              <a:gd name="T2" fmla="*/ 1542335625 w 730"/>
              <a:gd name="T3" fmla="*/ 1769149688 h 1296"/>
              <a:gd name="T4" fmla="*/ 0 w 730"/>
              <a:gd name="T5" fmla="*/ 2147483647 h 1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0" h="1296">
                <a:moveTo>
                  <a:pt x="708" y="0"/>
                </a:moveTo>
                <a:cubicBezTo>
                  <a:pt x="719" y="243"/>
                  <a:pt x="730" y="486"/>
                  <a:pt x="612" y="702"/>
                </a:cubicBezTo>
                <a:cubicBezTo>
                  <a:pt x="494" y="918"/>
                  <a:pt x="247" y="1107"/>
                  <a:pt x="0" y="1296"/>
                </a:cubicBezTo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2" name="Freeform 53"/>
          <p:cNvSpPr>
            <a:spLocks/>
          </p:cNvSpPr>
          <p:nvPr/>
        </p:nvSpPr>
        <p:spPr bwMode="auto">
          <a:xfrm>
            <a:off x="4600575" y="4105275"/>
            <a:ext cx="1704975" cy="2260600"/>
          </a:xfrm>
          <a:custGeom>
            <a:avLst/>
            <a:gdLst>
              <a:gd name="T0" fmla="*/ 2147483647 w 1074"/>
              <a:gd name="T1" fmla="*/ 0 h 1424"/>
              <a:gd name="T2" fmla="*/ 1224795938 w 1074"/>
              <a:gd name="T3" fmla="*/ 2147483647 h 1424"/>
              <a:gd name="T4" fmla="*/ 0 w 1074"/>
              <a:gd name="T5" fmla="*/ 2147483647 h 14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4" h="1424">
                <a:moveTo>
                  <a:pt x="1074" y="0"/>
                </a:moveTo>
                <a:cubicBezTo>
                  <a:pt x="869" y="494"/>
                  <a:pt x="665" y="988"/>
                  <a:pt x="486" y="1206"/>
                </a:cubicBezTo>
                <a:cubicBezTo>
                  <a:pt x="307" y="1424"/>
                  <a:pt x="153" y="1366"/>
                  <a:pt x="0" y="130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3" name="Freeform 55"/>
          <p:cNvSpPr>
            <a:spLocks/>
          </p:cNvSpPr>
          <p:nvPr/>
        </p:nvSpPr>
        <p:spPr bwMode="auto">
          <a:xfrm>
            <a:off x="4457700" y="1562100"/>
            <a:ext cx="1171575" cy="1504950"/>
          </a:xfrm>
          <a:custGeom>
            <a:avLst/>
            <a:gdLst>
              <a:gd name="T0" fmla="*/ 0 w 738"/>
              <a:gd name="T1" fmla="*/ 0 h 948"/>
              <a:gd name="T2" fmla="*/ 1209675000 w 738"/>
              <a:gd name="T3" fmla="*/ 559474688 h 948"/>
              <a:gd name="T4" fmla="*/ 1476811563 w 738"/>
              <a:gd name="T5" fmla="*/ 1950600938 h 948"/>
              <a:gd name="T6" fmla="*/ 1859875313 w 738"/>
              <a:gd name="T7" fmla="*/ 2147483647 h 9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8" h="948">
                <a:moveTo>
                  <a:pt x="0" y="0"/>
                </a:moveTo>
                <a:cubicBezTo>
                  <a:pt x="81" y="37"/>
                  <a:pt x="382" y="93"/>
                  <a:pt x="480" y="222"/>
                </a:cubicBezTo>
                <a:cubicBezTo>
                  <a:pt x="578" y="351"/>
                  <a:pt x="543" y="653"/>
                  <a:pt x="586" y="774"/>
                </a:cubicBezTo>
                <a:cubicBezTo>
                  <a:pt x="629" y="895"/>
                  <a:pt x="671" y="931"/>
                  <a:pt x="738" y="94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54" name="Freeform 56"/>
          <p:cNvSpPr>
            <a:spLocks/>
          </p:cNvSpPr>
          <p:nvPr/>
        </p:nvSpPr>
        <p:spPr bwMode="auto">
          <a:xfrm>
            <a:off x="4429125" y="1443038"/>
            <a:ext cx="1511300" cy="976312"/>
          </a:xfrm>
          <a:custGeom>
            <a:avLst/>
            <a:gdLst>
              <a:gd name="T0" fmla="*/ 0 w 952"/>
              <a:gd name="T1" fmla="*/ 52922460 h 615"/>
              <a:gd name="T2" fmla="*/ 2056447500 w 952"/>
              <a:gd name="T3" fmla="*/ 249494547 h 615"/>
              <a:gd name="T4" fmla="*/ 2056447500 w 952"/>
              <a:gd name="T5" fmla="*/ 1549894506 h 6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615">
                <a:moveTo>
                  <a:pt x="0" y="21"/>
                </a:moveTo>
                <a:cubicBezTo>
                  <a:pt x="340" y="10"/>
                  <a:pt x="680" y="0"/>
                  <a:pt x="816" y="99"/>
                </a:cubicBezTo>
                <a:cubicBezTo>
                  <a:pt x="952" y="198"/>
                  <a:pt x="884" y="406"/>
                  <a:pt x="816" y="61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5" name="Freeform 57"/>
          <p:cNvSpPr>
            <a:spLocks/>
          </p:cNvSpPr>
          <p:nvPr/>
        </p:nvSpPr>
        <p:spPr bwMode="auto">
          <a:xfrm>
            <a:off x="4010025" y="1619250"/>
            <a:ext cx="152400" cy="1285875"/>
          </a:xfrm>
          <a:custGeom>
            <a:avLst/>
            <a:gdLst>
              <a:gd name="T0" fmla="*/ 241935000 w 96"/>
              <a:gd name="T1" fmla="*/ 0 h 810"/>
              <a:gd name="T2" fmla="*/ 0 w 96"/>
              <a:gd name="T3" fmla="*/ 2041326563 h 8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810">
                <a:moveTo>
                  <a:pt x="96" y="0"/>
                </a:moveTo>
                <a:cubicBezTo>
                  <a:pt x="96" y="0"/>
                  <a:pt x="48" y="405"/>
                  <a:pt x="0" y="81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6" name="Freeform 58"/>
          <p:cNvSpPr>
            <a:spLocks/>
          </p:cNvSpPr>
          <p:nvPr/>
        </p:nvSpPr>
        <p:spPr bwMode="auto">
          <a:xfrm>
            <a:off x="3009900" y="1590675"/>
            <a:ext cx="1114425" cy="3886200"/>
          </a:xfrm>
          <a:custGeom>
            <a:avLst/>
            <a:gdLst>
              <a:gd name="T0" fmla="*/ 1769149688 w 702"/>
              <a:gd name="T1" fmla="*/ 0 h 2448"/>
              <a:gd name="T2" fmla="*/ 1164312188 w 702"/>
              <a:gd name="T3" fmla="*/ 1648182188 h 2448"/>
              <a:gd name="T4" fmla="*/ 1360884375 w 702"/>
              <a:gd name="T5" fmla="*/ 2147483647 h 2448"/>
              <a:gd name="T6" fmla="*/ 1224795938 w 702"/>
              <a:gd name="T7" fmla="*/ 2147483647 h 2448"/>
              <a:gd name="T8" fmla="*/ 0 w 702"/>
              <a:gd name="T9" fmla="*/ 2147483647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2448">
                <a:moveTo>
                  <a:pt x="702" y="0"/>
                </a:moveTo>
                <a:cubicBezTo>
                  <a:pt x="595" y="207"/>
                  <a:pt x="489" y="414"/>
                  <a:pt x="462" y="654"/>
                </a:cubicBezTo>
                <a:cubicBezTo>
                  <a:pt x="435" y="894"/>
                  <a:pt x="536" y="1213"/>
                  <a:pt x="540" y="1440"/>
                </a:cubicBezTo>
                <a:cubicBezTo>
                  <a:pt x="544" y="1667"/>
                  <a:pt x="576" y="1848"/>
                  <a:pt x="486" y="2016"/>
                </a:cubicBezTo>
                <a:cubicBezTo>
                  <a:pt x="396" y="2184"/>
                  <a:pt x="198" y="2316"/>
                  <a:pt x="0" y="244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7" name="Freeform 59"/>
          <p:cNvSpPr>
            <a:spLocks/>
          </p:cNvSpPr>
          <p:nvPr/>
        </p:nvSpPr>
        <p:spPr bwMode="auto">
          <a:xfrm>
            <a:off x="4400550" y="1628775"/>
            <a:ext cx="838200" cy="3162300"/>
          </a:xfrm>
          <a:custGeom>
            <a:avLst/>
            <a:gdLst>
              <a:gd name="T0" fmla="*/ 30241875 w 528"/>
              <a:gd name="T1" fmla="*/ 0 h 1992"/>
              <a:gd name="T2" fmla="*/ 1088707500 w 528"/>
              <a:gd name="T3" fmla="*/ 438507188 h 1992"/>
              <a:gd name="T4" fmla="*/ 1315521563 w 528"/>
              <a:gd name="T5" fmla="*/ 1376005313 h 1992"/>
              <a:gd name="T6" fmla="*/ 997981875 w 528"/>
              <a:gd name="T7" fmla="*/ 2147483647 h 1992"/>
              <a:gd name="T8" fmla="*/ 0 w 528"/>
              <a:gd name="T9" fmla="*/ 2147483647 h 19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" h="1992">
                <a:moveTo>
                  <a:pt x="12" y="0"/>
                </a:moveTo>
                <a:cubicBezTo>
                  <a:pt x="179" y="41"/>
                  <a:pt x="347" y="83"/>
                  <a:pt x="432" y="174"/>
                </a:cubicBezTo>
                <a:cubicBezTo>
                  <a:pt x="517" y="265"/>
                  <a:pt x="528" y="366"/>
                  <a:pt x="522" y="546"/>
                </a:cubicBezTo>
                <a:cubicBezTo>
                  <a:pt x="516" y="726"/>
                  <a:pt x="483" y="1013"/>
                  <a:pt x="396" y="1254"/>
                </a:cubicBezTo>
                <a:cubicBezTo>
                  <a:pt x="309" y="1495"/>
                  <a:pt x="154" y="1743"/>
                  <a:pt x="0" y="19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8" name="Freeform 60"/>
          <p:cNvSpPr>
            <a:spLocks/>
          </p:cNvSpPr>
          <p:nvPr/>
        </p:nvSpPr>
        <p:spPr bwMode="auto">
          <a:xfrm>
            <a:off x="3124200" y="1485900"/>
            <a:ext cx="1009650" cy="3219450"/>
          </a:xfrm>
          <a:custGeom>
            <a:avLst/>
            <a:gdLst>
              <a:gd name="T0" fmla="*/ 1602819375 w 636"/>
              <a:gd name="T1" fmla="*/ 0 h 2028"/>
              <a:gd name="T2" fmla="*/ 438507188 w 636"/>
              <a:gd name="T3" fmla="*/ 2132052188 h 2028"/>
              <a:gd name="T4" fmla="*/ 0 w 636"/>
              <a:gd name="T5" fmla="*/ 2147483647 h 20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6" h="2028">
                <a:moveTo>
                  <a:pt x="636" y="0"/>
                </a:moveTo>
                <a:cubicBezTo>
                  <a:pt x="559" y="141"/>
                  <a:pt x="280" y="508"/>
                  <a:pt x="174" y="846"/>
                </a:cubicBezTo>
                <a:cubicBezTo>
                  <a:pt x="68" y="1184"/>
                  <a:pt x="36" y="1782"/>
                  <a:pt x="0" y="202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0" name="Freeform 63"/>
          <p:cNvSpPr>
            <a:spLocks/>
          </p:cNvSpPr>
          <p:nvPr/>
        </p:nvSpPr>
        <p:spPr bwMode="auto">
          <a:xfrm>
            <a:off x="4429125" y="2657475"/>
            <a:ext cx="782638" cy="3257550"/>
          </a:xfrm>
          <a:custGeom>
            <a:avLst/>
            <a:gdLst>
              <a:gd name="T0" fmla="*/ 468749362 w 493"/>
              <a:gd name="T1" fmla="*/ 0 h 2052"/>
              <a:gd name="T2" fmla="*/ 1164312931 w 493"/>
              <a:gd name="T3" fmla="*/ 1920359063 h 2052"/>
              <a:gd name="T4" fmla="*/ 0 w 493"/>
              <a:gd name="T5" fmla="*/ 2147483647 h 2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" h="2052">
                <a:moveTo>
                  <a:pt x="186" y="0"/>
                </a:moveTo>
                <a:cubicBezTo>
                  <a:pt x="339" y="210"/>
                  <a:pt x="493" y="420"/>
                  <a:pt x="462" y="762"/>
                </a:cubicBezTo>
                <a:cubicBezTo>
                  <a:pt x="431" y="1104"/>
                  <a:pt x="215" y="1578"/>
                  <a:pt x="0" y="205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1" name="Freeform 65"/>
          <p:cNvSpPr>
            <a:spLocks/>
          </p:cNvSpPr>
          <p:nvPr/>
        </p:nvSpPr>
        <p:spPr bwMode="auto">
          <a:xfrm>
            <a:off x="2419350" y="5314950"/>
            <a:ext cx="1866900" cy="1149350"/>
          </a:xfrm>
          <a:custGeom>
            <a:avLst/>
            <a:gdLst>
              <a:gd name="T0" fmla="*/ 0 w 1176"/>
              <a:gd name="T1" fmla="*/ 0 h 724"/>
              <a:gd name="T2" fmla="*/ 1209675000 w 1176"/>
              <a:gd name="T3" fmla="*/ 1602819375 h 724"/>
              <a:gd name="T4" fmla="*/ 2147483647 w 1176"/>
              <a:gd name="T5" fmla="*/ 1330642500 h 7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6" h="724">
                <a:moveTo>
                  <a:pt x="0" y="0"/>
                </a:moveTo>
                <a:cubicBezTo>
                  <a:pt x="142" y="274"/>
                  <a:pt x="284" y="548"/>
                  <a:pt x="480" y="636"/>
                </a:cubicBezTo>
                <a:cubicBezTo>
                  <a:pt x="676" y="724"/>
                  <a:pt x="926" y="626"/>
                  <a:pt x="1176" y="52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2" name="Freeform 66"/>
          <p:cNvSpPr>
            <a:spLocks/>
          </p:cNvSpPr>
          <p:nvPr/>
        </p:nvSpPr>
        <p:spPr bwMode="auto">
          <a:xfrm>
            <a:off x="4476750" y="1476375"/>
            <a:ext cx="2465388" cy="3095625"/>
          </a:xfrm>
          <a:custGeom>
            <a:avLst/>
            <a:gdLst>
              <a:gd name="T0" fmla="*/ 0 w 1553"/>
              <a:gd name="T1" fmla="*/ 0 h 1950"/>
              <a:gd name="T2" fmla="*/ 1572577819 w 1553"/>
              <a:gd name="T3" fmla="*/ 529232813 h 1950"/>
              <a:gd name="T4" fmla="*/ 1557456878 w 1553"/>
              <a:gd name="T5" fmla="*/ 1769149688 h 1950"/>
              <a:gd name="T6" fmla="*/ 2147483647 w 1553"/>
              <a:gd name="T7" fmla="*/ 2147483647 h 1950"/>
              <a:gd name="T8" fmla="*/ 2147483647 w 1553"/>
              <a:gd name="T9" fmla="*/ 2147483647 h 1950"/>
              <a:gd name="T10" fmla="*/ 2147483647 w 1553"/>
              <a:gd name="T11" fmla="*/ 2147483647 h 19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3" h="1950">
                <a:moveTo>
                  <a:pt x="0" y="0"/>
                </a:moveTo>
                <a:cubicBezTo>
                  <a:pt x="260" y="46"/>
                  <a:pt x="521" y="93"/>
                  <a:pt x="624" y="210"/>
                </a:cubicBezTo>
                <a:cubicBezTo>
                  <a:pt x="727" y="327"/>
                  <a:pt x="556" y="585"/>
                  <a:pt x="618" y="702"/>
                </a:cubicBezTo>
                <a:cubicBezTo>
                  <a:pt x="680" y="819"/>
                  <a:pt x="849" y="754"/>
                  <a:pt x="996" y="912"/>
                </a:cubicBezTo>
                <a:cubicBezTo>
                  <a:pt x="1143" y="1070"/>
                  <a:pt x="1447" y="1477"/>
                  <a:pt x="1500" y="1650"/>
                </a:cubicBezTo>
                <a:cubicBezTo>
                  <a:pt x="1553" y="1823"/>
                  <a:pt x="1433" y="1886"/>
                  <a:pt x="1314" y="195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3" name="Freeform 67"/>
          <p:cNvSpPr>
            <a:spLocks/>
          </p:cNvSpPr>
          <p:nvPr/>
        </p:nvSpPr>
        <p:spPr bwMode="auto">
          <a:xfrm>
            <a:off x="3419475" y="1543050"/>
            <a:ext cx="695325" cy="1800225"/>
          </a:xfrm>
          <a:custGeom>
            <a:avLst/>
            <a:gdLst>
              <a:gd name="T0" fmla="*/ 1103828438 w 438"/>
              <a:gd name="T1" fmla="*/ 0 h 1134"/>
              <a:gd name="T2" fmla="*/ 498990938 w 438"/>
              <a:gd name="T3" fmla="*/ 1134070313 h 1134"/>
              <a:gd name="T4" fmla="*/ 0 w 438"/>
              <a:gd name="T5" fmla="*/ 2147483647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8" h="1134">
                <a:moveTo>
                  <a:pt x="438" y="0"/>
                </a:moveTo>
                <a:cubicBezTo>
                  <a:pt x="354" y="130"/>
                  <a:pt x="271" y="261"/>
                  <a:pt x="198" y="450"/>
                </a:cubicBezTo>
                <a:cubicBezTo>
                  <a:pt x="125" y="639"/>
                  <a:pt x="62" y="886"/>
                  <a:pt x="0" y="113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3040BC-DAE3-4E32-AF1D-69746600C290}"/>
                  </a:ext>
                </a:extLst>
              </p:cNvPr>
              <p:cNvSpPr txBox="1"/>
              <p:nvPr/>
            </p:nvSpPr>
            <p:spPr>
              <a:xfrm>
                <a:off x="200003" y="951232"/>
                <a:ext cx="311583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edge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3040BC-DAE3-4E32-AF1D-69746600C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" y="951232"/>
                <a:ext cx="3115834" cy="2246769"/>
              </a:xfrm>
              <a:prstGeom prst="rect">
                <a:avLst/>
              </a:prstGeom>
              <a:blipFill>
                <a:blip r:embed="rId3"/>
                <a:stretch>
                  <a:fillRect l="-2153" t="-1084" r="-1566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2">
                <a:extLst>
                  <a:ext uri="{FF2B5EF4-FFF2-40B4-BE49-F238E27FC236}">
                    <a16:creationId xmlns:a16="http://schemas.microsoft.com/office/drawing/2014/main" id="{92703A65-B0CE-41EA-BB10-CCE89D09B06E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Extended Graph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Rectangle 2">
                <a:extLst>
                  <a:ext uri="{FF2B5EF4-FFF2-40B4-BE49-F238E27FC236}">
                    <a16:creationId xmlns:a16="http://schemas.microsoft.com/office/drawing/2014/main" id="{92703A65-B0CE-41EA-BB10-CCE89D09B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4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985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AA2BFB-2AE4-4B93-97E4-F69076CCF09D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002060"/>
                    </a:solidFill>
                  </a:rPr>
                  <a:t>Goal: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Set capacities on edges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so that </a:t>
                </a:r>
                <a:br>
                  <a:rPr lang="en-US" altLang="en-US" sz="2400" dirty="0">
                    <a:solidFill>
                      <a:schemeClr val="tx1"/>
                    </a:solidFill>
                  </a:rPr>
                </a:br>
                <a:r>
                  <a:rPr lang="en-US" altLang="en-US" sz="2400" dirty="0">
                    <a:solidFill>
                      <a:schemeClr val="tx1"/>
                    </a:solidFill>
                  </a:rPr>
                  <a:t>for minimum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cut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, the set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  <a:p>
                <a:pPr marL="40005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satisfies precedence constraints</a:t>
                </a:r>
              </a:p>
              <a:p>
                <a:pPr marL="40005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has maximum possible profit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sz="2000" b="1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To satisfy constraints, don’t want any original edges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cross the minimum cut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Otherwise, a task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had a predecessor not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chemeClr val="accent6"/>
                    </a:solidFill>
                  </a:rPr>
                  <a:t>How?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Set capacity of each of the edges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altLang="en-US" sz="2400" b="1" dirty="0">
                    <a:solidFill>
                      <a:schemeClr val="tx1"/>
                    </a:solidFill>
                  </a:rPr>
                  <a:t>.</a:t>
                </a:r>
                <a:endParaRPr lang="en-US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4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1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067F316D-698A-46AA-A762-881834781E0B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Extended Graph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067F316D-698A-46AA-A762-881834781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4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3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08716" y="6226175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30E9C1-9A2F-44B0-9EAE-1802A212C563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1444" name="Group 43"/>
          <p:cNvGrpSpPr>
            <a:grpSpLocks/>
          </p:cNvGrpSpPr>
          <p:nvPr/>
        </p:nvGrpSpPr>
        <p:grpSpPr bwMode="auto">
          <a:xfrm>
            <a:off x="2324100" y="2419350"/>
            <a:ext cx="4219575" cy="3314700"/>
            <a:chOff x="1464" y="1524"/>
            <a:chExt cx="2280" cy="1692"/>
          </a:xfrm>
          <a:solidFill>
            <a:schemeClr val="accent5">
              <a:lumMod val="90000"/>
            </a:schemeClr>
          </a:solidFill>
        </p:grpSpPr>
        <p:sp>
          <p:nvSpPr>
            <p:cNvPr id="61464" name="Oval 5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-1</a:t>
              </a:r>
              <a:endParaRPr lang="en-US" altLang="en-US" sz="1400"/>
            </a:p>
          </p:txBody>
        </p:sp>
        <p:sp>
          <p:nvSpPr>
            <p:cNvPr id="61465" name="Oval 6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61466" name="Oval 7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3</a:t>
              </a:r>
              <a:endParaRPr lang="en-US" altLang="en-US" sz="1400"/>
            </a:p>
          </p:txBody>
        </p:sp>
        <p:sp>
          <p:nvSpPr>
            <p:cNvPr id="61467" name="Oval 8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12</a:t>
              </a:r>
            </a:p>
          </p:txBody>
        </p:sp>
        <p:sp>
          <p:nvSpPr>
            <p:cNvPr id="61468" name="Oval 9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10</a:t>
              </a:r>
              <a:endParaRPr lang="en-US" altLang="en-US" sz="1400"/>
            </a:p>
          </p:txBody>
        </p:sp>
        <p:sp>
          <p:nvSpPr>
            <p:cNvPr id="61469" name="Oval 10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  <a:endParaRPr lang="en-US" altLang="en-US" sz="1400"/>
            </a:p>
          </p:txBody>
        </p:sp>
        <p:sp>
          <p:nvSpPr>
            <p:cNvPr id="61470" name="Oval 11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-3</a:t>
              </a:r>
              <a:endParaRPr lang="en-US" altLang="en-US" sz="1400"/>
            </a:p>
          </p:txBody>
        </p:sp>
        <p:sp>
          <p:nvSpPr>
            <p:cNvPr id="61471" name="Oval 12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11</a:t>
              </a:r>
              <a:endParaRPr lang="en-US" altLang="en-US" sz="1400"/>
            </a:p>
          </p:txBody>
        </p:sp>
        <p:sp>
          <p:nvSpPr>
            <p:cNvPr id="61472" name="Oval 13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</a:t>
              </a:r>
              <a:r>
                <a:rPr lang="en-US" altLang="en-US" sz="1200" b="1"/>
                <a:t>13</a:t>
              </a:r>
              <a:endParaRPr lang="en-US" altLang="en-US" sz="1200"/>
            </a:p>
          </p:txBody>
        </p:sp>
        <p:sp>
          <p:nvSpPr>
            <p:cNvPr id="61473" name="Oval 14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14</a:t>
              </a:r>
            </a:p>
          </p:txBody>
        </p:sp>
        <p:sp>
          <p:nvSpPr>
            <p:cNvPr id="61474" name="Oval 15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-5</a:t>
              </a:r>
              <a:endParaRPr lang="en-US" altLang="en-US" sz="1400"/>
            </a:p>
          </p:txBody>
        </p:sp>
        <p:sp>
          <p:nvSpPr>
            <p:cNvPr id="61475" name="Oval 16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-6</a:t>
              </a:r>
              <a:endParaRPr lang="en-US" altLang="en-US" sz="1400"/>
            </a:p>
          </p:txBody>
        </p:sp>
        <p:sp>
          <p:nvSpPr>
            <p:cNvPr id="61476" name="Oval 17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61477" name="Line 18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Line 19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9" name="Line 20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Line 21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Line 22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Line 23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Line 24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4" name="Line 25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Line 26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6" name="Line 27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7" name="Line 28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Line 29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9" name="Line 30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0" name="Line 31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1" name="Line 32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Line 33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3" name="Line 34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4" name="Line 35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5" name="Line 36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6" name="Line 37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7" name="Oval 38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2</a:t>
              </a:r>
              <a:endParaRPr lang="en-US" altLang="en-US" sz="1400"/>
            </a:p>
          </p:txBody>
        </p:sp>
        <p:sp>
          <p:nvSpPr>
            <p:cNvPr id="61498" name="Line 39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5" name="Oval 41"/>
          <p:cNvSpPr>
            <a:spLocks noChangeArrowheads="1"/>
          </p:cNvSpPr>
          <p:nvPr/>
        </p:nvSpPr>
        <p:spPr bwMode="auto">
          <a:xfrm>
            <a:off x="4184650" y="1409700"/>
            <a:ext cx="249238" cy="2381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latin typeface="+mn-lt"/>
              </a:rPr>
              <a:t>s</a:t>
            </a:r>
            <a:endParaRPr lang="en-US" altLang="en-US" sz="1800" dirty="0">
              <a:latin typeface="+mn-lt"/>
            </a:endParaRPr>
          </a:p>
        </p:txBody>
      </p:sp>
      <p:sp>
        <p:nvSpPr>
          <p:cNvPr id="61446" name="Oval 42"/>
          <p:cNvSpPr>
            <a:spLocks noChangeArrowheads="1"/>
          </p:cNvSpPr>
          <p:nvPr/>
        </p:nvSpPr>
        <p:spPr bwMode="auto">
          <a:xfrm>
            <a:off x="4298950" y="5972175"/>
            <a:ext cx="249238" cy="2286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t</a:t>
            </a:r>
          </a:p>
        </p:txBody>
      </p:sp>
      <p:sp>
        <p:nvSpPr>
          <p:cNvPr id="61447" name="Freeform 44"/>
          <p:cNvSpPr>
            <a:spLocks/>
          </p:cNvSpPr>
          <p:nvPr/>
        </p:nvSpPr>
        <p:spPr bwMode="auto">
          <a:xfrm>
            <a:off x="4338638" y="1638300"/>
            <a:ext cx="33337" cy="2495550"/>
          </a:xfrm>
          <a:custGeom>
            <a:avLst/>
            <a:gdLst>
              <a:gd name="T0" fmla="*/ 52921694 w 21"/>
              <a:gd name="T1" fmla="*/ 2147483647 h 1572"/>
              <a:gd name="T2" fmla="*/ 7559562 w 21"/>
              <a:gd name="T3" fmla="*/ 1935480000 h 1572"/>
              <a:gd name="T4" fmla="*/ 7559562 w 21"/>
              <a:gd name="T5" fmla="*/ 0 h 15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" h="1572">
                <a:moveTo>
                  <a:pt x="21" y="1572"/>
                </a:moveTo>
                <a:cubicBezTo>
                  <a:pt x="18" y="1438"/>
                  <a:pt x="6" y="1030"/>
                  <a:pt x="3" y="768"/>
                </a:cubicBezTo>
                <a:cubicBezTo>
                  <a:pt x="0" y="506"/>
                  <a:pt x="3" y="160"/>
                  <a:pt x="3" y="0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0" name="Freeform 48"/>
          <p:cNvSpPr>
            <a:spLocks/>
          </p:cNvSpPr>
          <p:nvPr/>
        </p:nvSpPr>
        <p:spPr bwMode="auto">
          <a:xfrm>
            <a:off x="3457575" y="4324350"/>
            <a:ext cx="790575" cy="1771650"/>
          </a:xfrm>
          <a:custGeom>
            <a:avLst/>
            <a:gdLst>
              <a:gd name="T0" fmla="*/ 0 w 498"/>
              <a:gd name="T1" fmla="*/ 0 h 1116"/>
              <a:gd name="T2" fmla="*/ 438507188 w 498"/>
              <a:gd name="T3" fmla="*/ 1844754375 h 1116"/>
              <a:gd name="T4" fmla="*/ 1255037813 w 498"/>
              <a:gd name="T5" fmla="*/ 2147483647 h 11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8" h="1116">
                <a:moveTo>
                  <a:pt x="0" y="0"/>
                </a:moveTo>
                <a:cubicBezTo>
                  <a:pt x="45" y="273"/>
                  <a:pt x="91" y="546"/>
                  <a:pt x="174" y="732"/>
                </a:cubicBezTo>
                <a:cubicBezTo>
                  <a:pt x="257" y="918"/>
                  <a:pt x="377" y="1017"/>
                  <a:pt x="498" y="111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1" name="Freeform 50"/>
          <p:cNvSpPr>
            <a:spLocks/>
          </p:cNvSpPr>
          <p:nvPr/>
        </p:nvSpPr>
        <p:spPr bwMode="auto">
          <a:xfrm>
            <a:off x="4581525" y="3971925"/>
            <a:ext cx="1158875" cy="2057400"/>
          </a:xfrm>
          <a:custGeom>
            <a:avLst/>
            <a:gdLst>
              <a:gd name="T0" fmla="*/ 1784270625 w 730"/>
              <a:gd name="T1" fmla="*/ 0 h 1296"/>
              <a:gd name="T2" fmla="*/ 1542335625 w 730"/>
              <a:gd name="T3" fmla="*/ 1769149688 h 1296"/>
              <a:gd name="T4" fmla="*/ 0 w 730"/>
              <a:gd name="T5" fmla="*/ 2147483647 h 1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0" h="1296">
                <a:moveTo>
                  <a:pt x="708" y="0"/>
                </a:moveTo>
                <a:cubicBezTo>
                  <a:pt x="719" y="243"/>
                  <a:pt x="730" y="486"/>
                  <a:pt x="612" y="702"/>
                </a:cubicBezTo>
                <a:cubicBezTo>
                  <a:pt x="494" y="918"/>
                  <a:pt x="247" y="1107"/>
                  <a:pt x="0" y="129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2" name="Freeform 53"/>
          <p:cNvSpPr>
            <a:spLocks/>
          </p:cNvSpPr>
          <p:nvPr/>
        </p:nvSpPr>
        <p:spPr bwMode="auto">
          <a:xfrm>
            <a:off x="4600575" y="4105275"/>
            <a:ext cx="1704975" cy="2260600"/>
          </a:xfrm>
          <a:custGeom>
            <a:avLst/>
            <a:gdLst>
              <a:gd name="T0" fmla="*/ 2147483647 w 1074"/>
              <a:gd name="T1" fmla="*/ 0 h 1424"/>
              <a:gd name="T2" fmla="*/ 1224795938 w 1074"/>
              <a:gd name="T3" fmla="*/ 2147483647 h 1424"/>
              <a:gd name="T4" fmla="*/ 0 w 1074"/>
              <a:gd name="T5" fmla="*/ 2147483647 h 14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4" h="1424">
                <a:moveTo>
                  <a:pt x="1074" y="0"/>
                </a:moveTo>
                <a:cubicBezTo>
                  <a:pt x="869" y="494"/>
                  <a:pt x="665" y="988"/>
                  <a:pt x="486" y="1206"/>
                </a:cubicBezTo>
                <a:cubicBezTo>
                  <a:pt x="307" y="1424"/>
                  <a:pt x="153" y="1366"/>
                  <a:pt x="0" y="130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3" name="Freeform 55"/>
          <p:cNvSpPr>
            <a:spLocks/>
          </p:cNvSpPr>
          <p:nvPr/>
        </p:nvSpPr>
        <p:spPr bwMode="auto">
          <a:xfrm>
            <a:off x="4457700" y="1562100"/>
            <a:ext cx="1171575" cy="1504950"/>
          </a:xfrm>
          <a:custGeom>
            <a:avLst/>
            <a:gdLst>
              <a:gd name="T0" fmla="*/ 0 w 738"/>
              <a:gd name="T1" fmla="*/ 0 h 948"/>
              <a:gd name="T2" fmla="*/ 1209675000 w 738"/>
              <a:gd name="T3" fmla="*/ 559474688 h 948"/>
              <a:gd name="T4" fmla="*/ 1476811563 w 738"/>
              <a:gd name="T5" fmla="*/ 1950600938 h 948"/>
              <a:gd name="T6" fmla="*/ 1859875313 w 738"/>
              <a:gd name="T7" fmla="*/ 2147483647 h 9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8" h="948">
                <a:moveTo>
                  <a:pt x="0" y="0"/>
                </a:moveTo>
                <a:cubicBezTo>
                  <a:pt x="81" y="37"/>
                  <a:pt x="382" y="93"/>
                  <a:pt x="480" y="222"/>
                </a:cubicBezTo>
                <a:cubicBezTo>
                  <a:pt x="578" y="351"/>
                  <a:pt x="543" y="653"/>
                  <a:pt x="586" y="774"/>
                </a:cubicBezTo>
                <a:cubicBezTo>
                  <a:pt x="629" y="895"/>
                  <a:pt x="671" y="931"/>
                  <a:pt x="738" y="948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54" name="Freeform 56"/>
          <p:cNvSpPr>
            <a:spLocks/>
          </p:cNvSpPr>
          <p:nvPr/>
        </p:nvSpPr>
        <p:spPr bwMode="auto">
          <a:xfrm>
            <a:off x="4429125" y="1443038"/>
            <a:ext cx="1511300" cy="976312"/>
          </a:xfrm>
          <a:custGeom>
            <a:avLst/>
            <a:gdLst>
              <a:gd name="T0" fmla="*/ 0 w 952"/>
              <a:gd name="T1" fmla="*/ 52922460 h 615"/>
              <a:gd name="T2" fmla="*/ 2056447500 w 952"/>
              <a:gd name="T3" fmla="*/ 249494547 h 615"/>
              <a:gd name="T4" fmla="*/ 2056447500 w 952"/>
              <a:gd name="T5" fmla="*/ 1549894506 h 6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615">
                <a:moveTo>
                  <a:pt x="0" y="21"/>
                </a:moveTo>
                <a:cubicBezTo>
                  <a:pt x="340" y="10"/>
                  <a:pt x="680" y="0"/>
                  <a:pt x="816" y="99"/>
                </a:cubicBezTo>
                <a:cubicBezTo>
                  <a:pt x="952" y="198"/>
                  <a:pt x="884" y="406"/>
                  <a:pt x="816" y="615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5" name="Freeform 57"/>
          <p:cNvSpPr>
            <a:spLocks/>
          </p:cNvSpPr>
          <p:nvPr/>
        </p:nvSpPr>
        <p:spPr bwMode="auto">
          <a:xfrm>
            <a:off x="4010025" y="1619250"/>
            <a:ext cx="152400" cy="1285875"/>
          </a:xfrm>
          <a:custGeom>
            <a:avLst/>
            <a:gdLst>
              <a:gd name="T0" fmla="*/ 241935000 w 96"/>
              <a:gd name="T1" fmla="*/ 0 h 810"/>
              <a:gd name="T2" fmla="*/ 0 w 96"/>
              <a:gd name="T3" fmla="*/ 2041326563 h 8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810">
                <a:moveTo>
                  <a:pt x="96" y="0"/>
                </a:moveTo>
                <a:cubicBezTo>
                  <a:pt x="96" y="0"/>
                  <a:pt x="48" y="405"/>
                  <a:pt x="0" y="810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6" name="Freeform 58"/>
          <p:cNvSpPr>
            <a:spLocks/>
          </p:cNvSpPr>
          <p:nvPr/>
        </p:nvSpPr>
        <p:spPr bwMode="auto">
          <a:xfrm>
            <a:off x="3009900" y="1590675"/>
            <a:ext cx="1114425" cy="3886200"/>
          </a:xfrm>
          <a:custGeom>
            <a:avLst/>
            <a:gdLst>
              <a:gd name="T0" fmla="*/ 1769149688 w 702"/>
              <a:gd name="T1" fmla="*/ 0 h 2448"/>
              <a:gd name="T2" fmla="*/ 1164312188 w 702"/>
              <a:gd name="T3" fmla="*/ 1648182188 h 2448"/>
              <a:gd name="T4" fmla="*/ 1360884375 w 702"/>
              <a:gd name="T5" fmla="*/ 2147483647 h 2448"/>
              <a:gd name="T6" fmla="*/ 1224795938 w 702"/>
              <a:gd name="T7" fmla="*/ 2147483647 h 2448"/>
              <a:gd name="T8" fmla="*/ 0 w 702"/>
              <a:gd name="T9" fmla="*/ 2147483647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2448">
                <a:moveTo>
                  <a:pt x="702" y="0"/>
                </a:moveTo>
                <a:cubicBezTo>
                  <a:pt x="595" y="207"/>
                  <a:pt x="489" y="414"/>
                  <a:pt x="462" y="654"/>
                </a:cubicBezTo>
                <a:cubicBezTo>
                  <a:pt x="435" y="894"/>
                  <a:pt x="536" y="1213"/>
                  <a:pt x="540" y="1440"/>
                </a:cubicBezTo>
                <a:cubicBezTo>
                  <a:pt x="544" y="1667"/>
                  <a:pt x="576" y="1848"/>
                  <a:pt x="486" y="2016"/>
                </a:cubicBezTo>
                <a:cubicBezTo>
                  <a:pt x="396" y="2184"/>
                  <a:pt x="198" y="2316"/>
                  <a:pt x="0" y="2448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7" name="Freeform 59"/>
          <p:cNvSpPr>
            <a:spLocks/>
          </p:cNvSpPr>
          <p:nvPr/>
        </p:nvSpPr>
        <p:spPr bwMode="auto">
          <a:xfrm>
            <a:off x="4400550" y="1628775"/>
            <a:ext cx="838200" cy="3162300"/>
          </a:xfrm>
          <a:custGeom>
            <a:avLst/>
            <a:gdLst>
              <a:gd name="T0" fmla="*/ 30241875 w 528"/>
              <a:gd name="T1" fmla="*/ 0 h 1992"/>
              <a:gd name="T2" fmla="*/ 1088707500 w 528"/>
              <a:gd name="T3" fmla="*/ 438507188 h 1992"/>
              <a:gd name="T4" fmla="*/ 1315521563 w 528"/>
              <a:gd name="T5" fmla="*/ 1376005313 h 1992"/>
              <a:gd name="T6" fmla="*/ 997981875 w 528"/>
              <a:gd name="T7" fmla="*/ 2147483647 h 1992"/>
              <a:gd name="T8" fmla="*/ 0 w 528"/>
              <a:gd name="T9" fmla="*/ 2147483647 h 19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" h="1992">
                <a:moveTo>
                  <a:pt x="12" y="0"/>
                </a:moveTo>
                <a:cubicBezTo>
                  <a:pt x="179" y="41"/>
                  <a:pt x="347" y="83"/>
                  <a:pt x="432" y="174"/>
                </a:cubicBezTo>
                <a:cubicBezTo>
                  <a:pt x="517" y="265"/>
                  <a:pt x="528" y="366"/>
                  <a:pt x="522" y="546"/>
                </a:cubicBezTo>
                <a:cubicBezTo>
                  <a:pt x="516" y="726"/>
                  <a:pt x="483" y="1013"/>
                  <a:pt x="396" y="1254"/>
                </a:cubicBezTo>
                <a:cubicBezTo>
                  <a:pt x="309" y="1495"/>
                  <a:pt x="154" y="1743"/>
                  <a:pt x="0" y="1992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8" name="Freeform 60"/>
          <p:cNvSpPr>
            <a:spLocks/>
          </p:cNvSpPr>
          <p:nvPr/>
        </p:nvSpPr>
        <p:spPr bwMode="auto">
          <a:xfrm>
            <a:off x="3124200" y="1485900"/>
            <a:ext cx="1009650" cy="3219450"/>
          </a:xfrm>
          <a:custGeom>
            <a:avLst/>
            <a:gdLst>
              <a:gd name="T0" fmla="*/ 1602819375 w 636"/>
              <a:gd name="T1" fmla="*/ 0 h 2028"/>
              <a:gd name="T2" fmla="*/ 438507188 w 636"/>
              <a:gd name="T3" fmla="*/ 2132052188 h 2028"/>
              <a:gd name="T4" fmla="*/ 0 w 636"/>
              <a:gd name="T5" fmla="*/ 2147483647 h 20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6" h="2028">
                <a:moveTo>
                  <a:pt x="636" y="0"/>
                </a:moveTo>
                <a:cubicBezTo>
                  <a:pt x="559" y="141"/>
                  <a:pt x="280" y="508"/>
                  <a:pt x="174" y="846"/>
                </a:cubicBezTo>
                <a:cubicBezTo>
                  <a:pt x="68" y="1184"/>
                  <a:pt x="36" y="1782"/>
                  <a:pt x="0" y="2028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0" name="Freeform 63"/>
          <p:cNvSpPr>
            <a:spLocks/>
          </p:cNvSpPr>
          <p:nvPr/>
        </p:nvSpPr>
        <p:spPr bwMode="auto">
          <a:xfrm>
            <a:off x="4429125" y="2657475"/>
            <a:ext cx="782638" cy="3257550"/>
          </a:xfrm>
          <a:custGeom>
            <a:avLst/>
            <a:gdLst>
              <a:gd name="T0" fmla="*/ 468749362 w 493"/>
              <a:gd name="T1" fmla="*/ 0 h 2052"/>
              <a:gd name="T2" fmla="*/ 1164312931 w 493"/>
              <a:gd name="T3" fmla="*/ 1920359063 h 2052"/>
              <a:gd name="T4" fmla="*/ 0 w 493"/>
              <a:gd name="T5" fmla="*/ 2147483647 h 2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" h="2052">
                <a:moveTo>
                  <a:pt x="186" y="0"/>
                </a:moveTo>
                <a:cubicBezTo>
                  <a:pt x="339" y="210"/>
                  <a:pt x="493" y="420"/>
                  <a:pt x="462" y="762"/>
                </a:cubicBezTo>
                <a:cubicBezTo>
                  <a:pt x="431" y="1104"/>
                  <a:pt x="215" y="1578"/>
                  <a:pt x="0" y="205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1" name="Freeform 65"/>
          <p:cNvSpPr>
            <a:spLocks/>
          </p:cNvSpPr>
          <p:nvPr/>
        </p:nvSpPr>
        <p:spPr bwMode="auto">
          <a:xfrm>
            <a:off x="2419350" y="5314950"/>
            <a:ext cx="1866900" cy="1149350"/>
          </a:xfrm>
          <a:custGeom>
            <a:avLst/>
            <a:gdLst>
              <a:gd name="T0" fmla="*/ 0 w 1176"/>
              <a:gd name="T1" fmla="*/ 0 h 724"/>
              <a:gd name="T2" fmla="*/ 1209675000 w 1176"/>
              <a:gd name="T3" fmla="*/ 1602819375 h 724"/>
              <a:gd name="T4" fmla="*/ 2147483647 w 1176"/>
              <a:gd name="T5" fmla="*/ 1330642500 h 7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6" h="724">
                <a:moveTo>
                  <a:pt x="0" y="0"/>
                </a:moveTo>
                <a:cubicBezTo>
                  <a:pt x="142" y="274"/>
                  <a:pt x="284" y="548"/>
                  <a:pt x="480" y="636"/>
                </a:cubicBezTo>
                <a:cubicBezTo>
                  <a:pt x="676" y="724"/>
                  <a:pt x="926" y="626"/>
                  <a:pt x="1176" y="52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2" name="Freeform 66"/>
          <p:cNvSpPr>
            <a:spLocks/>
          </p:cNvSpPr>
          <p:nvPr/>
        </p:nvSpPr>
        <p:spPr bwMode="auto">
          <a:xfrm>
            <a:off x="4476750" y="1476375"/>
            <a:ext cx="2465388" cy="3095625"/>
          </a:xfrm>
          <a:custGeom>
            <a:avLst/>
            <a:gdLst>
              <a:gd name="T0" fmla="*/ 0 w 1553"/>
              <a:gd name="T1" fmla="*/ 0 h 1950"/>
              <a:gd name="T2" fmla="*/ 1572577819 w 1553"/>
              <a:gd name="T3" fmla="*/ 529232813 h 1950"/>
              <a:gd name="T4" fmla="*/ 1557456878 w 1553"/>
              <a:gd name="T5" fmla="*/ 1769149688 h 1950"/>
              <a:gd name="T6" fmla="*/ 2147483647 w 1553"/>
              <a:gd name="T7" fmla="*/ 2147483647 h 1950"/>
              <a:gd name="T8" fmla="*/ 2147483647 w 1553"/>
              <a:gd name="T9" fmla="*/ 2147483647 h 1950"/>
              <a:gd name="T10" fmla="*/ 2147483647 w 1553"/>
              <a:gd name="T11" fmla="*/ 2147483647 h 19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3" h="1950">
                <a:moveTo>
                  <a:pt x="0" y="0"/>
                </a:moveTo>
                <a:cubicBezTo>
                  <a:pt x="260" y="46"/>
                  <a:pt x="521" y="93"/>
                  <a:pt x="624" y="210"/>
                </a:cubicBezTo>
                <a:cubicBezTo>
                  <a:pt x="727" y="327"/>
                  <a:pt x="556" y="585"/>
                  <a:pt x="618" y="702"/>
                </a:cubicBezTo>
                <a:cubicBezTo>
                  <a:pt x="680" y="819"/>
                  <a:pt x="849" y="754"/>
                  <a:pt x="996" y="912"/>
                </a:cubicBezTo>
                <a:cubicBezTo>
                  <a:pt x="1143" y="1070"/>
                  <a:pt x="1447" y="1477"/>
                  <a:pt x="1500" y="1650"/>
                </a:cubicBezTo>
                <a:cubicBezTo>
                  <a:pt x="1553" y="1823"/>
                  <a:pt x="1433" y="1886"/>
                  <a:pt x="1314" y="1950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3" name="Freeform 67"/>
          <p:cNvSpPr>
            <a:spLocks/>
          </p:cNvSpPr>
          <p:nvPr/>
        </p:nvSpPr>
        <p:spPr bwMode="auto">
          <a:xfrm>
            <a:off x="3419475" y="1543050"/>
            <a:ext cx="695325" cy="1800225"/>
          </a:xfrm>
          <a:custGeom>
            <a:avLst/>
            <a:gdLst>
              <a:gd name="T0" fmla="*/ 1103828438 w 438"/>
              <a:gd name="T1" fmla="*/ 0 h 1134"/>
              <a:gd name="T2" fmla="*/ 498990938 w 438"/>
              <a:gd name="T3" fmla="*/ 1134070313 h 1134"/>
              <a:gd name="T4" fmla="*/ 0 w 438"/>
              <a:gd name="T5" fmla="*/ 2147483647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8" h="1134">
                <a:moveTo>
                  <a:pt x="438" y="0"/>
                </a:moveTo>
                <a:cubicBezTo>
                  <a:pt x="354" y="130"/>
                  <a:pt x="271" y="261"/>
                  <a:pt x="198" y="450"/>
                </a:cubicBezTo>
                <a:cubicBezTo>
                  <a:pt x="125" y="639"/>
                  <a:pt x="62" y="886"/>
                  <a:pt x="0" y="1134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2">
                <a:extLst>
                  <a:ext uri="{FF2B5EF4-FFF2-40B4-BE49-F238E27FC236}">
                    <a16:creationId xmlns:a16="http://schemas.microsoft.com/office/drawing/2014/main" id="{92703A65-B0CE-41EA-BB10-CCE89D09B06E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Extended Graph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Rectangle 2">
                <a:extLst>
                  <a:ext uri="{FF2B5EF4-FFF2-40B4-BE49-F238E27FC236}">
                    <a16:creationId xmlns:a16="http://schemas.microsoft.com/office/drawing/2014/main" id="{92703A65-B0CE-41EA-BB10-CCE89D09B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reeform 58">
            <a:extLst>
              <a:ext uri="{FF2B5EF4-FFF2-40B4-BE49-F238E27FC236}">
                <a16:creationId xmlns:a16="http://schemas.microsoft.com/office/drawing/2014/main" id="{D232F500-3FC6-47A8-983E-4B2505958C6F}"/>
              </a:ext>
            </a:extLst>
          </p:cNvPr>
          <p:cNvSpPr>
            <a:spLocks/>
          </p:cNvSpPr>
          <p:nvPr/>
        </p:nvSpPr>
        <p:spPr bwMode="auto">
          <a:xfrm>
            <a:off x="2324100" y="1332082"/>
            <a:ext cx="3781425" cy="863600"/>
          </a:xfrm>
          <a:custGeom>
            <a:avLst/>
            <a:gdLst>
              <a:gd name="T0" fmla="*/ 0 w 2382"/>
              <a:gd name="T1" fmla="*/ 1149191250 h 544"/>
              <a:gd name="T2" fmla="*/ 2147483647 w 2382"/>
              <a:gd name="T3" fmla="*/ 1179433125 h 544"/>
              <a:gd name="T4" fmla="*/ 2147483647 w 2382"/>
              <a:gd name="T5" fmla="*/ 0 h 5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82" h="544">
                <a:moveTo>
                  <a:pt x="0" y="456"/>
                </a:moveTo>
                <a:cubicBezTo>
                  <a:pt x="455" y="500"/>
                  <a:pt x="911" y="544"/>
                  <a:pt x="1308" y="468"/>
                </a:cubicBezTo>
                <a:cubicBezTo>
                  <a:pt x="1705" y="392"/>
                  <a:pt x="2043" y="196"/>
                  <a:pt x="2382" y="0"/>
                </a:cubicBezTo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59">
                <a:extLst>
                  <a:ext uri="{FF2B5EF4-FFF2-40B4-BE49-F238E27FC236}">
                    <a16:creationId xmlns:a16="http://schemas.microsoft.com/office/drawing/2014/main" id="{1E638E69-B03B-4358-8ED0-7E418F53EE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37" y="2370338"/>
                <a:ext cx="3231397" cy="124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Cut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endParaRPr lang="en-US" altLang="en-US" sz="2400" b="0" dirty="0"/>
              </a:p>
              <a:p>
                <a:pPr algn="l"/>
                <a:r>
                  <a:rPr lang="en-US" altLang="en-US" sz="2400" b="0" dirty="0"/>
                  <a:t>C = 11+8+14+4+</a:t>
                </a:r>
              </a:p>
              <a:p>
                <a:pPr algn="l"/>
                <a:r>
                  <a:rPr lang="en-US" altLang="en-US" sz="2400" dirty="0"/>
                  <a:t>       </a:t>
                </a:r>
                <a:r>
                  <a:rPr lang="en-US" altLang="en-US" sz="2400" b="0" dirty="0"/>
                  <a:t>10+12+3+4+2</a:t>
                </a:r>
              </a:p>
            </p:txBody>
          </p:sp>
        </mc:Choice>
        <mc:Fallback xmlns="">
          <p:sp>
            <p:nvSpPr>
              <p:cNvPr id="60" name="Text Box 59">
                <a:extLst>
                  <a:ext uri="{FF2B5EF4-FFF2-40B4-BE49-F238E27FC236}">
                    <a16:creationId xmlns:a16="http://schemas.microsoft.com/office/drawing/2014/main" id="{1E638E69-B03B-4358-8ED0-7E418F53E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37" y="2370338"/>
                <a:ext cx="3231397" cy="1247777"/>
              </a:xfrm>
              <a:prstGeom prst="rect">
                <a:avLst/>
              </a:prstGeom>
              <a:blipFill>
                <a:blip r:embed="rId4"/>
                <a:stretch>
                  <a:fillRect l="-2830" t="-47805" b="-102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640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08716" y="6226175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30E9C1-9A2F-44B0-9EAE-1802A212C563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1444" name="Group 43"/>
          <p:cNvGrpSpPr>
            <a:grpSpLocks/>
          </p:cNvGrpSpPr>
          <p:nvPr/>
        </p:nvGrpSpPr>
        <p:grpSpPr bwMode="auto">
          <a:xfrm>
            <a:off x="2324100" y="2419350"/>
            <a:ext cx="4219575" cy="3314700"/>
            <a:chOff x="1464" y="1524"/>
            <a:chExt cx="2280" cy="1692"/>
          </a:xfrm>
          <a:solidFill>
            <a:schemeClr val="accent5">
              <a:lumMod val="90000"/>
            </a:schemeClr>
          </a:solidFill>
        </p:grpSpPr>
        <p:sp>
          <p:nvSpPr>
            <p:cNvPr id="61464" name="Oval 5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-1</a:t>
              </a:r>
              <a:endParaRPr lang="en-US" altLang="en-US" sz="1400"/>
            </a:p>
          </p:txBody>
        </p:sp>
        <p:sp>
          <p:nvSpPr>
            <p:cNvPr id="61465" name="Oval 6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61466" name="Oval 7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3</a:t>
              </a:r>
              <a:endParaRPr lang="en-US" altLang="en-US" sz="1400"/>
            </a:p>
          </p:txBody>
        </p:sp>
        <p:sp>
          <p:nvSpPr>
            <p:cNvPr id="61467" name="Oval 8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12</a:t>
              </a:r>
            </a:p>
          </p:txBody>
        </p:sp>
        <p:sp>
          <p:nvSpPr>
            <p:cNvPr id="61468" name="Oval 9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10</a:t>
              </a:r>
              <a:endParaRPr lang="en-US" altLang="en-US" sz="1400"/>
            </a:p>
          </p:txBody>
        </p:sp>
        <p:sp>
          <p:nvSpPr>
            <p:cNvPr id="61469" name="Oval 10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  <a:endParaRPr lang="en-US" altLang="en-US" sz="1400"/>
            </a:p>
          </p:txBody>
        </p:sp>
        <p:sp>
          <p:nvSpPr>
            <p:cNvPr id="61470" name="Oval 11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-3</a:t>
              </a:r>
              <a:endParaRPr lang="en-US" altLang="en-US" sz="1400"/>
            </a:p>
          </p:txBody>
        </p:sp>
        <p:sp>
          <p:nvSpPr>
            <p:cNvPr id="61471" name="Oval 12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11</a:t>
              </a:r>
              <a:endParaRPr lang="en-US" altLang="en-US" sz="1400"/>
            </a:p>
          </p:txBody>
        </p:sp>
        <p:sp>
          <p:nvSpPr>
            <p:cNvPr id="61472" name="Oval 13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</a:t>
              </a:r>
              <a:r>
                <a:rPr lang="en-US" altLang="en-US" sz="1200" b="1"/>
                <a:t>13</a:t>
              </a:r>
              <a:endParaRPr lang="en-US" altLang="en-US" sz="1200"/>
            </a:p>
          </p:txBody>
        </p:sp>
        <p:sp>
          <p:nvSpPr>
            <p:cNvPr id="61473" name="Oval 14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14</a:t>
              </a:r>
            </a:p>
          </p:txBody>
        </p:sp>
        <p:sp>
          <p:nvSpPr>
            <p:cNvPr id="61474" name="Oval 15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-5</a:t>
              </a:r>
              <a:endParaRPr lang="en-US" altLang="en-US" sz="1400"/>
            </a:p>
          </p:txBody>
        </p:sp>
        <p:sp>
          <p:nvSpPr>
            <p:cNvPr id="61475" name="Oval 16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-6</a:t>
              </a:r>
              <a:endParaRPr lang="en-US" altLang="en-US" sz="1400"/>
            </a:p>
          </p:txBody>
        </p:sp>
        <p:sp>
          <p:nvSpPr>
            <p:cNvPr id="61476" name="Oval 17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61477" name="Line 18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Line 19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9" name="Line 20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Line 21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Line 22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Line 23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Line 24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4" name="Line 25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Line 26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6" name="Line 27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7" name="Line 28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Line 29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9" name="Line 30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0" name="Line 31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1" name="Line 32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Line 33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3" name="Line 34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4" name="Line 35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5" name="Line 36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6" name="Line 37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7" name="Oval 38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2</a:t>
              </a:r>
              <a:endParaRPr lang="en-US" altLang="en-US" sz="1400"/>
            </a:p>
          </p:txBody>
        </p:sp>
        <p:sp>
          <p:nvSpPr>
            <p:cNvPr id="61498" name="Line 39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5" name="Oval 41"/>
          <p:cNvSpPr>
            <a:spLocks noChangeArrowheads="1"/>
          </p:cNvSpPr>
          <p:nvPr/>
        </p:nvSpPr>
        <p:spPr bwMode="auto">
          <a:xfrm>
            <a:off x="4184650" y="1409700"/>
            <a:ext cx="249238" cy="2381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latin typeface="+mn-lt"/>
              </a:rPr>
              <a:t>s</a:t>
            </a:r>
            <a:endParaRPr lang="en-US" altLang="en-US" sz="1800" dirty="0">
              <a:latin typeface="+mn-lt"/>
            </a:endParaRPr>
          </a:p>
        </p:txBody>
      </p:sp>
      <p:sp>
        <p:nvSpPr>
          <p:cNvPr id="61446" name="Oval 42"/>
          <p:cNvSpPr>
            <a:spLocks noChangeArrowheads="1"/>
          </p:cNvSpPr>
          <p:nvPr/>
        </p:nvSpPr>
        <p:spPr bwMode="auto">
          <a:xfrm>
            <a:off x="4298950" y="5972175"/>
            <a:ext cx="249238" cy="2286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t</a:t>
            </a:r>
          </a:p>
        </p:txBody>
      </p:sp>
      <p:sp>
        <p:nvSpPr>
          <p:cNvPr id="61447" name="Freeform 44"/>
          <p:cNvSpPr>
            <a:spLocks/>
          </p:cNvSpPr>
          <p:nvPr/>
        </p:nvSpPr>
        <p:spPr bwMode="auto">
          <a:xfrm>
            <a:off x="4338638" y="1638300"/>
            <a:ext cx="33337" cy="2495550"/>
          </a:xfrm>
          <a:custGeom>
            <a:avLst/>
            <a:gdLst>
              <a:gd name="T0" fmla="*/ 52921694 w 21"/>
              <a:gd name="T1" fmla="*/ 2147483647 h 1572"/>
              <a:gd name="T2" fmla="*/ 7559562 w 21"/>
              <a:gd name="T3" fmla="*/ 1935480000 h 1572"/>
              <a:gd name="T4" fmla="*/ 7559562 w 21"/>
              <a:gd name="T5" fmla="*/ 0 h 15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" h="1572">
                <a:moveTo>
                  <a:pt x="21" y="1572"/>
                </a:moveTo>
                <a:cubicBezTo>
                  <a:pt x="18" y="1438"/>
                  <a:pt x="6" y="1030"/>
                  <a:pt x="3" y="768"/>
                </a:cubicBezTo>
                <a:cubicBezTo>
                  <a:pt x="0" y="506"/>
                  <a:pt x="3" y="160"/>
                  <a:pt x="3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0" name="Freeform 48"/>
          <p:cNvSpPr>
            <a:spLocks/>
          </p:cNvSpPr>
          <p:nvPr/>
        </p:nvSpPr>
        <p:spPr bwMode="auto">
          <a:xfrm>
            <a:off x="3457575" y="4324350"/>
            <a:ext cx="790575" cy="1771650"/>
          </a:xfrm>
          <a:custGeom>
            <a:avLst/>
            <a:gdLst>
              <a:gd name="T0" fmla="*/ 0 w 498"/>
              <a:gd name="T1" fmla="*/ 0 h 1116"/>
              <a:gd name="T2" fmla="*/ 438507188 w 498"/>
              <a:gd name="T3" fmla="*/ 1844754375 h 1116"/>
              <a:gd name="T4" fmla="*/ 1255037813 w 498"/>
              <a:gd name="T5" fmla="*/ 2147483647 h 11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8" h="1116">
                <a:moveTo>
                  <a:pt x="0" y="0"/>
                </a:moveTo>
                <a:cubicBezTo>
                  <a:pt x="45" y="273"/>
                  <a:pt x="91" y="546"/>
                  <a:pt x="174" y="732"/>
                </a:cubicBezTo>
                <a:cubicBezTo>
                  <a:pt x="257" y="918"/>
                  <a:pt x="377" y="1017"/>
                  <a:pt x="498" y="1116"/>
                </a:cubicBezTo>
              </a:path>
            </a:pathLst>
          </a:custGeom>
          <a:noFill/>
          <a:ln w="38100" cap="flat" cmpd="sng">
            <a:solidFill>
              <a:srgbClr val="66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1" name="Freeform 50"/>
          <p:cNvSpPr>
            <a:spLocks/>
          </p:cNvSpPr>
          <p:nvPr/>
        </p:nvSpPr>
        <p:spPr bwMode="auto">
          <a:xfrm>
            <a:off x="4581525" y="3971925"/>
            <a:ext cx="1158875" cy="2057400"/>
          </a:xfrm>
          <a:custGeom>
            <a:avLst/>
            <a:gdLst>
              <a:gd name="T0" fmla="*/ 1784270625 w 730"/>
              <a:gd name="T1" fmla="*/ 0 h 1296"/>
              <a:gd name="T2" fmla="*/ 1542335625 w 730"/>
              <a:gd name="T3" fmla="*/ 1769149688 h 1296"/>
              <a:gd name="T4" fmla="*/ 0 w 730"/>
              <a:gd name="T5" fmla="*/ 2147483647 h 1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0" h="1296">
                <a:moveTo>
                  <a:pt x="708" y="0"/>
                </a:moveTo>
                <a:cubicBezTo>
                  <a:pt x="719" y="243"/>
                  <a:pt x="730" y="486"/>
                  <a:pt x="612" y="702"/>
                </a:cubicBezTo>
                <a:cubicBezTo>
                  <a:pt x="494" y="918"/>
                  <a:pt x="247" y="1107"/>
                  <a:pt x="0" y="129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2" name="Freeform 53"/>
          <p:cNvSpPr>
            <a:spLocks/>
          </p:cNvSpPr>
          <p:nvPr/>
        </p:nvSpPr>
        <p:spPr bwMode="auto">
          <a:xfrm>
            <a:off x="4600575" y="4105275"/>
            <a:ext cx="1704975" cy="2260600"/>
          </a:xfrm>
          <a:custGeom>
            <a:avLst/>
            <a:gdLst>
              <a:gd name="T0" fmla="*/ 2147483647 w 1074"/>
              <a:gd name="T1" fmla="*/ 0 h 1424"/>
              <a:gd name="T2" fmla="*/ 1224795938 w 1074"/>
              <a:gd name="T3" fmla="*/ 2147483647 h 1424"/>
              <a:gd name="T4" fmla="*/ 0 w 1074"/>
              <a:gd name="T5" fmla="*/ 2147483647 h 14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4" h="1424">
                <a:moveTo>
                  <a:pt x="1074" y="0"/>
                </a:moveTo>
                <a:cubicBezTo>
                  <a:pt x="869" y="494"/>
                  <a:pt x="665" y="988"/>
                  <a:pt x="486" y="1206"/>
                </a:cubicBezTo>
                <a:cubicBezTo>
                  <a:pt x="307" y="1424"/>
                  <a:pt x="153" y="1366"/>
                  <a:pt x="0" y="130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3" name="Freeform 55"/>
          <p:cNvSpPr>
            <a:spLocks/>
          </p:cNvSpPr>
          <p:nvPr/>
        </p:nvSpPr>
        <p:spPr bwMode="auto">
          <a:xfrm>
            <a:off x="4457700" y="1562100"/>
            <a:ext cx="1171575" cy="1504950"/>
          </a:xfrm>
          <a:custGeom>
            <a:avLst/>
            <a:gdLst>
              <a:gd name="T0" fmla="*/ 0 w 738"/>
              <a:gd name="T1" fmla="*/ 0 h 948"/>
              <a:gd name="T2" fmla="*/ 1209675000 w 738"/>
              <a:gd name="T3" fmla="*/ 559474688 h 948"/>
              <a:gd name="T4" fmla="*/ 1476811563 w 738"/>
              <a:gd name="T5" fmla="*/ 1950600938 h 948"/>
              <a:gd name="T6" fmla="*/ 1859875313 w 738"/>
              <a:gd name="T7" fmla="*/ 2147483647 h 9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8" h="948">
                <a:moveTo>
                  <a:pt x="0" y="0"/>
                </a:moveTo>
                <a:cubicBezTo>
                  <a:pt x="81" y="37"/>
                  <a:pt x="382" y="93"/>
                  <a:pt x="480" y="222"/>
                </a:cubicBezTo>
                <a:cubicBezTo>
                  <a:pt x="578" y="351"/>
                  <a:pt x="543" y="653"/>
                  <a:pt x="586" y="774"/>
                </a:cubicBezTo>
                <a:cubicBezTo>
                  <a:pt x="629" y="895"/>
                  <a:pt x="671" y="931"/>
                  <a:pt x="738" y="948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54" name="Freeform 56"/>
          <p:cNvSpPr>
            <a:spLocks/>
          </p:cNvSpPr>
          <p:nvPr/>
        </p:nvSpPr>
        <p:spPr bwMode="auto">
          <a:xfrm>
            <a:off x="4429125" y="1443038"/>
            <a:ext cx="1511300" cy="976312"/>
          </a:xfrm>
          <a:custGeom>
            <a:avLst/>
            <a:gdLst>
              <a:gd name="T0" fmla="*/ 0 w 952"/>
              <a:gd name="T1" fmla="*/ 52922460 h 615"/>
              <a:gd name="T2" fmla="*/ 2056447500 w 952"/>
              <a:gd name="T3" fmla="*/ 249494547 h 615"/>
              <a:gd name="T4" fmla="*/ 2056447500 w 952"/>
              <a:gd name="T5" fmla="*/ 1549894506 h 6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615">
                <a:moveTo>
                  <a:pt x="0" y="21"/>
                </a:moveTo>
                <a:cubicBezTo>
                  <a:pt x="340" y="10"/>
                  <a:pt x="680" y="0"/>
                  <a:pt x="816" y="99"/>
                </a:cubicBezTo>
                <a:cubicBezTo>
                  <a:pt x="952" y="198"/>
                  <a:pt x="884" y="406"/>
                  <a:pt x="816" y="615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5" name="Freeform 57"/>
          <p:cNvSpPr>
            <a:spLocks/>
          </p:cNvSpPr>
          <p:nvPr/>
        </p:nvSpPr>
        <p:spPr bwMode="auto">
          <a:xfrm>
            <a:off x="4010025" y="1619250"/>
            <a:ext cx="152400" cy="1285875"/>
          </a:xfrm>
          <a:custGeom>
            <a:avLst/>
            <a:gdLst>
              <a:gd name="T0" fmla="*/ 241935000 w 96"/>
              <a:gd name="T1" fmla="*/ 0 h 810"/>
              <a:gd name="T2" fmla="*/ 0 w 96"/>
              <a:gd name="T3" fmla="*/ 2041326563 h 8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810">
                <a:moveTo>
                  <a:pt x="96" y="0"/>
                </a:moveTo>
                <a:cubicBezTo>
                  <a:pt x="96" y="0"/>
                  <a:pt x="48" y="405"/>
                  <a:pt x="0" y="81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6" name="Freeform 58"/>
          <p:cNvSpPr>
            <a:spLocks/>
          </p:cNvSpPr>
          <p:nvPr/>
        </p:nvSpPr>
        <p:spPr bwMode="auto">
          <a:xfrm>
            <a:off x="3009900" y="1590675"/>
            <a:ext cx="1114425" cy="3886200"/>
          </a:xfrm>
          <a:custGeom>
            <a:avLst/>
            <a:gdLst>
              <a:gd name="T0" fmla="*/ 1769149688 w 702"/>
              <a:gd name="T1" fmla="*/ 0 h 2448"/>
              <a:gd name="T2" fmla="*/ 1164312188 w 702"/>
              <a:gd name="T3" fmla="*/ 1648182188 h 2448"/>
              <a:gd name="T4" fmla="*/ 1360884375 w 702"/>
              <a:gd name="T5" fmla="*/ 2147483647 h 2448"/>
              <a:gd name="T6" fmla="*/ 1224795938 w 702"/>
              <a:gd name="T7" fmla="*/ 2147483647 h 2448"/>
              <a:gd name="T8" fmla="*/ 0 w 702"/>
              <a:gd name="T9" fmla="*/ 2147483647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2448">
                <a:moveTo>
                  <a:pt x="702" y="0"/>
                </a:moveTo>
                <a:cubicBezTo>
                  <a:pt x="595" y="207"/>
                  <a:pt x="489" y="414"/>
                  <a:pt x="462" y="654"/>
                </a:cubicBezTo>
                <a:cubicBezTo>
                  <a:pt x="435" y="894"/>
                  <a:pt x="536" y="1213"/>
                  <a:pt x="540" y="1440"/>
                </a:cubicBezTo>
                <a:cubicBezTo>
                  <a:pt x="544" y="1667"/>
                  <a:pt x="576" y="1848"/>
                  <a:pt x="486" y="2016"/>
                </a:cubicBezTo>
                <a:cubicBezTo>
                  <a:pt x="396" y="2184"/>
                  <a:pt x="198" y="2316"/>
                  <a:pt x="0" y="244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7" name="Freeform 59"/>
          <p:cNvSpPr>
            <a:spLocks/>
          </p:cNvSpPr>
          <p:nvPr/>
        </p:nvSpPr>
        <p:spPr bwMode="auto">
          <a:xfrm>
            <a:off x="4400550" y="1628775"/>
            <a:ext cx="838200" cy="3162300"/>
          </a:xfrm>
          <a:custGeom>
            <a:avLst/>
            <a:gdLst>
              <a:gd name="T0" fmla="*/ 30241875 w 528"/>
              <a:gd name="T1" fmla="*/ 0 h 1992"/>
              <a:gd name="T2" fmla="*/ 1088707500 w 528"/>
              <a:gd name="T3" fmla="*/ 438507188 h 1992"/>
              <a:gd name="T4" fmla="*/ 1315521563 w 528"/>
              <a:gd name="T5" fmla="*/ 1376005313 h 1992"/>
              <a:gd name="T6" fmla="*/ 997981875 w 528"/>
              <a:gd name="T7" fmla="*/ 2147483647 h 1992"/>
              <a:gd name="T8" fmla="*/ 0 w 528"/>
              <a:gd name="T9" fmla="*/ 2147483647 h 19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" h="1992">
                <a:moveTo>
                  <a:pt x="12" y="0"/>
                </a:moveTo>
                <a:cubicBezTo>
                  <a:pt x="179" y="41"/>
                  <a:pt x="347" y="83"/>
                  <a:pt x="432" y="174"/>
                </a:cubicBezTo>
                <a:cubicBezTo>
                  <a:pt x="517" y="265"/>
                  <a:pt x="528" y="366"/>
                  <a:pt x="522" y="546"/>
                </a:cubicBezTo>
                <a:cubicBezTo>
                  <a:pt x="516" y="726"/>
                  <a:pt x="483" y="1013"/>
                  <a:pt x="396" y="1254"/>
                </a:cubicBezTo>
                <a:cubicBezTo>
                  <a:pt x="309" y="1495"/>
                  <a:pt x="154" y="1743"/>
                  <a:pt x="0" y="19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8" name="Freeform 60"/>
          <p:cNvSpPr>
            <a:spLocks/>
          </p:cNvSpPr>
          <p:nvPr/>
        </p:nvSpPr>
        <p:spPr bwMode="auto">
          <a:xfrm>
            <a:off x="3124200" y="1485900"/>
            <a:ext cx="1009650" cy="3219450"/>
          </a:xfrm>
          <a:custGeom>
            <a:avLst/>
            <a:gdLst>
              <a:gd name="T0" fmla="*/ 1602819375 w 636"/>
              <a:gd name="T1" fmla="*/ 0 h 2028"/>
              <a:gd name="T2" fmla="*/ 438507188 w 636"/>
              <a:gd name="T3" fmla="*/ 2132052188 h 2028"/>
              <a:gd name="T4" fmla="*/ 0 w 636"/>
              <a:gd name="T5" fmla="*/ 2147483647 h 20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6" h="2028">
                <a:moveTo>
                  <a:pt x="636" y="0"/>
                </a:moveTo>
                <a:cubicBezTo>
                  <a:pt x="559" y="141"/>
                  <a:pt x="280" y="508"/>
                  <a:pt x="174" y="846"/>
                </a:cubicBezTo>
                <a:cubicBezTo>
                  <a:pt x="68" y="1184"/>
                  <a:pt x="36" y="1782"/>
                  <a:pt x="0" y="202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0" name="Freeform 63"/>
          <p:cNvSpPr>
            <a:spLocks/>
          </p:cNvSpPr>
          <p:nvPr/>
        </p:nvSpPr>
        <p:spPr bwMode="auto">
          <a:xfrm>
            <a:off x="4429125" y="2657475"/>
            <a:ext cx="782638" cy="3257550"/>
          </a:xfrm>
          <a:custGeom>
            <a:avLst/>
            <a:gdLst>
              <a:gd name="T0" fmla="*/ 468749362 w 493"/>
              <a:gd name="T1" fmla="*/ 0 h 2052"/>
              <a:gd name="T2" fmla="*/ 1164312931 w 493"/>
              <a:gd name="T3" fmla="*/ 1920359063 h 2052"/>
              <a:gd name="T4" fmla="*/ 0 w 493"/>
              <a:gd name="T5" fmla="*/ 2147483647 h 2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" h="2052">
                <a:moveTo>
                  <a:pt x="186" y="0"/>
                </a:moveTo>
                <a:cubicBezTo>
                  <a:pt x="339" y="210"/>
                  <a:pt x="493" y="420"/>
                  <a:pt x="462" y="762"/>
                </a:cubicBezTo>
                <a:cubicBezTo>
                  <a:pt x="431" y="1104"/>
                  <a:pt x="215" y="1578"/>
                  <a:pt x="0" y="205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1" name="Freeform 65"/>
          <p:cNvSpPr>
            <a:spLocks/>
          </p:cNvSpPr>
          <p:nvPr/>
        </p:nvSpPr>
        <p:spPr bwMode="auto">
          <a:xfrm>
            <a:off x="2419350" y="5314950"/>
            <a:ext cx="1866900" cy="1149350"/>
          </a:xfrm>
          <a:custGeom>
            <a:avLst/>
            <a:gdLst>
              <a:gd name="T0" fmla="*/ 0 w 1176"/>
              <a:gd name="T1" fmla="*/ 0 h 724"/>
              <a:gd name="T2" fmla="*/ 1209675000 w 1176"/>
              <a:gd name="T3" fmla="*/ 1602819375 h 724"/>
              <a:gd name="T4" fmla="*/ 2147483647 w 1176"/>
              <a:gd name="T5" fmla="*/ 1330642500 h 7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6" h="724">
                <a:moveTo>
                  <a:pt x="0" y="0"/>
                </a:moveTo>
                <a:cubicBezTo>
                  <a:pt x="142" y="274"/>
                  <a:pt x="284" y="548"/>
                  <a:pt x="480" y="636"/>
                </a:cubicBezTo>
                <a:cubicBezTo>
                  <a:pt x="676" y="724"/>
                  <a:pt x="926" y="626"/>
                  <a:pt x="1176" y="528"/>
                </a:cubicBezTo>
              </a:path>
            </a:pathLst>
          </a:custGeom>
          <a:noFill/>
          <a:ln w="38100" cap="flat" cmpd="sng">
            <a:solidFill>
              <a:srgbClr val="66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2" name="Freeform 66"/>
          <p:cNvSpPr>
            <a:spLocks/>
          </p:cNvSpPr>
          <p:nvPr/>
        </p:nvSpPr>
        <p:spPr bwMode="auto">
          <a:xfrm>
            <a:off x="4476750" y="1476375"/>
            <a:ext cx="2465388" cy="3095625"/>
          </a:xfrm>
          <a:custGeom>
            <a:avLst/>
            <a:gdLst>
              <a:gd name="T0" fmla="*/ 0 w 1553"/>
              <a:gd name="T1" fmla="*/ 0 h 1950"/>
              <a:gd name="T2" fmla="*/ 1572577819 w 1553"/>
              <a:gd name="T3" fmla="*/ 529232813 h 1950"/>
              <a:gd name="T4" fmla="*/ 1557456878 w 1553"/>
              <a:gd name="T5" fmla="*/ 1769149688 h 1950"/>
              <a:gd name="T6" fmla="*/ 2147483647 w 1553"/>
              <a:gd name="T7" fmla="*/ 2147483647 h 1950"/>
              <a:gd name="T8" fmla="*/ 2147483647 w 1553"/>
              <a:gd name="T9" fmla="*/ 2147483647 h 1950"/>
              <a:gd name="T10" fmla="*/ 2147483647 w 1553"/>
              <a:gd name="T11" fmla="*/ 2147483647 h 19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3" h="1950">
                <a:moveTo>
                  <a:pt x="0" y="0"/>
                </a:moveTo>
                <a:cubicBezTo>
                  <a:pt x="260" y="46"/>
                  <a:pt x="521" y="93"/>
                  <a:pt x="624" y="210"/>
                </a:cubicBezTo>
                <a:cubicBezTo>
                  <a:pt x="727" y="327"/>
                  <a:pt x="556" y="585"/>
                  <a:pt x="618" y="702"/>
                </a:cubicBezTo>
                <a:cubicBezTo>
                  <a:pt x="680" y="819"/>
                  <a:pt x="849" y="754"/>
                  <a:pt x="996" y="912"/>
                </a:cubicBezTo>
                <a:cubicBezTo>
                  <a:pt x="1143" y="1070"/>
                  <a:pt x="1447" y="1477"/>
                  <a:pt x="1500" y="1650"/>
                </a:cubicBezTo>
                <a:cubicBezTo>
                  <a:pt x="1553" y="1823"/>
                  <a:pt x="1433" y="1886"/>
                  <a:pt x="1314" y="1950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3" name="Freeform 67"/>
          <p:cNvSpPr>
            <a:spLocks/>
          </p:cNvSpPr>
          <p:nvPr/>
        </p:nvSpPr>
        <p:spPr bwMode="auto">
          <a:xfrm>
            <a:off x="3419475" y="1543050"/>
            <a:ext cx="695325" cy="1800225"/>
          </a:xfrm>
          <a:custGeom>
            <a:avLst/>
            <a:gdLst>
              <a:gd name="T0" fmla="*/ 1103828438 w 438"/>
              <a:gd name="T1" fmla="*/ 0 h 1134"/>
              <a:gd name="T2" fmla="*/ 498990938 w 438"/>
              <a:gd name="T3" fmla="*/ 1134070313 h 1134"/>
              <a:gd name="T4" fmla="*/ 0 w 438"/>
              <a:gd name="T5" fmla="*/ 2147483647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8" h="1134">
                <a:moveTo>
                  <a:pt x="438" y="0"/>
                </a:moveTo>
                <a:cubicBezTo>
                  <a:pt x="354" y="130"/>
                  <a:pt x="271" y="261"/>
                  <a:pt x="198" y="450"/>
                </a:cubicBezTo>
                <a:cubicBezTo>
                  <a:pt x="125" y="639"/>
                  <a:pt x="62" y="886"/>
                  <a:pt x="0" y="113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2">
                <a:extLst>
                  <a:ext uri="{FF2B5EF4-FFF2-40B4-BE49-F238E27FC236}">
                    <a16:creationId xmlns:a16="http://schemas.microsoft.com/office/drawing/2014/main" id="{92703A65-B0CE-41EA-BB10-CCE89D09B06E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Extended Graph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Rectangle 2">
                <a:extLst>
                  <a:ext uri="{FF2B5EF4-FFF2-40B4-BE49-F238E27FC236}">
                    <a16:creationId xmlns:a16="http://schemas.microsoft.com/office/drawing/2014/main" id="{92703A65-B0CE-41EA-BB10-CCE89D09B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reeform 58">
            <a:extLst>
              <a:ext uri="{FF2B5EF4-FFF2-40B4-BE49-F238E27FC236}">
                <a16:creationId xmlns:a16="http://schemas.microsoft.com/office/drawing/2014/main" id="{F5EBF6E5-4099-4CC1-8DD9-274F13B9218D}"/>
              </a:ext>
            </a:extLst>
          </p:cNvPr>
          <p:cNvSpPr>
            <a:spLocks/>
          </p:cNvSpPr>
          <p:nvPr/>
        </p:nvSpPr>
        <p:spPr bwMode="auto">
          <a:xfrm>
            <a:off x="3638550" y="1419225"/>
            <a:ext cx="2390775" cy="5257800"/>
          </a:xfrm>
          <a:custGeom>
            <a:avLst/>
            <a:gdLst>
              <a:gd name="T0" fmla="*/ 2147483647 w 1506"/>
              <a:gd name="T1" fmla="*/ 0 h 3312"/>
              <a:gd name="T2" fmla="*/ 2011084688 w 1506"/>
              <a:gd name="T3" fmla="*/ 544353750 h 3312"/>
              <a:gd name="T4" fmla="*/ 1270158750 w 1506"/>
              <a:gd name="T5" fmla="*/ 1300400625 h 3312"/>
              <a:gd name="T6" fmla="*/ 1406247188 w 1506"/>
              <a:gd name="T7" fmla="*/ 2147483647 h 3312"/>
              <a:gd name="T8" fmla="*/ 1784270625 w 1506"/>
              <a:gd name="T9" fmla="*/ 2147483647 h 3312"/>
              <a:gd name="T10" fmla="*/ 0 w 1506"/>
              <a:gd name="T11" fmla="*/ 2147483647 h 3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06" h="3312">
                <a:moveTo>
                  <a:pt x="1506" y="0"/>
                </a:moveTo>
                <a:cubicBezTo>
                  <a:pt x="1235" y="65"/>
                  <a:pt x="965" y="130"/>
                  <a:pt x="798" y="216"/>
                </a:cubicBezTo>
                <a:cubicBezTo>
                  <a:pt x="631" y="302"/>
                  <a:pt x="544" y="378"/>
                  <a:pt x="504" y="516"/>
                </a:cubicBezTo>
                <a:cubicBezTo>
                  <a:pt x="464" y="654"/>
                  <a:pt x="524" y="779"/>
                  <a:pt x="558" y="1044"/>
                </a:cubicBezTo>
                <a:cubicBezTo>
                  <a:pt x="592" y="1309"/>
                  <a:pt x="801" y="1728"/>
                  <a:pt x="708" y="2106"/>
                </a:cubicBezTo>
                <a:cubicBezTo>
                  <a:pt x="615" y="2484"/>
                  <a:pt x="307" y="2898"/>
                  <a:pt x="0" y="3312"/>
                </a:cubicBezTo>
              </a:path>
            </a:pathLst>
          </a:custGeom>
          <a:noFill/>
          <a:ln w="762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7F519D5B-E559-4BE6-83E6-DAF41D7CAD64}"/>
                  </a:ext>
                </a:extLst>
              </p:cNvPr>
              <p:cNvSpPr/>
              <p:nvPr/>
            </p:nvSpPr>
            <p:spPr bwMode="auto">
              <a:xfrm>
                <a:off x="6380364" y="2024366"/>
                <a:ext cx="2213493" cy="783193"/>
              </a:xfrm>
              <a:prstGeom prst="wedgeRoundRectCallout">
                <a:avLst>
                  <a:gd name="adj1" fmla="val -102574"/>
                  <a:gd name="adj2" fmla="val 83256"/>
                  <a:gd name="adj3" fmla="val 16667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This edge doesn’t cross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7F519D5B-E559-4BE6-83E6-DAF41D7CAD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364" y="2024366"/>
                <a:ext cx="2213493" cy="783193"/>
              </a:xfrm>
              <a:prstGeom prst="wedgeRoundRectCallout">
                <a:avLst>
                  <a:gd name="adj1" fmla="val -102574"/>
                  <a:gd name="adj2" fmla="val 83256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Box 61">
            <a:extLst>
              <a:ext uri="{FF2B5EF4-FFF2-40B4-BE49-F238E27FC236}">
                <a16:creationId xmlns:a16="http://schemas.microsoft.com/office/drawing/2014/main" id="{93553FCB-AFB0-45FB-85C1-01FBA1B90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305938"/>
            <a:ext cx="26431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dirty="0"/>
              <a:t>Cut </a:t>
            </a:r>
          </a:p>
          <a:p>
            <a:pPr algn="l"/>
            <a:r>
              <a:rPr lang="en-US" altLang="en-US" dirty="0"/>
              <a:t>=</a:t>
            </a:r>
            <a:r>
              <a:rPr lang="en-US" altLang="en-US" b="1" dirty="0">
                <a:solidFill>
                  <a:srgbClr val="669900"/>
                </a:solidFill>
              </a:rPr>
              <a:t>13</a:t>
            </a:r>
            <a:r>
              <a:rPr lang="en-US" altLang="en-US" dirty="0">
                <a:solidFill>
                  <a:srgbClr val="669900"/>
                </a:solidFill>
              </a:rPr>
              <a:t>+</a:t>
            </a:r>
            <a:r>
              <a:rPr lang="en-US" altLang="en-US" b="1" dirty="0">
                <a:solidFill>
                  <a:srgbClr val="669900"/>
                </a:solidFill>
              </a:rPr>
              <a:t>3</a:t>
            </a:r>
            <a:r>
              <a:rPr lang="en-US" altLang="en-US" dirty="0"/>
              <a:t>+</a:t>
            </a:r>
            <a:r>
              <a:rPr lang="en-US" altLang="en-US" b="1" dirty="0">
                <a:solidFill>
                  <a:srgbClr val="C00000"/>
                </a:solidFill>
              </a:rPr>
              <a:t>2</a:t>
            </a:r>
            <a:r>
              <a:rPr lang="en-US" altLang="en-US" dirty="0">
                <a:solidFill>
                  <a:srgbClr val="C00000"/>
                </a:solidFill>
              </a:rPr>
              <a:t>+</a:t>
            </a:r>
            <a:r>
              <a:rPr lang="en-US" altLang="en-US" b="1" dirty="0">
                <a:solidFill>
                  <a:srgbClr val="C00000"/>
                </a:solidFill>
              </a:rPr>
              <a:t>3</a:t>
            </a:r>
            <a:r>
              <a:rPr lang="en-US" altLang="en-US" dirty="0">
                <a:solidFill>
                  <a:srgbClr val="C00000"/>
                </a:solidFill>
              </a:rPr>
              <a:t>+</a:t>
            </a:r>
            <a:r>
              <a:rPr lang="en-US" altLang="en-US" b="1" dirty="0">
                <a:solidFill>
                  <a:srgbClr val="C00000"/>
                </a:solidFill>
              </a:rPr>
              <a:t>4</a:t>
            </a:r>
          </a:p>
          <a:p>
            <a:pPr algn="l"/>
            <a:r>
              <a:rPr lang="en-US" altLang="en-US" dirty="0"/>
              <a:t>=</a:t>
            </a:r>
            <a:r>
              <a:rPr lang="en-US" altLang="en-US" b="1" dirty="0">
                <a:solidFill>
                  <a:srgbClr val="669900"/>
                </a:solidFill>
              </a:rPr>
              <a:t>13</a:t>
            </a:r>
            <a:r>
              <a:rPr lang="en-US" altLang="en-US" dirty="0">
                <a:solidFill>
                  <a:srgbClr val="669900"/>
                </a:solidFill>
              </a:rPr>
              <a:t>+</a:t>
            </a:r>
            <a:r>
              <a:rPr lang="en-US" altLang="en-US" b="1" dirty="0">
                <a:solidFill>
                  <a:srgbClr val="669900"/>
                </a:solidFill>
              </a:rPr>
              <a:t>3</a:t>
            </a:r>
          </a:p>
          <a:p>
            <a:pPr algn="l"/>
            <a:r>
              <a:rPr lang="en-US" altLang="en-US" dirty="0">
                <a:solidFill>
                  <a:schemeClr val="hlink"/>
                </a:solidFill>
              </a:rPr>
              <a:t>   </a:t>
            </a:r>
            <a:r>
              <a:rPr lang="en-US" altLang="en-US" dirty="0"/>
              <a:t>+</a:t>
            </a:r>
            <a:r>
              <a:rPr lang="en-US" altLang="en-US" b="1" dirty="0">
                <a:solidFill>
                  <a:srgbClr val="C00000"/>
                </a:solidFill>
              </a:rPr>
              <a:t>C</a:t>
            </a:r>
            <a:r>
              <a:rPr lang="en-US" altLang="en-US" dirty="0">
                <a:solidFill>
                  <a:srgbClr val="C00000"/>
                </a:solidFill>
              </a:rPr>
              <a:t>-</a:t>
            </a:r>
            <a:r>
              <a:rPr lang="en-US" altLang="en-US" b="1" dirty="0">
                <a:solidFill>
                  <a:srgbClr val="C00000"/>
                </a:solidFill>
              </a:rPr>
              <a:t>4</a:t>
            </a:r>
            <a:r>
              <a:rPr lang="en-US" altLang="en-US" dirty="0">
                <a:solidFill>
                  <a:srgbClr val="C00000"/>
                </a:solidFill>
              </a:rPr>
              <a:t>-</a:t>
            </a:r>
            <a:r>
              <a:rPr lang="en-US" altLang="en-US" b="1" dirty="0">
                <a:solidFill>
                  <a:srgbClr val="C00000"/>
                </a:solidFill>
              </a:rPr>
              <a:t>8</a:t>
            </a:r>
            <a:r>
              <a:rPr lang="en-US" altLang="en-US" dirty="0">
                <a:solidFill>
                  <a:srgbClr val="C00000"/>
                </a:solidFill>
              </a:rPr>
              <a:t>-</a:t>
            </a:r>
            <a:r>
              <a:rPr lang="en-US" altLang="en-US" b="1" dirty="0">
                <a:solidFill>
                  <a:srgbClr val="C00000"/>
                </a:solidFill>
              </a:rPr>
              <a:t>10</a:t>
            </a:r>
            <a:r>
              <a:rPr lang="en-US" altLang="en-US" dirty="0">
                <a:solidFill>
                  <a:srgbClr val="C00000"/>
                </a:solidFill>
              </a:rPr>
              <a:t>-</a:t>
            </a:r>
            <a:r>
              <a:rPr lang="en-US" altLang="en-US" b="1" dirty="0">
                <a:solidFill>
                  <a:srgbClr val="C00000"/>
                </a:solidFill>
              </a:rPr>
              <a:t>11</a:t>
            </a:r>
            <a:r>
              <a:rPr lang="en-US" altLang="en-US" dirty="0">
                <a:solidFill>
                  <a:srgbClr val="C00000"/>
                </a:solidFill>
              </a:rPr>
              <a:t>-</a:t>
            </a:r>
            <a:r>
              <a:rPr lang="en-US" altLang="en-US" b="1" dirty="0">
                <a:solidFill>
                  <a:srgbClr val="C00000"/>
                </a:solidFill>
              </a:rPr>
              <a:t>12</a:t>
            </a:r>
            <a:r>
              <a:rPr lang="en-US" altLang="en-US" dirty="0">
                <a:solidFill>
                  <a:srgbClr val="C00000"/>
                </a:solidFill>
              </a:rPr>
              <a:t>-</a:t>
            </a:r>
            <a:r>
              <a:rPr lang="en-US" altLang="en-US" b="1" dirty="0">
                <a:solidFill>
                  <a:srgbClr val="C0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14927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Project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b="1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Claim:</a:t>
                </a: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cut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</m:ba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with finite capacity,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the set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satisfies</a:t>
                </a:r>
              </a:p>
              <a:p>
                <a:r>
                  <a:rPr lang="en-US" altLang="en-US" sz="2200" dirty="0"/>
                  <a:t>precedence constraints and</a:t>
                </a:r>
              </a:p>
              <a:p>
                <a:r>
                  <a:rPr lang="en-US" altLang="en-US" sz="2200" dirty="0">
                    <a:sym typeface="Symbol" panose="05050102010706020507" pitchFamily="18" charset="2"/>
                  </a:rPr>
                  <a:t>has capacity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cap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bar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sub>
                      <m:sup/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alt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2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Profit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d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b="1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Corollary: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A minimum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cut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</m:ba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r>
                  <a:rPr lang="en-US" altLang="en-US" sz="2200" dirty="0"/>
                  <a:t> yields an optimal solution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 to the project selection problem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b="1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Algorithm: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Compute maximum flow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Find the set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/>
                  <a:t> of vertices reachable from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b="1" dirty="0"/>
                  <a:t>Return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200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Proof of 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10677"/>
                <a:ext cx="8229600" cy="547268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satisfies precedence constraints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No edge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crosses forward out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since those edges have capacity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+∞</m:t>
                    </m:r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en-US" sz="2200" dirty="0">
                  <a:sym typeface="Symbol" panose="05050102010706020507" pitchFamily="18" charset="2"/>
                </a:endParaRPr>
              </a:p>
              <a:p>
                <a:r>
                  <a:rPr lang="en-US" altLang="en-US" sz="2200" dirty="0">
                    <a:sym typeface="Symbol" panose="05050102010706020507" pitchFamily="18" charset="2"/>
                  </a:rPr>
                  <a:t>Capacity =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2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Profit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d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Only forward edges cut are of the form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edges for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contribute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: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</m:d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&lt;0</m:t>
                        </m:r>
                      </m:sub>
                      <m:sup/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: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</m:d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&lt;0</m:t>
                        </m:r>
                      </m:sub>
                      <m:sup/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edges for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contribute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∉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: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</m:d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&gt;0</m:t>
                        </m:r>
                      </m:sub>
                      <m:sup/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: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</m:d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&gt;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  <m:sup/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Therefore, the total capacity is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: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</m:d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&gt;0</m:t>
                        </m:r>
                      </m:sub>
                      <m:sup/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2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Profit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0677"/>
                <a:ext cx="8229600" cy="5472685"/>
              </a:xfrm>
              <a:blipFill>
                <a:blip r:embed="rId3"/>
                <a:stretch>
                  <a:fillRect l="-963" t="-668" b="-1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Applications of Max Flow:</a:t>
            </a:r>
            <a:br>
              <a:rPr kumimoji="0" lang="en-US" sz="3600" dirty="0">
                <a:cs typeface="+mj-cs"/>
              </a:rPr>
            </a:br>
            <a:r>
              <a:rPr lang="en-US" sz="3600" dirty="0"/>
              <a:t>Image </a:t>
            </a:r>
            <a:r>
              <a:rPr lang="en-US" altLang="en-US" sz="3600" dirty="0">
                <a:solidFill>
                  <a:srgbClr val="002060"/>
                </a:solidFill>
              </a:rPr>
              <a:t>Segmentation</a:t>
            </a:r>
            <a:endParaRPr kumimoji="0"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6220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Image Segmentation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9147"/>
            <a:ext cx="8229600" cy="4927017"/>
          </a:xfrm>
        </p:spPr>
        <p:txBody>
          <a:bodyPr/>
          <a:lstStyle/>
          <a:p>
            <a:pPr lvl="1" indent="-742950"/>
            <a:r>
              <a:rPr lang="en-US" altLang="en-US" dirty="0"/>
              <a:t>Given an image we want to separate </a:t>
            </a:r>
          </a:p>
          <a:p>
            <a:pPr lvl="1" indent="-742950"/>
            <a:r>
              <a:rPr lang="en-US" altLang="en-US" dirty="0"/>
              <a:t>foreground from background</a:t>
            </a:r>
          </a:p>
          <a:p>
            <a:pPr marL="346075" lvl="1" indent="-346075">
              <a:buFont typeface="Arial" panose="020B0604020202020204" pitchFamily="34" charset="0"/>
              <a:buChar char="•"/>
            </a:pPr>
            <a:r>
              <a:rPr lang="en-US" altLang="en-US" dirty="0"/>
              <a:t>Important problem in image processing.</a:t>
            </a:r>
          </a:p>
          <a:p>
            <a:pPr marL="346075" lvl="1" indent="-346075">
              <a:buFont typeface="Arial" panose="020B0604020202020204" pitchFamily="34" charset="0"/>
              <a:buChar char="•"/>
            </a:pPr>
            <a:r>
              <a:rPr lang="en-US" altLang="en-US" dirty="0"/>
              <a:t>Divide image into coherent regions.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463" y="3722253"/>
            <a:ext cx="4794067" cy="25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02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6096" y="229231"/>
            <a:ext cx="9107904" cy="994001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sz="4000" dirty="0"/>
              <a:t>Foreground / background segmentation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0452" y="1267677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/>
                  <a:t>Label each pixel as foreground/background.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000" dirty="0"/>
                  <a:t> = set of pixels,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000" dirty="0"/>
                  <a:t> = pairs of neighboring pixels.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is the original image.</a:t>
                </a:r>
                <a:endParaRPr lang="en-US" alt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≫0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means we prefer to label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in foreground.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≥0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is</a:t>
                </a:r>
                <a:r>
                  <a:rPr lang="en-US" altLang="en-US" sz="2000" dirty="0"/>
                  <a:t> separation penalty for labeling one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br>
                  <a:rPr lang="en-US" altLang="en-US" sz="2000" dirty="0"/>
                </a:br>
                <a:r>
                  <a:rPr lang="en-US" altLang="en-US" sz="2000" dirty="0"/>
                  <a:t>and j as foreground, and the other as background.</a:t>
                </a:r>
              </a:p>
              <a:p>
                <a:pPr marL="0" indent="0">
                  <a:buNone/>
                </a:pPr>
                <a:endParaRPr lang="en-US" alt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chemeClr val="accent6"/>
                    </a:solidFill>
                  </a:rPr>
                  <a:t>Goals:</a:t>
                </a:r>
              </a:p>
              <a:p>
                <a:pPr marL="0" indent="0">
                  <a:buNone/>
                </a:pPr>
                <a:r>
                  <a:rPr lang="en-US" altLang="en-US" sz="2000" dirty="0"/>
                  <a:t>Find partition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bar>
                      <m:barPr>
                        <m:pos m:val="top"/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that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minimizes</a:t>
                </a:r>
                <a:r>
                  <a:rPr lang="en-US" altLang="en-US" sz="20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ba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/>
                  <a:t> is the foreground.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452" y="1267677"/>
                <a:ext cx="8229600" cy="4797690"/>
              </a:xfrm>
              <a:blipFill>
                <a:blip r:embed="rId3"/>
                <a:stretch>
                  <a:fillRect l="-741" t="-635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03D5D-4AE5-4469-841D-446A8FEC3E15}"/>
              </a:ext>
            </a:extLst>
          </p:cNvPr>
          <p:cNvGrpSpPr/>
          <p:nvPr/>
        </p:nvGrpSpPr>
        <p:grpSpPr>
          <a:xfrm>
            <a:off x="6518275" y="1248237"/>
            <a:ext cx="2438400" cy="2438400"/>
            <a:chOff x="6518275" y="1432591"/>
            <a:chExt cx="2438400" cy="2438400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5DEC285A-BD70-480A-B117-B44F4CAA6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0337EF3-FECA-422B-B190-43504F595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BED0F57C-3BFF-4A18-A23E-60D531252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FC409F32-044B-475B-80FA-3FE1A4CAD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9BF3EEE-FC26-41D5-8E5B-DB9E1CFFD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FDB0F52E-77B9-43FA-BAC0-945C210A1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10616A1-8479-409A-BD37-D2A094A79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DC15C35-2153-4A4F-8B38-9B7E224D5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4783F239-9F88-4BB4-B00A-E4A9A95CC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E7D97DC5-44AD-4805-AEE1-9B6F0A5EE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077D7CB-3B01-43E2-ABD9-CBC66ED13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606C7B77-4930-4C39-A46D-760660DD2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8AE08E3D-DC8A-48F9-BE84-29F9418FA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78E99D7D-4255-462F-90B4-E30E18337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E06BC43-702E-4EF0-BE8E-39D6F5018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B76CB309-C7F9-4DB7-A5B2-8381790B1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6D2E7EAF-736F-41A8-AC39-62C7F77FE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41665F28-3C05-4ECF-878F-ECACF20ED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239A2522-C58D-4585-9230-B9651FCD3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CDC66AAB-3EEB-4D9B-A0FF-D9552F2B5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D9097A43-1D36-430B-B4B0-2D5699680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8C3B359-3551-4613-8C16-8892B77C4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70F51358-5772-4273-AE44-31A4D9218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E253BC0-1A77-427B-9436-3F48CCBBB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061B4378-913A-4841-912E-FD8456020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903CCD62-F307-4D5C-BD5C-31F36578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0BB34A36-1A32-460C-9373-EDEC0D027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D72D1860-04AA-489C-AA79-D1F41B55B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AD33AF9D-B763-4C8C-AF08-11FB73000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A3D52392-D305-4758-BB72-9BC1F46B7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D78CBC65-DA00-4E45-A771-0A87E5C90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F4C88D3A-EB25-42EA-9097-DCE3E7B21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0E121F16-D10E-4DF5-9499-3CC9CE15C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AF2AE96B-F8C3-4262-87DD-3ED8B57CC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82B2759C-03A8-4F24-BD94-834E73FA4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D7352089-8DA9-438B-BE8D-A8D8EC1C5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01637BDD-8638-40A8-B64C-939550E4B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9F1494C7-3491-43B8-96F0-95CA82AE8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6CE1FDAB-6F79-445E-AE4C-4282E029E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DE460A40-00DA-45C2-9845-F264BC0AB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AF555F37-7DB5-4509-A55B-A1F0C97E8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B91CB6E8-9455-4B01-A064-4E8309ABA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7ADA98C2-2564-4AFC-BCA1-3E4EF23D1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22DC48FA-A0D8-4D13-9835-CA5D9EDB1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355F7FE6-A53F-4FB4-891B-E16004AA8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BAE3363E-9A66-4DAE-8B33-A3099837F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699E915B-BF2C-42D3-A2E8-545D93528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Rectangle 51">
              <a:extLst>
                <a:ext uri="{FF2B5EF4-FFF2-40B4-BE49-F238E27FC236}">
                  <a16:creationId xmlns:a16="http://schemas.microsoft.com/office/drawing/2014/main" id="{5F7857C3-EF11-46D2-9DAF-D6DDF149A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933A072D-C96E-46B8-946F-9A28EEC56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66B34D12-65A7-49CA-BD9D-03BC57560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Rectangle 54">
              <a:extLst>
                <a:ext uri="{FF2B5EF4-FFF2-40B4-BE49-F238E27FC236}">
                  <a16:creationId xmlns:a16="http://schemas.microsoft.com/office/drawing/2014/main" id="{99025494-40F2-4A61-92A4-89A2A26E3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A10A4A73-6E1C-4203-BB18-769CEEDDB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Rectangle 56">
              <a:extLst>
                <a:ext uri="{FF2B5EF4-FFF2-40B4-BE49-F238E27FC236}">
                  <a16:creationId xmlns:a16="http://schemas.microsoft.com/office/drawing/2014/main" id="{DE9AB383-44DC-4918-A292-6F9FAD798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0CAE68B2-25A0-4587-B4FF-7E00E4227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0FEB7B27-C6D7-4EB3-ABCF-15857539B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747D6473-DBFC-4538-B6B6-FBA170E9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251B069B-B198-4B06-9C74-0EBAEF4D9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A40A69BE-54C0-4C82-856E-0345CCB83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id="{B2CB6EC8-ABF1-4E67-8BB4-5B79EA70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1E5A5DE7-4C1B-4A60-91DF-19F3CB5CE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105B5C39-3E3A-42A6-A817-F8E5AD760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1B96F981-98AB-4722-8B0B-07C90E3BF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08CA599D-559A-4DA4-83ED-C7C1642C5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E9C1EE1F-8992-4674-AD7D-43D917051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68">
              <a:extLst>
                <a:ext uri="{FF2B5EF4-FFF2-40B4-BE49-F238E27FC236}">
                  <a16:creationId xmlns:a16="http://schemas.microsoft.com/office/drawing/2014/main" id="{6FA41F08-2514-4983-8CAB-A6CDBB23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75" y="2466053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Oval 69">
              <a:extLst>
                <a:ext uri="{FF2B5EF4-FFF2-40B4-BE49-F238E27FC236}">
                  <a16:creationId xmlns:a16="http://schemas.microsoft.com/office/drawing/2014/main" id="{966FCDC0-8C15-4390-B803-D2EF3E8EC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75" y="2778791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" name="Oval 70">
              <a:extLst>
                <a:ext uri="{FF2B5EF4-FFF2-40B4-BE49-F238E27FC236}">
                  <a16:creationId xmlns:a16="http://schemas.microsoft.com/office/drawing/2014/main" id="{93F58557-11F2-4A27-9E50-F5BA56B1D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750" y="2470816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Oval 71">
              <a:extLst>
                <a:ext uri="{FF2B5EF4-FFF2-40B4-BE49-F238E27FC236}">
                  <a16:creationId xmlns:a16="http://schemas.microsoft.com/office/drawing/2014/main" id="{9D8FAC30-02E0-4599-9639-58730698A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25" y="2470816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Oval 72">
              <a:extLst>
                <a:ext uri="{FF2B5EF4-FFF2-40B4-BE49-F238E27FC236}">
                  <a16:creationId xmlns:a16="http://schemas.microsoft.com/office/drawing/2014/main" id="{F4111D16-09C1-4012-BBA6-E4A025EDB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75" y="2150141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76" name="AutoShape 73">
              <a:extLst>
                <a:ext uri="{FF2B5EF4-FFF2-40B4-BE49-F238E27FC236}">
                  <a16:creationId xmlns:a16="http://schemas.microsoft.com/office/drawing/2014/main" id="{49494187-80E4-4668-9CE8-59398C85F43A}"/>
                </a:ext>
              </a:extLst>
            </p:cNvPr>
            <p:cNvCxnSpPr>
              <a:cxnSpLocks noChangeShapeType="1"/>
              <a:stCxn id="75" idx="4"/>
              <a:endCxn id="71" idx="0"/>
            </p:cNvCxnSpPr>
            <p:nvPr/>
          </p:nvCxnSpPr>
          <p:spPr bwMode="auto">
            <a:xfrm>
              <a:off x="7889875" y="2226341"/>
              <a:ext cx="0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74">
              <a:extLst>
                <a:ext uri="{FF2B5EF4-FFF2-40B4-BE49-F238E27FC236}">
                  <a16:creationId xmlns:a16="http://schemas.microsoft.com/office/drawing/2014/main" id="{E6ADF95B-9A29-4410-8736-AF9FD46A4C27}"/>
                </a:ext>
              </a:extLst>
            </p:cNvPr>
            <p:cNvCxnSpPr>
              <a:cxnSpLocks noChangeShapeType="1"/>
              <a:stCxn id="71" idx="2"/>
              <a:endCxn id="74" idx="6"/>
            </p:cNvCxnSpPr>
            <p:nvPr/>
          </p:nvCxnSpPr>
          <p:spPr bwMode="auto">
            <a:xfrm flipH="1">
              <a:off x="7629525" y="2504153"/>
              <a:ext cx="222250" cy="47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75">
              <a:extLst>
                <a:ext uri="{FF2B5EF4-FFF2-40B4-BE49-F238E27FC236}">
                  <a16:creationId xmlns:a16="http://schemas.microsoft.com/office/drawing/2014/main" id="{328F9E5E-5169-44F7-9029-9401D1249757}"/>
                </a:ext>
              </a:extLst>
            </p:cNvPr>
            <p:cNvCxnSpPr>
              <a:cxnSpLocks noChangeShapeType="1"/>
              <a:stCxn id="71" idx="4"/>
              <a:endCxn id="72" idx="0"/>
            </p:cNvCxnSpPr>
            <p:nvPr/>
          </p:nvCxnSpPr>
          <p:spPr bwMode="auto">
            <a:xfrm>
              <a:off x="7889875" y="2542253"/>
              <a:ext cx="0" cy="2365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76">
              <a:extLst>
                <a:ext uri="{FF2B5EF4-FFF2-40B4-BE49-F238E27FC236}">
                  <a16:creationId xmlns:a16="http://schemas.microsoft.com/office/drawing/2014/main" id="{9DF1C85E-028F-4AEE-BFAE-9CA6D33D056A}"/>
                </a:ext>
              </a:extLst>
            </p:cNvPr>
            <p:cNvCxnSpPr>
              <a:cxnSpLocks noChangeShapeType="1"/>
              <a:stCxn id="71" idx="6"/>
              <a:endCxn id="73" idx="2"/>
            </p:cNvCxnSpPr>
            <p:nvPr/>
          </p:nvCxnSpPr>
          <p:spPr bwMode="auto">
            <a:xfrm>
              <a:off x="7927975" y="2504153"/>
              <a:ext cx="231775" cy="47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435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Min cut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43000"/>
                <a:ext cx="8229600" cy="4983164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14:m>
                  <m:oMath xmlns:m="http://schemas.openxmlformats.org/officeDocument/2006/math"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𝐺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 = (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𝑉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′, 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𝐸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′).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Add </a:t>
                </a:r>
                <a14:m>
                  <m:oMath xmlns:m="http://schemas.openxmlformats.org/officeDocument/2006/math"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to correspond to foreground;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Add </a:t>
                </a:r>
                <a14:m>
                  <m:oMath xmlns:m="http://schemas.openxmlformats.org/officeDocument/2006/math"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to correspond to background;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Use two anti-parallel edges instead of undirected edge.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B4019D6F-6DD2-4D31-8E72-CCA098C8B2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32862" y="2719606"/>
            <a:ext cx="204788" cy="206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cxnSp>
        <p:nvCxnSpPr>
          <p:cNvPr id="20" name="AutoShape 7">
            <a:extLst>
              <a:ext uri="{FF2B5EF4-FFF2-40B4-BE49-F238E27FC236}">
                <a16:creationId xmlns:a16="http://schemas.microsoft.com/office/drawing/2014/main" id="{7DAE1573-5590-46DA-9CC7-234C76AA5F2A}"/>
              </a:ext>
            </a:extLst>
          </p:cNvPr>
          <p:cNvCxnSpPr>
            <a:cxnSpLocks noChangeShapeType="1"/>
            <a:stCxn id="19" idx="6"/>
            <a:endCxn id="21" idx="2"/>
          </p:cNvCxnSpPr>
          <p:nvPr/>
        </p:nvCxnSpPr>
        <p:spPr bwMode="auto">
          <a:xfrm>
            <a:off x="6837650" y="2822793"/>
            <a:ext cx="1700212" cy="0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8">
            <a:extLst>
              <a:ext uri="{FF2B5EF4-FFF2-40B4-BE49-F238E27FC236}">
                <a16:creationId xmlns:a16="http://schemas.microsoft.com/office/drawing/2014/main" id="{8EE467A1-2880-47E5-987F-E24A3ADA0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37862" y="2719606"/>
            <a:ext cx="204788" cy="206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2" name="Oval 9">
            <a:extLst>
              <a:ext uri="{FF2B5EF4-FFF2-40B4-BE49-F238E27FC236}">
                <a16:creationId xmlns:a16="http://schemas.microsoft.com/office/drawing/2014/main" id="{9AB5C12E-3D53-45B3-A4BB-1E0D9A37FD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40800" y="3761876"/>
            <a:ext cx="204787" cy="206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cxnSp>
        <p:nvCxnSpPr>
          <p:cNvPr id="23" name="AutoShape 10">
            <a:extLst>
              <a:ext uri="{FF2B5EF4-FFF2-40B4-BE49-F238E27FC236}">
                <a16:creationId xmlns:a16="http://schemas.microsoft.com/office/drawing/2014/main" id="{AC11D45D-FBFF-4BEE-B925-F20C2E98DA7A}"/>
              </a:ext>
            </a:extLst>
          </p:cNvPr>
          <p:cNvCxnSpPr>
            <a:cxnSpLocks noChangeShapeType="1"/>
            <a:stCxn id="22" idx="6"/>
            <a:endCxn id="24" idx="2"/>
          </p:cNvCxnSpPr>
          <p:nvPr/>
        </p:nvCxnSpPr>
        <p:spPr bwMode="auto">
          <a:xfrm>
            <a:off x="6845587" y="3865064"/>
            <a:ext cx="1700213" cy="0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11">
            <a:extLst>
              <a:ext uri="{FF2B5EF4-FFF2-40B4-BE49-F238E27FC236}">
                <a16:creationId xmlns:a16="http://schemas.microsoft.com/office/drawing/2014/main" id="{5E768BD6-E02C-4F93-B9DC-61B4DC3CB9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45800" y="3761876"/>
            <a:ext cx="204787" cy="206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cxnSp>
        <p:nvCxnSpPr>
          <p:cNvPr id="25" name="AutoShape 12">
            <a:extLst>
              <a:ext uri="{FF2B5EF4-FFF2-40B4-BE49-F238E27FC236}">
                <a16:creationId xmlns:a16="http://schemas.microsoft.com/office/drawing/2014/main" id="{845917B0-F282-40B0-A620-7AA55F654D73}"/>
              </a:ext>
            </a:extLst>
          </p:cNvPr>
          <p:cNvCxnSpPr>
            <a:cxnSpLocks noChangeShapeType="1"/>
            <a:stCxn id="24" idx="0"/>
            <a:endCxn id="22" idx="0"/>
          </p:cNvCxnSpPr>
          <p:nvPr/>
        </p:nvCxnSpPr>
        <p:spPr bwMode="auto">
          <a:xfrm rot="16200000" flipH="1" flipV="1">
            <a:off x="7695693" y="2810170"/>
            <a:ext cx="1588" cy="19050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C618AC51-2D6A-40E6-9EFC-8143BB7738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5187" y="2670393"/>
                <a:ext cx="457200" cy="304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𝑖</m:t>
                          </m:r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,</m:t>
                          </m:r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C618AC51-2D6A-40E6-9EFC-8143BB773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5187" y="2670393"/>
                <a:ext cx="457200" cy="304800"/>
              </a:xfrm>
              <a:prstGeom prst="rect">
                <a:avLst/>
              </a:prstGeom>
              <a:blipFill>
                <a:blip r:embed="rId4"/>
                <a:stretch>
                  <a:fillRect l="-2667" b="-12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7">
                <a:extLst>
                  <a:ext uri="{FF2B5EF4-FFF2-40B4-BE49-F238E27FC236}">
                    <a16:creationId xmlns:a16="http://schemas.microsoft.com/office/drawing/2014/main" id="{BE8B9E2C-1408-4B47-9BA3-FA0F88E4F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5187" y="3358651"/>
                <a:ext cx="457200" cy="304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𝑖</m:t>
                          </m:r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,</m:t>
                          </m:r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7" name="Text Box 17">
                <a:extLst>
                  <a:ext uri="{FF2B5EF4-FFF2-40B4-BE49-F238E27FC236}">
                    <a16:creationId xmlns:a16="http://schemas.microsoft.com/office/drawing/2014/main" id="{BE8B9E2C-1408-4B47-9BA3-FA0F88E4F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5187" y="3358651"/>
                <a:ext cx="457200" cy="304800"/>
              </a:xfrm>
              <a:prstGeom prst="rect">
                <a:avLst/>
              </a:prstGeom>
              <a:blipFill>
                <a:blip r:embed="rId5"/>
                <a:stretch>
                  <a:fillRect l="-2667" b="-10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FE48B78B-52F6-4C2B-86B6-D9AD5CC28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5187" y="3663451"/>
                <a:ext cx="457200" cy="304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𝑖</m:t>
                          </m:r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,</m:t>
                          </m:r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FE48B78B-52F6-4C2B-86B6-D9AD5CC28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5187" y="3663451"/>
                <a:ext cx="457200" cy="304800"/>
              </a:xfrm>
              <a:prstGeom prst="rect">
                <a:avLst/>
              </a:prstGeom>
              <a:blipFill>
                <a:blip r:embed="rId5"/>
                <a:stretch>
                  <a:fillRect l="-2667" b="-10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Down 5">
            <a:extLst>
              <a:ext uri="{FF2B5EF4-FFF2-40B4-BE49-F238E27FC236}">
                <a16:creationId xmlns:a16="http://schemas.microsoft.com/office/drawing/2014/main" id="{F69FADE3-AF67-4534-8A90-FD0AF51C2F67}"/>
              </a:ext>
            </a:extLst>
          </p:cNvPr>
          <p:cNvSpPr/>
          <p:nvPr/>
        </p:nvSpPr>
        <p:spPr bwMode="auto">
          <a:xfrm>
            <a:off x="7580138" y="3039924"/>
            <a:ext cx="207297" cy="314633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4">
            <a:extLst>
              <a:ext uri="{FF2B5EF4-FFF2-40B4-BE49-F238E27FC236}">
                <a16:creationId xmlns:a16="http://schemas.microsoft.com/office/drawing/2014/main" id="{049E4904-57C7-47B0-A18C-D42F0BB7F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5919" y="4850816"/>
            <a:ext cx="273050" cy="2746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68" name="Oval 5">
            <a:extLst>
              <a:ext uri="{FF2B5EF4-FFF2-40B4-BE49-F238E27FC236}">
                <a16:creationId xmlns:a16="http://schemas.microsoft.com/office/drawing/2014/main" id="{27EA1BCD-9075-4139-8B2C-7DE4523844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09306" y="4850816"/>
            <a:ext cx="273050" cy="2746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cxnSp>
        <p:nvCxnSpPr>
          <p:cNvPr id="69" name="AutoShape 13">
            <a:extLst>
              <a:ext uri="{FF2B5EF4-FFF2-40B4-BE49-F238E27FC236}">
                <a16:creationId xmlns:a16="http://schemas.microsoft.com/office/drawing/2014/main" id="{43D9E2D5-706F-4392-9962-DCDD3E12377C}"/>
              </a:ext>
            </a:extLst>
          </p:cNvPr>
          <p:cNvCxnSpPr>
            <a:cxnSpLocks noChangeShapeType="1"/>
            <a:stCxn id="67" idx="7"/>
            <a:endCxn id="90" idx="1"/>
          </p:cNvCxnSpPr>
          <p:nvPr/>
        </p:nvCxnSpPr>
        <p:spPr bwMode="auto">
          <a:xfrm rot="16200000">
            <a:off x="2867457" y="2939465"/>
            <a:ext cx="42862" cy="3859213"/>
          </a:xfrm>
          <a:prstGeom prst="curvedConnector3">
            <a:avLst>
              <a:gd name="adj1" fmla="val 1251847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14">
            <a:extLst>
              <a:ext uri="{FF2B5EF4-FFF2-40B4-BE49-F238E27FC236}">
                <a16:creationId xmlns:a16="http://schemas.microsoft.com/office/drawing/2014/main" id="{24FA84DA-745C-4B92-9EAB-96E6E5D7FD99}"/>
              </a:ext>
            </a:extLst>
          </p:cNvPr>
          <p:cNvCxnSpPr>
            <a:cxnSpLocks noChangeShapeType="1"/>
            <a:stCxn id="89" idx="5"/>
            <a:endCxn id="68" idx="4"/>
          </p:cNvCxnSpPr>
          <p:nvPr/>
        </p:nvCxnSpPr>
        <p:spPr bwMode="auto">
          <a:xfrm rot="16200000" flipH="1">
            <a:off x="5600337" y="3079960"/>
            <a:ext cx="128587" cy="3962400"/>
          </a:xfrm>
          <a:prstGeom prst="curvedConnector3">
            <a:avLst>
              <a:gd name="adj1" fmla="val 432097"/>
            </a:avLst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Oval 19">
            <a:extLst>
              <a:ext uri="{FF2B5EF4-FFF2-40B4-BE49-F238E27FC236}">
                <a16:creationId xmlns:a16="http://schemas.microsoft.com/office/drawing/2014/main" id="{08C9F929-02D1-4589-980F-D515387886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3569" y="3588753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3" name="Oval 21">
            <a:extLst>
              <a:ext uri="{FF2B5EF4-FFF2-40B4-BE49-F238E27FC236}">
                <a16:creationId xmlns:a16="http://schemas.microsoft.com/office/drawing/2014/main" id="{C113319F-8F9C-44EC-8DED-EB8B754821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456" y="3588753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6" name="Oval 24">
            <a:extLst>
              <a:ext uri="{FF2B5EF4-FFF2-40B4-BE49-F238E27FC236}">
                <a16:creationId xmlns:a16="http://schemas.microsoft.com/office/drawing/2014/main" id="{292B782D-9F6A-4740-BD79-0F8C0B46F3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6744" y="3588753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8" name="Oval 26">
            <a:extLst>
              <a:ext uri="{FF2B5EF4-FFF2-40B4-BE49-F238E27FC236}">
                <a16:creationId xmlns:a16="http://schemas.microsoft.com/office/drawing/2014/main" id="{C7ABB253-1191-4AC5-86B5-745358A9B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7219" y="3588753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87" name="Oval 34">
            <a:extLst>
              <a:ext uri="{FF2B5EF4-FFF2-40B4-BE49-F238E27FC236}">
                <a16:creationId xmlns:a16="http://schemas.microsoft.com/office/drawing/2014/main" id="{922EA7E7-5503-488A-BBF1-686C235107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3569" y="4815891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89" name="Oval 36">
            <a:extLst>
              <a:ext uri="{FF2B5EF4-FFF2-40B4-BE49-F238E27FC236}">
                <a16:creationId xmlns:a16="http://schemas.microsoft.com/office/drawing/2014/main" id="{F0C48CCA-E7E5-45F9-ACB2-B110B50BC0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456" y="4815891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i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0" name="Oval 37">
            <a:extLst>
              <a:ext uri="{FF2B5EF4-FFF2-40B4-BE49-F238E27FC236}">
                <a16:creationId xmlns:a16="http://schemas.microsoft.com/office/drawing/2014/main" id="{048DC108-A127-444E-A806-066958414D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6744" y="4815891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j</a:t>
            </a:r>
          </a:p>
        </p:txBody>
      </p:sp>
      <p:sp>
        <p:nvSpPr>
          <p:cNvPr id="92" name="Oval 39">
            <a:extLst>
              <a:ext uri="{FF2B5EF4-FFF2-40B4-BE49-F238E27FC236}">
                <a16:creationId xmlns:a16="http://schemas.microsoft.com/office/drawing/2014/main" id="{DCA0874B-BF02-4F3A-A4AF-EC939D06A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7219" y="4815891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4" name="Oval 41">
            <a:extLst>
              <a:ext uri="{FF2B5EF4-FFF2-40B4-BE49-F238E27FC236}">
                <a16:creationId xmlns:a16="http://schemas.microsoft.com/office/drawing/2014/main" id="{A8C29ABD-588E-4E85-B3BD-09070F222F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3569" y="6131928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6" name="Oval 43">
            <a:extLst>
              <a:ext uri="{FF2B5EF4-FFF2-40B4-BE49-F238E27FC236}">
                <a16:creationId xmlns:a16="http://schemas.microsoft.com/office/drawing/2014/main" id="{912B79DE-301A-426C-BC95-B3A386F031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456" y="6131928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7" name="Oval 44">
            <a:extLst>
              <a:ext uri="{FF2B5EF4-FFF2-40B4-BE49-F238E27FC236}">
                <a16:creationId xmlns:a16="http://schemas.microsoft.com/office/drawing/2014/main" id="{8B57097C-FA96-4E3F-82BE-363622AC47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6744" y="6131928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9" name="Oval 46">
            <a:extLst>
              <a:ext uri="{FF2B5EF4-FFF2-40B4-BE49-F238E27FC236}">
                <a16:creationId xmlns:a16="http://schemas.microsoft.com/office/drawing/2014/main" id="{3074B231-1579-4E2F-AF4C-ED58A6806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7219" y="6131928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48">
                <a:extLst>
                  <a:ext uri="{FF2B5EF4-FFF2-40B4-BE49-F238E27FC236}">
                    <a16:creationId xmlns:a16="http://schemas.microsoft.com/office/drawing/2014/main" id="{0649DFC9-4E75-4704-95A0-985DB19136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0558" y="3504121"/>
                <a:ext cx="433196" cy="266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𝑖</m:t>
                          </m:r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,</m:t>
                          </m:r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1" name="Text Box 48">
                <a:extLst>
                  <a:ext uri="{FF2B5EF4-FFF2-40B4-BE49-F238E27FC236}">
                    <a16:creationId xmlns:a16="http://schemas.microsoft.com/office/drawing/2014/main" id="{0649DFC9-4E75-4704-95A0-985DB1913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0558" y="3504121"/>
                <a:ext cx="433196" cy="266035"/>
              </a:xfrm>
              <a:prstGeom prst="rect">
                <a:avLst/>
              </a:prstGeom>
              <a:blipFill>
                <a:blip r:embed="rId6"/>
                <a:stretch>
                  <a:fillRect l="-5634" b="-2790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 Box 49">
                <a:extLst>
                  <a:ext uri="{FF2B5EF4-FFF2-40B4-BE49-F238E27FC236}">
                    <a16:creationId xmlns:a16="http://schemas.microsoft.com/office/drawing/2014/main" id="{119B3BE0-3FA6-421F-AC9B-A65384150F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2444" y="4291820"/>
                <a:ext cx="1117357" cy="266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𝑗</m:t>
                        </m:r>
                      </m:sub>
                    </m:sSub>
                    <m:r>
                      <a:rPr kumimoji="1" lang="en-US" alt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&gt;0</m:t>
                    </m:r>
                  </m:oMath>
                </a14:m>
                <a:endPara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2" name="Text Box 49">
                <a:extLst>
                  <a:ext uri="{FF2B5EF4-FFF2-40B4-BE49-F238E27FC236}">
                    <a16:creationId xmlns:a16="http://schemas.microsoft.com/office/drawing/2014/main" id="{119B3BE0-3FA6-421F-AC9B-A65384150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444" y="4291820"/>
                <a:ext cx="1117357" cy="266035"/>
              </a:xfrm>
              <a:prstGeom prst="rect">
                <a:avLst/>
              </a:prstGeom>
              <a:blipFill>
                <a:blip r:embed="rId7"/>
                <a:stretch>
                  <a:fillRect t="-20455" r="-1630" b="-40909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AutoShape 20">
            <a:extLst>
              <a:ext uri="{FF2B5EF4-FFF2-40B4-BE49-F238E27FC236}">
                <a16:creationId xmlns:a16="http://schemas.microsoft.com/office/drawing/2014/main" id="{82BA584F-7EC9-450A-99BD-0DAF1602C74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978697" y="3064996"/>
            <a:ext cx="12700" cy="1109823"/>
          </a:xfrm>
          <a:prstGeom prst="curvedConnector3">
            <a:avLst>
              <a:gd name="adj1" fmla="val 948598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AutoShape 20">
            <a:extLst>
              <a:ext uri="{FF2B5EF4-FFF2-40B4-BE49-F238E27FC236}">
                <a16:creationId xmlns:a16="http://schemas.microsoft.com/office/drawing/2014/main" id="{4E4680AB-A617-486D-B00D-0DE8E4CA9A21}"/>
              </a:ext>
            </a:extLst>
          </p:cNvPr>
          <p:cNvCxnSpPr>
            <a:cxnSpLocks noChangeShapeType="1"/>
            <a:stCxn id="73" idx="3"/>
            <a:endCxn id="71" idx="5"/>
          </p:cNvCxnSpPr>
          <p:nvPr/>
        </p:nvCxnSpPr>
        <p:spPr bwMode="auto">
          <a:xfrm rot="5400000">
            <a:off x="2978698" y="3215414"/>
            <a:ext cx="12700" cy="1109823"/>
          </a:xfrm>
          <a:prstGeom prst="curvedConnector3">
            <a:avLst>
              <a:gd name="adj1" fmla="val 1000142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AutoShape 20">
            <a:extLst>
              <a:ext uri="{FF2B5EF4-FFF2-40B4-BE49-F238E27FC236}">
                <a16:creationId xmlns:a16="http://schemas.microsoft.com/office/drawing/2014/main" id="{31AC683C-91E1-4B5E-8B48-9F94BD39C6EB}"/>
              </a:ext>
            </a:extLst>
          </p:cNvPr>
          <p:cNvCxnSpPr>
            <a:cxnSpLocks noChangeShapeType="1"/>
            <a:stCxn id="76" idx="3"/>
            <a:endCxn id="73" idx="5"/>
          </p:cNvCxnSpPr>
          <p:nvPr/>
        </p:nvCxnSpPr>
        <p:spPr bwMode="auto">
          <a:xfrm rot="5400000">
            <a:off x="4250963" y="3203391"/>
            <a:ext cx="12700" cy="1133869"/>
          </a:xfrm>
          <a:prstGeom prst="curvedConnector3">
            <a:avLst>
              <a:gd name="adj1" fmla="val 651740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AutoShape 20">
            <a:extLst>
              <a:ext uri="{FF2B5EF4-FFF2-40B4-BE49-F238E27FC236}">
                <a16:creationId xmlns:a16="http://schemas.microsoft.com/office/drawing/2014/main" id="{D3491E1F-C75F-4919-9891-353D1DDFDA96}"/>
              </a:ext>
            </a:extLst>
          </p:cNvPr>
          <p:cNvCxnSpPr>
            <a:cxnSpLocks noChangeShapeType="1"/>
            <a:stCxn id="73" idx="7"/>
            <a:endCxn id="76" idx="1"/>
          </p:cNvCxnSpPr>
          <p:nvPr/>
        </p:nvCxnSpPr>
        <p:spPr bwMode="auto">
          <a:xfrm rot="5400000" flipH="1" flipV="1">
            <a:off x="4250962" y="3052972"/>
            <a:ext cx="12700" cy="1133869"/>
          </a:xfrm>
          <a:prstGeom prst="curvedConnector3">
            <a:avLst>
              <a:gd name="adj1" fmla="val 1000126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AutoShape 20">
            <a:extLst>
              <a:ext uri="{FF2B5EF4-FFF2-40B4-BE49-F238E27FC236}">
                <a16:creationId xmlns:a16="http://schemas.microsoft.com/office/drawing/2014/main" id="{C60C948C-897C-4FA8-93FB-E8087E657755}"/>
              </a:ext>
            </a:extLst>
          </p:cNvPr>
          <p:cNvCxnSpPr>
            <a:cxnSpLocks noChangeShapeType="1"/>
            <a:stCxn id="78" idx="3"/>
            <a:endCxn id="76" idx="5"/>
          </p:cNvCxnSpPr>
          <p:nvPr/>
        </p:nvCxnSpPr>
        <p:spPr bwMode="auto">
          <a:xfrm rot="5400000">
            <a:off x="5523228" y="3215414"/>
            <a:ext cx="12700" cy="1109823"/>
          </a:xfrm>
          <a:prstGeom prst="curvedConnector3">
            <a:avLst>
              <a:gd name="adj1" fmla="val 767866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AutoShape 20">
            <a:extLst>
              <a:ext uri="{FF2B5EF4-FFF2-40B4-BE49-F238E27FC236}">
                <a16:creationId xmlns:a16="http://schemas.microsoft.com/office/drawing/2014/main" id="{6E4AC5F0-69A7-4A94-B8F0-F922A1B88423}"/>
              </a:ext>
            </a:extLst>
          </p:cNvPr>
          <p:cNvCxnSpPr>
            <a:cxnSpLocks noChangeShapeType="1"/>
            <a:stCxn id="76" idx="7"/>
            <a:endCxn id="78" idx="1"/>
          </p:cNvCxnSpPr>
          <p:nvPr/>
        </p:nvCxnSpPr>
        <p:spPr bwMode="auto">
          <a:xfrm rot="5400000" flipH="1" flipV="1">
            <a:off x="5523227" y="3064995"/>
            <a:ext cx="12700" cy="1109823"/>
          </a:xfrm>
          <a:prstGeom prst="curvedConnector3">
            <a:avLst>
              <a:gd name="adj1" fmla="val 767866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AutoShape 20">
            <a:extLst>
              <a:ext uri="{FF2B5EF4-FFF2-40B4-BE49-F238E27FC236}">
                <a16:creationId xmlns:a16="http://schemas.microsoft.com/office/drawing/2014/main" id="{D663B39B-F7C7-4064-8AAA-7ED12245B050}"/>
              </a:ext>
            </a:extLst>
          </p:cNvPr>
          <p:cNvCxnSpPr>
            <a:cxnSpLocks noChangeShapeType="1"/>
            <a:stCxn id="92" idx="1"/>
            <a:endCxn id="78" idx="3"/>
          </p:cNvCxnSpPr>
          <p:nvPr/>
        </p:nvCxnSpPr>
        <p:spPr bwMode="auto">
          <a:xfrm rot="5400000" flipH="1" flipV="1">
            <a:off x="5539780" y="4308685"/>
            <a:ext cx="1076719" cy="12700"/>
          </a:xfrm>
          <a:prstGeom prst="curvedConnector3">
            <a:avLst>
              <a:gd name="adj1" fmla="val 49999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AutoShape 20">
            <a:extLst>
              <a:ext uri="{FF2B5EF4-FFF2-40B4-BE49-F238E27FC236}">
                <a16:creationId xmlns:a16="http://schemas.microsoft.com/office/drawing/2014/main" id="{BD4383C0-6D04-4259-8171-E24F2546D29F}"/>
              </a:ext>
            </a:extLst>
          </p:cNvPr>
          <p:cNvCxnSpPr>
            <a:cxnSpLocks noChangeShapeType="1"/>
            <a:stCxn id="78" idx="5"/>
            <a:endCxn id="92" idx="7"/>
          </p:cNvCxnSpPr>
          <p:nvPr/>
        </p:nvCxnSpPr>
        <p:spPr bwMode="auto">
          <a:xfrm rot="5400000">
            <a:off x="5689077" y="4308684"/>
            <a:ext cx="1076719" cy="127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AutoShape 20">
            <a:extLst>
              <a:ext uri="{FF2B5EF4-FFF2-40B4-BE49-F238E27FC236}">
                <a16:creationId xmlns:a16="http://schemas.microsoft.com/office/drawing/2014/main" id="{904C73EE-E2CF-44C3-A6B2-321A618CF9F6}"/>
              </a:ext>
            </a:extLst>
          </p:cNvPr>
          <p:cNvCxnSpPr>
            <a:cxnSpLocks noChangeShapeType="1"/>
            <a:stCxn id="99" idx="1"/>
            <a:endCxn id="92" idx="3"/>
          </p:cNvCxnSpPr>
          <p:nvPr/>
        </p:nvCxnSpPr>
        <p:spPr bwMode="auto">
          <a:xfrm flipV="1">
            <a:off x="6078139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AutoShape 20">
            <a:extLst>
              <a:ext uri="{FF2B5EF4-FFF2-40B4-BE49-F238E27FC236}">
                <a16:creationId xmlns:a16="http://schemas.microsoft.com/office/drawing/2014/main" id="{D02630EB-F7A7-463E-A8D4-BB4DC184C49B}"/>
              </a:ext>
            </a:extLst>
          </p:cNvPr>
          <p:cNvCxnSpPr>
            <a:cxnSpLocks noChangeShapeType="1"/>
            <a:stCxn id="92" idx="5"/>
            <a:endCxn id="99" idx="7"/>
          </p:cNvCxnSpPr>
          <p:nvPr/>
        </p:nvCxnSpPr>
        <p:spPr bwMode="auto">
          <a:xfrm>
            <a:off x="6227436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AutoShape 20">
            <a:extLst>
              <a:ext uri="{FF2B5EF4-FFF2-40B4-BE49-F238E27FC236}">
                <a16:creationId xmlns:a16="http://schemas.microsoft.com/office/drawing/2014/main" id="{826ED375-8C06-4BA3-AF14-4692121560A8}"/>
              </a:ext>
            </a:extLst>
          </p:cNvPr>
          <p:cNvCxnSpPr>
            <a:cxnSpLocks noChangeShapeType="1"/>
            <a:stCxn id="97" idx="1"/>
            <a:endCxn id="90" idx="3"/>
          </p:cNvCxnSpPr>
          <p:nvPr/>
        </p:nvCxnSpPr>
        <p:spPr bwMode="auto">
          <a:xfrm flipV="1">
            <a:off x="4817897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" name="AutoShape 20">
            <a:extLst>
              <a:ext uri="{FF2B5EF4-FFF2-40B4-BE49-F238E27FC236}">
                <a16:creationId xmlns:a16="http://schemas.microsoft.com/office/drawing/2014/main" id="{2FD48F79-DF63-4724-BCCC-8A44A3FA2A02}"/>
              </a:ext>
            </a:extLst>
          </p:cNvPr>
          <p:cNvCxnSpPr>
            <a:cxnSpLocks noChangeShapeType="1"/>
            <a:stCxn id="96" idx="1"/>
            <a:endCxn id="89" idx="3"/>
          </p:cNvCxnSpPr>
          <p:nvPr/>
        </p:nvCxnSpPr>
        <p:spPr bwMode="auto">
          <a:xfrm flipV="1">
            <a:off x="3533609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AutoShape 20">
            <a:extLst>
              <a:ext uri="{FF2B5EF4-FFF2-40B4-BE49-F238E27FC236}">
                <a16:creationId xmlns:a16="http://schemas.microsoft.com/office/drawing/2014/main" id="{BED184BE-18E5-4791-9C4F-26A123EECB30}"/>
              </a:ext>
            </a:extLst>
          </p:cNvPr>
          <p:cNvCxnSpPr>
            <a:cxnSpLocks noChangeShapeType="1"/>
            <a:stCxn id="90" idx="5"/>
            <a:endCxn id="97" idx="7"/>
          </p:cNvCxnSpPr>
          <p:nvPr/>
        </p:nvCxnSpPr>
        <p:spPr bwMode="auto">
          <a:xfrm>
            <a:off x="4968316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" name="AutoShape 20">
            <a:extLst>
              <a:ext uri="{FF2B5EF4-FFF2-40B4-BE49-F238E27FC236}">
                <a16:creationId xmlns:a16="http://schemas.microsoft.com/office/drawing/2014/main" id="{CAE9DD6C-31DF-4CCE-A5E2-64543905C256}"/>
              </a:ext>
            </a:extLst>
          </p:cNvPr>
          <p:cNvCxnSpPr>
            <a:cxnSpLocks noChangeShapeType="1"/>
            <a:stCxn id="89" idx="5"/>
            <a:endCxn id="96" idx="7"/>
          </p:cNvCxnSpPr>
          <p:nvPr/>
        </p:nvCxnSpPr>
        <p:spPr bwMode="auto">
          <a:xfrm>
            <a:off x="3684028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AutoShape 20">
            <a:extLst>
              <a:ext uri="{FF2B5EF4-FFF2-40B4-BE49-F238E27FC236}">
                <a16:creationId xmlns:a16="http://schemas.microsoft.com/office/drawing/2014/main" id="{00A536E5-5BDB-4215-ACE7-A46684B32DF9}"/>
              </a:ext>
            </a:extLst>
          </p:cNvPr>
          <p:cNvCxnSpPr>
            <a:cxnSpLocks noChangeShapeType="1"/>
            <a:stCxn id="87" idx="3"/>
            <a:endCxn id="94" idx="1"/>
          </p:cNvCxnSpPr>
          <p:nvPr/>
        </p:nvCxnSpPr>
        <p:spPr bwMode="auto">
          <a:xfrm>
            <a:off x="2274489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AutoShape 20">
            <a:extLst>
              <a:ext uri="{FF2B5EF4-FFF2-40B4-BE49-F238E27FC236}">
                <a16:creationId xmlns:a16="http://schemas.microsoft.com/office/drawing/2014/main" id="{899BEA8E-17D3-40A6-83C3-4A5C546EE0E3}"/>
              </a:ext>
            </a:extLst>
          </p:cNvPr>
          <p:cNvCxnSpPr>
            <a:cxnSpLocks noChangeShapeType="1"/>
            <a:stCxn id="71" idx="3"/>
            <a:endCxn id="87" idx="1"/>
          </p:cNvCxnSpPr>
          <p:nvPr/>
        </p:nvCxnSpPr>
        <p:spPr bwMode="auto">
          <a:xfrm>
            <a:off x="2274489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AutoShape 20">
            <a:extLst>
              <a:ext uri="{FF2B5EF4-FFF2-40B4-BE49-F238E27FC236}">
                <a16:creationId xmlns:a16="http://schemas.microsoft.com/office/drawing/2014/main" id="{2097D0BC-29A8-4260-ABF8-26B4C523AD9E}"/>
              </a:ext>
            </a:extLst>
          </p:cNvPr>
          <p:cNvCxnSpPr>
            <a:cxnSpLocks noChangeShapeType="1"/>
            <a:stCxn id="73" idx="3"/>
            <a:endCxn id="89" idx="1"/>
          </p:cNvCxnSpPr>
          <p:nvPr/>
        </p:nvCxnSpPr>
        <p:spPr bwMode="auto">
          <a:xfrm>
            <a:off x="3533609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AutoShape 20">
            <a:extLst>
              <a:ext uri="{FF2B5EF4-FFF2-40B4-BE49-F238E27FC236}">
                <a16:creationId xmlns:a16="http://schemas.microsoft.com/office/drawing/2014/main" id="{AFA3B69A-ECF8-4C5D-8F7E-6CCFC94EF8BB}"/>
              </a:ext>
            </a:extLst>
          </p:cNvPr>
          <p:cNvCxnSpPr>
            <a:cxnSpLocks noChangeShapeType="1"/>
            <a:stCxn id="76" idx="3"/>
            <a:endCxn id="90" idx="1"/>
          </p:cNvCxnSpPr>
          <p:nvPr/>
        </p:nvCxnSpPr>
        <p:spPr bwMode="auto">
          <a:xfrm>
            <a:off x="4817897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20">
            <a:extLst>
              <a:ext uri="{FF2B5EF4-FFF2-40B4-BE49-F238E27FC236}">
                <a16:creationId xmlns:a16="http://schemas.microsoft.com/office/drawing/2014/main" id="{8CB4E80D-44D4-4297-9036-139E473EE0CD}"/>
              </a:ext>
            </a:extLst>
          </p:cNvPr>
          <p:cNvCxnSpPr>
            <a:cxnSpLocks noChangeShapeType="1"/>
            <a:stCxn id="87" idx="7"/>
            <a:endCxn id="71" idx="5"/>
          </p:cNvCxnSpPr>
          <p:nvPr/>
        </p:nvCxnSpPr>
        <p:spPr bwMode="auto">
          <a:xfrm flipV="1">
            <a:off x="2423786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20">
            <a:extLst>
              <a:ext uri="{FF2B5EF4-FFF2-40B4-BE49-F238E27FC236}">
                <a16:creationId xmlns:a16="http://schemas.microsoft.com/office/drawing/2014/main" id="{E3A32A2F-9BB6-4E1B-8C59-8597AC6CDD95}"/>
              </a:ext>
            </a:extLst>
          </p:cNvPr>
          <p:cNvCxnSpPr>
            <a:cxnSpLocks noChangeShapeType="1"/>
            <a:stCxn id="94" idx="7"/>
            <a:endCxn id="87" idx="5"/>
          </p:cNvCxnSpPr>
          <p:nvPr/>
        </p:nvCxnSpPr>
        <p:spPr bwMode="auto">
          <a:xfrm flipV="1">
            <a:off x="2423786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AutoShape 20">
            <a:extLst>
              <a:ext uri="{FF2B5EF4-FFF2-40B4-BE49-F238E27FC236}">
                <a16:creationId xmlns:a16="http://schemas.microsoft.com/office/drawing/2014/main" id="{F26C4E9E-CA2D-4634-9981-3DD4539D6ABB}"/>
              </a:ext>
            </a:extLst>
          </p:cNvPr>
          <p:cNvCxnSpPr>
            <a:cxnSpLocks noChangeShapeType="1"/>
            <a:stCxn id="89" idx="7"/>
            <a:endCxn id="73" idx="5"/>
          </p:cNvCxnSpPr>
          <p:nvPr/>
        </p:nvCxnSpPr>
        <p:spPr bwMode="auto">
          <a:xfrm flipV="1">
            <a:off x="3684028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AutoShape 20">
            <a:extLst>
              <a:ext uri="{FF2B5EF4-FFF2-40B4-BE49-F238E27FC236}">
                <a16:creationId xmlns:a16="http://schemas.microsoft.com/office/drawing/2014/main" id="{259D5CC0-526D-42E9-90F3-391B105981E8}"/>
              </a:ext>
            </a:extLst>
          </p:cNvPr>
          <p:cNvCxnSpPr>
            <a:cxnSpLocks noChangeShapeType="1"/>
            <a:stCxn id="90" idx="7"/>
            <a:endCxn id="76" idx="5"/>
          </p:cNvCxnSpPr>
          <p:nvPr/>
        </p:nvCxnSpPr>
        <p:spPr bwMode="auto">
          <a:xfrm flipV="1">
            <a:off x="4968316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AutoShape 20">
            <a:extLst>
              <a:ext uri="{FF2B5EF4-FFF2-40B4-BE49-F238E27FC236}">
                <a16:creationId xmlns:a16="http://schemas.microsoft.com/office/drawing/2014/main" id="{017B5EB5-52FB-489D-8489-2A55F8DEE552}"/>
              </a:ext>
            </a:extLst>
          </p:cNvPr>
          <p:cNvCxnSpPr>
            <a:cxnSpLocks noChangeShapeType="1"/>
            <a:stCxn id="99" idx="3"/>
            <a:endCxn id="97" idx="5"/>
          </p:cNvCxnSpPr>
          <p:nvPr/>
        </p:nvCxnSpPr>
        <p:spPr bwMode="auto">
          <a:xfrm rot="5400000">
            <a:off x="5523228" y="5758589"/>
            <a:ext cx="12700" cy="1109823"/>
          </a:xfrm>
          <a:prstGeom prst="curvedConnector3">
            <a:avLst>
              <a:gd name="adj1" fmla="val 1464669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AutoShape 20">
            <a:extLst>
              <a:ext uri="{FF2B5EF4-FFF2-40B4-BE49-F238E27FC236}">
                <a16:creationId xmlns:a16="http://schemas.microsoft.com/office/drawing/2014/main" id="{B99C10AD-6FD5-4FB3-AA31-795C731C1AB2}"/>
              </a:ext>
            </a:extLst>
          </p:cNvPr>
          <p:cNvCxnSpPr>
            <a:cxnSpLocks noChangeShapeType="1"/>
            <a:stCxn id="97" idx="3"/>
            <a:endCxn id="96" idx="5"/>
          </p:cNvCxnSpPr>
          <p:nvPr/>
        </p:nvCxnSpPr>
        <p:spPr bwMode="auto">
          <a:xfrm rot="5400000">
            <a:off x="4250963" y="5746566"/>
            <a:ext cx="12700" cy="1133869"/>
          </a:xfrm>
          <a:prstGeom prst="curvedConnector3">
            <a:avLst>
              <a:gd name="adj1" fmla="val 1290472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" name="AutoShape 20">
            <a:extLst>
              <a:ext uri="{FF2B5EF4-FFF2-40B4-BE49-F238E27FC236}">
                <a16:creationId xmlns:a16="http://schemas.microsoft.com/office/drawing/2014/main" id="{52ECD79C-17C0-4BA5-9C26-DEDC9CFB34C1}"/>
              </a:ext>
            </a:extLst>
          </p:cNvPr>
          <p:cNvCxnSpPr>
            <a:cxnSpLocks noChangeShapeType="1"/>
            <a:stCxn id="96" idx="3"/>
            <a:endCxn id="94" idx="5"/>
          </p:cNvCxnSpPr>
          <p:nvPr/>
        </p:nvCxnSpPr>
        <p:spPr bwMode="auto">
          <a:xfrm rot="5400000">
            <a:off x="2978698" y="5758589"/>
            <a:ext cx="12700" cy="1109823"/>
          </a:xfrm>
          <a:prstGeom prst="curvedConnector3">
            <a:avLst>
              <a:gd name="adj1" fmla="val 1232402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" name="AutoShape 20">
            <a:extLst>
              <a:ext uri="{FF2B5EF4-FFF2-40B4-BE49-F238E27FC236}">
                <a16:creationId xmlns:a16="http://schemas.microsoft.com/office/drawing/2014/main" id="{77C17CFC-4933-4C4C-A92D-B24AAE7BB13E}"/>
              </a:ext>
            </a:extLst>
          </p:cNvPr>
          <p:cNvCxnSpPr>
            <a:cxnSpLocks noChangeShapeType="1"/>
            <a:stCxn id="89" idx="3"/>
            <a:endCxn id="87" idx="5"/>
          </p:cNvCxnSpPr>
          <p:nvPr/>
        </p:nvCxnSpPr>
        <p:spPr bwMode="auto">
          <a:xfrm rot="5400000">
            <a:off x="2978698" y="4442552"/>
            <a:ext cx="12700" cy="1109823"/>
          </a:xfrm>
          <a:prstGeom prst="curvedConnector3">
            <a:avLst>
              <a:gd name="adj1" fmla="val 942071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0" name="AutoShape 20">
            <a:extLst>
              <a:ext uri="{FF2B5EF4-FFF2-40B4-BE49-F238E27FC236}">
                <a16:creationId xmlns:a16="http://schemas.microsoft.com/office/drawing/2014/main" id="{07CFEDCC-320C-4BF7-8C6B-0ABDE61D27E2}"/>
              </a:ext>
            </a:extLst>
          </p:cNvPr>
          <p:cNvCxnSpPr>
            <a:cxnSpLocks noChangeShapeType="1"/>
            <a:stCxn id="90" idx="3"/>
            <a:endCxn id="89" idx="5"/>
          </p:cNvCxnSpPr>
          <p:nvPr/>
        </p:nvCxnSpPr>
        <p:spPr bwMode="auto">
          <a:xfrm rot="5400000">
            <a:off x="4250963" y="4430529"/>
            <a:ext cx="12700" cy="1133869"/>
          </a:xfrm>
          <a:prstGeom prst="curvedConnector3">
            <a:avLst>
              <a:gd name="adj1" fmla="val 942087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20">
            <a:extLst>
              <a:ext uri="{FF2B5EF4-FFF2-40B4-BE49-F238E27FC236}">
                <a16:creationId xmlns:a16="http://schemas.microsoft.com/office/drawing/2014/main" id="{05D43CDD-82BA-480F-9E71-8829C577024F}"/>
              </a:ext>
            </a:extLst>
          </p:cNvPr>
          <p:cNvCxnSpPr>
            <a:cxnSpLocks noChangeShapeType="1"/>
            <a:stCxn id="92" idx="3"/>
            <a:endCxn id="90" idx="5"/>
          </p:cNvCxnSpPr>
          <p:nvPr/>
        </p:nvCxnSpPr>
        <p:spPr bwMode="auto">
          <a:xfrm rot="5400000">
            <a:off x="5523228" y="4442552"/>
            <a:ext cx="12700" cy="1109823"/>
          </a:xfrm>
          <a:prstGeom prst="curvedConnector3">
            <a:avLst>
              <a:gd name="adj1" fmla="val 884008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" name="AutoShape 20">
            <a:extLst>
              <a:ext uri="{FF2B5EF4-FFF2-40B4-BE49-F238E27FC236}">
                <a16:creationId xmlns:a16="http://schemas.microsoft.com/office/drawing/2014/main" id="{B9D3A4AD-0ADD-4A99-92E3-364B4EEB9050}"/>
              </a:ext>
            </a:extLst>
          </p:cNvPr>
          <p:cNvCxnSpPr>
            <a:cxnSpLocks noChangeShapeType="1"/>
            <a:stCxn id="87" idx="7"/>
            <a:endCxn id="89" idx="1"/>
          </p:cNvCxnSpPr>
          <p:nvPr/>
        </p:nvCxnSpPr>
        <p:spPr bwMode="auto">
          <a:xfrm rot="5400000" flipH="1" flipV="1">
            <a:off x="2978697" y="4292133"/>
            <a:ext cx="12700" cy="1109823"/>
          </a:xfrm>
          <a:prstGeom prst="curvedConnector3">
            <a:avLst>
              <a:gd name="adj1" fmla="val 419480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" name="AutoShape 20">
            <a:extLst>
              <a:ext uri="{FF2B5EF4-FFF2-40B4-BE49-F238E27FC236}">
                <a16:creationId xmlns:a16="http://schemas.microsoft.com/office/drawing/2014/main" id="{3D0360DB-CA66-479A-9EDB-3676126E30D0}"/>
              </a:ext>
            </a:extLst>
          </p:cNvPr>
          <p:cNvCxnSpPr>
            <a:cxnSpLocks noChangeShapeType="1"/>
            <a:stCxn id="89" idx="7"/>
            <a:endCxn id="90" idx="1"/>
          </p:cNvCxnSpPr>
          <p:nvPr/>
        </p:nvCxnSpPr>
        <p:spPr bwMode="auto">
          <a:xfrm rot="5400000" flipH="1" flipV="1">
            <a:off x="4250962" y="4280110"/>
            <a:ext cx="12700" cy="1133869"/>
          </a:xfrm>
          <a:prstGeom prst="curvedConnector3">
            <a:avLst>
              <a:gd name="adj1" fmla="val 535606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" name="AutoShape 20">
            <a:extLst>
              <a:ext uri="{FF2B5EF4-FFF2-40B4-BE49-F238E27FC236}">
                <a16:creationId xmlns:a16="http://schemas.microsoft.com/office/drawing/2014/main" id="{420AAABD-1CAD-4BFF-8CA2-2B72905F522D}"/>
              </a:ext>
            </a:extLst>
          </p:cNvPr>
          <p:cNvCxnSpPr>
            <a:cxnSpLocks noChangeShapeType="1"/>
            <a:stCxn id="90" idx="7"/>
            <a:endCxn id="92" idx="1"/>
          </p:cNvCxnSpPr>
          <p:nvPr/>
        </p:nvCxnSpPr>
        <p:spPr bwMode="auto">
          <a:xfrm rot="5400000" flipH="1" flipV="1">
            <a:off x="5523227" y="4292133"/>
            <a:ext cx="12700" cy="1109823"/>
          </a:xfrm>
          <a:prstGeom prst="curvedConnector3">
            <a:avLst>
              <a:gd name="adj1" fmla="val 709795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2" name="AutoShape 20">
            <a:extLst>
              <a:ext uri="{FF2B5EF4-FFF2-40B4-BE49-F238E27FC236}">
                <a16:creationId xmlns:a16="http://schemas.microsoft.com/office/drawing/2014/main" id="{6A79B9D8-C791-4EF9-BFCE-ADFA0D11E5DD}"/>
              </a:ext>
            </a:extLst>
          </p:cNvPr>
          <p:cNvCxnSpPr>
            <a:cxnSpLocks noChangeShapeType="1"/>
            <a:stCxn id="97" idx="7"/>
            <a:endCxn id="99" idx="1"/>
          </p:cNvCxnSpPr>
          <p:nvPr/>
        </p:nvCxnSpPr>
        <p:spPr bwMode="auto">
          <a:xfrm rot="5400000" flipH="1" flipV="1">
            <a:off x="5523227" y="5608170"/>
            <a:ext cx="12700" cy="1109823"/>
          </a:xfrm>
          <a:prstGeom prst="curvedConnector3">
            <a:avLst>
              <a:gd name="adj1" fmla="val 883992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6" name="AutoShape 20">
            <a:extLst>
              <a:ext uri="{FF2B5EF4-FFF2-40B4-BE49-F238E27FC236}">
                <a16:creationId xmlns:a16="http://schemas.microsoft.com/office/drawing/2014/main" id="{A02119C5-E6F7-42B8-AC0C-C35EEC601E28}"/>
              </a:ext>
            </a:extLst>
          </p:cNvPr>
          <p:cNvCxnSpPr>
            <a:cxnSpLocks noChangeShapeType="1"/>
            <a:stCxn id="96" idx="7"/>
            <a:endCxn id="97" idx="1"/>
          </p:cNvCxnSpPr>
          <p:nvPr/>
        </p:nvCxnSpPr>
        <p:spPr bwMode="auto">
          <a:xfrm rot="5400000" flipH="1" flipV="1">
            <a:off x="4250962" y="5596147"/>
            <a:ext cx="12700" cy="1133869"/>
          </a:xfrm>
          <a:prstGeom prst="curvedConnector3">
            <a:avLst>
              <a:gd name="adj1" fmla="val 1290449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1" name="AutoShape 20">
            <a:extLst>
              <a:ext uri="{FF2B5EF4-FFF2-40B4-BE49-F238E27FC236}">
                <a16:creationId xmlns:a16="http://schemas.microsoft.com/office/drawing/2014/main" id="{8F82B155-7DA5-4E3B-98C4-699A3871DA5A}"/>
              </a:ext>
            </a:extLst>
          </p:cNvPr>
          <p:cNvCxnSpPr>
            <a:cxnSpLocks noChangeShapeType="1"/>
            <a:stCxn id="94" idx="7"/>
            <a:endCxn id="96" idx="1"/>
          </p:cNvCxnSpPr>
          <p:nvPr/>
        </p:nvCxnSpPr>
        <p:spPr bwMode="auto">
          <a:xfrm rot="5400000" flipH="1" flipV="1">
            <a:off x="2978697" y="5608170"/>
            <a:ext cx="12700" cy="1109823"/>
          </a:xfrm>
          <a:prstGeom prst="curvedConnector3">
            <a:avLst>
              <a:gd name="adj1" fmla="val 1464638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6AE76098-B98D-47FC-BCF9-37A3F07554D9}"/>
                  </a:ext>
                </a:extLst>
              </p:cNvPr>
              <p:cNvSpPr txBox="1"/>
              <p:nvPr/>
            </p:nvSpPr>
            <p:spPr>
              <a:xfrm>
                <a:off x="296535" y="5838180"/>
                <a:ext cx="4828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6AE76098-B98D-47FC-BCF9-37A3F0755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35" y="5838180"/>
                <a:ext cx="482824" cy="400110"/>
              </a:xfrm>
              <a:prstGeom prst="rect">
                <a:avLst/>
              </a:prstGeom>
              <a:blipFill>
                <a:blip r:embed="rId8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49">
                <a:extLst>
                  <a:ext uri="{FF2B5EF4-FFF2-40B4-BE49-F238E27FC236}">
                    <a16:creationId xmlns:a16="http://schemas.microsoft.com/office/drawing/2014/main" id="{119B3BE0-3FA6-421F-AC9B-A65384150F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3488" y="5268924"/>
                <a:ext cx="1271245" cy="266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</m:t>
                    </m:r>
                    <m:sSub>
                      <m:sSubPr>
                        <m:ctrlP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𝑗</m:t>
                        </m:r>
                      </m:sub>
                    </m:sSub>
                    <m:r>
                      <a:rPr kumimoji="1" lang="en-US" alt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&lt;0</m:t>
                    </m:r>
                  </m:oMath>
                </a14:m>
                <a:endPara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2" name="Text Box 49">
                <a:extLst>
                  <a:ext uri="{FF2B5EF4-FFF2-40B4-BE49-F238E27FC236}">
                    <a16:creationId xmlns:a16="http://schemas.microsoft.com/office/drawing/2014/main" id="{119B3BE0-3FA6-421F-AC9B-A65384150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3488" y="5268924"/>
                <a:ext cx="1271245" cy="266035"/>
              </a:xfrm>
              <a:prstGeom prst="rect">
                <a:avLst/>
              </a:prstGeom>
              <a:blipFill>
                <a:blip r:embed="rId9"/>
                <a:stretch>
                  <a:fillRect t="-20455" r="-957" b="-40909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48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Maximum Matching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Given an undirected graph </a:t>
                </a:r>
                <a14:m>
                  <m:oMath xmlns:m="http://schemas.openxmlformats.org/officeDocument/2006/math"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𝐺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=(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𝑉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 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𝐸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A set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𝑀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⊆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𝐸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is a </a:t>
                </a:r>
                <a:r>
                  <a:rPr kumimoji="1" lang="en-US" altLang="en-US" sz="2200" dirty="0">
                    <a:solidFill>
                      <a:srgbClr val="CC0000"/>
                    </a:solidFill>
                    <a:latin typeface="+mj-lt"/>
                    <a:ea typeface="MS PGothic" panose="020B0600070205080204" pitchFamily="34" charset="-128"/>
                  </a:rPr>
                  <a:t>matching</a:t>
                </a: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if each vertex appears in at most 1 edge in </a:t>
                </a:r>
                <a14:m>
                  <m:oMath xmlns:m="http://schemas.openxmlformats.org/officeDocument/2006/math"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𝑀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b="1" dirty="0">
                    <a:solidFill>
                      <a:schemeClr val="accent6"/>
                    </a:solidFill>
                    <a:latin typeface="+mj-lt"/>
                    <a:ea typeface="MS PGothic" panose="020B0600070205080204" pitchFamily="34" charset="-128"/>
                  </a:rPr>
                  <a:t>Goal: </a:t>
                </a: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find a matching with largest cardinality.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cxnSp>
        <p:nvCxnSpPr>
          <p:cNvPr id="7" name="AutoShape 4">
            <a:extLst>
              <a:ext uri="{FF2B5EF4-FFF2-40B4-BE49-F238E27FC236}">
                <a16:creationId xmlns:a16="http://schemas.microsoft.com/office/drawing/2014/main" id="{C6B1A814-5CF0-47D9-B2EE-BBA061BA7FCF}"/>
              </a:ext>
            </a:extLst>
          </p:cNvPr>
          <p:cNvCxnSpPr>
            <a:cxnSpLocks noChangeShapeType="1"/>
            <a:stCxn id="10" idx="7"/>
            <a:endCxn id="9" idx="3"/>
          </p:cNvCxnSpPr>
          <p:nvPr/>
        </p:nvCxnSpPr>
        <p:spPr bwMode="auto">
          <a:xfrm flipV="1">
            <a:off x="4737100" y="4592638"/>
            <a:ext cx="168275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5">
            <a:extLst>
              <a:ext uri="{FF2B5EF4-FFF2-40B4-BE49-F238E27FC236}">
                <a16:creationId xmlns:a16="http://schemas.microsoft.com/office/drawing/2014/main" id="{44C76E6F-6B8C-49F2-AFAF-4B5FDCEA06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00" y="40386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F5B2E43C-33DE-4805-ABA6-5CC1DBEC78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44196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C61E5EDB-3B2F-4789-A10B-BC88840035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49530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F213C3CD-5982-4939-A803-68096A2E1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21125" y="49530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73C0A832-5685-4F94-A101-7C041C1987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16325" y="44196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cxnSp>
        <p:nvCxnSpPr>
          <p:cNvPr id="13" name="AutoShape 10">
            <a:extLst>
              <a:ext uri="{FF2B5EF4-FFF2-40B4-BE49-F238E27FC236}">
                <a16:creationId xmlns:a16="http://schemas.microsoft.com/office/drawing/2014/main" id="{F3ED0D8A-519B-41A0-95F7-99FBCCC78D60}"/>
              </a:ext>
            </a:extLst>
          </p:cNvPr>
          <p:cNvCxnSpPr>
            <a:cxnSpLocks noChangeShapeType="1"/>
            <a:stCxn id="8" idx="6"/>
            <a:endCxn id="9" idx="1"/>
          </p:cNvCxnSpPr>
          <p:nvPr/>
        </p:nvCxnSpPr>
        <p:spPr bwMode="auto">
          <a:xfrm>
            <a:off x="4468813" y="4135438"/>
            <a:ext cx="436562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1">
            <a:extLst>
              <a:ext uri="{FF2B5EF4-FFF2-40B4-BE49-F238E27FC236}">
                <a16:creationId xmlns:a16="http://schemas.microsoft.com/office/drawing/2014/main" id="{6CED3054-94EE-40AA-9992-C36CE514E9EA}"/>
              </a:ext>
            </a:extLst>
          </p:cNvPr>
          <p:cNvCxnSpPr>
            <a:cxnSpLocks noChangeShapeType="1"/>
            <a:stCxn id="11" idx="6"/>
            <a:endCxn id="10" idx="2"/>
          </p:cNvCxnSpPr>
          <p:nvPr/>
        </p:nvCxnSpPr>
        <p:spPr bwMode="auto">
          <a:xfrm>
            <a:off x="4122738" y="5049838"/>
            <a:ext cx="4413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2">
            <a:extLst>
              <a:ext uri="{FF2B5EF4-FFF2-40B4-BE49-F238E27FC236}">
                <a16:creationId xmlns:a16="http://schemas.microsoft.com/office/drawing/2014/main" id="{392EEDCE-A0AE-47F7-8137-3D9D618292BB}"/>
              </a:ext>
            </a:extLst>
          </p:cNvPr>
          <p:cNvCxnSpPr>
            <a:cxnSpLocks noChangeShapeType="1"/>
            <a:stCxn id="11" idx="1"/>
            <a:endCxn id="12" idx="4"/>
          </p:cNvCxnSpPr>
          <p:nvPr/>
        </p:nvCxnSpPr>
        <p:spPr bwMode="auto">
          <a:xfrm flipH="1" flipV="1">
            <a:off x="3713163" y="4621213"/>
            <a:ext cx="236537" cy="352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771DF9E3-2503-418D-AE80-42E5E8131434}"/>
              </a:ext>
            </a:extLst>
          </p:cNvPr>
          <p:cNvCxnSpPr>
            <a:cxnSpLocks noChangeShapeType="1"/>
            <a:stCxn id="12" idx="7"/>
            <a:endCxn id="8" idx="2"/>
          </p:cNvCxnSpPr>
          <p:nvPr/>
        </p:nvCxnSpPr>
        <p:spPr bwMode="auto">
          <a:xfrm flipV="1">
            <a:off x="3781425" y="4135438"/>
            <a:ext cx="477838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4">
            <a:extLst>
              <a:ext uri="{FF2B5EF4-FFF2-40B4-BE49-F238E27FC236}">
                <a16:creationId xmlns:a16="http://schemas.microsoft.com/office/drawing/2014/main" id="{2EB13A65-F21E-4C3E-95C0-AF867CDE0868}"/>
              </a:ext>
            </a:extLst>
          </p:cNvPr>
          <p:cNvCxnSpPr>
            <a:cxnSpLocks noChangeShapeType="1"/>
            <a:stCxn id="20" idx="7"/>
            <a:endCxn id="19" idx="3"/>
          </p:cNvCxnSpPr>
          <p:nvPr/>
        </p:nvCxnSpPr>
        <p:spPr bwMode="auto">
          <a:xfrm flipV="1">
            <a:off x="5686425" y="4440238"/>
            <a:ext cx="1158875" cy="1787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Oval 15">
            <a:extLst>
              <a:ext uri="{FF2B5EF4-FFF2-40B4-BE49-F238E27FC236}">
                <a16:creationId xmlns:a16="http://schemas.microsoft.com/office/drawing/2014/main" id="{4DBD1EB8-F8C2-4E61-8DB0-4F9CD17B38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00" y="27432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19" name="Oval 16">
            <a:extLst>
              <a:ext uri="{FF2B5EF4-FFF2-40B4-BE49-F238E27FC236}">
                <a16:creationId xmlns:a16="http://schemas.microsoft.com/office/drawing/2014/main" id="{FC768770-8EC5-4FBE-9407-A242977F0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6725" y="42672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F7A65EA4-0A18-44A6-9253-9EF0A73409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21325" y="6207125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21" name="Oval 18">
            <a:extLst>
              <a:ext uri="{FF2B5EF4-FFF2-40B4-BE49-F238E27FC236}">
                <a16:creationId xmlns:a16="http://schemas.microsoft.com/office/drawing/2014/main" id="{A4FE833A-1886-4514-BD09-D521AD20A1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5600" y="6207125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22" name="Oval 19">
            <a:extLst>
              <a:ext uri="{FF2B5EF4-FFF2-40B4-BE49-F238E27FC236}">
                <a16:creationId xmlns:a16="http://schemas.microsoft.com/office/drawing/2014/main" id="{B32803DB-08D9-4AE1-BA7A-29485B5443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6400" y="42672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cxnSp>
        <p:nvCxnSpPr>
          <p:cNvPr id="23" name="AutoShape 20">
            <a:extLst>
              <a:ext uri="{FF2B5EF4-FFF2-40B4-BE49-F238E27FC236}">
                <a16:creationId xmlns:a16="http://schemas.microsoft.com/office/drawing/2014/main" id="{2E927318-5798-4A1B-A7E8-1582062095E1}"/>
              </a:ext>
            </a:extLst>
          </p:cNvPr>
          <p:cNvCxnSpPr>
            <a:cxnSpLocks noChangeShapeType="1"/>
            <a:stCxn id="18" idx="6"/>
            <a:endCxn id="19" idx="1"/>
          </p:cNvCxnSpPr>
          <p:nvPr/>
        </p:nvCxnSpPr>
        <p:spPr bwMode="auto">
          <a:xfrm>
            <a:off x="4468813" y="2840038"/>
            <a:ext cx="2376487" cy="1447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1">
            <a:extLst>
              <a:ext uri="{FF2B5EF4-FFF2-40B4-BE49-F238E27FC236}">
                <a16:creationId xmlns:a16="http://schemas.microsoft.com/office/drawing/2014/main" id="{AE3BD9D2-6388-41CC-9A0C-04E97C459CC6}"/>
              </a:ext>
            </a:extLst>
          </p:cNvPr>
          <p:cNvCxnSpPr>
            <a:cxnSpLocks noChangeShapeType="1"/>
            <a:stCxn id="21" idx="6"/>
            <a:endCxn id="20" idx="2"/>
          </p:cNvCxnSpPr>
          <p:nvPr/>
        </p:nvCxnSpPr>
        <p:spPr bwMode="auto">
          <a:xfrm>
            <a:off x="3097213" y="6303963"/>
            <a:ext cx="24161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2">
            <a:extLst>
              <a:ext uri="{FF2B5EF4-FFF2-40B4-BE49-F238E27FC236}">
                <a16:creationId xmlns:a16="http://schemas.microsoft.com/office/drawing/2014/main" id="{A62FD73D-BA56-4670-BDE4-2B20D3240D45}"/>
              </a:ext>
            </a:extLst>
          </p:cNvPr>
          <p:cNvCxnSpPr>
            <a:cxnSpLocks noChangeShapeType="1"/>
            <a:stCxn id="21" idx="1"/>
            <a:endCxn id="22" idx="4"/>
          </p:cNvCxnSpPr>
          <p:nvPr/>
        </p:nvCxnSpPr>
        <p:spPr bwMode="auto">
          <a:xfrm flipH="1" flipV="1">
            <a:off x="1773238" y="4468813"/>
            <a:ext cx="1150937" cy="1758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3">
            <a:extLst>
              <a:ext uri="{FF2B5EF4-FFF2-40B4-BE49-F238E27FC236}">
                <a16:creationId xmlns:a16="http://schemas.microsoft.com/office/drawing/2014/main" id="{A66396BB-A9E7-422E-A13B-08A466EE1B27}"/>
              </a:ext>
            </a:extLst>
          </p:cNvPr>
          <p:cNvCxnSpPr>
            <a:cxnSpLocks noChangeShapeType="1"/>
            <a:stCxn id="22" idx="7"/>
            <a:endCxn id="18" idx="2"/>
          </p:cNvCxnSpPr>
          <p:nvPr/>
        </p:nvCxnSpPr>
        <p:spPr bwMode="auto">
          <a:xfrm flipV="1">
            <a:off x="1841500" y="2840038"/>
            <a:ext cx="2417763" cy="1447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4">
            <a:extLst>
              <a:ext uri="{FF2B5EF4-FFF2-40B4-BE49-F238E27FC236}">
                <a16:creationId xmlns:a16="http://schemas.microsoft.com/office/drawing/2014/main" id="{BE6D3401-2961-4460-BB88-61FF56164268}"/>
              </a:ext>
            </a:extLst>
          </p:cNvPr>
          <p:cNvCxnSpPr>
            <a:cxnSpLocks noChangeShapeType="1"/>
            <a:stCxn id="30" idx="0"/>
            <a:endCxn id="29" idx="5"/>
          </p:cNvCxnSpPr>
          <p:nvPr/>
        </p:nvCxnSpPr>
        <p:spPr bwMode="auto">
          <a:xfrm flipH="1" flipV="1">
            <a:off x="5270500" y="3906838"/>
            <a:ext cx="347663" cy="352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Oval 25">
            <a:extLst>
              <a:ext uri="{FF2B5EF4-FFF2-40B4-BE49-F238E27FC236}">
                <a16:creationId xmlns:a16="http://schemas.microsoft.com/office/drawing/2014/main" id="{A27F334D-26BE-46EC-8910-D1D94E6BB2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00" y="35052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29" name="Oval 26">
            <a:extLst>
              <a:ext uri="{FF2B5EF4-FFF2-40B4-BE49-F238E27FC236}">
                <a16:creationId xmlns:a16="http://schemas.microsoft.com/office/drawing/2014/main" id="{E4D69FC4-3C43-48C4-8D3A-CF98BF95E5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5400" y="37338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30" name="Oval 27">
            <a:extLst>
              <a:ext uri="{FF2B5EF4-FFF2-40B4-BE49-F238E27FC236}">
                <a16:creationId xmlns:a16="http://schemas.microsoft.com/office/drawing/2014/main" id="{B2266738-4A75-4FE8-87B7-05697841C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21325" y="42672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F1C0A116-3542-4C83-8CA0-50177E47CF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49530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C7F96421-A273-46F4-A9D3-073E80B9BC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87925" y="54864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cxnSp>
        <p:nvCxnSpPr>
          <p:cNvPr id="33" name="AutoShape 30">
            <a:extLst>
              <a:ext uri="{FF2B5EF4-FFF2-40B4-BE49-F238E27FC236}">
                <a16:creationId xmlns:a16="http://schemas.microsoft.com/office/drawing/2014/main" id="{104F3512-9AAE-48D5-BA86-EC39C7971BB1}"/>
              </a:ext>
            </a:extLst>
          </p:cNvPr>
          <p:cNvCxnSpPr>
            <a:cxnSpLocks noChangeShapeType="1"/>
            <a:stCxn id="28" idx="6"/>
            <a:endCxn id="29" idx="1"/>
          </p:cNvCxnSpPr>
          <p:nvPr/>
        </p:nvCxnSpPr>
        <p:spPr bwMode="auto">
          <a:xfrm>
            <a:off x="4468813" y="3602038"/>
            <a:ext cx="665162" cy="152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31">
            <a:extLst>
              <a:ext uri="{FF2B5EF4-FFF2-40B4-BE49-F238E27FC236}">
                <a16:creationId xmlns:a16="http://schemas.microsoft.com/office/drawing/2014/main" id="{EC146409-AA26-4005-A3FE-612A98B53EDD}"/>
              </a:ext>
            </a:extLst>
          </p:cNvPr>
          <p:cNvCxnSpPr>
            <a:cxnSpLocks noChangeShapeType="1"/>
            <a:stCxn id="31" idx="0"/>
            <a:endCxn id="30" idx="4"/>
          </p:cNvCxnSpPr>
          <p:nvPr/>
        </p:nvCxnSpPr>
        <p:spPr bwMode="auto">
          <a:xfrm flipH="1" flipV="1">
            <a:off x="5618163" y="4468813"/>
            <a:ext cx="41275" cy="476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2">
            <a:extLst>
              <a:ext uri="{FF2B5EF4-FFF2-40B4-BE49-F238E27FC236}">
                <a16:creationId xmlns:a16="http://schemas.microsoft.com/office/drawing/2014/main" id="{7E3F6CF0-83ED-4160-BA00-68E0076A6BD4}"/>
              </a:ext>
            </a:extLst>
          </p:cNvPr>
          <p:cNvCxnSpPr>
            <a:cxnSpLocks noChangeShapeType="1"/>
            <a:stCxn id="31" idx="3"/>
            <a:endCxn id="32" idx="6"/>
          </p:cNvCxnSpPr>
          <p:nvPr/>
        </p:nvCxnSpPr>
        <p:spPr bwMode="auto">
          <a:xfrm flipH="1">
            <a:off x="5189538" y="5126038"/>
            <a:ext cx="401637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33">
            <a:extLst>
              <a:ext uri="{FF2B5EF4-FFF2-40B4-BE49-F238E27FC236}">
                <a16:creationId xmlns:a16="http://schemas.microsoft.com/office/drawing/2014/main" id="{9E5C5A9C-3612-443B-9574-60BEA2D37D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5200" y="3768725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37" name="Oval 34">
            <a:extLst>
              <a:ext uri="{FF2B5EF4-FFF2-40B4-BE49-F238E27FC236}">
                <a16:creationId xmlns:a16="http://schemas.microsoft.com/office/drawing/2014/main" id="{9A245A79-8638-4170-9A00-B1DC98FDDA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42672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38" name="Oval 35">
            <a:extLst>
              <a:ext uri="{FF2B5EF4-FFF2-40B4-BE49-F238E27FC236}">
                <a16:creationId xmlns:a16="http://schemas.microsoft.com/office/drawing/2014/main" id="{F614EF4C-3F47-4CEB-A478-AD6A09C313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49530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39" name="Oval 36">
            <a:extLst>
              <a:ext uri="{FF2B5EF4-FFF2-40B4-BE49-F238E27FC236}">
                <a16:creationId xmlns:a16="http://schemas.microsoft.com/office/drawing/2014/main" id="{7228B1F4-3E98-4A3F-A38C-F8A5B8C2E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5521325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40" name="Oval 37">
            <a:extLst>
              <a:ext uri="{FF2B5EF4-FFF2-40B4-BE49-F238E27FC236}">
                <a16:creationId xmlns:a16="http://schemas.microsoft.com/office/drawing/2014/main" id="{DD15BA04-62EA-4F5F-9840-AF806029F1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5925" y="5749925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cxnSp>
        <p:nvCxnSpPr>
          <p:cNvPr id="41" name="AutoShape 38">
            <a:extLst>
              <a:ext uri="{FF2B5EF4-FFF2-40B4-BE49-F238E27FC236}">
                <a16:creationId xmlns:a16="http://schemas.microsoft.com/office/drawing/2014/main" id="{DC762252-4ED4-4E39-A5DF-2687A8E1CFE3}"/>
              </a:ext>
            </a:extLst>
          </p:cNvPr>
          <p:cNvCxnSpPr>
            <a:cxnSpLocks noChangeShapeType="1"/>
            <a:stCxn id="28" idx="2"/>
            <a:endCxn id="36" idx="7"/>
          </p:cNvCxnSpPr>
          <p:nvPr/>
        </p:nvCxnSpPr>
        <p:spPr bwMode="auto">
          <a:xfrm flipH="1">
            <a:off x="3670300" y="3602038"/>
            <a:ext cx="588963" cy="187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39">
            <a:extLst>
              <a:ext uri="{FF2B5EF4-FFF2-40B4-BE49-F238E27FC236}">
                <a16:creationId xmlns:a16="http://schemas.microsoft.com/office/drawing/2014/main" id="{7DDD15D1-3C5B-4AC5-8BC4-DE47EB6EB6CB}"/>
              </a:ext>
            </a:extLst>
          </p:cNvPr>
          <p:cNvCxnSpPr>
            <a:cxnSpLocks noChangeShapeType="1"/>
            <a:stCxn id="36" idx="3"/>
            <a:endCxn id="37" idx="7"/>
          </p:cNvCxnSpPr>
          <p:nvPr/>
        </p:nvCxnSpPr>
        <p:spPr bwMode="auto">
          <a:xfrm flipH="1">
            <a:off x="3136900" y="3941763"/>
            <a:ext cx="396875" cy="346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40">
            <a:extLst>
              <a:ext uri="{FF2B5EF4-FFF2-40B4-BE49-F238E27FC236}">
                <a16:creationId xmlns:a16="http://schemas.microsoft.com/office/drawing/2014/main" id="{C2DD5C24-ED36-46A9-B820-F7B6A0E1529F}"/>
              </a:ext>
            </a:extLst>
          </p:cNvPr>
          <p:cNvCxnSpPr>
            <a:cxnSpLocks noChangeShapeType="1"/>
            <a:stCxn id="37" idx="4"/>
            <a:endCxn id="38" idx="0"/>
          </p:cNvCxnSpPr>
          <p:nvPr/>
        </p:nvCxnSpPr>
        <p:spPr bwMode="auto">
          <a:xfrm>
            <a:off x="3068638" y="4468813"/>
            <a:ext cx="152400" cy="476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41">
            <a:extLst>
              <a:ext uri="{FF2B5EF4-FFF2-40B4-BE49-F238E27FC236}">
                <a16:creationId xmlns:a16="http://schemas.microsoft.com/office/drawing/2014/main" id="{5E2F4809-4169-456F-9382-84617A427813}"/>
              </a:ext>
            </a:extLst>
          </p:cNvPr>
          <p:cNvCxnSpPr>
            <a:cxnSpLocks noChangeShapeType="1"/>
            <a:stCxn id="38" idx="5"/>
            <a:endCxn id="39" idx="1"/>
          </p:cNvCxnSpPr>
          <p:nvPr/>
        </p:nvCxnSpPr>
        <p:spPr bwMode="auto">
          <a:xfrm>
            <a:off x="3289300" y="5126038"/>
            <a:ext cx="320675" cy="415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42">
            <a:extLst>
              <a:ext uri="{FF2B5EF4-FFF2-40B4-BE49-F238E27FC236}">
                <a16:creationId xmlns:a16="http://schemas.microsoft.com/office/drawing/2014/main" id="{E7D1D8FE-CF79-4F99-ADCE-09855707D996}"/>
              </a:ext>
            </a:extLst>
          </p:cNvPr>
          <p:cNvCxnSpPr>
            <a:cxnSpLocks noChangeShapeType="1"/>
            <a:stCxn id="39" idx="5"/>
            <a:endCxn id="40" idx="2"/>
          </p:cNvCxnSpPr>
          <p:nvPr/>
        </p:nvCxnSpPr>
        <p:spPr bwMode="auto">
          <a:xfrm>
            <a:off x="3746500" y="5694363"/>
            <a:ext cx="471488" cy="152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43">
            <a:extLst>
              <a:ext uri="{FF2B5EF4-FFF2-40B4-BE49-F238E27FC236}">
                <a16:creationId xmlns:a16="http://schemas.microsoft.com/office/drawing/2014/main" id="{8D31597A-277B-4AB3-B2CE-A9EB984B3AFC}"/>
              </a:ext>
            </a:extLst>
          </p:cNvPr>
          <p:cNvCxnSpPr>
            <a:cxnSpLocks noChangeShapeType="1"/>
            <a:stCxn id="40" idx="6"/>
            <a:endCxn id="32" idx="3"/>
          </p:cNvCxnSpPr>
          <p:nvPr/>
        </p:nvCxnSpPr>
        <p:spPr bwMode="auto">
          <a:xfrm flipV="1">
            <a:off x="4427538" y="5659438"/>
            <a:ext cx="588962" cy="187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44">
            <a:extLst>
              <a:ext uri="{FF2B5EF4-FFF2-40B4-BE49-F238E27FC236}">
                <a16:creationId xmlns:a16="http://schemas.microsoft.com/office/drawing/2014/main" id="{9C68F67D-0809-4004-988F-B7F3408DF4B9}"/>
              </a:ext>
            </a:extLst>
          </p:cNvPr>
          <p:cNvCxnSpPr>
            <a:cxnSpLocks noChangeShapeType="1"/>
            <a:stCxn id="20" idx="1"/>
            <a:endCxn id="32" idx="5"/>
          </p:cNvCxnSpPr>
          <p:nvPr/>
        </p:nvCxnSpPr>
        <p:spPr bwMode="auto">
          <a:xfrm flipH="1" flipV="1">
            <a:off x="5153025" y="5659438"/>
            <a:ext cx="3968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45">
            <a:extLst>
              <a:ext uri="{FF2B5EF4-FFF2-40B4-BE49-F238E27FC236}">
                <a16:creationId xmlns:a16="http://schemas.microsoft.com/office/drawing/2014/main" id="{F92AD0DB-58DC-4719-9A51-F6DD39C05AD8}"/>
              </a:ext>
            </a:extLst>
          </p:cNvPr>
          <p:cNvCxnSpPr>
            <a:cxnSpLocks noChangeShapeType="1"/>
            <a:stCxn id="39" idx="3"/>
            <a:endCxn id="21" idx="7"/>
          </p:cNvCxnSpPr>
          <p:nvPr/>
        </p:nvCxnSpPr>
        <p:spPr bwMode="auto">
          <a:xfrm flipH="1">
            <a:off x="3060700" y="5694363"/>
            <a:ext cx="549275" cy="533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46">
            <a:extLst>
              <a:ext uri="{FF2B5EF4-FFF2-40B4-BE49-F238E27FC236}">
                <a16:creationId xmlns:a16="http://schemas.microsoft.com/office/drawing/2014/main" id="{9557E04B-6107-488A-BE6F-20E818C93BDE}"/>
              </a:ext>
            </a:extLst>
          </p:cNvPr>
          <p:cNvCxnSpPr>
            <a:cxnSpLocks noChangeShapeType="1"/>
            <a:stCxn id="37" idx="2"/>
            <a:endCxn id="22" idx="6"/>
          </p:cNvCxnSpPr>
          <p:nvPr/>
        </p:nvCxnSpPr>
        <p:spPr bwMode="auto">
          <a:xfrm flipH="1">
            <a:off x="1878013" y="4364038"/>
            <a:ext cx="10858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47">
            <a:extLst>
              <a:ext uri="{FF2B5EF4-FFF2-40B4-BE49-F238E27FC236}">
                <a16:creationId xmlns:a16="http://schemas.microsoft.com/office/drawing/2014/main" id="{D954A5A3-C7DE-4CF1-A049-3F5BF97F30E8}"/>
              </a:ext>
            </a:extLst>
          </p:cNvPr>
          <p:cNvCxnSpPr>
            <a:cxnSpLocks noChangeShapeType="1"/>
            <a:stCxn id="28" idx="0"/>
            <a:endCxn id="18" idx="4"/>
          </p:cNvCxnSpPr>
          <p:nvPr/>
        </p:nvCxnSpPr>
        <p:spPr bwMode="auto">
          <a:xfrm flipV="1">
            <a:off x="4364038" y="2944813"/>
            <a:ext cx="0" cy="552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48">
            <a:extLst>
              <a:ext uri="{FF2B5EF4-FFF2-40B4-BE49-F238E27FC236}">
                <a16:creationId xmlns:a16="http://schemas.microsoft.com/office/drawing/2014/main" id="{2597E2CC-D820-4EA0-A67F-30E4C3A41B03}"/>
              </a:ext>
            </a:extLst>
          </p:cNvPr>
          <p:cNvCxnSpPr>
            <a:cxnSpLocks noChangeShapeType="1"/>
            <a:stCxn id="30" idx="6"/>
            <a:endCxn id="19" idx="2"/>
          </p:cNvCxnSpPr>
          <p:nvPr/>
        </p:nvCxnSpPr>
        <p:spPr bwMode="auto">
          <a:xfrm>
            <a:off x="5722938" y="4364038"/>
            <a:ext cx="10858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49">
            <a:extLst>
              <a:ext uri="{FF2B5EF4-FFF2-40B4-BE49-F238E27FC236}">
                <a16:creationId xmlns:a16="http://schemas.microsoft.com/office/drawing/2014/main" id="{E6FCED84-6203-41D7-B116-65F516943870}"/>
              </a:ext>
            </a:extLst>
          </p:cNvPr>
          <p:cNvCxnSpPr>
            <a:cxnSpLocks noChangeShapeType="1"/>
            <a:stCxn id="10" idx="4"/>
            <a:endCxn id="40" idx="7"/>
          </p:cNvCxnSpPr>
          <p:nvPr/>
        </p:nvCxnSpPr>
        <p:spPr bwMode="auto">
          <a:xfrm flipH="1">
            <a:off x="4391025" y="5154613"/>
            <a:ext cx="277813" cy="615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50">
            <a:extLst>
              <a:ext uri="{FF2B5EF4-FFF2-40B4-BE49-F238E27FC236}">
                <a16:creationId xmlns:a16="http://schemas.microsoft.com/office/drawing/2014/main" id="{D2FB9B2E-143D-4D49-8591-8B5E5A98124A}"/>
              </a:ext>
            </a:extLst>
          </p:cNvPr>
          <p:cNvCxnSpPr>
            <a:cxnSpLocks noChangeShapeType="1"/>
            <a:stCxn id="31" idx="2"/>
            <a:endCxn id="9" idx="5"/>
          </p:cNvCxnSpPr>
          <p:nvPr/>
        </p:nvCxnSpPr>
        <p:spPr bwMode="auto">
          <a:xfrm flipH="1" flipV="1">
            <a:off x="5041900" y="4592638"/>
            <a:ext cx="512763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51">
            <a:extLst>
              <a:ext uri="{FF2B5EF4-FFF2-40B4-BE49-F238E27FC236}">
                <a16:creationId xmlns:a16="http://schemas.microsoft.com/office/drawing/2014/main" id="{B54FAF6E-B1B9-4E98-94BA-9F7560F01B0C}"/>
              </a:ext>
            </a:extLst>
          </p:cNvPr>
          <p:cNvCxnSpPr>
            <a:cxnSpLocks noChangeShapeType="1"/>
            <a:stCxn id="11" idx="2"/>
            <a:endCxn id="38" idx="6"/>
          </p:cNvCxnSpPr>
          <p:nvPr/>
        </p:nvCxnSpPr>
        <p:spPr bwMode="auto">
          <a:xfrm flipH="1">
            <a:off x="3325813" y="5049838"/>
            <a:ext cx="5873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52">
            <a:extLst>
              <a:ext uri="{FF2B5EF4-FFF2-40B4-BE49-F238E27FC236}">
                <a16:creationId xmlns:a16="http://schemas.microsoft.com/office/drawing/2014/main" id="{B28A9F9F-9405-4749-9117-4F8E5E8EDB4F}"/>
              </a:ext>
            </a:extLst>
          </p:cNvPr>
          <p:cNvCxnSpPr>
            <a:cxnSpLocks noChangeShapeType="1"/>
            <a:stCxn id="12" idx="0"/>
            <a:endCxn id="36" idx="4"/>
          </p:cNvCxnSpPr>
          <p:nvPr/>
        </p:nvCxnSpPr>
        <p:spPr bwMode="auto">
          <a:xfrm flipH="1" flipV="1">
            <a:off x="3602038" y="3970338"/>
            <a:ext cx="111125" cy="441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53">
            <a:extLst>
              <a:ext uri="{FF2B5EF4-FFF2-40B4-BE49-F238E27FC236}">
                <a16:creationId xmlns:a16="http://schemas.microsoft.com/office/drawing/2014/main" id="{94DDF160-AA5D-466F-8522-E074E2B9ACFD}"/>
              </a:ext>
            </a:extLst>
          </p:cNvPr>
          <p:cNvCxnSpPr>
            <a:cxnSpLocks noChangeShapeType="1"/>
            <a:stCxn id="29" idx="3"/>
            <a:endCxn id="8" idx="7"/>
          </p:cNvCxnSpPr>
          <p:nvPr/>
        </p:nvCxnSpPr>
        <p:spPr bwMode="auto">
          <a:xfrm flipH="1">
            <a:off x="4432300" y="3906838"/>
            <a:ext cx="701675" cy="152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7" name="Group 54">
            <a:extLst>
              <a:ext uri="{FF2B5EF4-FFF2-40B4-BE49-F238E27FC236}">
                <a16:creationId xmlns:a16="http://schemas.microsoft.com/office/drawing/2014/main" id="{E7D6B741-2907-43C4-B24D-F5CD36A4E43F}"/>
              </a:ext>
            </a:extLst>
          </p:cNvPr>
          <p:cNvGrpSpPr>
            <a:grpSpLocks/>
          </p:cNvGrpSpPr>
          <p:nvPr/>
        </p:nvGrpSpPr>
        <p:grpSpPr bwMode="auto">
          <a:xfrm>
            <a:off x="1765300" y="2847975"/>
            <a:ext cx="5072063" cy="3387725"/>
            <a:chOff x="1112" y="1794"/>
            <a:chExt cx="3195" cy="2134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58" name="AutoShape 55">
              <a:extLst>
                <a:ext uri="{FF2B5EF4-FFF2-40B4-BE49-F238E27FC236}">
                  <a16:creationId xmlns:a16="http://schemas.microsoft.com/office/drawing/2014/main" id="{DAA7164F-C0D4-4CD6-9E7F-684806A33E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10" y="2610"/>
              <a:ext cx="275" cy="192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59" name="AutoShape 56">
              <a:extLst>
                <a:ext uri="{FF2B5EF4-FFF2-40B4-BE49-F238E27FC236}">
                  <a16:creationId xmlns:a16="http://schemas.microsoft.com/office/drawing/2014/main" id="{5E0863AF-D834-4D48-B6B4-E2421ECB91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334" y="2916"/>
              <a:ext cx="149" cy="222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0" name="AutoShape 57">
              <a:extLst>
                <a:ext uri="{FF2B5EF4-FFF2-40B4-BE49-F238E27FC236}">
                  <a16:creationId xmlns:a16="http://schemas.microsoft.com/office/drawing/2014/main" id="{11D1E52A-0682-4B60-8FD6-A8CF4904F6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10" y="1794"/>
              <a:ext cx="1497" cy="912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1" name="AutoShape 58">
              <a:extLst>
                <a:ext uri="{FF2B5EF4-FFF2-40B4-BE49-F238E27FC236}">
                  <a16:creationId xmlns:a16="http://schemas.microsoft.com/office/drawing/2014/main" id="{C4AAD54E-D5CD-48FC-BB1F-41430367F7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112" y="2820"/>
              <a:ext cx="725" cy="1108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2" name="AutoShape 59">
              <a:extLst>
                <a:ext uri="{FF2B5EF4-FFF2-40B4-BE49-F238E27FC236}">
                  <a16:creationId xmlns:a16="http://schemas.microsoft.com/office/drawing/2014/main" id="{5929BAF3-6D8E-42C4-A996-E5D04AF22F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10" y="2274"/>
              <a:ext cx="419" cy="96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3" name="AutoShape 60">
              <a:extLst>
                <a:ext uri="{FF2B5EF4-FFF2-40B4-BE49-F238E27FC236}">
                  <a16:creationId xmlns:a16="http://schemas.microsoft.com/office/drawing/2014/main" id="{3541FA71-56A3-4E55-9BEA-C2A68756F1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534" y="2820"/>
              <a:ext cx="26" cy="300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4" name="AutoShape 61">
              <a:extLst>
                <a:ext uri="{FF2B5EF4-FFF2-40B4-BE49-F238E27FC236}">
                  <a16:creationId xmlns:a16="http://schemas.microsoft.com/office/drawing/2014/main" id="{C14F54DE-0344-4D7E-8866-A2D76413A0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971" y="2488"/>
              <a:ext cx="250" cy="218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5" name="AutoShape 62">
              <a:extLst>
                <a:ext uri="{FF2B5EF4-FFF2-40B4-BE49-F238E27FC236}">
                  <a16:creationId xmlns:a16="http://schemas.microsoft.com/office/drawing/2014/main" id="{29E07C31-08F1-4EA6-9D1B-B620AE3C85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67" y="3234"/>
              <a:ext cx="202" cy="262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6" name="AutoShape 63">
              <a:extLst>
                <a:ext uri="{FF2B5EF4-FFF2-40B4-BE49-F238E27FC236}">
                  <a16:creationId xmlns:a16="http://schemas.microsoft.com/office/drawing/2014/main" id="{22452C61-2588-41D2-8967-C215683792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241" y="3570"/>
              <a:ext cx="250" cy="358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9" name="AutoShape 64">
              <a:extLst>
                <a:ext uri="{FF2B5EF4-FFF2-40B4-BE49-F238E27FC236}">
                  <a16:creationId xmlns:a16="http://schemas.microsoft.com/office/drawing/2014/main" id="{68B10B08-E1FD-4FF5-A55A-E4BCDAEB4C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61" y="3252"/>
              <a:ext cx="175" cy="388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1679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Min cut Formulation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47634"/>
                <a:ext cx="8229600" cy="4797690"/>
              </a:xfrm>
            </p:spPr>
            <p:txBody>
              <a:bodyPr/>
              <a:lstStyle/>
              <a:p>
                <a:r>
                  <a:rPr lang="en-US" altLang="en-US" sz="2200" dirty="0"/>
                  <a:t>Consider min cut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in G’.  (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/>
                  <a:t> = foreground.)</a:t>
                </a:r>
              </a:p>
              <a:p>
                <a:pPr lvl="1"/>
                <a:endParaRPr lang="en-US" altLang="en-US" sz="2200" dirty="0"/>
              </a:p>
              <a:p>
                <a:pPr lvl="1"/>
                <a:endParaRPr lang="en-US" altLang="en-US" sz="2200" dirty="0"/>
              </a:p>
              <a:p>
                <a:pPr lvl="1" indent="-742950"/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7634"/>
                <a:ext cx="8229600" cy="4797690"/>
              </a:xfrm>
              <a:blipFill>
                <a:blip r:embed="rId3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C2879A7-9B54-4CB2-9C3A-D1689E7CFD02}"/>
                  </a:ext>
                </a:extLst>
              </p:cNvPr>
              <p:cNvSpPr txBox="1"/>
              <p:nvPr/>
            </p:nvSpPr>
            <p:spPr>
              <a:xfrm>
                <a:off x="877837" y="1582549"/>
                <a:ext cx="6038442" cy="277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𝑐𝑎𝑝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bar>
                            <m:barPr>
                              <m:pos m:val="top"/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ba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bar>
                            <m:barPr>
                              <m:pos m:val="top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ba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ba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dirty="0"/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bar>
                          <m:barPr>
                            <m:pos m:val="top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&gt;0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⋯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⋯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b="0" i="1" smtClean="0">
                        <a:latin typeface="Cambria Math" panose="02040503050406030204" pitchFamily="18" charset="0"/>
                      </a:rPr>
                      <m:t>constant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l"/>
                <a:r>
                  <a:rPr lang="en-US" dirty="0"/>
                  <a:t>Precisely, what we want to minimize.</a:t>
                </a: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C2879A7-9B54-4CB2-9C3A-D1689E7C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37" y="1582549"/>
                <a:ext cx="6038442" cy="2774670"/>
              </a:xfrm>
              <a:prstGeom prst="rect">
                <a:avLst/>
              </a:prstGeom>
              <a:blipFill>
                <a:blip r:embed="rId4"/>
                <a:stretch>
                  <a:fillRect l="-1009" r="-706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305504" y="4268640"/>
            <a:ext cx="5610775" cy="2214710"/>
            <a:chOff x="591379" y="3481388"/>
            <a:chExt cx="7621297" cy="3008312"/>
          </a:xfrm>
        </p:grpSpPr>
        <p:sp>
          <p:nvSpPr>
            <p:cNvPr id="74" name="Freeform 2">
              <a:extLst>
                <a:ext uri="{FF2B5EF4-FFF2-40B4-BE49-F238E27FC236}">
                  <a16:creationId xmlns:a16="http://schemas.microsoft.com/office/drawing/2014/main" id="{5AC4DDEA-CA84-470E-A783-7D8640A27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75" y="3481388"/>
              <a:ext cx="3502025" cy="3008312"/>
            </a:xfrm>
            <a:custGeom>
              <a:avLst/>
              <a:gdLst>
                <a:gd name="T0" fmla="*/ 2147483647 w 2206"/>
                <a:gd name="T1" fmla="*/ 2147483647 h 1895"/>
                <a:gd name="T2" fmla="*/ 2147483647 w 2206"/>
                <a:gd name="T3" fmla="*/ 2147483647 h 1895"/>
                <a:gd name="T4" fmla="*/ 2147483647 w 2206"/>
                <a:gd name="T5" fmla="*/ 2147483647 h 1895"/>
                <a:gd name="T6" fmla="*/ 2147483647 w 2206"/>
                <a:gd name="T7" fmla="*/ 2147483647 h 1895"/>
                <a:gd name="T8" fmla="*/ 2147483647 w 2206"/>
                <a:gd name="T9" fmla="*/ 2147483647 h 1895"/>
                <a:gd name="T10" fmla="*/ 2147483647 w 2206"/>
                <a:gd name="T11" fmla="*/ 2147483647 h 1895"/>
                <a:gd name="T12" fmla="*/ 2147483647 w 2206"/>
                <a:gd name="T13" fmla="*/ 2147483647 h 1895"/>
                <a:gd name="T14" fmla="*/ 2147483647 w 2206"/>
                <a:gd name="T15" fmla="*/ 2147483647 h 1895"/>
                <a:gd name="T16" fmla="*/ 2147483647 w 2206"/>
                <a:gd name="T17" fmla="*/ 2147483647 h 1895"/>
                <a:gd name="T18" fmla="*/ 2147483647 w 2206"/>
                <a:gd name="T19" fmla="*/ 2147483647 h 1895"/>
                <a:gd name="T20" fmla="*/ 2147483647 w 2206"/>
                <a:gd name="T21" fmla="*/ 2147483647 h 1895"/>
                <a:gd name="T22" fmla="*/ 2147483647 w 2206"/>
                <a:gd name="T23" fmla="*/ 2147483647 h 1895"/>
                <a:gd name="T24" fmla="*/ 2147483647 w 2206"/>
                <a:gd name="T25" fmla="*/ 2147483647 h 1895"/>
                <a:gd name="T26" fmla="*/ 2147483647 w 2206"/>
                <a:gd name="T27" fmla="*/ 2147483647 h 1895"/>
                <a:gd name="T28" fmla="*/ 2147483647 w 2206"/>
                <a:gd name="T29" fmla="*/ 2147483647 h 1895"/>
                <a:gd name="T30" fmla="*/ 2147483647 w 2206"/>
                <a:gd name="T31" fmla="*/ 2147483647 h 1895"/>
                <a:gd name="T32" fmla="*/ 2147483647 w 2206"/>
                <a:gd name="T33" fmla="*/ 2147483647 h 1895"/>
                <a:gd name="T34" fmla="*/ 2147483647 w 2206"/>
                <a:gd name="T35" fmla="*/ 2147483647 h 1895"/>
                <a:gd name="T36" fmla="*/ 2147483647 w 2206"/>
                <a:gd name="T37" fmla="*/ 2147483647 h 1895"/>
                <a:gd name="T38" fmla="*/ 2147483647 w 2206"/>
                <a:gd name="T39" fmla="*/ 2147483647 h 1895"/>
                <a:gd name="T40" fmla="*/ 2147483647 w 2206"/>
                <a:gd name="T41" fmla="*/ 2147483647 h 1895"/>
                <a:gd name="T42" fmla="*/ 2147483647 w 2206"/>
                <a:gd name="T43" fmla="*/ 2147483647 h 1895"/>
                <a:gd name="T44" fmla="*/ 2147483647 w 2206"/>
                <a:gd name="T45" fmla="*/ 2147483647 h 1895"/>
                <a:gd name="T46" fmla="*/ 2147483647 w 2206"/>
                <a:gd name="T47" fmla="*/ 2147483647 h 1895"/>
                <a:gd name="T48" fmla="*/ 2147483647 w 2206"/>
                <a:gd name="T49" fmla="*/ 2147483647 h 1895"/>
                <a:gd name="T50" fmla="*/ 2147483647 w 2206"/>
                <a:gd name="T51" fmla="*/ 2147483647 h 1895"/>
                <a:gd name="T52" fmla="*/ 2147483647 w 2206"/>
                <a:gd name="T53" fmla="*/ 2147483647 h 1895"/>
                <a:gd name="T54" fmla="*/ 2147483647 w 2206"/>
                <a:gd name="T55" fmla="*/ 2147483647 h 1895"/>
                <a:gd name="T56" fmla="*/ 2147483647 w 2206"/>
                <a:gd name="T57" fmla="*/ 2147483647 h 1895"/>
                <a:gd name="T58" fmla="*/ 2147483647 w 2206"/>
                <a:gd name="T59" fmla="*/ 2147483647 h 1895"/>
                <a:gd name="T60" fmla="*/ 2147483647 w 2206"/>
                <a:gd name="T61" fmla="*/ 2147483647 h 1895"/>
                <a:gd name="T62" fmla="*/ 2147483647 w 2206"/>
                <a:gd name="T63" fmla="*/ 2147483647 h 1895"/>
                <a:gd name="T64" fmla="*/ 2147483647 w 2206"/>
                <a:gd name="T65" fmla="*/ 2147483647 h 1895"/>
                <a:gd name="T66" fmla="*/ 2147483647 w 2206"/>
                <a:gd name="T67" fmla="*/ 2147483647 h 1895"/>
                <a:gd name="T68" fmla="*/ 2147483647 w 2206"/>
                <a:gd name="T69" fmla="*/ 2147483647 h 1895"/>
                <a:gd name="T70" fmla="*/ 2147483647 w 2206"/>
                <a:gd name="T71" fmla="*/ 2147483647 h 1895"/>
                <a:gd name="T72" fmla="*/ 2147483647 w 2206"/>
                <a:gd name="T73" fmla="*/ 2147483647 h 1895"/>
                <a:gd name="T74" fmla="*/ 2147483647 w 2206"/>
                <a:gd name="T75" fmla="*/ 2147483647 h 1895"/>
                <a:gd name="T76" fmla="*/ 2147483647 w 2206"/>
                <a:gd name="T77" fmla="*/ 2147483647 h 1895"/>
                <a:gd name="T78" fmla="*/ 2147483647 w 2206"/>
                <a:gd name="T79" fmla="*/ 2147483647 h 1895"/>
                <a:gd name="T80" fmla="*/ 2147483647 w 2206"/>
                <a:gd name="T81" fmla="*/ 2147483647 h 1895"/>
                <a:gd name="T82" fmla="*/ 2147483647 w 2206"/>
                <a:gd name="T83" fmla="*/ 2147483647 h 1895"/>
                <a:gd name="T84" fmla="*/ 2147483647 w 2206"/>
                <a:gd name="T85" fmla="*/ 2147483647 h 18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06"/>
                <a:gd name="T130" fmla="*/ 0 h 1895"/>
                <a:gd name="T131" fmla="*/ 2206 w 2206"/>
                <a:gd name="T132" fmla="*/ 1895 h 18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06" h="1895">
                  <a:moveTo>
                    <a:pt x="864" y="86"/>
                  </a:moveTo>
                  <a:cubicBezTo>
                    <a:pt x="967" y="83"/>
                    <a:pt x="1033" y="23"/>
                    <a:pt x="1136" y="18"/>
                  </a:cubicBezTo>
                  <a:cubicBezTo>
                    <a:pt x="1175" y="16"/>
                    <a:pt x="1275" y="18"/>
                    <a:pt x="1309" y="12"/>
                  </a:cubicBezTo>
                  <a:cubicBezTo>
                    <a:pt x="1383" y="0"/>
                    <a:pt x="1455" y="21"/>
                    <a:pt x="1529" y="13"/>
                  </a:cubicBezTo>
                  <a:cubicBezTo>
                    <a:pt x="1650" y="16"/>
                    <a:pt x="1772" y="16"/>
                    <a:pt x="1893" y="21"/>
                  </a:cubicBezTo>
                  <a:cubicBezTo>
                    <a:pt x="1979" y="30"/>
                    <a:pt x="1985" y="37"/>
                    <a:pt x="2034" y="49"/>
                  </a:cubicBezTo>
                  <a:cubicBezTo>
                    <a:pt x="2078" y="58"/>
                    <a:pt x="2094" y="101"/>
                    <a:pt x="2133" y="123"/>
                  </a:cubicBezTo>
                  <a:cubicBezTo>
                    <a:pt x="2162" y="172"/>
                    <a:pt x="2181" y="200"/>
                    <a:pt x="2189" y="315"/>
                  </a:cubicBezTo>
                  <a:cubicBezTo>
                    <a:pt x="2186" y="507"/>
                    <a:pt x="2206" y="514"/>
                    <a:pt x="2201" y="706"/>
                  </a:cubicBezTo>
                  <a:cubicBezTo>
                    <a:pt x="2200" y="756"/>
                    <a:pt x="2198" y="905"/>
                    <a:pt x="2183" y="953"/>
                  </a:cubicBezTo>
                  <a:cubicBezTo>
                    <a:pt x="2156" y="1014"/>
                    <a:pt x="2112" y="1092"/>
                    <a:pt x="2071" y="1158"/>
                  </a:cubicBezTo>
                  <a:cubicBezTo>
                    <a:pt x="2030" y="1224"/>
                    <a:pt x="1986" y="1296"/>
                    <a:pt x="1934" y="1350"/>
                  </a:cubicBezTo>
                  <a:cubicBezTo>
                    <a:pt x="1868" y="1372"/>
                    <a:pt x="1803" y="1428"/>
                    <a:pt x="1756" y="1480"/>
                  </a:cubicBezTo>
                  <a:cubicBezTo>
                    <a:pt x="1733" y="1506"/>
                    <a:pt x="1718" y="1532"/>
                    <a:pt x="1699" y="1561"/>
                  </a:cubicBezTo>
                  <a:cubicBezTo>
                    <a:pt x="1694" y="1569"/>
                    <a:pt x="1683" y="1585"/>
                    <a:pt x="1683" y="1585"/>
                  </a:cubicBezTo>
                  <a:cubicBezTo>
                    <a:pt x="1668" y="1633"/>
                    <a:pt x="1687" y="1589"/>
                    <a:pt x="1650" y="1626"/>
                  </a:cubicBezTo>
                  <a:cubicBezTo>
                    <a:pt x="1627" y="1648"/>
                    <a:pt x="1622" y="1665"/>
                    <a:pt x="1593" y="1683"/>
                  </a:cubicBezTo>
                  <a:cubicBezTo>
                    <a:pt x="1582" y="1699"/>
                    <a:pt x="1572" y="1715"/>
                    <a:pt x="1561" y="1731"/>
                  </a:cubicBezTo>
                  <a:cubicBezTo>
                    <a:pt x="1556" y="1739"/>
                    <a:pt x="1555" y="1754"/>
                    <a:pt x="1545" y="1756"/>
                  </a:cubicBezTo>
                  <a:cubicBezTo>
                    <a:pt x="1504" y="1766"/>
                    <a:pt x="1523" y="1760"/>
                    <a:pt x="1488" y="1772"/>
                  </a:cubicBezTo>
                  <a:cubicBezTo>
                    <a:pt x="1460" y="1800"/>
                    <a:pt x="1438" y="1845"/>
                    <a:pt x="1399" y="1861"/>
                  </a:cubicBezTo>
                  <a:cubicBezTo>
                    <a:pt x="1381" y="1869"/>
                    <a:pt x="1167" y="1893"/>
                    <a:pt x="1155" y="1895"/>
                  </a:cubicBezTo>
                  <a:cubicBezTo>
                    <a:pt x="951" y="1890"/>
                    <a:pt x="949" y="1861"/>
                    <a:pt x="758" y="1845"/>
                  </a:cubicBezTo>
                  <a:cubicBezTo>
                    <a:pt x="755" y="1844"/>
                    <a:pt x="702" y="1835"/>
                    <a:pt x="693" y="1829"/>
                  </a:cubicBezTo>
                  <a:cubicBezTo>
                    <a:pt x="660" y="1805"/>
                    <a:pt x="644" y="1765"/>
                    <a:pt x="612" y="1740"/>
                  </a:cubicBezTo>
                  <a:cubicBezTo>
                    <a:pt x="537" y="1682"/>
                    <a:pt x="464" y="1622"/>
                    <a:pt x="385" y="1569"/>
                  </a:cubicBezTo>
                  <a:cubicBezTo>
                    <a:pt x="372" y="1561"/>
                    <a:pt x="365" y="1547"/>
                    <a:pt x="353" y="1537"/>
                  </a:cubicBezTo>
                  <a:cubicBezTo>
                    <a:pt x="345" y="1531"/>
                    <a:pt x="336" y="1526"/>
                    <a:pt x="328" y="1521"/>
                  </a:cubicBezTo>
                  <a:cubicBezTo>
                    <a:pt x="288" y="1458"/>
                    <a:pt x="212" y="1412"/>
                    <a:pt x="158" y="1358"/>
                  </a:cubicBezTo>
                  <a:cubicBezTo>
                    <a:pt x="134" y="1334"/>
                    <a:pt x="87" y="1284"/>
                    <a:pt x="77" y="1253"/>
                  </a:cubicBezTo>
                  <a:cubicBezTo>
                    <a:pt x="67" y="1223"/>
                    <a:pt x="63" y="1198"/>
                    <a:pt x="45" y="1172"/>
                  </a:cubicBezTo>
                  <a:cubicBezTo>
                    <a:pt x="35" y="1131"/>
                    <a:pt x="14" y="1100"/>
                    <a:pt x="4" y="1058"/>
                  </a:cubicBezTo>
                  <a:cubicBezTo>
                    <a:pt x="6" y="1031"/>
                    <a:pt x="0" y="910"/>
                    <a:pt x="28" y="864"/>
                  </a:cubicBezTo>
                  <a:cubicBezTo>
                    <a:pt x="45" y="836"/>
                    <a:pt x="67" y="811"/>
                    <a:pt x="85" y="783"/>
                  </a:cubicBezTo>
                  <a:cubicBezTo>
                    <a:pt x="98" y="764"/>
                    <a:pt x="106" y="730"/>
                    <a:pt x="126" y="718"/>
                  </a:cubicBezTo>
                  <a:cubicBezTo>
                    <a:pt x="183" y="685"/>
                    <a:pt x="222" y="679"/>
                    <a:pt x="264" y="629"/>
                  </a:cubicBezTo>
                  <a:cubicBezTo>
                    <a:pt x="281" y="608"/>
                    <a:pt x="297" y="586"/>
                    <a:pt x="312" y="564"/>
                  </a:cubicBezTo>
                  <a:cubicBezTo>
                    <a:pt x="317" y="556"/>
                    <a:pt x="322" y="547"/>
                    <a:pt x="328" y="540"/>
                  </a:cubicBezTo>
                  <a:cubicBezTo>
                    <a:pt x="363" y="496"/>
                    <a:pt x="325" y="551"/>
                    <a:pt x="369" y="507"/>
                  </a:cubicBezTo>
                  <a:cubicBezTo>
                    <a:pt x="430" y="446"/>
                    <a:pt x="482" y="379"/>
                    <a:pt x="547" y="321"/>
                  </a:cubicBezTo>
                  <a:cubicBezTo>
                    <a:pt x="626" y="251"/>
                    <a:pt x="685" y="152"/>
                    <a:pt x="791" y="126"/>
                  </a:cubicBezTo>
                  <a:cubicBezTo>
                    <a:pt x="799" y="121"/>
                    <a:pt x="806" y="114"/>
                    <a:pt x="815" y="110"/>
                  </a:cubicBezTo>
                  <a:cubicBezTo>
                    <a:pt x="867" y="87"/>
                    <a:pt x="864" y="112"/>
                    <a:pt x="864" y="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7" name="Oval 4">
              <a:extLst>
                <a:ext uri="{FF2B5EF4-FFF2-40B4-BE49-F238E27FC236}">
                  <a16:creationId xmlns:a16="http://schemas.microsoft.com/office/drawing/2014/main" id="{049E4904-57C7-47B0-A18C-D42F0BB7F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0763" y="4906963"/>
              <a:ext cx="273050" cy="27463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s</a:t>
              </a:r>
            </a:p>
          </p:txBody>
        </p:sp>
        <p:sp>
          <p:nvSpPr>
            <p:cNvPr id="68" name="Oval 5">
              <a:extLst>
                <a:ext uri="{FF2B5EF4-FFF2-40B4-BE49-F238E27FC236}">
                  <a16:creationId xmlns:a16="http://schemas.microsoft.com/office/drawing/2014/main" id="{27EA1BCD-9075-4139-8B2C-7DE4523844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04150" y="4906963"/>
              <a:ext cx="273050" cy="27463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t</a:t>
              </a:r>
            </a:p>
          </p:txBody>
        </p:sp>
        <p:cxnSp>
          <p:nvCxnSpPr>
            <p:cNvPr id="69" name="AutoShape 13">
              <a:extLst>
                <a:ext uri="{FF2B5EF4-FFF2-40B4-BE49-F238E27FC236}">
                  <a16:creationId xmlns:a16="http://schemas.microsoft.com/office/drawing/2014/main" id="{43D9E2D5-706F-4392-9962-DCDD3E12377C}"/>
                </a:ext>
              </a:extLst>
            </p:cNvPr>
            <p:cNvCxnSpPr>
              <a:cxnSpLocks noChangeShapeType="1"/>
              <a:stCxn id="67" idx="7"/>
              <a:endCxn id="90" idx="1"/>
            </p:cNvCxnSpPr>
            <p:nvPr/>
          </p:nvCxnSpPr>
          <p:spPr bwMode="auto">
            <a:xfrm rot="16200000">
              <a:off x="3162301" y="2995612"/>
              <a:ext cx="42862" cy="3859213"/>
            </a:xfrm>
            <a:prstGeom prst="curvedConnector3">
              <a:avLst>
                <a:gd name="adj1" fmla="val 125184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14">
              <a:extLst>
                <a:ext uri="{FF2B5EF4-FFF2-40B4-BE49-F238E27FC236}">
                  <a16:creationId xmlns:a16="http://schemas.microsoft.com/office/drawing/2014/main" id="{24FA84DA-745C-4B92-9EAB-96E6E5D7FD99}"/>
                </a:ext>
              </a:extLst>
            </p:cNvPr>
            <p:cNvCxnSpPr>
              <a:cxnSpLocks noChangeShapeType="1"/>
              <a:stCxn id="89" idx="5"/>
              <a:endCxn id="68" idx="4"/>
            </p:cNvCxnSpPr>
            <p:nvPr/>
          </p:nvCxnSpPr>
          <p:spPr bwMode="auto">
            <a:xfrm rot="16200000" flipH="1">
              <a:off x="5895181" y="3136107"/>
              <a:ext cx="128587" cy="3962400"/>
            </a:xfrm>
            <a:prstGeom prst="curvedConnector3">
              <a:avLst>
                <a:gd name="adj1" fmla="val 432097"/>
              </a:avLst>
            </a:prstGeom>
            <a:noFill/>
            <a:ln w="1905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Oval 19">
              <a:extLst>
                <a:ext uri="{FF2B5EF4-FFF2-40B4-BE49-F238E27FC236}">
                  <a16:creationId xmlns:a16="http://schemas.microsoft.com/office/drawing/2014/main" id="{08C9F929-02D1-4589-980F-D515387886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8413" y="3644900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C113319F-8F9C-44EC-8DED-EB8B754821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7300" y="3644900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6" name="Oval 24">
              <a:extLst>
                <a:ext uri="{FF2B5EF4-FFF2-40B4-BE49-F238E27FC236}">
                  <a16:creationId xmlns:a16="http://schemas.microsoft.com/office/drawing/2014/main" id="{292B782D-9F6A-4740-BD79-0F8C0B46F3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588" y="3644900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8" name="Oval 26">
              <a:extLst>
                <a:ext uri="{FF2B5EF4-FFF2-40B4-BE49-F238E27FC236}">
                  <a16:creationId xmlns:a16="http://schemas.microsoft.com/office/drawing/2014/main" id="{C7ABB253-1191-4AC5-86B5-745358A9BF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42063" y="3644900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87" name="Oval 34">
              <a:extLst>
                <a:ext uri="{FF2B5EF4-FFF2-40B4-BE49-F238E27FC236}">
                  <a16:creationId xmlns:a16="http://schemas.microsoft.com/office/drawing/2014/main" id="{922EA7E7-5503-488A-BBF1-686C235107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8413" y="4872038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89" name="Oval 36">
              <a:extLst>
                <a:ext uri="{FF2B5EF4-FFF2-40B4-BE49-F238E27FC236}">
                  <a16:creationId xmlns:a16="http://schemas.microsoft.com/office/drawing/2014/main" id="{F0C48CCA-E7E5-45F9-ACB2-B110B50BC0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7300" y="4872038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i</a:t>
              </a:r>
            </a:p>
          </p:txBody>
        </p:sp>
        <p:sp>
          <p:nvSpPr>
            <p:cNvPr id="90" name="Oval 37">
              <a:extLst>
                <a:ext uri="{FF2B5EF4-FFF2-40B4-BE49-F238E27FC236}">
                  <a16:creationId xmlns:a16="http://schemas.microsoft.com/office/drawing/2014/main" id="{048DC108-A127-444E-A806-066958414D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588" y="4872038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j</a:t>
              </a:r>
            </a:p>
          </p:txBody>
        </p:sp>
        <p:sp>
          <p:nvSpPr>
            <p:cNvPr id="92" name="Oval 39">
              <a:extLst>
                <a:ext uri="{FF2B5EF4-FFF2-40B4-BE49-F238E27FC236}">
                  <a16:creationId xmlns:a16="http://schemas.microsoft.com/office/drawing/2014/main" id="{DCA0874B-BF02-4F3A-A4AF-EC939D06A4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42063" y="4872038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94" name="Oval 41">
              <a:extLst>
                <a:ext uri="{FF2B5EF4-FFF2-40B4-BE49-F238E27FC236}">
                  <a16:creationId xmlns:a16="http://schemas.microsoft.com/office/drawing/2014/main" id="{A8C29ABD-588E-4E85-B3BD-09070F222F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8413" y="6188075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96" name="Oval 43">
              <a:extLst>
                <a:ext uri="{FF2B5EF4-FFF2-40B4-BE49-F238E27FC236}">
                  <a16:creationId xmlns:a16="http://schemas.microsoft.com/office/drawing/2014/main" id="{912B79DE-301A-426C-BC95-B3A386F031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7300" y="6188075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97" name="Oval 44">
              <a:extLst>
                <a:ext uri="{FF2B5EF4-FFF2-40B4-BE49-F238E27FC236}">
                  <a16:creationId xmlns:a16="http://schemas.microsoft.com/office/drawing/2014/main" id="{8B57097C-FA96-4E3F-82BE-363622AC47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588" y="6188075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99" name="Oval 46">
              <a:extLst>
                <a:ext uri="{FF2B5EF4-FFF2-40B4-BE49-F238E27FC236}">
                  <a16:creationId xmlns:a16="http://schemas.microsoft.com/office/drawing/2014/main" id="{3074B231-1579-4E2F-AF4C-ED58A6806EA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42063" y="6188075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 Box 48">
                  <a:extLst>
                    <a:ext uri="{FF2B5EF4-FFF2-40B4-BE49-F238E27FC236}">
                      <a16:creationId xmlns:a16="http://schemas.microsoft.com/office/drawing/2014/main" id="{0649DFC9-4E75-4704-95A0-985DB19136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7788" y="3560268"/>
                  <a:ext cx="588424" cy="3613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45720" tIns="0" rIns="45720" bIns="0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𝑖</m:t>
                            </m:r>
                            <m:r>
                              <a:rPr kumimoji="1" lang="en-US" alt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,</m:t>
                            </m:r>
                            <m:r>
                              <a:rPr kumimoji="1" lang="en-US" alt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1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01" name="Text Box 48">
                  <a:extLst>
                    <a:ext uri="{FF2B5EF4-FFF2-40B4-BE49-F238E27FC236}">
                      <a16:creationId xmlns:a16="http://schemas.microsoft.com/office/drawing/2014/main" id="{0649DFC9-4E75-4704-95A0-985DB19136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77788" y="3560268"/>
                  <a:ext cx="588424" cy="361364"/>
                </a:xfrm>
                <a:prstGeom prst="rect">
                  <a:avLst/>
                </a:prstGeom>
                <a:blipFill>
                  <a:blip r:embed="rId5"/>
                  <a:stretch>
                    <a:fillRect l="-5634" b="-27907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AutoShape 20">
              <a:extLst>
                <a:ext uri="{FF2B5EF4-FFF2-40B4-BE49-F238E27FC236}">
                  <a16:creationId xmlns:a16="http://schemas.microsoft.com/office/drawing/2014/main" id="{82BA584F-7EC9-450A-99BD-0DAF1602C7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273541" y="3121143"/>
              <a:ext cx="12700" cy="1109823"/>
            </a:xfrm>
            <a:prstGeom prst="curvedConnector3">
              <a:avLst>
                <a:gd name="adj1" fmla="val 948598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20">
              <a:extLst>
                <a:ext uri="{FF2B5EF4-FFF2-40B4-BE49-F238E27FC236}">
                  <a16:creationId xmlns:a16="http://schemas.microsoft.com/office/drawing/2014/main" id="{4E4680AB-A617-486D-B00D-0DE8E4CA9A21}"/>
                </a:ext>
              </a:extLst>
            </p:cNvPr>
            <p:cNvCxnSpPr>
              <a:cxnSpLocks noChangeShapeType="1"/>
              <a:stCxn id="73" idx="3"/>
              <a:endCxn id="71" idx="5"/>
            </p:cNvCxnSpPr>
            <p:nvPr/>
          </p:nvCxnSpPr>
          <p:spPr bwMode="auto">
            <a:xfrm rot="5400000">
              <a:off x="3273542" y="3271561"/>
              <a:ext cx="12700" cy="1109823"/>
            </a:xfrm>
            <a:prstGeom prst="curvedConnector3">
              <a:avLst>
                <a:gd name="adj1" fmla="val 1000142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20">
              <a:extLst>
                <a:ext uri="{FF2B5EF4-FFF2-40B4-BE49-F238E27FC236}">
                  <a16:creationId xmlns:a16="http://schemas.microsoft.com/office/drawing/2014/main" id="{31AC683C-91E1-4B5E-8B48-9F94BD39C6EB}"/>
                </a:ext>
              </a:extLst>
            </p:cNvPr>
            <p:cNvCxnSpPr>
              <a:cxnSpLocks noChangeShapeType="1"/>
              <a:stCxn id="76" idx="3"/>
              <a:endCxn id="73" idx="5"/>
            </p:cNvCxnSpPr>
            <p:nvPr/>
          </p:nvCxnSpPr>
          <p:spPr bwMode="auto">
            <a:xfrm rot="5400000">
              <a:off x="4545807" y="3259538"/>
              <a:ext cx="12700" cy="1133869"/>
            </a:xfrm>
            <a:prstGeom prst="curvedConnector3">
              <a:avLst>
                <a:gd name="adj1" fmla="val 651740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AutoShape 20">
              <a:extLst>
                <a:ext uri="{FF2B5EF4-FFF2-40B4-BE49-F238E27FC236}">
                  <a16:creationId xmlns:a16="http://schemas.microsoft.com/office/drawing/2014/main" id="{D3491E1F-C75F-4919-9891-353D1DDFDA96}"/>
                </a:ext>
              </a:extLst>
            </p:cNvPr>
            <p:cNvCxnSpPr>
              <a:cxnSpLocks noChangeShapeType="1"/>
              <a:stCxn id="73" idx="7"/>
              <a:endCxn id="76" idx="1"/>
            </p:cNvCxnSpPr>
            <p:nvPr/>
          </p:nvCxnSpPr>
          <p:spPr bwMode="auto">
            <a:xfrm rot="5400000" flipH="1" flipV="1">
              <a:off x="4545806" y="3109119"/>
              <a:ext cx="12700" cy="1133869"/>
            </a:xfrm>
            <a:prstGeom prst="curvedConnector3">
              <a:avLst>
                <a:gd name="adj1" fmla="val 1000126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20">
              <a:extLst>
                <a:ext uri="{FF2B5EF4-FFF2-40B4-BE49-F238E27FC236}">
                  <a16:creationId xmlns:a16="http://schemas.microsoft.com/office/drawing/2014/main" id="{C60C948C-897C-4FA8-93FB-E8087E657755}"/>
                </a:ext>
              </a:extLst>
            </p:cNvPr>
            <p:cNvCxnSpPr>
              <a:cxnSpLocks noChangeShapeType="1"/>
              <a:stCxn id="78" idx="3"/>
              <a:endCxn id="76" idx="5"/>
            </p:cNvCxnSpPr>
            <p:nvPr/>
          </p:nvCxnSpPr>
          <p:spPr bwMode="auto">
            <a:xfrm rot="5400000">
              <a:off x="5818072" y="3271561"/>
              <a:ext cx="12700" cy="1109823"/>
            </a:xfrm>
            <a:prstGeom prst="curvedConnector3">
              <a:avLst>
                <a:gd name="adj1" fmla="val 767866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20">
              <a:extLst>
                <a:ext uri="{FF2B5EF4-FFF2-40B4-BE49-F238E27FC236}">
                  <a16:creationId xmlns:a16="http://schemas.microsoft.com/office/drawing/2014/main" id="{6E4AC5F0-69A7-4A94-B8F0-F922A1B88423}"/>
                </a:ext>
              </a:extLst>
            </p:cNvPr>
            <p:cNvCxnSpPr>
              <a:cxnSpLocks noChangeShapeType="1"/>
              <a:stCxn id="76" idx="7"/>
              <a:endCxn id="78" idx="1"/>
            </p:cNvCxnSpPr>
            <p:nvPr/>
          </p:nvCxnSpPr>
          <p:spPr bwMode="auto">
            <a:xfrm rot="5400000" flipH="1" flipV="1">
              <a:off x="5818071" y="3121142"/>
              <a:ext cx="12700" cy="1109823"/>
            </a:xfrm>
            <a:prstGeom prst="curvedConnector3">
              <a:avLst>
                <a:gd name="adj1" fmla="val 767866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AutoShape 20">
              <a:extLst>
                <a:ext uri="{FF2B5EF4-FFF2-40B4-BE49-F238E27FC236}">
                  <a16:creationId xmlns:a16="http://schemas.microsoft.com/office/drawing/2014/main" id="{D663B39B-F7C7-4064-8AAA-7ED12245B050}"/>
                </a:ext>
              </a:extLst>
            </p:cNvPr>
            <p:cNvCxnSpPr>
              <a:cxnSpLocks noChangeShapeType="1"/>
              <a:stCxn id="92" idx="1"/>
              <a:endCxn id="78" idx="3"/>
            </p:cNvCxnSpPr>
            <p:nvPr/>
          </p:nvCxnSpPr>
          <p:spPr bwMode="auto">
            <a:xfrm rot="5400000" flipH="1" flipV="1">
              <a:off x="5834624" y="4364832"/>
              <a:ext cx="1076719" cy="12700"/>
            </a:xfrm>
            <a:prstGeom prst="curvedConnector3">
              <a:avLst>
                <a:gd name="adj1" fmla="val 49999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AutoShape 20">
              <a:extLst>
                <a:ext uri="{FF2B5EF4-FFF2-40B4-BE49-F238E27FC236}">
                  <a16:creationId xmlns:a16="http://schemas.microsoft.com/office/drawing/2014/main" id="{BD4383C0-6D04-4259-8171-E24F2546D29F}"/>
                </a:ext>
              </a:extLst>
            </p:cNvPr>
            <p:cNvCxnSpPr>
              <a:cxnSpLocks noChangeShapeType="1"/>
              <a:stCxn id="78" idx="5"/>
              <a:endCxn id="92" idx="7"/>
            </p:cNvCxnSpPr>
            <p:nvPr/>
          </p:nvCxnSpPr>
          <p:spPr bwMode="auto">
            <a:xfrm rot="5400000">
              <a:off x="5983921" y="4364831"/>
              <a:ext cx="1076719" cy="1270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AutoShape 20">
              <a:extLst>
                <a:ext uri="{FF2B5EF4-FFF2-40B4-BE49-F238E27FC236}">
                  <a16:creationId xmlns:a16="http://schemas.microsoft.com/office/drawing/2014/main" id="{904C73EE-E2CF-44C3-A6B2-321A618CF9F6}"/>
                </a:ext>
              </a:extLst>
            </p:cNvPr>
            <p:cNvCxnSpPr>
              <a:cxnSpLocks noChangeShapeType="1"/>
              <a:stCxn id="99" idx="1"/>
              <a:endCxn id="92" idx="3"/>
            </p:cNvCxnSpPr>
            <p:nvPr/>
          </p:nvCxnSpPr>
          <p:spPr bwMode="auto">
            <a:xfrm flipV="1">
              <a:off x="6372983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20">
              <a:extLst>
                <a:ext uri="{FF2B5EF4-FFF2-40B4-BE49-F238E27FC236}">
                  <a16:creationId xmlns:a16="http://schemas.microsoft.com/office/drawing/2014/main" id="{D02630EB-F7A7-463E-A8D4-BB4DC184C49B}"/>
                </a:ext>
              </a:extLst>
            </p:cNvPr>
            <p:cNvCxnSpPr>
              <a:cxnSpLocks noChangeShapeType="1"/>
              <a:stCxn id="92" idx="5"/>
              <a:endCxn id="99" idx="7"/>
            </p:cNvCxnSpPr>
            <p:nvPr/>
          </p:nvCxnSpPr>
          <p:spPr bwMode="auto">
            <a:xfrm>
              <a:off x="6522280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AutoShape 20">
              <a:extLst>
                <a:ext uri="{FF2B5EF4-FFF2-40B4-BE49-F238E27FC236}">
                  <a16:creationId xmlns:a16="http://schemas.microsoft.com/office/drawing/2014/main" id="{826ED375-8C06-4BA3-AF14-4692121560A8}"/>
                </a:ext>
              </a:extLst>
            </p:cNvPr>
            <p:cNvCxnSpPr>
              <a:cxnSpLocks noChangeShapeType="1"/>
              <a:stCxn id="97" idx="1"/>
              <a:endCxn id="90" idx="3"/>
            </p:cNvCxnSpPr>
            <p:nvPr/>
          </p:nvCxnSpPr>
          <p:spPr bwMode="auto">
            <a:xfrm flipV="1">
              <a:off x="5112741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AutoShape 20">
              <a:extLst>
                <a:ext uri="{FF2B5EF4-FFF2-40B4-BE49-F238E27FC236}">
                  <a16:creationId xmlns:a16="http://schemas.microsoft.com/office/drawing/2014/main" id="{2FD48F79-DF63-4724-BCCC-8A44A3FA2A02}"/>
                </a:ext>
              </a:extLst>
            </p:cNvPr>
            <p:cNvCxnSpPr>
              <a:cxnSpLocks noChangeShapeType="1"/>
              <a:stCxn id="96" idx="1"/>
              <a:endCxn id="89" idx="3"/>
            </p:cNvCxnSpPr>
            <p:nvPr/>
          </p:nvCxnSpPr>
          <p:spPr bwMode="auto">
            <a:xfrm flipV="1">
              <a:off x="3828453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AutoShape 20">
              <a:extLst>
                <a:ext uri="{FF2B5EF4-FFF2-40B4-BE49-F238E27FC236}">
                  <a16:creationId xmlns:a16="http://schemas.microsoft.com/office/drawing/2014/main" id="{BED184BE-18E5-4791-9C4F-26A123EECB30}"/>
                </a:ext>
              </a:extLst>
            </p:cNvPr>
            <p:cNvCxnSpPr>
              <a:cxnSpLocks noChangeShapeType="1"/>
              <a:stCxn id="90" idx="5"/>
              <a:endCxn id="97" idx="7"/>
            </p:cNvCxnSpPr>
            <p:nvPr/>
          </p:nvCxnSpPr>
          <p:spPr bwMode="auto">
            <a:xfrm>
              <a:off x="5263160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20">
              <a:extLst>
                <a:ext uri="{FF2B5EF4-FFF2-40B4-BE49-F238E27FC236}">
                  <a16:creationId xmlns:a16="http://schemas.microsoft.com/office/drawing/2014/main" id="{CAE9DD6C-31DF-4CCE-A5E2-64543905C256}"/>
                </a:ext>
              </a:extLst>
            </p:cNvPr>
            <p:cNvCxnSpPr>
              <a:cxnSpLocks noChangeShapeType="1"/>
              <a:stCxn id="89" idx="5"/>
              <a:endCxn id="96" idx="7"/>
            </p:cNvCxnSpPr>
            <p:nvPr/>
          </p:nvCxnSpPr>
          <p:spPr bwMode="auto">
            <a:xfrm>
              <a:off x="3978872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AutoShape 20">
              <a:extLst>
                <a:ext uri="{FF2B5EF4-FFF2-40B4-BE49-F238E27FC236}">
                  <a16:creationId xmlns:a16="http://schemas.microsoft.com/office/drawing/2014/main" id="{00A536E5-5BDB-4215-ACE7-A46684B32DF9}"/>
                </a:ext>
              </a:extLst>
            </p:cNvPr>
            <p:cNvCxnSpPr>
              <a:cxnSpLocks noChangeShapeType="1"/>
              <a:stCxn id="87" idx="3"/>
              <a:endCxn id="94" idx="1"/>
            </p:cNvCxnSpPr>
            <p:nvPr/>
          </p:nvCxnSpPr>
          <p:spPr bwMode="auto">
            <a:xfrm>
              <a:off x="2569333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AutoShape 20">
              <a:extLst>
                <a:ext uri="{FF2B5EF4-FFF2-40B4-BE49-F238E27FC236}">
                  <a16:creationId xmlns:a16="http://schemas.microsoft.com/office/drawing/2014/main" id="{899BEA8E-17D3-40A6-83C3-4A5C546EE0E3}"/>
                </a:ext>
              </a:extLst>
            </p:cNvPr>
            <p:cNvCxnSpPr>
              <a:cxnSpLocks noChangeShapeType="1"/>
              <a:stCxn id="71" idx="3"/>
              <a:endCxn id="87" idx="1"/>
            </p:cNvCxnSpPr>
            <p:nvPr/>
          </p:nvCxnSpPr>
          <p:spPr bwMode="auto">
            <a:xfrm>
              <a:off x="2569333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20">
              <a:extLst>
                <a:ext uri="{FF2B5EF4-FFF2-40B4-BE49-F238E27FC236}">
                  <a16:creationId xmlns:a16="http://schemas.microsoft.com/office/drawing/2014/main" id="{2097D0BC-29A8-4260-ABF8-26B4C523AD9E}"/>
                </a:ext>
              </a:extLst>
            </p:cNvPr>
            <p:cNvCxnSpPr>
              <a:cxnSpLocks noChangeShapeType="1"/>
              <a:stCxn id="73" idx="3"/>
              <a:endCxn id="89" idx="1"/>
            </p:cNvCxnSpPr>
            <p:nvPr/>
          </p:nvCxnSpPr>
          <p:spPr bwMode="auto">
            <a:xfrm>
              <a:off x="3828453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" name="AutoShape 20">
              <a:extLst>
                <a:ext uri="{FF2B5EF4-FFF2-40B4-BE49-F238E27FC236}">
                  <a16:creationId xmlns:a16="http://schemas.microsoft.com/office/drawing/2014/main" id="{AFA3B69A-ECF8-4C5D-8F7E-6CCFC94EF8BB}"/>
                </a:ext>
              </a:extLst>
            </p:cNvPr>
            <p:cNvCxnSpPr>
              <a:cxnSpLocks noChangeShapeType="1"/>
              <a:stCxn id="76" idx="3"/>
              <a:endCxn id="90" idx="1"/>
            </p:cNvCxnSpPr>
            <p:nvPr/>
          </p:nvCxnSpPr>
          <p:spPr bwMode="auto">
            <a:xfrm>
              <a:off x="5112741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AutoShape 20">
              <a:extLst>
                <a:ext uri="{FF2B5EF4-FFF2-40B4-BE49-F238E27FC236}">
                  <a16:creationId xmlns:a16="http://schemas.microsoft.com/office/drawing/2014/main" id="{8CB4E80D-44D4-4297-9036-139E473EE0CD}"/>
                </a:ext>
              </a:extLst>
            </p:cNvPr>
            <p:cNvCxnSpPr>
              <a:cxnSpLocks noChangeShapeType="1"/>
              <a:stCxn id="87" idx="7"/>
              <a:endCxn id="71" idx="5"/>
            </p:cNvCxnSpPr>
            <p:nvPr/>
          </p:nvCxnSpPr>
          <p:spPr bwMode="auto">
            <a:xfrm flipV="1">
              <a:off x="2718630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AutoShape 20">
              <a:extLst>
                <a:ext uri="{FF2B5EF4-FFF2-40B4-BE49-F238E27FC236}">
                  <a16:creationId xmlns:a16="http://schemas.microsoft.com/office/drawing/2014/main" id="{E3A32A2F-9BB6-4E1B-8C59-8597AC6CDD95}"/>
                </a:ext>
              </a:extLst>
            </p:cNvPr>
            <p:cNvCxnSpPr>
              <a:cxnSpLocks noChangeShapeType="1"/>
              <a:stCxn id="94" idx="7"/>
              <a:endCxn id="87" idx="5"/>
            </p:cNvCxnSpPr>
            <p:nvPr/>
          </p:nvCxnSpPr>
          <p:spPr bwMode="auto">
            <a:xfrm flipV="1">
              <a:off x="2718630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AutoShape 20">
              <a:extLst>
                <a:ext uri="{FF2B5EF4-FFF2-40B4-BE49-F238E27FC236}">
                  <a16:creationId xmlns:a16="http://schemas.microsoft.com/office/drawing/2014/main" id="{F26C4E9E-CA2D-4634-9981-3DD4539D6ABB}"/>
                </a:ext>
              </a:extLst>
            </p:cNvPr>
            <p:cNvCxnSpPr>
              <a:cxnSpLocks noChangeShapeType="1"/>
              <a:stCxn id="89" idx="7"/>
              <a:endCxn id="73" idx="5"/>
            </p:cNvCxnSpPr>
            <p:nvPr/>
          </p:nvCxnSpPr>
          <p:spPr bwMode="auto">
            <a:xfrm flipV="1">
              <a:off x="3978872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AutoShape 20">
              <a:extLst>
                <a:ext uri="{FF2B5EF4-FFF2-40B4-BE49-F238E27FC236}">
                  <a16:creationId xmlns:a16="http://schemas.microsoft.com/office/drawing/2014/main" id="{259D5CC0-526D-42E9-90F3-391B105981E8}"/>
                </a:ext>
              </a:extLst>
            </p:cNvPr>
            <p:cNvCxnSpPr>
              <a:cxnSpLocks noChangeShapeType="1"/>
              <a:stCxn id="90" idx="7"/>
              <a:endCxn id="76" idx="5"/>
            </p:cNvCxnSpPr>
            <p:nvPr/>
          </p:nvCxnSpPr>
          <p:spPr bwMode="auto">
            <a:xfrm flipV="1">
              <a:off x="5263160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" name="AutoShape 20">
              <a:extLst>
                <a:ext uri="{FF2B5EF4-FFF2-40B4-BE49-F238E27FC236}">
                  <a16:creationId xmlns:a16="http://schemas.microsoft.com/office/drawing/2014/main" id="{017B5EB5-52FB-489D-8489-2A55F8DEE552}"/>
                </a:ext>
              </a:extLst>
            </p:cNvPr>
            <p:cNvCxnSpPr>
              <a:cxnSpLocks noChangeShapeType="1"/>
              <a:stCxn id="99" idx="3"/>
              <a:endCxn id="97" idx="5"/>
            </p:cNvCxnSpPr>
            <p:nvPr/>
          </p:nvCxnSpPr>
          <p:spPr bwMode="auto">
            <a:xfrm rot="5400000">
              <a:off x="5818072" y="5814736"/>
              <a:ext cx="12700" cy="1109823"/>
            </a:xfrm>
            <a:prstGeom prst="curvedConnector3">
              <a:avLst>
                <a:gd name="adj1" fmla="val 1464669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AutoShape 20">
              <a:extLst>
                <a:ext uri="{FF2B5EF4-FFF2-40B4-BE49-F238E27FC236}">
                  <a16:creationId xmlns:a16="http://schemas.microsoft.com/office/drawing/2014/main" id="{B99C10AD-6FD5-4FB3-AA31-795C731C1AB2}"/>
                </a:ext>
              </a:extLst>
            </p:cNvPr>
            <p:cNvCxnSpPr>
              <a:cxnSpLocks noChangeShapeType="1"/>
              <a:stCxn id="97" idx="3"/>
              <a:endCxn id="96" idx="5"/>
            </p:cNvCxnSpPr>
            <p:nvPr/>
          </p:nvCxnSpPr>
          <p:spPr bwMode="auto">
            <a:xfrm rot="5400000">
              <a:off x="4545807" y="5802713"/>
              <a:ext cx="12700" cy="1133869"/>
            </a:xfrm>
            <a:prstGeom prst="curvedConnector3">
              <a:avLst>
                <a:gd name="adj1" fmla="val 1290472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AutoShape 20">
              <a:extLst>
                <a:ext uri="{FF2B5EF4-FFF2-40B4-BE49-F238E27FC236}">
                  <a16:creationId xmlns:a16="http://schemas.microsoft.com/office/drawing/2014/main" id="{52ECD79C-17C0-4BA5-9C26-DEDC9CFB34C1}"/>
                </a:ext>
              </a:extLst>
            </p:cNvPr>
            <p:cNvCxnSpPr>
              <a:cxnSpLocks noChangeShapeType="1"/>
              <a:stCxn id="96" idx="3"/>
              <a:endCxn id="94" idx="5"/>
            </p:cNvCxnSpPr>
            <p:nvPr/>
          </p:nvCxnSpPr>
          <p:spPr bwMode="auto">
            <a:xfrm rot="5400000">
              <a:off x="3273542" y="5814736"/>
              <a:ext cx="12700" cy="1109823"/>
            </a:xfrm>
            <a:prstGeom prst="curvedConnector3">
              <a:avLst>
                <a:gd name="adj1" fmla="val 1232402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AutoShape 20">
              <a:extLst>
                <a:ext uri="{FF2B5EF4-FFF2-40B4-BE49-F238E27FC236}">
                  <a16:creationId xmlns:a16="http://schemas.microsoft.com/office/drawing/2014/main" id="{77C17CFC-4933-4C4C-A92D-B24AAE7BB13E}"/>
                </a:ext>
              </a:extLst>
            </p:cNvPr>
            <p:cNvCxnSpPr>
              <a:cxnSpLocks noChangeShapeType="1"/>
              <a:stCxn id="89" idx="3"/>
              <a:endCxn id="87" idx="5"/>
            </p:cNvCxnSpPr>
            <p:nvPr/>
          </p:nvCxnSpPr>
          <p:spPr bwMode="auto">
            <a:xfrm rot="5400000">
              <a:off x="3273542" y="4498699"/>
              <a:ext cx="12700" cy="1109823"/>
            </a:xfrm>
            <a:prstGeom prst="curvedConnector3">
              <a:avLst>
                <a:gd name="adj1" fmla="val 942071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0" name="AutoShape 20">
              <a:extLst>
                <a:ext uri="{FF2B5EF4-FFF2-40B4-BE49-F238E27FC236}">
                  <a16:creationId xmlns:a16="http://schemas.microsoft.com/office/drawing/2014/main" id="{07CFEDCC-320C-4BF7-8C6B-0ABDE61D27E2}"/>
                </a:ext>
              </a:extLst>
            </p:cNvPr>
            <p:cNvCxnSpPr>
              <a:cxnSpLocks noChangeShapeType="1"/>
              <a:stCxn id="90" idx="3"/>
              <a:endCxn id="89" idx="5"/>
            </p:cNvCxnSpPr>
            <p:nvPr/>
          </p:nvCxnSpPr>
          <p:spPr bwMode="auto">
            <a:xfrm rot="5400000">
              <a:off x="4545807" y="4486676"/>
              <a:ext cx="12700" cy="1133869"/>
            </a:xfrm>
            <a:prstGeom prst="curvedConnector3">
              <a:avLst>
                <a:gd name="adj1" fmla="val 942087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" name="AutoShape 20">
              <a:extLst>
                <a:ext uri="{FF2B5EF4-FFF2-40B4-BE49-F238E27FC236}">
                  <a16:creationId xmlns:a16="http://schemas.microsoft.com/office/drawing/2014/main" id="{05D43CDD-82BA-480F-9E71-8829C577024F}"/>
                </a:ext>
              </a:extLst>
            </p:cNvPr>
            <p:cNvCxnSpPr>
              <a:cxnSpLocks noChangeShapeType="1"/>
              <a:stCxn id="92" idx="3"/>
              <a:endCxn id="90" idx="5"/>
            </p:cNvCxnSpPr>
            <p:nvPr/>
          </p:nvCxnSpPr>
          <p:spPr bwMode="auto">
            <a:xfrm rot="5400000">
              <a:off x="5818072" y="4498699"/>
              <a:ext cx="12700" cy="1109823"/>
            </a:xfrm>
            <a:prstGeom prst="curvedConnector3">
              <a:avLst>
                <a:gd name="adj1" fmla="val 884008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" name="AutoShape 20">
              <a:extLst>
                <a:ext uri="{FF2B5EF4-FFF2-40B4-BE49-F238E27FC236}">
                  <a16:creationId xmlns:a16="http://schemas.microsoft.com/office/drawing/2014/main" id="{B9D3A4AD-0ADD-4A99-92E3-364B4EEB9050}"/>
                </a:ext>
              </a:extLst>
            </p:cNvPr>
            <p:cNvCxnSpPr>
              <a:cxnSpLocks noChangeShapeType="1"/>
              <a:stCxn id="87" idx="7"/>
              <a:endCxn id="89" idx="1"/>
            </p:cNvCxnSpPr>
            <p:nvPr/>
          </p:nvCxnSpPr>
          <p:spPr bwMode="auto">
            <a:xfrm rot="5400000" flipH="1" flipV="1">
              <a:off x="3273541" y="4348280"/>
              <a:ext cx="12700" cy="1109823"/>
            </a:xfrm>
            <a:prstGeom prst="curvedConnector3">
              <a:avLst>
                <a:gd name="adj1" fmla="val 419480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" name="AutoShape 20">
              <a:extLst>
                <a:ext uri="{FF2B5EF4-FFF2-40B4-BE49-F238E27FC236}">
                  <a16:creationId xmlns:a16="http://schemas.microsoft.com/office/drawing/2014/main" id="{3D0360DB-CA66-479A-9EDB-3676126E30D0}"/>
                </a:ext>
              </a:extLst>
            </p:cNvPr>
            <p:cNvCxnSpPr>
              <a:cxnSpLocks noChangeShapeType="1"/>
              <a:stCxn id="89" idx="7"/>
              <a:endCxn id="90" idx="1"/>
            </p:cNvCxnSpPr>
            <p:nvPr/>
          </p:nvCxnSpPr>
          <p:spPr bwMode="auto">
            <a:xfrm rot="5400000" flipH="1" flipV="1">
              <a:off x="4545806" y="4336257"/>
              <a:ext cx="12700" cy="1133869"/>
            </a:xfrm>
            <a:prstGeom prst="curvedConnector3">
              <a:avLst>
                <a:gd name="adj1" fmla="val 535606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" name="AutoShape 20">
              <a:extLst>
                <a:ext uri="{FF2B5EF4-FFF2-40B4-BE49-F238E27FC236}">
                  <a16:creationId xmlns:a16="http://schemas.microsoft.com/office/drawing/2014/main" id="{420AAABD-1CAD-4BFF-8CA2-2B72905F522D}"/>
                </a:ext>
              </a:extLst>
            </p:cNvPr>
            <p:cNvCxnSpPr>
              <a:cxnSpLocks noChangeShapeType="1"/>
              <a:stCxn id="90" idx="7"/>
              <a:endCxn id="92" idx="1"/>
            </p:cNvCxnSpPr>
            <p:nvPr/>
          </p:nvCxnSpPr>
          <p:spPr bwMode="auto">
            <a:xfrm rot="5400000" flipH="1" flipV="1">
              <a:off x="5818071" y="4348280"/>
              <a:ext cx="12700" cy="1109823"/>
            </a:xfrm>
            <a:prstGeom prst="curvedConnector3">
              <a:avLst>
                <a:gd name="adj1" fmla="val 709795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" name="AutoShape 20">
              <a:extLst>
                <a:ext uri="{FF2B5EF4-FFF2-40B4-BE49-F238E27FC236}">
                  <a16:creationId xmlns:a16="http://schemas.microsoft.com/office/drawing/2014/main" id="{6A79B9D8-C791-4EF9-BFCE-ADFA0D11E5DD}"/>
                </a:ext>
              </a:extLst>
            </p:cNvPr>
            <p:cNvCxnSpPr>
              <a:cxnSpLocks noChangeShapeType="1"/>
              <a:stCxn id="97" idx="7"/>
              <a:endCxn id="99" idx="1"/>
            </p:cNvCxnSpPr>
            <p:nvPr/>
          </p:nvCxnSpPr>
          <p:spPr bwMode="auto">
            <a:xfrm rot="5400000" flipH="1" flipV="1">
              <a:off x="5818071" y="5664317"/>
              <a:ext cx="12700" cy="1109823"/>
            </a:xfrm>
            <a:prstGeom prst="curvedConnector3">
              <a:avLst>
                <a:gd name="adj1" fmla="val 883992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" name="AutoShape 20">
              <a:extLst>
                <a:ext uri="{FF2B5EF4-FFF2-40B4-BE49-F238E27FC236}">
                  <a16:creationId xmlns:a16="http://schemas.microsoft.com/office/drawing/2014/main" id="{A02119C5-E6F7-42B8-AC0C-C35EEC601E28}"/>
                </a:ext>
              </a:extLst>
            </p:cNvPr>
            <p:cNvCxnSpPr>
              <a:cxnSpLocks noChangeShapeType="1"/>
              <a:stCxn id="96" idx="7"/>
              <a:endCxn id="97" idx="1"/>
            </p:cNvCxnSpPr>
            <p:nvPr/>
          </p:nvCxnSpPr>
          <p:spPr bwMode="auto">
            <a:xfrm rot="5400000" flipH="1" flipV="1">
              <a:off x="4545806" y="5652294"/>
              <a:ext cx="12700" cy="1133869"/>
            </a:xfrm>
            <a:prstGeom prst="curvedConnector3">
              <a:avLst>
                <a:gd name="adj1" fmla="val 1290449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AutoShape 20">
              <a:extLst>
                <a:ext uri="{FF2B5EF4-FFF2-40B4-BE49-F238E27FC236}">
                  <a16:creationId xmlns:a16="http://schemas.microsoft.com/office/drawing/2014/main" id="{8F82B155-7DA5-4E3B-98C4-699A3871DA5A}"/>
                </a:ext>
              </a:extLst>
            </p:cNvPr>
            <p:cNvCxnSpPr>
              <a:cxnSpLocks noChangeShapeType="1"/>
              <a:stCxn id="94" idx="7"/>
              <a:endCxn id="96" idx="1"/>
            </p:cNvCxnSpPr>
            <p:nvPr/>
          </p:nvCxnSpPr>
          <p:spPr bwMode="auto">
            <a:xfrm rot="5400000" flipH="1" flipV="1">
              <a:off x="3273541" y="5664317"/>
              <a:ext cx="12700" cy="1109823"/>
            </a:xfrm>
            <a:prstGeom prst="curvedConnector3">
              <a:avLst>
                <a:gd name="adj1" fmla="val 1464638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23583A7-1523-49E8-9DE5-EAF3B1B192A1}"/>
                    </a:ext>
                  </a:extLst>
                </p:cNvPr>
                <p:cNvSpPr txBox="1"/>
                <p:nvPr/>
              </p:nvSpPr>
              <p:spPr>
                <a:xfrm>
                  <a:off x="591379" y="5894327"/>
                  <a:ext cx="4828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23583A7-1523-49E8-9DE5-EAF3B1B19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79" y="5894327"/>
                  <a:ext cx="482824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8966" r="-1724" b="-35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8E723EB-4FCB-4AEF-8051-9361799EE71F}"/>
                    </a:ext>
                  </a:extLst>
                </p:cNvPr>
                <p:cNvSpPr txBox="1"/>
                <p:nvPr/>
              </p:nvSpPr>
              <p:spPr>
                <a:xfrm>
                  <a:off x="1420426" y="5217345"/>
                  <a:ext cx="3964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8E723EB-4FCB-4AEF-8051-9361799EE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0426" y="5217345"/>
                  <a:ext cx="396454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14583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49">
                  <a:extLst>
                    <a:ext uri="{FF2B5EF4-FFF2-40B4-BE49-F238E27FC236}">
                      <a16:creationId xmlns:a16="http://schemas.microsoft.com/office/drawing/2014/main" id="{119B3BE0-3FA6-421F-AC9B-A65384150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8554" y="4364831"/>
                  <a:ext cx="1595864" cy="3613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45720" tIns="0" rIns="45720" bIns="0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1" lang="en-US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MS PGothic" panose="020B0600070205080204" pitchFamily="34" charset="-128"/>
                    </a:rPr>
                    <a:t>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  <m:r>
                        <a:rPr kumimoji="1" lang="en-US" alt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&gt;0</m:t>
                      </m:r>
                    </m:oMath>
                  </a14:m>
                  <a:endParaRPr kumimoji="1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62" name="Text Box 49">
                  <a:extLst>
                    <a:ext uri="{FF2B5EF4-FFF2-40B4-BE49-F238E27FC236}">
                      <a16:creationId xmlns:a16="http://schemas.microsoft.com/office/drawing/2014/main" id="{119B3BE0-3FA6-421F-AC9B-A65384150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8554" y="4364831"/>
                  <a:ext cx="1595864" cy="361364"/>
                </a:xfrm>
                <a:prstGeom prst="rect">
                  <a:avLst/>
                </a:prstGeom>
                <a:blipFill>
                  <a:blip r:embed="rId8"/>
                  <a:stretch>
                    <a:fillRect t="-22727" b="-38636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 Box 49">
                  <a:extLst>
                    <a:ext uri="{FF2B5EF4-FFF2-40B4-BE49-F238E27FC236}">
                      <a16:creationId xmlns:a16="http://schemas.microsoft.com/office/drawing/2014/main" id="{119B3BE0-3FA6-421F-AC9B-A65384150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78905" y="5300659"/>
                  <a:ext cx="2033771" cy="3613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45720" tIns="0" rIns="45720" bIns="0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1" lang="en-US" alt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−</m:t>
                      </m:r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1" lang="en-US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MS PGothic" panose="020B0600070205080204" pitchFamily="34" charset="-128"/>
                    </a:rPr>
                    <a:t>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  <m:r>
                        <a:rPr kumimoji="1" lang="en-US" alt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&lt;0</m:t>
                      </m:r>
                    </m:oMath>
                  </a14:m>
                  <a:endParaRPr kumimoji="1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64" name="Text Box 49">
                  <a:extLst>
                    <a:ext uri="{FF2B5EF4-FFF2-40B4-BE49-F238E27FC236}">
                      <a16:creationId xmlns:a16="http://schemas.microsoft.com/office/drawing/2014/main" id="{119B3BE0-3FA6-421F-AC9B-A65384150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78905" y="5300659"/>
                  <a:ext cx="2033771" cy="361364"/>
                </a:xfrm>
                <a:prstGeom prst="rect">
                  <a:avLst/>
                </a:prstGeom>
                <a:blipFill>
                  <a:blip r:embed="rId9"/>
                  <a:stretch>
                    <a:fillRect t="-22727" b="-38636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2541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Remark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9188"/>
            <a:ext cx="8229600" cy="4797690"/>
          </a:xfrm>
        </p:spPr>
        <p:txBody>
          <a:bodyPr/>
          <a:lstStyle/>
          <a:p>
            <a:r>
              <a:rPr lang="en-US" altLang="en-US" sz="2200" dirty="0"/>
              <a:t>The main difficulty is to come up with a good model.</a:t>
            </a:r>
          </a:p>
          <a:p>
            <a:r>
              <a:rPr lang="en-US" altLang="en-US" sz="2200" dirty="0"/>
              <a:t>May want to have human interaction.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r>
              <a:rPr lang="en-US" altLang="en-US" sz="2200" dirty="0"/>
              <a:t>Segmentation may be real-valued instead of {0,1}.</a:t>
            </a:r>
          </a:p>
          <a:p>
            <a:r>
              <a:rPr lang="en-US" altLang="en-US" sz="2200" dirty="0"/>
              <a:t>There are many more than 1 objects.</a:t>
            </a:r>
          </a:p>
          <a:p>
            <a:r>
              <a:rPr lang="en-US" altLang="en-US" sz="2200" dirty="0"/>
              <a:t>May need labeling.</a:t>
            </a:r>
          </a:p>
          <a:p>
            <a:r>
              <a:rPr lang="en-US" altLang="en-US" sz="2200" dirty="0"/>
              <a:t>Augmenting path is not great for GPU.</a:t>
            </a:r>
          </a:p>
          <a:p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lvl="1"/>
            <a:endParaRPr lang="en-US" altLang="en-US" sz="2200" dirty="0"/>
          </a:p>
          <a:p>
            <a:pPr lvl="1"/>
            <a:endParaRPr lang="en-US" altLang="en-US" sz="2200" dirty="0"/>
          </a:p>
          <a:p>
            <a:pPr lvl="1" indent="-742950"/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31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569" r="40374"/>
          <a:stretch/>
        </p:blipFill>
        <p:spPr>
          <a:xfrm>
            <a:off x="4666167" y="1984377"/>
            <a:ext cx="4278730" cy="1260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473"/>
          <a:stretch/>
        </p:blipFill>
        <p:spPr>
          <a:xfrm>
            <a:off x="7224680" y="12925"/>
            <a:ext cx="1849266" cy="1237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692426"/>
            <a:ext cx="2270241" cy="241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0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altLang="en-US" sz="3600" dirty="0"/>
              <a:t>Edmonds-Karp Algorithm</a:t>
            </a:r>
            <a:endParaRPr kumimoji="0"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3637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33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Edmonds-Karp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4851036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400" dirty="0"/>
                  <a:t>Use a </a:t>
                </a:r>
                <a:r>
                  <a:rPr lang="en-US" alt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shortest</a:t>
                </a:r>
                <a:r>
                  <a:rPr lang="en-US" altLang="en-US" sz="2400" dirty="0"/>
                  <a:t> augmenting path </a:t>
                </a:r>
                <a:br>
                  <a:rPr lang="en-US" altLang="en-US" sz="2400" dirty="0"/>
                </a:br>
                <a:r>
                  <a:rPr lang="en-US" altLang="en-US" sz="2000" dirty="0"/>
                  <a:t>(via Breadth First Search in residual graph)</a:t>
                </a:r>
              </a:p>
              <a:p>
                <a:pPr eaLnBrk="1" hangingPunct="1"/>
                <a:r>
                  <a:rPr lang="en-US" altLang="en-US" sz="2400" dirty="0"/>
                  <a:t>Time: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4851036"/>
              </a:xfrm>
              <a:blipFill>
                <a:blip r:embed="rId3"/>
                <a:stretch>
                  <a:fillRect l="-963" t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3"/>
          <p:cNvSpPr>
            <a:spLocks noChangeArrowheads="1"/>
          </p:cNvSpPr>
          <p:nvPr/>
        </p:nvSpPr>
        <p:spPr bwMode="auto">
          <a:xfrm>
            <a:off x="1677099" y="64928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t</a:t>
            </a:r>
          </a:p>
        </p:txBody>
      </p:sp>
      <p:sp>
        <p:nvSpPr>
          <p:cNvPr id="60" name="Oval 4"/>
          <p:cNvSpPr>
            <a:spLocks noChangeArrowheads="1"/>
          </p:cNvSpPr>
          <p:nvPr/>
        </p:nvSpPr>
        <p:spPr bwMode="auto">
          <a:xfrm>
            <a:off x="2210499" y="55784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v</a:t>
            </a:r>
          </a:p>
        </p:txBody>
      </p:sp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1905699" y="46640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u</a:t>
            </a:r>
          </a:p>
        </p:txBody>
      </p: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762699" y="45116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915099" y="37496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64" name="Oval 8"/>
          <p:cNvSpPr>
            <a:spLocks noChangeArrowheads="1"/>
          </p:cNvSpPr>
          <p:nvPr/>
        </p:nvSpPr>
        <p:spPr bwMode="auto">
          <a:xfrm>
            <a:off x="1753299" y="37496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x</a:t>
            </a: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2667699" y="37496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66" name="Oval 10"/>
          <p:cNvSpPr>
            <a:spLocks noChangeArrowheads="1"/>
          </p:cNvSpPr>
          <p:nvPr/>
        </p:nvSpPr>
        <p:spPr bwMode="auto">
          <a:xfrm>
            <a:off x="1905699" y="28352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s</a:t>
            </a:r>
          </a:p>
        </p:txBody>
      </p:sp>
      <p:sp>
        <p:nvSpPr>
          <p:cNvPr id="67" name="Line 11"/>
          <p:cNvSpPr>
            <a:spLocks noChangeShapeType="1"/>
          </p:cNvSpPr>
          <p:nvPr/>
        </p:nvSpPr>
        <p:spPr bwMode="auto">
          <a:xfrm flipH="1">
            <a:off x="1143699" y="3063875"/>
            <a:ext cx="762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2"/>
          <p:cNvSpPr>
            <a:spLocks noChangeShapeType="1"/>
          </p:cNvSpPr>
          <p:nvPr/>
        </p:nvSpPr>
        <p:spPr bwMode="auto">
          <a:xfrm flipH="1">
            <a:off x="915099" y="3978275"/>
            <a:ext cx="76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3"/>
          <p:cNvSpPr>
            <a:spLocks noChangeShapeType="1"/>
          </p:cNvSpPr>
          <p:nvPr/>
        </p:nvSpPr>
        <p:spPr bwMode="auto">
          <a:xfrm flipH="1">
            <a:off x="1905699" y="3063875"/>
            <a:ext cx="76200" cy="68580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4"/>
          <p:cNvSpPr>
            <a:spLocks noChangeShapeType="1"/>
          </p:cNvSpPr>
          <p:nvPr/>
        </p:nvSpPr>
        <p:spPr bwMode="auto">
          <a:xfrm>
            <a:off x="2134299" y="3063875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>
            <a:off x="1905699" y="3978275"/>
            <a:ext cx="76200" cy="68580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2058099" y="4892675"/>
            <a:ext cx="228600" cy="68580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flipH="1">
            <a:off x="1829499" y="5807075"/>
            <a:ext cx="457200" cy="68580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auto">
          <a:xfrm>
            <a:off x="1524699" y="330676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5/9</a:t>
            </a:r>
          </a:p>
        </p:txBody>
      </p:sp>
      <p:sp>
        <p:nvSpPr>
          <p:cNvPr id="75" name="Text Box 19"/>
          <p:cNvSpPr txBox="1">
            <a:spLocks noChangeArrowheads="1"/>
          </p:cNvSpPr>
          <p:nvPr/>
        </p:nvSpPr>
        <p:spPr bwMode="auto">
          <a:xfrm>
            <a:off x="1353249" y="405447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3/10</a:t>
            </a:r>
          </a:p>
        </p:txBody>
      </p:sp>
      <p:sp>
        <p:nvSpPr>
          <p:cNvPr id="76" name="Freeform 20"/>
          <p:cNvSpPr>
            <a:spLocks/>
          </p:cNvSpPr>
          <p:nvPr/>
        </p:nvSpPr>
        <p:spPr bwMode="auto">
          <a:xfrm>
            <a:off x="1981899" y="3978275"/>
            <a:ext cx="185738" cy="671513"/>
          </a:xfrm>
          <a:custGeom>
            <a:avLst/>
            <a:gdLst>
              <a:gd name="T0" fmla="*/ 178932369 w 117"/>
              <a:gd name="T1" fmla="*/ 1066027681 h 423"/>
              <a:gd name="T2" fmla="*/ 264617912 w 117"/>
              <a:gd name="T3" fmla="*/ 544354155 h 423"/>
              <a:gd name="T4" fmla="*/ 0 w 117"/>
              <a:gd name="T5" fmla="*/ 0 h 4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" h="423">
                <a:moveTo>
                  <a:pt x="71" y="423"/>
                </a:moveTo>
                <a:cubicBezTo>
                  <a:pt x="77" y="388"/>
                  <a:pt x="117" y="286"/>
                  <a:pt x="105" y="216"/>
                </a:cubicBezTo>
                <a:cubicBezTo>
                  <a:pt x="93" y="146"/>
                  <a:pt x="22" y="45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21"/>
          <p:cNvSpPr txBox="1">
            <a:spLocks noChangeArrowheads="1"/>
          </p:cNvSpPr>
          <p:nvPr/>
        </p:nvSpPr>
        <p:spPr bwMode="auto">
          <a:xfrm>
            <a:off x="2134299" y="420687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0/5</a:t>
            </a: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1708849" y="512127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3/3</a:t>
            </a: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1632649" y="588327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2/5</a:t>
            </a:r>
          </a:p>
        </p:txBody>
      </p:sp>
      <p:sp>
        <p:nvSpPr>
          <p:cNvPr id="80" name="Line 24"/>
          <p:cNvSpPr>
            <a:spLocks noChangeShapeType="1"/>
          </p:cNvSpPr>
          <p:nvPr/>
        </p:nvSpPr>
        <p:spPr bwMode="auto">
          <a:xfrm flipH="1">
            <a:off x="1143699" y="3902075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25"/>
          <p:cNvSpPr>
            <a:spLocks noChangeShapeType="1"/>
          </p:cNvSpPr>
          <p:nvPr/>
        </p:nvSpPr>
        <p:spPr bwMode="auto">
          <a:xfrm flipH="1">
            <a:off x="1219899" y="4816475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" name="Group 26"/>
          <p:cNvGrpSpPr>
            <a:grpSpLocks/>
          </p:cNvGrpSpPr>
          <p:nvPr/>
        </p:nvGrpSpPr>
        <p:grpSpPr bwMode="auto">
          <a:xfrm>
            <a:off x="4420299" y="2835275"/>
            <a:ext cx="771525" cy="3886200"/>
            <a:chOff x="2832" y="1296"/>
            <a:chExt cx="486" cy="2448"/>
          </a:xfrm>
        </p:grpSpPr>
        <p:sp>
          <p:nvSpPr>
            <p:cNvPr id="83" name="Oval 27"/>
            <p:cNvSpPr>
              <a:spLocks noChangeArrowheads="1"/>
            </p:cNvSpPr>
            <p:nvPr/>
          </p:nvSpPr>
          <p:spPr bwMode="auto">
            <a:xfrm>
              <a:off x="2832" y="3600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t</a:t>
              </a:r>
            </a:p>
          </p:txBody>
        </p:sp>
        <p:sp>
          <p:nvSpPr>
            <p:cNvPr id="84" name="Oval 28"/>
            <p:cNvSpPr>
              <a:spLocks noChangeArrowheads="1"/>
            </p:cNvSpPr>
            <p:nvPr/>
          </p:nvSpPr>
          <p:spPr bwMode="auto">
            <a:xfrm>
              <a:off x="3168" y="3024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v</a:t>
              </a:r>
            </a:p>
          </p:txBody>
        </p:sp>
        <p:sp>
          <p:nvSpPr>
            <p:cNvPr id="85" name="Oval 29"/>
            <p:cNvSpPr>
              <a:spLocks noChangeArrowheads="1"/>
            </p:cNvSpPr>
            <p:nvPr/>
          </p:nvSpPr>
          <p:spPr bwMode="auto">
            <a:xfrm>
              <a:off x="2976" y="2448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u</a:t>
              </a:r>
            </a:p>
          </p:txBody>
        </p:sp>
        <p:sp>
          <p:nvSpPr>
            <p:cNvPr id="86" name="Oval 30"/>
            <p:cNvSpPr>
              <a:spLocks noChangeArrowheads="1"/>
            </p:cNvSpPr>
            <p:nvPr/>
          </p:nvSpPr>
          <p:spPr bwMode="auto">
            <a:xfrm>
              <a:off x="2880" y="1872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x</a:t>
              </a:r>
            </a:p>
          </p:txBody>
        </p:sp>
        <p:sp>
          <p:nvSpPr>
            <p:cNvPr id="87" name="Oval 31"/>
            <p:cNvSpPr>
              <a:spLocks noChangeArrowheads="1"/>
            </p:cNvSpPr>
            <p:nvPr/>
          </p:nvSpPr>
          <p:spPr bwMode="auto">
            <a:xfrm>
              <a:off x="2976" y="1296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s</a:t>
              </a:r>
            </a:p>
          </p:txBody>
        </p:sp>
        <p:sp>
          <p:nvSpPr>
            <p:cNvPr id="88" name="Line 32"/>
            <p:cNvSpPr>
              <a:spLocks noChangeShapeType="1"/>
            </p:cNvSpPr>
            <p:nvPr/>
          </p:nvSpPr>
          <p:spPr bwMode="auto">
            <a:xfrm flipH="1">
              <a:off x="2976" y="1440"/>
              <a:ext cx="4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>
              <a:off x="2976" y="2016"/>
              <a:ext cx="4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34"/>
            <p:cNvSpPr>
              <a:spLocks noChangeShapeType="1"/>
            </p:cNvSpPr>
            <p:nvPr/>
          </p:nvSpPr>
          <p:spPr bwMode="auto">
            <a:xfrm>
              <a:off x="3072" y="2592"/>
              <a:ext cx="14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5"/>
            <p:cNvSpPr>
              <a:spLocks noChangeShapeType="1"/>
            </p:cNvSpPr>
            <p:nvPr/>
          </p:nvSpPr>
          <p:spPr bwMode="auto">
            <a:xfrm flipH="1">
              <a:off x="2928" y="3168"/>
              <a:ext cx="28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36"/>
            <p:cNvSpPr>
              <a:spLocks/>
            </p:cNvSpPr>
            <p:nvPr/>
          </p:nvSpPr>
          <p:spPr bwMode="auto">
            <a:xfrm>
              <a:off x="3024" y="2016"/>
              <a:ext cx="117" cy="423"/>
            </a:xfrm>
            <a:custGeom>
              <a:avLst/>
              <a:gdLst>
                <a:gd name="T0" fmla="*/ 71 w 117"/>
                <a:gd name="T1" fmla="*/ 423 h 423"/>
                <a:gd name="T2" fmla="*/ 105 w 117"/>
                <a:gd name="T3" fmla="*/ 216 h 423"/>
                <a:gd name="T4" fmla="*/ 0 w 117"/>
                <a:gd name="T5" fmla="*/ 0 h 4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423">
                  <a:moveTo>
                    <a:pt x="71" y="423"/>
                  </a:moveTo>
                  <a:cubicBezTo>
                    <a:pt x="77" y="388"/>
                    <a:pt x="117" y="286"/>
                    <a:pt x="105" y="216"/>
                  </a:cubicBezTo>
                  <a:cubicBezTo>
                    <a:pt x="93" y="146"/>
                    <a:pt x="22" y="45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37"/>
            <p:cNvSpPr>
              <a:spLocks/>
            </p:cNvSpPr>
            <p:nvPr/>
          </p:nvSpPr>
          <p:spPr bwMode="auto">
            <a:xfrm>
              <a:off x="3023" y="1469"/>
              <a:ext cx="131" cy="393"/>
            </a:xfrm>
            <a:custGeom>
              <a:avLst/>
              <a:gdLst>
                <a:gd name="T0" fmla="*/ 0 w 131"/>
                <a:gd name="T1" fmla="*/ 393 h 393"/>
                <a:gd name="T2" fmla="*/ 123 w 131"/>
                <a:gd name="T3" fmla="*/ 169 h 393"/>
                <a:gd name="T4" fmla="*/ 50 w 131"/>
                <a:gd name="T5" fmla="*/ 0 h 3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1" h="393">
                  <a:moveTo>
                    <a:pt x="0" y="393"/>
                  </a:moveTo>
                  <a:cubicBezTo>
                    <a:pt x="20" y="357"/>
                    <a:pt x="115" y="234"/>
                    <a:pt x="123" y="169"/>
                  </a:cubicBezTo>
                  <a:cubicBezTo>
                    <a:pt x="131" y="104"/>
                    <a:pt x="65" y="35"/>
                    <a:pt x="5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38"/>
            <p:cNvSpPr>
              <a:spLocks/>
            </p:cNvSpPr>
            <p:nvPr/>
          </p:nvSpPr>
          <p:spPr bwMode="auto">
            <a:xfrm>
              <a:off x="3135" y="2557"/>
              <a:ext cx="183" cy="432"/>
            </a:xfrm>
            <a:custGeom>
              <a:avLst/>
              <a:gdLst>
                <a:gd name="T0" fmla="*/ 129 w 183"/>
                <a:gd name="T1" fmla="*/ 432 h 432"/>
                <a:gd name="T2" fmla="*/ 162 w 183"/>
                <a:gd name="T3" fmla="*/ 197 h 432"/>
                <a:gd name="T4" fmla="*/ 0 w 183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432">
                  <a:moveTo>
                    <a:pt x="129" y="432"/>
                  </a:moveTo>
                  <a:cubicBezTo>
                    <a:pt x="134" y="393"/>
                    <a:pt x="183" y="269"/>
                    <a:pt x="162" y="197"/>
                  </a:cubicBezTo>
                  <a:cubicBezTo>
                    <a:pt x="141" y="125"/>
                    <a:pt x="34" y="41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39"/>
            <p:cNvSpPr>
              <a:spLocks/>
            </p:cNvSpPr>
            <p:nvPr/>
          </p:nvSpPr>
          <p:spPr bwMode="auto">
            <a:xfrm>
              <a:off x="2989" y="3202"/>
              <a:ext cx="262" cy="387"/>
            </a:xfrm>
            <a:custGeom>
              <a:avLst/>
              <a:gdLst>
                <a:gd name="T0" fmla="*/ 0 w 262"/>
                <a:gd name="T1" fmla="*/ 387 h 387"/>
                <a:gd name="T2" fmla="*/ 219 w 262"/>
                <a:gd name="T3" fmla="*/ 219 h 387"/>
                <a:gd name="T4" fmla="*/ 258 w 262"/>
                <a:gd name="T5" fmla="*/ 0 h 3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" h="387">
                  <a:moveTo>
                    <a:pt x="0" y="387"/>
                  </a:moveTo>
                  <a:cubicBezTo>
                    <a:pt x="36" y="360"/>
                    <a:pt x="176" y="283"/>
                    <a:pt x="219" y="219"/>
                  </a:cubicBezTo>
                  <a:cubicBezTo>
                    <a:pt x="262" y="155"/>
                    <a:pt x="250" y="46"/>
                    <a:pt x="258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Group 40"/>
          <p:cNvGrpSpPr>
            <a:grpSpLocks/>
          </p:cNvGrpSpPr>
          <p:nvPr/>
        </p:nvGrpSpPr>
        <p:grpSpPr bwMode="auto">
          <a:xfrm>
            <a:off x="6696774" y="2835275"/>
            <a:ext cx="771525" cy="3886200"/>
            <a:chOff x="4266" y="1296"/>
            <a:chExt cx="486" cy="2448"/>
          </a:xfrm>
        </p:grpSpPr>
        <p:sp>
          <p:nvSpPr>
            <p:cNvPr id="97" name="Oval 41"/>
            <p:cNvSpPr>
              <a:spLocks noChangeArrowheads="1"/>
            </p:cNvSpPr>
            <p:nvPr/>
          </p:nvSpPr>
          <p:spPr bwMode="auto">
            <a:xfrm>
              <a:off x="4266" y="3600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t</a:t>
              </a:r>
            </a:p>
          </p:txBody>
        </p:sp>
        <p:sp>
          <p:nvSpPr>
            <p:cNvPr id="98" name="Oval 42"/>
            <p:cNvSpPr>
              <a:spLocks noChangeArrowheads="1"/>
            </p:cNvSpPr>
            <p:nvPr/>
          </p:nvSpPr>
          <p:spPr bwMode="auto">
            <a:xfrm>
              <a:off x="4602" y="3024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v</a:t>
              </a:r>
            </a:p>
          </p:txBody>
        </p:sp>
        <p:sp>
          <p:nvSpPr>
            <p:cNvPr id="99" name="Oval 43"/>
            <p:cNvSpPr>
              <a:spLocks noChangeArrowheads="1"/>
            </p:cNvSpPr>
            <p:nvPr/>
          </p:nvSpPr>
          <p:spPr bwMode="auto">
            <a:xfrm>
              <a:off x="4410" y="2448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u</a:t>
              </a:r>
            </a:p>
          </p:txBody>
        </p:sp>
        <p:sp>
          <p:nvSpPr>
            <p:cNvPr id="100" name="Oval 44"/>
            <p:cNvSpPr>
              <a:spLocks noChangeArrowheads="1"/>
            </p:cNvSpPr>
            <p:nvPr/>
          </p:nvSpPr>
          <p:spPr bwMode="auto">
            <a:xfrm>
              <a:off x="4314" y="1872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x</a:t>
              </a:r>
            </a:p>
          </p:txBody>
        </p:sp>
        <p:sp>
          <p:nvSpPr>
            <p:cNvPr id="101" name="Oval 45"/>
            <p:cNvSpPr>
              <a:spLocks noChangeArrowheads="1"/>
            </p:cNvSpPr>
            <p:nvPr/>
          </p:nvSpPr>
          <p:spPr bwMode="auto">
            <a:xfrm>
              <a:off x="4410" y="1296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s</a:t>
              </a:r>
            </a:p>
          </p:txBody>
        </p:sp>
        <p:sp>
          <p:nvSpPr>
            <p:cNvPr id="102" name="Line 46"/>
            <p:cNvSpPr>
              <a:spLocks noChangeShapeType="1"/>
            </p:cNvSpPr>
            <p:nvPr/>
          </p:nvSpPr>
          <p:spPr bwMode="auto">
            <a:xfrm flipH="1">
              <a:off x="4410" y="1440"/>
              <a:ext cx="4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47"/>
            <p:cNvSpPr>
              <a:spLocks noChangeShapeType="1"/>
            </p:cNvSpPr>
            <p:nvPr/>
          </p:nvSpPr>
          <p:spPr bwMode="auto">
            <a:xfrm>
              <a:off x="4410" y="2016"/>
              <a:ext cx="4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8"/>
            <p:cNvSpPr>
              <a:spLocks noChangeShapeType="1"/>
            </p:cNvSpPr>
            <p:nvPr/>
          </p:nvSpPr>
          <p:spPr bwMode="auto">
            <a:xfrm>
              <a:off x="4506" y="2592"/>
              <a:ext cx="144" cy="43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49"/>
            <p:cNvSpPr>
              <a:spLocks noChangeShapeType="1"/>
            </p:cNvSpPr>
            <p:nvPr/>
          </p:nvSpPr>
          <p:spPr bwMode="auto">
            <a:xfrm flipH="1">
              <a:off x="4362" y="3168"/>
              <a:ext cx="288" cy="43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50"/>
            <p:cNvSpPr>
              <a:spLocks/>
            </p:cNvSpPr>
            <p:nvPr/>
          </p:nvSpPr>
          <p:spPr bwMode="auto">
            <a:xfrm>
              <a:off x="4458" y="2016"/>
              <a:ext cx="117" cy="423"/>
            </a:xfrm>
            <a:custGeom>
              <a:avLst/>
              <a:gdLst>
                <a:gd name="T0" fmla="*/ 71 w 117"/>
                <a:gd name="T1" fmla="*/ 423 h 423"/>
                <a:gd name="T2" fmla="*/ 105 w 117"/>
                <a:gd name="T3" fmla="*/ 216 h 423"/>
                <a:gd name="T4" fmla="*/ 0 w 117"/>
                <a:gd name="T5" fmla="*/ 0 h 4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423">
                  <a:moveTo>
                    <a:pt x="71" y="423"/>
                  </a:moveTo>
                  <a:cubicBezTo>
                    <a:pt x="77" y="388"/>
                    <a:pt x="117" y="286"/>
                    <a:pt x="105" y="216"/>
                  </a:cubicBezTo>
                  <a:cubicBezTo>
                    <a:pt x="93" y="146"/>
                    <a:pt x="22" y="45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51"/>
            <p:cNvSpPr>
              <a:spLocks/>
            </p:cNvSpPr>
            <p:nvPr/>
          </p:nvSpPr>
          <p:spPr bwMode="auto">
            <a:xfrm>
              <a:off x="4457" y="1469"/>
              <a:ext cx="131" cy="393"/>
            </a:xfrm>
            <a:custGeom>
              <a:avLst/>
              <a:gdLst>
                <a:gd name="T0" fmla="*/ 0 w 131"/>
                <a:gd name="T1" fmla="*/ 393 h 393"/>
                <a:gd name="T2" fmla="*/ 123 w 131"/>
                <a:gd name="T3" fmla="*/ 169 h 393"/>
                <a:gd name="T4" fmla="*/ 50 w 131"/>
                <a:gd name="T5" fmla="*/ 0 h 3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1" h="393">
                  <a:moveTo>
                    <a:pt x="0" y="393"/>
                  </a:moveTo>
                  <a:cubicBezTo>
                    <a:pt x="20" y="357"/>
                    <a:pt x="115" y="234"/>
                    <a:pt x="123" y="169"/>
                  </a:cubicBezTo>
                  <a:cubicBezTo>
                    <a:pt x="131" y="104"/>
                    <a:pt x="65" y="35"/>
                    <a:pt x="5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52"/>
            <p:cNvSpPr>
              <a:spLocks/>
            </p:cNvSpPr>
            <p:nvPr/>
          </p:nvSpPr>
          <p:spPr bwMode="auto">
            <a:xfrm>
              <a:off x="4569" y="2557"/>
              <a:ext cx="183" cy="432"/>
            </a:xfrm>
            <a:custGeom>
              <a:avLst/>
              <a:gdLst>
                <a:gd name="T0" fmla="*/ 129 w 183"/>
                <a:gd name="T1" fmla="*/ 432 h 432"/>
                <a:gd name="T2" fmla="*/ 162 w 183"/>
                <a:gd name="T3" fmla="*/ 197 h 432"/>
                <a:gd name="T4" fmla="*/ 0 w 183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432">
                  <a:moveTo>
                    <a:pt x="129" y="432"/>
                  </a:moveTo>
                  <a:cubicBezTo>
                    <a:pt x="134" y="393"/>
                    <a:pt x="183" y="269"/>
                    <a:pt x="162" y="197"/>
                  </a:cubicBezTo>
                  <a:cubicBezTo>
                    <a:pt x="141" y="125"/>
                    <a:pt x="34" y="41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53"/>
            <p:cNvSpPr>
              <a:spLocks/>
            </p:cNvSpPr>
            <p:nvPr/>
          </p:nvSpPr>
          <p:spPr bwMode="auto">
            <a:xfrm>
              <a:off x="4423" y="3202"/>
              <a:ext cx="262" cy="387"/>
            </a:xfrm>
            <a:custGeom>
              <a:avLst/>
              <a:gdLst>
                <a:gd name="T0" fmla="*/ 0 w 262"/>
                <a:gd name="T1" fmla="*/ 387 h 387"/>
                <a:gd name="T2" fmla="*/ 219 w 262"/>
                <a:gd name="T3" fmla="*/ 219 h 387"/>
                <a:gd name="T4" fmla="*/ 258 w 262"/>
                <a:gd name="T5" fmla="*/ 0 h 3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" h="387">
                  <a:moveTo>
                    <a:pt x="0" y="387"/>
                  </a:moveTo>
                  <a:cubicBezTo>
                    <a:pt x="36" y="360"/>
                    <a:pt x="176" y="283"/>
                    <a:pt x="219" y="219"/>
                  </a:cubicBezTo>
                  <a:cubicBezTo>
                    <a:pt x="262" y="155"/>
                    <a:pt x="250" y="46"/>
                    <a:pt x="258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" name="Text Box 54"/>
          <p:cNvSpPr txBox="1">
            <a:spLocks noChangeArrowheads="1"/>
          </p:cNvSpPr>
          <p:nvPr/>
        </p:nvSpPr>
        <p:spPr bwMode="auto">
          <a:xfrm>
            <a:off x="899224" y="2617788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endParaRPr lang="en-US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1" name="Text Box 55"/>
          <p:cNvSpPr txBox="1">
            <a:spLocks noChangeArrowheads="1"/>
          </p:cNvSpPr>
          <p:nvPr/>
        </p:nvSpPr>
        <p:spPr bwMode="auto">
          <a:xfrm>
            <a:off x="3764662" y="2606675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altLang="en-US" b="1" baseline="-25000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2" name="Text Box 56"/>
          <p:cNvSpPr txBox="1">
            <a:spLocks noChangeArrowheads="1"/>
          </p:cNvSpPr>
          <p:nvPr/>
        </p:nvSpPr>
        <p:spPr bwMode="auto">
          <a:xfrm>
            <a:off x="6242749" y="2606675"/>
            <a:ext cx="4923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altLang="en-US" b="1" baseline="-25000" dirty="0">
                <a:solidFill>
                  <a:schemeClr val="accent5">
                    <a:lumMod val="50000"/>
                  </a:schemeClr>
                </a:solidFill>
              </a:rPr>
              <a:t>f’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93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3FB95C-A9F0-45C7-8954-0E6DBA3D1BCA}" type="slidenum">
              <a:rPr lang="en-US" altLang="en-US" sz="1400">
                <a:latin typeface="Tahoma" panose="020B0604030504040204" pitchFamily="34" charset="0"/>
              </a:rPr>
              <a:pPr/>
              <a:t>34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274638"/>
                <a:ext cx="8229600" cy="698485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/>
                  <a:t>Distance to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3600" dirty="0"/>
                  <a:t> is non-decreasing.</a:t>
                </a:r>
              </a:p>
            </p:txBody>
          </p:sp>
        </mc:Choice>
        <mc:Fallback xmlns="">
          <p:sp>
            <p:nvSpPr>
              <p:cNvPr id="5325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698485"/>
              </a:xfrm>
              <a:blipFill>
                <a:blip r:embed="rId3"/>
                <a:stretch>
                  <a:fillRect t="-13043" b="-2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5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22028"/>
                <a:ext cx="8229600" cy="4525963"/>
              </a:xfrm>
            </p:spPr>
            <p:txBody>
              <a:bodyPr/>
              <a:lstStyle/>
              <a:p>
                <a:pPr marL="0" indent="0" eaLnBrk="1" hangingPunct="1"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000" dirty="0"/>
                  <a:t> be a flow,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000" dirty="0"/>
                  <a:t> the residual graph, and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/>
                  <a:t> a shortest augmenting path.  Then no vertex is closer to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000" dirty="0"/>
                  <a:t> after augmentation along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indent="0" eaLnBrk="1" hangingPunct="1">
                  <a:buFont typeface="Wingdings" panose="05000000000000000000" pitchFamily="2" charset="2"/>
                  <a:buNone/>
                </a:pPr>
                <a:endParaRPr lang="en-US" alt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 eaLnBrk="1" hangingPunct="1"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olidFill>
                      <a:schemeClr val="accent5">
                        <a:lumMod val="50000"/>
                      </a:schemeClr>
                    </a:solidFill>
                  </a:rPr>
                  <a:t>Proof: </a:t>
                </a:r>
                <a:r>
                  <a:rPr lang="en-US" altLang="en-US" sz="2000" dirty="0"/>
                  <a:t>Augmentation along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/>
                  <a:t> only </a:t>
                </a:r>
              </a:p>
              <a:p>
                <a:pPr eaLnBrk="1" hangingPunct="1"/>
                <a:r>
                  <a:rPr lang="en-US" altLang="en-US" sz="2000" dirty="0"/>
                  <a:t>deletes forward edges</a:t>
                </a:r>
              </a:p>
              <a:p>
                <a:pPr lvl="1" eaLnBrk="1" hangingPunct="1"/>
                <a:r>
                  <a:rPr lang="en-US" altLang="en-US" sz="1600" dirty="0"/>
                  <a:t>no new (hence no shorter) path created</a:t>
                </a:r>
              </a:p>
              <a:p>
                <a:pPr eaLnBrk="1" hangingPunct="1"/>
                <a:r>
                  <a:rPr lang="en-US" altLang="en-US" sz="2000" dirty="0"/>
                  <a:t>adds back edges that go to previous vertices along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/>
                  <a:t> </a:t>
                </a:r>
              </a:p>
              <a:p>
                <a:pPr lvl="1" eaLnBrk="1" hangingPunct="1"/>
                <a:r>
                  <a:rPr lang="en-US" altLang="en-US" sz="1600" dirty="0"/>
                  <a:t>BFS is unchanged, since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1600" dirty="0"/>
                  <a:t> visited before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16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16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dirty="0"/>
                  <a:t> examined</a:t>
                </a:r>
              </a:p>
              <a:p>
                <a:pPr lvl="1" eaLnBrk="1" hangingPunct="1"/>
                <a:endParaRPr lang="en-US" altLang="en-US" sz="1600" dirty="0"/>
              </a:p>
            </p:txBody>
          </p:sp>
        </mc:Choice>
        <mc:Fallback xmlns="">
          <p:sp>
            <p:nvSpPr>
              <p:cNvPr id="532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22028"/>
                <a:ext cx="8229600" cy="4525963"/>
              </a:xfrm>
              <a:blipFill>
                <a:blip r:embed="rId4"/>
                <a:stretch>
                  <a:fillRect l="-741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57026" y="4425296"/>
            <a:ext cx="3419475" cy="1371600"/>
            <a:chOff x="3600" y="3120"/>
            <a:chExt cx="2154" cy="86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600" y="3558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600" y="3924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600" y="3192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032" y="3120"/>
              <a:ext cx="144" cy="144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320" y="3456"/>
              <a:ext cx="144" cy="144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v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560" y="3840"/>
              <a:ext cx="144" cy="144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u</a:t>
              </a: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76" y="3216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48 h 240"/>
                <a:gd name="T4" fmla="*/ 48 w 192"/>
                <a:gd name="T5" fmla="*/ 96 h 240"/>
                <a:gd name="T6" fmla="*/ 144 w 192"/>
                <a:gd name="T7" fmla="*/ 144 h 240"/>
                <a:gd name="T8" fmla="*/ 96 w 192"/>
                <a:gd name="T9" fmla="*/ 192 h 240"/>
                <a:gd name="T10" fmla="*/ 192 w 192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240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80"/>
                    <a:pt x="48" y="96"/>
                  </a:cubicBezTo>
                  <a:cubicBezTo>
                    <a:pt x="56" y="112"/>
                    <a:pt x="136" y="128"/>
                    <a:pt x="144" y="144"/>
                  </a:cubicBezTo>
                  <a:cubicBezTo>
                    <a:pt x="152" y="160"/>
                    <a:pt x="88" y="176"/>
                    <a:pt x="96" y="192"/>
                  </a:cubicBezTo>
                  <a:cubicBezTo>
                    <a:pt x="104" y="208"/>
                    <a:pt x="148" y="224"/>
                    <a:pt x="192" y="24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16" y="3600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48 h 240"/>
                <a:gd name="T4" fmla="*/ 48 w 192"/>
                <a:gd name="T5" fmla="*/ 96 h 240"/>
                <a:gd name="T6" fmla="*/ 144 w 192"/>
                <a:gd name="T7" fmla="*/ 144 h 240"/>
                <a:gd name="T8" fmla="*/ 96 w 192"/>
                <a:gd name="T9" fmla="*/ 192 h 240"/>
                <a:gd name="T10" fmla="*/ 192 w 192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240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80"/>
                    <a:pt x="48" y="96"/>
                  </a:cubicBezTo>
                  <a:cubicBezTo>
                    <a:pt x="56" y="112"/>
                    <a:pt x="136" y="128"/>
                    <a:pt x="144" y="144"/>
                  </a:cubicBezTo>
                  <a:cubicBezTo>
                    <a:pt x="152" y="160"/>
                    <a:pt x="88" y="176"/>
                    <a:pt x="96" y="192"/>
                  </a:cubicBezTo>
                  <a:cubicBezTo>
                    <a:pt x="104" y="208"/>
                    <a:pt x="148" y="224"/>
                    <a:pt x="192" y="24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464" y="3552"/>
              <a:ext cx="219" cy="288"/>
            </a:xfrm>
            <a:custGeom>
              <a:avLst/>
              <a:gdLst>
                <a:gd name="T0" fmla="*/ 192 w 219"/>
                <a:gd name="T1" fmla="*/ 288 h 288"/>
                <a:gd name="T2" fmla="*/ 187 w 219"/>
                <a:gd name="T3" fmla="*/ 97 h 288"/>
                <a:gd name="T4" fmla="*/ 0 w 219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" h="288">
                  <a:moveTo>
                    <a:pt x="192" y="288"/>
                  </a:moveTo>
                  <a:cubicBezTo>
                    <a:pt x="191" y="256"/>
                    <a:pt x="219" y="145"/>
                    <a:pt x="187" y="97"/>
                  </a:cubicBezTo>
                  <a:cubicBezTo>
                    <a:pt x="155" y="49"/>
                    <a:pt x="39" y="2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5030" y="3552"/>
              <a:ext cx="7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400">
                  <a:solidFill>
                    <a:schemeClr val="hlink"/>
                  </a:solidFill>
                </a:rPr>
                <a:t>a back edge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4752" y="3648"/>
              <a:ext cx="28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600" y="3375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3600" y="3741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45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70637E-DA05-4FCD-9382-9C1776778EF5}" type="slidenum">
              <a:rPr lang="en-US" altLang="en-US" sz="1400">
                <a:latin typeface="Tahoma" panose="020B0604030504040204" pitchFamily="34" charset="0"/>
              </a:rPr>
              <a:pPr/>
              <a:t>35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038433" name="Freeform 97"/>
          <p:cNvSpPr>
            <a:spLocks/>
          </p:cNvSpPr>
          <p:nvPr/>
        </p:nvSpPr>
        <p:spPr bwMode="auto">
          <a:xfrm>
            <a:off x="1171575" y="4821238"/>
            <a:ext cx="6257925" cy="1001712"/>
          </a:xfrm>
          <a:custGeom>
            <a:avLst/>
            <a:gdLst>
              <a:gd name="T0" fmla="*/ 0 w 3942"/>
              <a:gd name="T1" fmla="*/ 723283689 h 631"/>
              <a:gd name="T2" fmla="*/ 740925938 w 3942"/>
              <a:gd name="T3" fmla="*/ 798888339 h 631"/>
              <a:gd name="T4" fmla="*/ 1088707500 w 3942"/>
              <a:gd name="T5" fmla="*/ 1207153447 h 631"/>
              <a:gd name="T6" fmla="*/ 1844754375 w 3942"/>
              <a:gd name="T7" fmla="*/ 1570055766 h 631"/>
              <a:gd name="T8" fmla="*/ 2147483647 w 3942"/>
              <a:gd name="T9" fmla="*/ 1328120887 h 631"/>
              <a:gd name="T10" fmla="*/ 2147483647 w 3942"/>
              <a:gd name="T11" fmla="*/ 934976708 h 631"/>
              <a:gd name="T12" fmla="*/ 2147483647 w 3942"/>
              <a:gd name="T13" fmla="*/ 587195319 h 631"/>
              <a:gd name="T14" fmla="*/ 2147483647 w 3942"/>
              <a:gd name="T15" fmla="*/ 466227880 h 631"/>
              <a:gd name="T16" fmla="*/ 2147483647 w 3942"/>
              <a:gd name="T17" fmla="*/ 647679039 h 631"/>
              <a:gd name="T18" fmla="*/ 2041326563 w 3942"/>
              <a:gd name="T19" fmla="*/ 572074389 h 631"/>
              <a:gd name="T20" fmla="*/ 2147483647 w 3942"/>
              <a:gd name="T21" fmla="*/ 42841841 h 631"/>
              <a:gd name="T22" fmla="*/ 2147483647 w 3942"/>
              <a:gd name="T23" fmla="*/ 315018580 h 631"/>
              <a:gd name="T24" fmla="*/ 2147483647 w 3942"/>
              <a:gd name="T25" fmla="*/ 783767409 h 631"/>
              <a:gd name="T26" fmla="*/ 2147483647 w 3942"/>
              <a:gd name="T27" fmla="*/ 738404619 h 631"/>
              <a:gd name="T28" fmla="*/ 2147483647 w 3942"/>
              <a:gd name="T29" fmla="*/ 1539813906 h 631"/>
              <a:gd name="T30" fmla="*/ 2147483647 w 3942"/>
              <a:gd name="T31" fmla="*/ 1010581358 h 631"/>
              <a:gd name="T32" fmla="*/ 2147483647 w 3942"/>
              <a:gd name="T33" fmla="*/ 798888339 h 6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42" h="631">
                <a:moveTo>
                  <a:pt x="0" y="287"/>
                </a:moveTo>
                <a:cubicBezTo>
                  <a:pt x="111" y="286"/>
                  <a:pt x="222" y="285"/>
                  <a:pt x="294" y="317"/>
                </a:cubicBezTo>
                <a:cubicBezTo>
                  <a:pt x="366" y="349"/>
                  <a:pt x="359" y="428"/>
                  <a:pt x="432" y="479"/>
                </a:cubicBezTo>
                <a:cubicBezTo>
                  <a:pt x="505" y="530"/>
                  <a:pt x="600" y="615"/>
                  <a:pt x="732" y="623"/>
                </a:cubicBezTo>
                <a:cubicBezTo>
                  <a:pt x="864" y="631"/>
                  <a:pt x="1134" y="569"/>
                  <a:pt x="1224" y="527"/>
                </a:cubicBezTo>
                <a:cubicBezTo>
                  <a:pt x="1314" y="485"/>
                  <a:pt x="1276" y="420"/>
                  <a:pt x="1272" y="371"/>
                </a:cubicBezTo>
                <a:cubicBezTo>
                  <a:pt x="1268" y="322"/>
                  <a:pt x="1232" y="264"/>
                  <a:pt x="1200" y="233"/>
                </a:cubicBezTo>
                <a:cubicBezTo>
                  <a:pt x="1168" y="202"/>
                  <a:pt x="1133" y="181"/>
                  <a:pt x="1080" y="185"/>
                </a:cubicBezTo>
                <a:cubicBezTo>
                  <a:pt x="1027" y="189"/>
                  <a:pt x="927" y="250"/>
                  <a:pt x="882" y="257"/>
                </a:cubicBezTo>
                <a:cubicBezTo>
                  <a:pt x="837" y="264"/>
                  <a:pt x="766" y="267"/>
                  <a:pt x="810" y="227"/>
                </a:cubicBezTo>
                <a:cubicBezTo>
                  <a:pt x="854" y="187"/>
                  <a:pt x="995" y="34"/>
                  <a:pt x="1146" y="17"/>
                </a:cubicBezTo>
                <a:cubicBezTo>
                  <a:pt x="1297" y="0"/>
                  <a:pt x="1557" y="76"/>
                  <a:pt x="1716" y="125"/>
                </a:cubicBezTo>
                <a:cubicBezTo>
                  <a:pt x="1875" y="174"/>
                  <a:pt x="1980" y="283"/>
                  <a:pt x="2100" y="311"/>
                </a:cubicBezTo>
                <a:cubicBezTo>
                  <a:pt x="2220" y="339"/>
                  <a:pt x="2293" y="243"/>
                  <a:pt x="2436" y="293"/>
                </a:cubicBezTo>
                <a:cubicBezTo>
                  <a:pt x="2579" y="343"/>
                  <a:pt x="2747" y="593"/>
                  <a:pt x="2958" y="611"/>
                </a:cubicBezTo>
                <a:cubicBezTo>
                  <a:pt x="3169" y="629"/>
                  <a:pt x="3538" y="450"/>
                  <a:pt x="3702" y="401"/>
                </a:cubicBezTo>
                <a:cubicBezTo>
                  <a:pt x="3866" y="352"/>
                  <a:pt x="3903" y="331"/>
                  <a:pt x="3942" y="317"/>
                </a:cubicBezTo>
              </a:path>
            </a:pathLst>
          </a:custGeom>
          <a:noFill/>
          <a:ln w="38100" cap="flat" cmpd="sng">
            <a:solidFill>
              <a:srgbClr val="0033C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Distance for bottleneck edges</a:t>
            </a:r>
            <a:endParaRPr lang="en-US" altLang="en-US" sz="3600" baseline="-25000" dirty="0"/>
          </a:p>
        </p:txBody>
      </p:sp>
      <p:sp>
        <p:nvSpPr>
          <p:cNvPr id="56325" name="Text Box 23"/>
          <p:cNvSpPr txBox="1">
            <a:spLocks noChangeArrowheads="1"/>
          </p:cNvSpPr>
          <p:nvPr/>
        </p:nvSpPr>
        <p:spPr bwMode="auto">
          <a:xfrm>
            <a:off x="2990850" y="1373188"/>
            <a:ext cx="287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Shortest s-t path </a:t>
            </a:r>
            <a:r>
              <a:rPr lang="en-US" altLang="en-US" b="1">
                <a:solidFill>
                  <a:srgbClr val="0033CC"/>
                </a:solidFill>
              </a:rPr>
              <a:t>P</a:t>
            </a:r>
            <a:r>
              <a:rPr lang="en-US" altLang="en-US"/>
              <a:t> in </a:t>
            </a:r>
            <a:r>
              <a:rPr lang="en-US" altLang="en-US" b="1">
                <a:solidFill>
                  <a:srgbClr val="0033CC"/>
                </a:solidFill>
              </a:rPr>
              <a:t>G</a:t>
            </a:r>
            <a:r>
              <a:rPr lang="en-US" altLang="en-US" b="1" baseline="-25000">
                <a:solidFill>
                  <a:srgbClr val="0033CC"/>
                </a:solidFill>
              </a:rPr>
              <a:t>f</a:t>
            </a:r>
          </a:p>
        </p:txBody>
      </p:sp>
      <p:grpSp>
        <p:nvGrpSpPr>
          <p:cNvPr id="56326" name="Group 43"/>
          <p:cNvGrpSpPr>
            <a:grpSpLocks/>
          </p:cNvGrpSpPr>
          <p:nvPr/>
        </p:nvGrpSpPr>
        <p:grpSpPr bwMode="auto">
          <a:xfrm>
            <a:off x="1219200" y="1773238"/>
            <a:ext cx="6715125" cy="588962"/>
            <a:chOff x="756" y="1231"/>
            <a:chExt cx="4230" cy="371"/>
          </a:xfrm>
        </p:grpSpPr>
        <p:grpSp>
          <p:nvGrpSpPr>
            <p:cNvPr id="56378" name="Group 32"/>
            <p:cNvGrpSpPr>
              <a:grpSpLocks/>
            </p:cNvGrpSpPr>
            <p:nvPr/>
          </p:nvGrpSpPr>
          <p:grpSpPr bwMode="auto">
            <a:xfrm>
              <a:off x="756" y="1404"/>
              <a:ext cx="4230" cy="198"/>
              <a:chOff x="762" y="1164"/>
              <a:chExt cx="4230" cy="198"/>
            </a:xfrm>
          </p:grpSpPr>
          <p:sp>
            <p:nvSpPr>
              <p:cNvPr id="56383" name="Oval 7"/>
              <p:cNvSpPr>
                <a:spLocks noChangeArrowheads="1"/>
              </p:cNvSpPr>
              <p:nvPr/>
            </p:nvSpPr>
            <p:spPr bwMode="auto">
              <a:xfrm>
                <a:off x="2154" y="1218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v</a:t>
                </a:r>
              </a:p>
            </p:txBody>
          </p:sp>
          <p:sp>
            <p:nvSpPr>
              <p:cNvPr id="56384" name="Oval 8"/>
              <p:cNvSpPr>
                <a:spLocks noChangeArrowheads="1"/>
              </p:cNvSpPr>
              <p:nvPr/>
            </p:nvSpPr>
            <p:spPr bwMode="auto">
              <a:xfrm>
                <a:off x="1662" y="1212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u</a:t>
                </a:r>
              </a:p>
            </p:txBody>
          </p:sp>
          <p:sp>
            <p:nvSpPr>
              <p:cNvPr id="56385" name="Oval 10"/>
              <p:cNvSpPr>
                <a:spLocks noChangeArrowheads="1"/>
              </p:cNvSpPr>
              <p:nvPr/>
            </p:nvSpPr>
            <p:spPr bwMode="auto">
              <a:xfrm>
                <a:off x="762" y="1194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s</a:t>
                </a:r>
              </a:p>
            </p:txBody>
          </p:sp>
          <p:sp>
            <p:nvSpPr>
              <p:cNvPr id="56386" name="Line 11"/>
              <p:cNvSpPr>
                <a:spLocks noChangeShapeType="1"/>
              </p:cNvSpPr>
              <p:nvPr/>
            </p:nvSpPr>
            <p:spPr bwMode="auto">
              <a:xfrm>
                <a:off x="906" y="1260"/>
                <a:ext cx="258" cy="24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7" name="Line 12"/>
              <p:cNvSpPr>
                <a:spLocks noChangeShapeType="1"/>
              </p:cNvSpPr>
              <p:nvPr/>
            </p:nvSpPr>
            <p:spPr bwMode="auto">
              <a:xfrm>
                <a:off x="1362" y="1290"/>
                <a:ext cx="306" cy="12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8" name="Line 13"/>
              <p:cNvSpPr>
                <a:spLocks noChangeShapeType="1"/>
              </p:cNvSpPr>
              <p:nvPr/>
            </p:nvSpPr>
            <p:spPr bwMode="auto">
              <a:xfrm flipV="1">
                <a:off x="1824" y="1284"/>
                <a:ext cx="324" cy="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9" name="Line 14"/>
              <p:cNvSpPr>
                <a:spLocks noChangeShapeType="1"/>
              </p:cNvSpPr>
              <p:nvPr/>
            </p:nvSpPr>
            <p:spPr bwMode="auto">
              <a:xfrm flipV="1">
                <a:off x="2310" y="1290"/>
                <a:ext cx="300" cy="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0" name="Line 19"/>
              <p:cNvSpPr>
                <a:spLocks noChangeShapeType="1"/>
              </p:cNvSpPr>
              <p:nvPr/>
            </p:nvSpPr>
            <p:spPr bwMode="auto">
              <a:xfrm>
                <a:off x="1164" y="1284"/>
                <a:ext cx="192" cy="0"/>
              </a:xfrm>
              <a:prstGeom prst="line">
                <a:avLst/>
              </a:prstGeom>
              <a:noFill/>
              <a:ln w="38100" cap="rnd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6391" name="Group 28"/>
              <p:cNvGrpSpPr>
                <a:grpSpLocks/>
              </p:cNvGrpSpPr>
              <p:nvPr/>
            </p:nvGrpSpPr>
            <p:grpSpPr bwMode="auto">
              <a:xfrm>
                <a:off x="3306" y="1164"/>
                <a:ext cx="1686" cy="162"/>
                <a:chOff x="2598" y="1194"/>
                <a:chExt cx="1686" cy="162"/>
              </a:xfrm>
            </p:grpSpPr>
            <p:sp>
              <p:nvSpPr>
                <p:cNvPr id="56394" name="Oval 9"/>
                <p:cNvSpPr>
                  <a:spLocks noChangeArrowheads="1"/>
                </p:cNvSpPr>
                <p:nvPr/>
              </p:nvSpPr>
              <p:spPr bwMode="auto">
                <a:xfrm>
                  <a:off x="2598" y="1212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x</a:t>
                  </a:r>
                </a:p>
              </p:txBody>
            </p:sp>
            <p:sp>
              <p:nvSpPr>
                <p:cNvPr id="5639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24" y="1284"/>
                  <a:ext cx="300" cy="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9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390" y="1260"/>
                  <a:ext cx="432" cy="18"/>
                </a:xfrm>
                <a:prstGeom prst="line">
                  <a:avLst/>
                </a:prstGeom>
                <a:noFill/>
                <a:ln w="38100" cap="rnd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6397" name="Group 25"/>
                <p:cNvGrpSpPr>
                  <a:grpSpLocks/>
                </p:cNvGrpSpPr>
                <p:nvPr/>
              </p:nvGrpSpPr>
              <p:grpSpPr bwMode="auto">
                <a:xfrm>
                  <a:off x="3840" y="1194"/>
                  <a:ext cx="444" cy="144"/>
                  <a:chOff x="3354" y="1206"/>
                  <a:chExt cx="444" cy="144"/>
                </a:xfrm>
              </p:grpSpPr>
              <p:sp>
                <p:nvSpPr>
                  <p:cNvPr id="56400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1206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t</a:t>
                    </a:r>
                  </a:p>
                </p:txBody>
              </p:sp>
              <p:sp>
                <p:nvSpPr>
                  <p:cNvPr id="56401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1272"/>
                    <a:ext cx="300" cy="6"/>
                  </a:xfrm>
                  <a:prstGeom prst="line">
                    <a:avLst/>
                  </a:prstGeom>
                  <a:noFill/>
                  <a:ln w="38100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39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090" y="1272"/>
                  <a:ext cx="462" cy="6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99" name="Oval 27"/>
                <p:cNvSpPr>
                  <a:spLocks noChangeArrowheads="1"/>
                </p:cNvSpPr>
                <p:nvPr/>
              </p:nvSpPr>
              <p:spPr bwMode="auto">
                <a:xfrm>
                  <a:off x="3030" y="1212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w</a:t>
                  </a:r>
                </a:p>
              </p:txBody>
            </p:sp>
          </p:grpSp>
          <p:sp>
            <p:nvSpPr>
              <p:cNvPr id="56392" name="Line 29"/>
              <p:cNvSpPr>
                <a:spLocks noChangeShapeType="1"/>
              </p:cNvSpPr>
              <p:nvPr/>
            </p:nvSpPr>
            <p:spPr bwMode="auto">
              <a:xfrm flipV="1">
                <a:off x="3024" y="1272"/>
                <a:ext cx="300" cy="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3" name="Line 30"/>
              <p:cNvSpPr>
                <a:spLocks noChangeShapeType="1"/>
              </p:cNvSpPr>
              <p:nvPr/>
            </p:nvSpPr>
            <p:spPr bwMode="auto">
              <a:xfrm flipV="1">
                <a:off x="2592" y="1278"/>
                <a:ext cx="414" cy="12"/>
              </a:xfrm>
              <a:prstGeom prst="line">
                <a:avLst/>
              </a:prstGeom>
              <a:noFill/>
              <a:ln w="38100" cap="rnd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6379" name="Text Box 31"/>
            <p:cNvSpPr txBox="1">
              <a:spLocks noChangeArrowheads="1"/>
            </p:cNvSpPr>
            <p:nvPr/>
          </p:nvSpPr>
          <p:spPr bwMode="auto">
            <a:xfrm>
              <a:off x="1834" y="1243"/>
              <a:ext cx="2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</a:rPr>
                <a:t>c</a:t>
              </a:r>
              <a:r>
                <a:rPr lang="en-US" altLang="en-US" b="1" baseline="-25000">
                  <a:solidFill>
                    <a:schemeClr val="accent2"/>
                  </a:solidFill>
                </a:rPr>
                <a:t>P</a:t>
              </a:r>
            </a:p>
          </p:txBody>
        </p:sp>
        <p:sp>
          <p:nvSpPr>
            <p:cNvPr id="56380" name="Text Box 33"/>
            <p:cNvSpPr txBox="1">
              <a:spLocks noChangeArrowheads="1"/>
            </p:cNvSpPr>
            <p:nvPr/>
          </p:nvSpPr>
          <p:spPr bwMode="auto">
            <a:xfrm>
              <a:off x="3436" y="1231"/>
              <a:ext cx="2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hlink"/>
                  </a:solidFill>
                </a:rPr>
                <a:t>c</a:t>
              </a:r>
              <a:r>
                <a:rPr lang="en-US" altLang="en-US" b="1" baseline="-25000">
                  <a:solidFill>
                    <a:schemeClr val="hlink"/>
                  </a:solidFill>
                </a:rPr>
                <a:t>P</a:t>
              </a:r>
            </a:p>
          </p:txBody>
        </p:sp>
        <p:sp>
          <p:nvSpPr>
            <p:cNvPr id="56381" name="Text Box 34"/>
            <p:cNvSpPr txBox="1">
              <a:spLocks noChangeArrowheads="1"/>
            </p:cNvSpPr>
            <p:nvPr/>
          </p:nvSpPr>
          <p:spPr bwMode="auto">
            <a:xfrm>
              <a:off x="804" y="1237"/>
              <a:ext cx="3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33CC"/>
                  </a:solidFill>
                </a:rPr>
                <a:t>&gt;</a:t>
              </a:r>
              <a:r>
                <a:rPr lang="en-US" altLang="en-US" b="1">
                  <a:solidFill>
                    <a:srgbClr val="0033CC"/>
                  </a:solidFill>
                </a:rPr>
                <a:t>c</a:t>
              </a:r>
              <a:r>
                <a:rPr lang="en-US" altLang="en-US" b="1" baseline="-25000">
                  <a:solidFill>
                    <a:srgbClr val="0033CC"/>
                  </a:solidFill>
                </a:rPr>
                <a:t>P</a:t>
              </a:r>
            </a:p>
          </p:txBody>
        </p:sp>
        <p:sp>
          <p:nvSpPr>
            <p:cNvPr id="56382" name="Text Box 40"/>
            <p:cNvSpPr txBox="1">
              <a:spLocks noChangeArrowheads="1"/>
            </p:cNvSpPr>
            <p:nvPr/>
          </p:nvSpPr>
          <p:spPr bwMode="auto">
            <a:xfrm>
              <a:off x="1332" y="1291"/>
              <a:ext cx="3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33CC"/>
                  </a:solidFill>
                </a:rPr>
                <a:t>&gt;</a:t>
              </a:r>
              <a:r>
                <a:rPr lang="en-US" altLang="en-US" b="1">
                  <a:solidFill>
                    <a:srgbClr val="0033CC"/>
                  </a:solidFill>
                </a:rPr>
                <a:t>c</a:t>
              </a:r>
              <a:r>
                <a:rPr lang="en-US" altLang="en-US" b="1" baseline="-25000">
                  <a:solidFill>
                    <a:srgbClr val="0033CC"/>
                  </a:solidFill>
                </a:rPr>
                <a:t>P</a:t>
              </a:r>
            </a:p>
          </p:txBody>
        </p:sp>
      </p:grpSp>
      <p:sp>
        <p:nvSpPr>
          <p:cNvPr id="56327" name="Text Box 41"/>
          <p:cNvSpPr txBox="1">
            <a:spLocks noChangeArrowheads="1"/>
          </p:cNvSpPr>
          <p:nvPr/>
        </p:nvSpPr>
        <p:spPr bwMode="auto">
          <a:xfrm>
            <a:off x="2014756" y="2408238"/>
            <a:ext cx="19944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accent2"/>
                </a:solidFill>
              </a:rPr>
              <a:t>bottleneck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8378" name="Text Box 42"/>
              <p:cNvSpPr txBox="1">
                <a:spLocks noChangeArrowheads="1"/>
              </p:cNvSpPr>
              <p:nvPr/>
            </p:nvSpPr>
            <p:spPr bwMode="auto">
              <a:xfrm>
                <a:off x="3309636" y="2818531"/>
                <a:ext cx="5816721" cy="424732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dirty="0"/>
                  <a:t>since this is a shortest path</a:t>
                </a:r>
              </a:p>
            </p:txBody>
          </p:sp>
        </mc:Choice>
        <mc:Fallback xmlns="">
          <p:sp>
            <p:nvSpPr>
              <p:cNvPr id="1038378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9636" y="2818531"/>
                <a:ext cx="5816721" cy="424732"/>
              </a:xfrm>
              <a:prstGeom prst="rect">
                <a:avLst/>
              </a:prstGeom>
              <a:blipFill>
                <a:blip r:embed="rId3"/>
                <a:stretch>
                  <a:fillRect t="-5479" r="-418" b="-15068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8405" name="Text Box 69"/>
              <p:cNvSpPr txBox="1">
                <a:spLocks noChangeArrowheads="1"/>
              </p:cNvSpPr>
              <p:nvPr/>
            </p:nvSpPr>
            <p:spPr bwMode="auto">
              <a:xfrm>
                <a:off x="152400" y="2827338"/>
                <a:ext cx="3067050" cy="415925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/>
                  <a:t>After augmenting along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38405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827338"/>
                <a:ext cx="3067050" cy="415925"/>
              </a:xfrm>
              <a:prstGeom prst="rect">
                <a:avLst/>
              </a:prstGeom>
              <a:blipFill>
                <a:blip r:embed="rId4"/>
                <a:stretch>
                  <a:fillRect l="-1383" t="-5634" b="-19718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8435" name="Group 99"/>
          <p:cNvGrpSpPr>
            <a:grpSpLocks/>
          </p:cNvGrpSpPr>
          <p:nvPr/>
        </p:nvGrpSpPr>
        <p:grpSpPr bwMode="auto">
          <a:xfrm>
            <a:off x="1047750" y="3306763"/>
            <a:ext cx="6715125" cy="608012"/>
            <a:chOff x="684" y="2395"/>
            <a:chExt cx="4230" cy="383"/>
          </a:xfrm>
        </p:grpSpPr>
        <p:grpSp>
          <p:nvGrpSpPr>
            <p:cNvPr id="56354" name="Group 98"/>
            <p:cNvGrpSpPr>
              <a:grpSpLocks/>
            </p:cNvGrpSpPr>
            <p:nvPr/>
          </p:nvGrpSpPr>
          <p:grpSpPr bwMode="auto">
            <a:xfrm>
              <a:off x="760" y="2395"/>
              <a:ext cx="826" cy="304"/>
              <a:chOff x="760" y="2443"/>
              <a:chExt cx="826" cy="304"/>
            </a:xfrm>
          </p:grpSpPr>
          <p:sp>
            <p:nvSpPr>
              <p:cNvPr id="56376" name="Text Box 67"/>
              <p:cNvSpPr txBox="1">
                <a:spLocks noChangeArrowheads="1"/>
              </p:cNvSpPr>
              <p:nvPr/>
            </p:nvSpPr>
            <p:spPr bwMode="auto">
              <a:xfrm>
                <a:off x="760" y="2443"/>
                <a:ext cx="2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33CC"/>
                    </a:solidFill>
                  </a:rPr>
                  <a:t>&gt;</a:t>
                </a:r>
                <a:r>
                  <a:rPr lang="en-US" altLang="en-US" b="1">
                    <a:solidFill>
                      <a:srgbClr val="0033CC"/>
                    </a:solidFill>
                  </a:rPr>
                  <a:t>0</a:t>
                </a:r>
                <a:endParaRPr lang="en-US" altLang="en-US" b="1" baseline="-25000">
                  <a:solidFill>
                    <a:srgbClr val="0033CC"/>
                  </a:solidFill>
                </a:endParaRPr>
              </a:p>
            </p:txBody>
          </p:sp>
          <p:sp>
            <p:nvSpPr>
              <p:cNvPr id="56377" name="Text Box 68"/>
              <p:cNvSpPr txBox="1">
                <a:spLocks noChangeArrowheads="1"/>
              </p:cNvSpPr>
              <p:nvPr/>
            </p:nvSpPr>
            <p:spPr bwMode="auto">
              <a:xfrm>
                <a:off x="1288" y="2497"/>
                <a:ext cx="2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33CC"/>
                    </a:solidFill>
                  </a:rPr>
                  <a:t>&gt;</a:t>
                </a:r>
                <a:r>
                  <a:rPr lang="en-US" altLang="en-US" b="1">
                    <a:solidFill>
                      <a:srgbClr val="0033CC"/>
                    </a:solidFill>
                  </a:rPr>
                  <a:t>0</a:t>
                </a:r>
                <a:endParaRPr lang="en-US" altLang="en-US" b="1" baseline="-25000">
                  <a:solidFill>
                    <a:srgbClr val="0033CC"/>
                  </a:solidFill>
                </a:endParaRPr>
              </a:p>
            </p:txBody>
          </p:sp>
        </p:grpSp>
        <p:grpSp>
          <p:nvGrpSpPr>
            <p:cNvPr id="56355" name="Group 75"/>
            <p:cNvGrpSpPr>
              <a:grpSpLocks/>
            </p:cNvGrpSpPr>
            <p:nvPr/>
          </p:nvGrpSpPr>
          <p:grpSpPr bwMode="auto">
            <a:xfrm>
              <a:off x="684" y="2508"/>
              <a:ext cx="4230" cy="270"/>
              <a:chOff x="690" y="2538"/>
              <a:chExt cx="4230" cy="270"/>
            </a:xfrm>
          </p:grpSpPr>
          <p:grpSp>
            <p:nvGrpSpPr>
              <p:cNvPr id="56356" name="Group 74"/>
              <p:cNvGrpSpPr>
                <a:grpSpLocks/>
              </p:cNvGrpSpPr>
              <p:nvPr/>
            </p:nvGrpSpPr>
            <p:grpSpPr bwMode="auto">
              <a:xfrm>
                <a:off x="690" y="2610"/>
                <a:ext cx="4230" cy="198"/>
                <a:chOff x="678" y="2610"/>
                <a:chExt cx="4230" cy="198"/>
              </a:xfrm>
            </p:grpSpPr>
            <p:sp>
              <p:nvSpPr>
                <p:cNvPr id="56359" name="Oval 46"/>
                <p:cNvSpPr>
                  <a:spLocks noChangeArrowheads="1"/>
                </p:cNvSpPr>
                <p:nvPr/>
              </p:nvSpPr>
              <p:spPr bwMode="auto">
                <a:xfrm>
                  <a:off x="2070" y="2664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v</a:t>
                  </a:r>
                </a:p>
              </p:txBody>
            </p:sp>
            <p:sp>
              <p:nvSpPr>
                <p:cNvPr id="56360" name="Oval 47"/>
                <p:cNvSpPr>
                  <a:spLocks noChangeArrowheads="1"/>
                </p:cNvSpPr>
                <p:nvPr/>
              </p:nvSpPr>
              <p:spPr bwMode="auto">
                <a:xfrm>
                  <a:off x="1578" y="265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u</a:t>
                  </a:r>
                </a:p>
              </p:txBody>
            </p:sp>
            <p:sp>
              <p:nvSpPr>
                <p:cNvPr id="56361" name="Oval 48"/>
                <p:cNvSpPr>
                  <a:spLocks noChangeArrowheads="1"/>
                </p:cNvSpPr>
                <p:nvPr/>
              </p:nvSpPr>
              <p:spPr bwMode="auto">
                <a:xfrm>
                  <a:off x="678" y="2640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s</a:t>
                  </a:r>
                </a:p>
              </p:txBody>
            </p:sp>
            <p:sp>
              <p:nvSpPr>
                <p:cNvPr id="56362" name="Line 49"/>
                <p:cNvSpPr>
                  <a:spLocks noChangeShapeType="1"/>
                </p:cNvSpPr>
                <p:nvPr/>
              </p:nvSpPr>
              <p:spPr bwMode="auto">
                <a:xfrm>
                  <a:off x="822" y="2706"/>
                  <a:ext cx="258" cy="24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3" name="Line 50"/>
                <p:cNvSpPr>
                  <a:spLocks noChangeShapeType="1"/>
                </p:cNvSpPr>
                <p:nvPr/>
              </p:nvSpPr>
              <p:spPr bwMode="auto">
                <a:xfrm>
                  <a:off x="1278" y="2736"/>
                  <a:ext cx="306" cy="12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226" y="2736"/>
                  <a:ext cx="300" cy="6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5" name="Line 53"/>
                <p:cNvSpPr>
                  <a:spLocks noChangeShapeType="1"/>
                </p:cNvSpPr>
                <p:nvPr/>
              </p:nvSpPr>
              <p:spPr bwMode="auto">
                <a:xfrm>
                  <a:off x="1080" y="2730"/>
                  <a:ext cx="192" cy="0"/>
                </a:xfrm>
                <a:prstGeom prst="line">
                  <a:avLst/>
                </a:prstGeom>
                <a:noFill/>
                <a:ln w="38100" cap="rnd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6366" name="Group 73"/>
                <p:cNvGrpSpPr>
                  <a:grpSpLocks/>
                </p:cNvGrpSpPr>
                <p:nvPr/>
              </p:nvGrpSpPr>
              <p:grpSpPr bwMode="auto">
                <a:xfrm>
                  <a:off x="3222" y="2610"/>
                  <a:ext cx="1686" cy="162"/>
                  <a:chOff x="3222" y="2610"/>
                  <a:chExt cx="1686" cy="162"/>
                </a:xfrm>
              </p:grpSpPr>
              <p:sp>
                <p:nvSpPr>
                  <p:cNvPr id="56369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222" y="2628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x</a:t>
                    </a:r>
                  </a:p>
                </p:txBody>
              </p:sp>
              <p:sp>
                <p:nvSpPr>
                  <p:cNvPr id="56370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14" y="2676"/>
                    <a:ext cx="432" cy="18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0033CC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6371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464" y="2610"/>
                    <a:ext cx="444" cy="144"/>
                    <a:chOff x="3354" y="1206"/>
                    <a:chExt cx="444" cy="144"/>
                  </a:xfrm>
                </p:grpSpPr>
                <p:sp>
                  <p:nvSpPr>
                    <p:cNvPr id="56374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4" y="1206"/>
                      <a:ext cx="144" cy="144"/>
                    </a:xfrm>
                    <a:prstGeom prst="ellipse">
                      <a:avLst/>
                    </a:prstGeom>
                    <a:solidFill>
                      <a:srgbClr val="FFFFCC"/>
                    </a:solidFill>
                    <a:ln w="38100">
                      <a:solidFill>
                        <a:srgbClr val="0033CC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1800"/>
                        <a:t>t</a:t>
                      </a:r>
                    </a:p>
                  </p:txBody>
                </p:sp>
                <p:sp>
                  <p:nvSpPr>
                    <p:cNvPr id="56375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54" y="1272"/>
                      <a:ext cx="300" cy="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33CC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372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4" y="2688"/>
                    <a:ext cx="462" cy="6"/>
                  </a:xfrm>
                  <a:prstGeom prst="line">
                    <a:avLst/>
                  </a:prstGeom>
                  <a:noFill/>
                  <a:ln w="38100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73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2628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w</a:t>
                    </a:r>
                  </a:p>
                </p:txBody>
              </p:sp>
            </p:grpSp>
            <p:sp>
              <p:nvSpPr>
                <p:cNvPr id="5636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940" y="2718"/>
                  <a:ext cx="300" cy="6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508" y="2724"/>
                  <a:ext cx="414" cy="12"/>
                </a:xfrm>
                <a:prstGeom prst="line">
                  <a:avLst/>
                </a:prstGeom>
                <a:noFill/>
                <a:ln w="38100" cap="rnd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6357" name="Freeform 70"/>
              <p:cNvSpPr>
                <a:spLocks/>
              </p:cNvSpPr>
              <p:nvPr/>
            </p:nvSpPr>
            <p:spPr bwMode="auto">
              <a:xfrm>
                <a:off x="1722" y="2616"/>
                <a:ext cx="354" cy="72"/>
              </a:xfrm>
              <a:custGeom>
                <a:avLst/>
                <a:gdLst>
                  <a:gd name="T0" fmla="*/ 354 w 354"/>
                  <a:gd name="T1" fmla="*/ 72 h 72"/>
                  <a:gd name="T2" fmla="*/ 192 w 354"/>
                  <a:gd name="T3" fmla="*/ 0 h 72"/>
                  <a:gd name="T4" fmla="*/ 0 w 354"/>
                  <a:gd name="T5" fmla="*/ 72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4" h="72">
                    <a:moveTo>
                      <a:pt x="354" y="72"/>
                    </a:moveTo>
                    <a:cubicBezTo>
                      <a:pt x="302" y="36"/>
                      <a:pt x="251" y="0"/>
                      <a:pt x="192" y="0"/>
                    </a:cubicBezTo>
                    <a:cubicBezTo>
                      <a:pt x="133" y="0"/>
                      <a:pt x="66" y="36"/>
                      <a:pt x="0" y="72"/>
                    </a:cubicBezTo>
                  </a:path>
                </a:pathLst>
              </a:custGeom>
              <a:noFill/>
              <a:ln w="38100" cap="flat" cmpd="sng">
                <a:solidFill>
                  <a:srgbClr val="0033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358" name="Freeform 71"/>
              <p:cNvSpPr>
                <a:spLocks/>
              </p:cNvSpPr>
              <p:nvPr/>
            </p:nvSpPr>
            <p:spPr bwMode="auto">
              <a:xfrm>
                <a:off x="3330" y="2538"/>
                <a:ext cx="354" cy="114"/>
              </a:xfrm>
              <a:custGeom>
                <a:avLst/>
                <a:gdLst>
                  <a:gd name="T0" fmla="*/ 354 w 354"/>
                  <a:gd name="T1" fmla="*/ 181 h 72"/>
                  <a:gd name="T2" fmla="*/ 192 w 354"/>
                  <a:gd name="T3" fmla="*/ 0 h 72"/>
                  <a:gd name="T4" fmla="*/ 0 w 354"/>
                  <a:gd name="T5" fmla="*/ 181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4" h="72">
                    <a:moveTo>
                      <a:pt x="354" y="72"/>
                    </a:moveTo>
                    <a:cubicBezTo>
                      <a:pt x="302" y="36"/>
                      <a:pt x="251" y="0"/>
                      <a:pt x="192" y="0"/>
                    </a:cubicBezTo>
                    <a:cubicBezTo>
                      <a:pt x="133" y="0"/>
                      <a:pt x="66" y="36"/>
                      <a:pt x="0" y="72"/>
                    </a:cubicBezTo>
                  </a:path>
                </a:pathLst>
              </a:custGeom>
              <a:noFill/>
              <a:ln w="38100" cap="flat" cmpd="sng">
                <a:solidFill>
                  <a:srgbClr val="0033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8408" name="Text Box 72"/>
              <p:cNvSpPr txBox="1">
                <a:spLocks noChangeArrowheads="1"/>
              </p:cNvSpPr>
              <p:nvPr/>
            </p:nvSpPr>
            <p:spPr bwMode="auto">
              <a:xfrm>
                <a:off x="1276077" y="4262437"/>
                <a:ext cx="5696496" cy="40011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to be bottleneck again for some flow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38408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6077" y="4262437"/>
                <a:ext cx="5696496" cy="400110"/>
              </a:xfrm>
              <a:prstGeom prst="rect">
                <a:avLst/>
              </a:prstGeom>
              <a:blipFill>
                <a:blip r:embed="rId5"/>
                <a:stretch>
                  <a:fillRect l="-533" t="-4348" b="-23188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8412" name="Group 76"/>
          <p:cNvGrpSpPr>
            <a:grpSpLocks/>
          </p:cNvGrpSpPr>
          <p:nvPr/>
        </p:nvGrpSpPr>
        <p:grpSpPr bwMode="auto">
          <a:xfrm>
            <a:off x="942975" y="5029200"/>
            <a:ext cx="6715125" cy="428625"/>
            <a:chOff x="690" y="2538"/>
            <a:chExt cx="4230" cy="270"/>
          </a:xfrm>
        </p:grpSpPr>
        <p:grpSp>
          <p:nvGrpSpPr>
            <p:cNvPr id="56334" name="Group 77"/>
            <p:cNvGrpSpPr>
              <a:grpSpLocks/>
            </p:cNvGrpSpPr>
            <p:nvPr/>
          </p:nvGrpSpPr>
          <p:grpSpPr bwMode="auto">
            <a:xfrm>
              <a:off x="690" y="2610"/>
              <a:ext cx="4230" cy="198"/>
              <a:chOff x="678" y="2610"/>
              <a:chExt cx="4230" cy="198"/>
            </a:xfrm>
          </p:grpSpPr>
          <p:sp>
            <p:nvSpPr>
              <p:cNvPr id="56337" name="Oval 78"/>
              <p:cNvSpPr>
                <a:spLocks noChangeArrowheads="1"/>
              </p:cNvSpPr>
              <p:nvPr/>
            </p:nvSpPr>
            <p:spPr bwMode="auto">
              <a:xfrm>
                <a:off x="2070" y="2664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v</a:t>
                </a:r>
              </a:p>
            </p:txBody>
          </p:sp>
          <p:sp>
            <p:nvSpPr>
              <p:cNvPr id="56338" name="Oval 79"/>
              <p:cNvSpPr>
                <a:spLocks noChangeArrowheads="1"/>
              </p:cNvSpPr>
              <p:nvPr/>
            </p:nvSpPr>
            <p:spPr bwMode="auto">
              <a:xfrm>
                <a:off x="1578" y="2658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u</a:t>
                </a:r>
              </a:p>
            </p:txBody>
          </p:sp>
          <p:sp>
            <p:nvSpPr>
              <p:cNvPr id="56339" name="Oval 80"/>
              <p:cNvSpPr>
                <a:spLocks noChangeArrowheads="1"/>
              </p:cNvSpPr>
              <p:nvPr/>
            </p:nvSpPr>
            <p:spPr bwMode="auto">
              <a:xfrm>
                <a:off x="678" y="2640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s</a:t>
                </a:r>
              </a:p>
            </p:txBody>
          </p:sp>
          <p:sp>
            <p:nvSpPr>
              <p:cNvPr id="56340" name="Line 81"/>
              <p:cNvSpPr>
                <a:spLocks noChangeShapeType="1"/>
              </p:cNvSpPr>
              <p:nvPr/>
            </p:nvSpPr>
            <p:spPr bwMode="auto">
              <a:xfrm>
                <a:off x="822" y="2706"/>
                <a:ext cx="258" cy="2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1" name="Line 82"/>
              <p:cNvSpPr>
                <a:spLocks noChangeShapeType="1"/>
              </p:cNvSpPr>
              <p:nvPr/>
            </p:nvSpPr>
            <p:spPr bwMode="auto">
              <a:xfrm>
                <a:off x="1278" y="2736"/>
                <a:ext cx="306" cy="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2" name="Line 83"/>
              <p:cNvSpPr>
                <a:spLocks noChangeShapeType="1"/>
              </p:cNvSpPr>
              <p:nvPr/>
            </p:nvSpPr>
            <p:spPr bwMode="auto">
              <a:xfrm flipV="1">
                <a:off x="2226" y="2736"/>
                <a:ext cx="300" cy="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3" name="Line 84"/>
              <p:cNvSpPr>
                <a:spLocks noChangeShapeType="1"/>
              </p:cNvSpPr>
              <p:nvPr/>
            </p:nvSpPr>
            <p:spPr bwMode="auto">
              <a:xfrm>
                <a:off x="1080" y="2730"/>
                <a:ext cx="192" cy="0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6344" name="Group 85"/>
              <p:cNvGrpSpPr>
                <a:grpSpLocks/>
              </p:cNvGrpSpPr>
              <p:nvPr/>
            </p:nvGrpSpPr>
            <p:grpSpPr bwMode="auto">
              <a:xfrm>
                <a:off x="3222" y="2610"/>
                <a:ext cx="1686" cy="162"/>
                <a:chOff x="3222" y="2610"/>
                <a:chExt cx="1686" cy="162"/>
              </a:xfrm>
            </p:grpSpPr>
            <p:sp>
              <p:nvSpPr>
                <p:cNvPr id="56347" name="Oval 86"/>
                <p:cNvSpPr>
                  <a:spLocks noChangeArrowheads="1"/>
                </p:cNvSpPr>
                <p:nvPr/>
              </p:nvSpPr>
              <p:spPr bwMode="auto">
                <a:xfrm>
                  <a:off x="3222" y="262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x</a:t>
                  </a:r>
                </a:p>
              </p:txBody>
            </p:sp>
            <p:sp>
              <p:nvSpPr>
                <p:cNvPr id="56348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014" y="2676"/>
                  <a:ext cx="432" cy="18"/>
                </a:xfrm>
                <a:prstGeom prst="line">
                  <a:avLst/>
                </a:prstGeom>
                <a:noFill/>
                <a:ln w="28575" cap="rnd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6349" name="Group 88"/>
                <p:cNvGrpSpPr>
                  <a:grpSpLocks/>
                </p:cNvGrpSpPr>
                <p:nvPr/>
              </p:nvGrpSpPr>
              <p:grpSpPr bwMode="auto">
                <a:xfrm>
                  <a:off x="4464" y="2610"/>
                  <a:ext cx="444" cy="144"/>
                  <a:chOff x="3354" y="1206"/>
                  <a:chExt cx="444" cy="144"/>
                </a:xfrm>
              </p:grpSpPr>
              <p:sp>
                <p:nvSpPr>
                  <p:cNvPr id="56352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1206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t</a:t>
                    </a:r>
                  </a:p>
                </p:txBody>
              </p:sp>
              <p:sp>
                <p:nvSpPr>
                  <p:cNvPr id="56353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1272"/>
                    <a:ext cx="300" cy="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350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714" y="2688"/>
                  <a:ext cx="462" cy="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51" name="Oval 92"/>
                <p:cNvSpPr>
                  <a:spLocks noChangeArrowheads="1"/>
                </p:cNvSpPr>
                <p:nvPr/>
              </p:nvSpPr>
              <p:spPr bwMode="auto">
                <a:xfrm>
                  <a:off x="3654" y="262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w</a:t>
                  </a:r>
                </a:p>
              </p:txBody>
            </p:sp>
          </p:grpSp>
          <p:sp>
            <p:nvSpPr>
              <p:cNvPr id="56345" name="Line 93"/>
              <p:cNvSpPr>
                <a:spLocks noChangeShapeType="1"/>
              </p:cNvSpPr>
              <p:nvPr/>
            </p:nvSpPr>
            <p:spPr bwMode="auto">
              <a:xfrm flipV="1">
                <a:off x="2940" y="2718"/>
                <a:ext cx="300" cy="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6" name="Line 94"/>
              <p:cNvSpPr>
                <a:spLocks noChangeShapeType="1"/>
              </p:cNvSpPr>
              <p:nvPr/>
            </p:nvSpPr>
            <p:spPr bwMode="auto">
              <a:xfrm flipV="1">
                <a:off x="2508" y="2724"/>
                <a:ext cx="414" cy="12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6335" name="Freeform 95"/>
            <p:cNvSpPr>
              <a:spLocks/>
            </p:cNvSpPr>
            <p:nvPr/>
          </p:nvSpPr>
          <p:spPr bwMode="auto">
            <a:xfrm>
              <a:off x="1722" y="2616"/>
              <a:ext cx="354" cy="72"/>
            </a:xfrm>
            <a:custGeom>
              <a:avLst/>
              <a:gdLst>
                <a:gd name="T0" fmla="*/ 354 w 354"/>
                <a:gd name="T1" fmla="*/ 72 h 72"/>
                <a:gd name="T2" fmla="*/ 192 w 354"/>
                <a:gd name="T3" fmla="*/ 0 h 72"/>
                <a:gd name="T4" fmla="*/ 0 w 354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72">
                  <a:moveTo>
                    <a:pt x="354" y="72"/>
                  </a:moveTo>
                  <a:cubicBezTo>
                    <a:pt x="302" y="36"/>
                    <a:pt x="251" y="0"/>
                    <a:pt x="192" y="0"/>
                  </a:cubicBezTo>
                  <a:cubicBezTo>
                    <a:pt x="133" y="0"/>
                    <a:pt x="66" y="36"/>
                    <a:pt x="0" y="7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6336" name="Freeform 96"/>
            <p:cNvSpPr>
              <a:spLocks/>
            </p:cNvSpPr>
            <p:nvPr/>
          </p:nvSpPr>
          <p:spPr bwMode="auto">
            <a:xfrm>
              <a:off x="3330" y="2538"/>
              <a:ext cx="354" cy="114"/>
            </a:xfrm>
            <a:custGeom>
              <a:avLst/>
              <a:gdLst>
                <a:gd name="T0" fmla="*/ 354 w 354"/>
                <a:gd name="T1" fmla="*/ 181 h 72"/>
                <a:gd name="T2" fmla="*/ 192 w 354"/>
                <a:gd name="T3" fmla="*/ 0 h 72"/>
                <a:gd name="T4" fmla="*/ 0 w 354"/>
                <a:gd name="T5" fmla="*/ 181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72">
                  <a:moveTo>
                    <a:pt x="354" y="72"/>
                  </a:moveTo>
                  <a:cubicBezTo>
                    <a:pt x="302" y="36"/>
                    <a:pt x="251" y="0"/>
                    <a:pt x="192" y="0"/>
                  </a:cubicBezTo>
                  <a:cubicBezTo>
                    <a:pt x="133" y="0"/>
                    <a:pt x="66" y="36"/>
                    <a:pt x="0" y="7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8436" name="Text Box 100"/>
              <p:cNvSpPr txBox="1">
                <a:spLocks noChangeArrowheads="1"/>
              </p:cNvSpPr>
              <p:nvPr/>
            </p:nvSpPr>
            <p:spPr bwMode="auto">
              <a:xfrm>
                <a:off x="972264" y="6027738"/>
                <a:ext cx="6131101" cy="438582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+1≥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alt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38436" name="Text 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264" y="6027738"/>
                <a:ext cx="6131101" cy="438582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5892" y="913966"/>
                <a:ext cx="5299977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dirty="0"/>
                  <a:t>be the distance from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92" y="913966"/>
                <a:ext cx="5299977" cy="424732"/>
              </a:xfrm>
              <a:prstGeom prst="rect">
                <a:avLst/>
              </a:prstGeom>
              <a:blipFill>
                <a:blip r:embed="rId7"/>
                <a:stretch>
                  <a:fillRect l="-806" t="-8571" r="-690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433" grpId="0" animBg="1"/>
      <p:bldP spid="1038378" grpId="0" animBg="1"/>
      <p:bldP spid="1038405" grpId="0" animBg="1"/>
      <p:bldP spid="1038408" grpId="0" animBg="1"/>
      <p:bldP spid="10384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D08780-1905-40EA-9E4C-194506819C53}" type="slidenum">
              <a:rPr lang="en-US" altLang="en-US" sz="1400">
                <a:latin typeface="Tahoma" panose="020B0604030504040204" pitchFamily="34" charset="0"/>
              </a:rPr>
              <a:pPr/>
              <a:t>36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30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5537" y="1277352"/>
                <a:ext cx="8177463" cy="43815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Edmonds-Karp performs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flow augmentations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rgbClr val="0033CC"/>
                    </a:solidFill>
                  </a:rPr>
                  <a:t>Proof</a:t>
                </a:r>
                <a:r>
                  <a:rPr lang="en-US" altLang="en-US" sz="2400" dirty="0"/>
                  <a:t>: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Each step, some edge disappear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/>
                  <a:t>(Note however that some edge may reappear.)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Any edge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disappears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/>
                  <a:t> at most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en-US" sz="2400" dirty="0"/>
                  <a:t> times.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/>
                  <a:t>(because the distance increased by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000" dirty="0"/>
                  <a:t> every disappearance.)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There are at most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en-US" sz="2000" dirty="0"/>
                  <a:t> disappearances.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Total time is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i="1" dirty="0"/>
                  <a:t>.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553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5537" y="1277352"/>
                <a:ext cx="8177463" cy="4381500"/>
              </a:xfrm>
              <a:blipFill>
                <a:blip r:embed="rId3"/>
                <a:stretch>
                  <a:fillRect l="-1118" t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8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Bipartite Matching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Given an undirected bipartite graph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𝐺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=(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𝑋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∪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𝑌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𝐸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endParaRPr kumimoji="1" lang="en-US" altLang="en-US" sz="22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A set </a:t>
                </a:r>
                <a14:m>
                  <m:oMath xmlns:m="http://schemas.openxmlformats.org/officeDocument/2006/math"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𝑀</m:t>
                    </m:r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⊆</m:t>
                    </m:r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𝐸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is a </a:t>
                </a:r>
                <a:r>
                  <a:rPr kumimoji="1" lang="en-US" altLang="en-US" sz="2200" dirty="0">
                    <a:solidFill>
                      <a:srgbClr val="CC0000"/>
                    </a:solidFill>
                    <a:ea typeface="MS PGothic" panose="020B0600070205080204" pitchFamily="34" charset="-128"/>
                  </a:rPr>
                  <a:t>matching</a:t>
                </a: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if each vertex appears in at most 1 edge in </a:t>
                </a:r>
                <a14:m>
                  <m:oMath xmlns:m="http://schemas.openxmlformats.org/officeDocument/2006/math">
                    <m:r>
                      <a:rPr kumimoji="1" lang="en-US" alt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𝑀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b="1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Goal: </a:t>
                </a: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find a matching with largest cardinality.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90" name="Oval 4">
            <a:extLst>
              <a:ext uri="{FF2B5EF4-FFF2-40B4-BE49-F238E27FC236}">
                <a16:creationId xmlns:a16="http://schemas.microsoft.com/office/drawing/2014/main" id="{6C9980EB-33DE-467F-AAEB-ACD8BA93DC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3200" y="304800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91" name="Oval 5">
            <a:extLst>
              <a:ext uri="{FF2B5EF4-FFF2-40B4-BE49-F238E27FC236}">
                <a16:creationId xmlns:a16="http://schemas.microsoft.com/office/drawing/2014/main" id="{C9CA7953-4752-4D07-B679-37FD1CE1D9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3200" y="464820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92" name="Oval 6">
            <a:extLst>
              <a:ext uri="{FF2B5EF4-FFF2-40B4-BE49-F238E27FC236}">
                <a16:creationId xmlns:a16="http://schemas.microsoft.com/office/drawing/2014/main" id="{7FDE4D7F-5971-4737-BD8E-7C2BB820B2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3200" y="6207125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</a:t>
            </a:r>
          </a:p>
        </p:txBody>
      </p:sp>
      <p:cxnSp>
        <p:nvCxnSpPr>
          <p:cNvPr id="93" name="AutoShape 7">
            <a:extLst>
              <a:ext uri="{FF2B5EF4-FFF2-40B4-BE49-F238E27FC236}">
                <a16:creationId xmlns:a16="http://schemas.microsoft.com/office/drawing/2014/main" id="{D05E262F-D3C8-4F23-BCB3-51C719B99BF9}"/>
              </a:ext>
            </a:extLst>
          </p:cNvPr>
          <p:cNvCxnSpPr>
            <a:cxnSpLocks noChangeShapeType="1"/>
            <a:stCxn id="91" idx="6"/>
            <a:endCxn id="97" idx="2"/>
          </p:cNvCxnSpPr>
          <p:nvPr/>
        </p:nvCxnSpPr>
        <p:spPr bwMode="auto">
          <a:xfrm>
            <a:off x="3013075" y="4783138"/>
            <a:ext cx="2584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AutoShape 8">
            <a:extLst>
              <a:ext uri="{FF2B5EF4-FFF2-40B4-BE49-F238E27FC236}">
                <a16:creationId xmlns:a16="http://schemas.microsoft.com/office/drawing/2014/main" id="{0E2ABED7-DEA9-4CE9-AD12-BB08A91DF88C}"/>
              </a:ext>
            </a:extLst>
          </p:cNvPr>
          <p:cNvCxnSpPr>
            <a:cxnSpLocks noChangeShapeType="1"/>
            <a:stCxn id="90" idx="6"/>
            <a:endCxn id="96" idx="2"/>
          </p:cNvCxnSpPr>
          <p:nvPr/>
        </p:nvCxnSpPr>
        <p:spPr bwMode="auto">
          <a:xfrm>
            <a:off x="3013075" y="3182938"/>
            <a:ext cx="2584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AutoShape 9">
            <a:extLst>
              <a:ext uri="{FF2B5EF4-FFF2-40B4-BE49-F238E27FC236}">
                <a16:creationId xmlns:a16="http://schemas.microsoft.com/office/drawing/2014/main" id="{D93164AE-2595-4A8E-9E79-15912FC340A3}"/>
              </a:ext>
            </a:extLst>
          </p:cNvPr>
          <p:cNvCxnSpPr>
            <a:cxnSpLocks noChangeShapeType="1"/>
            <a:stCxn id="92" idx="6"/>
            <a:endCxn id="98" idx="2"/>
          </p:cNvCxnSpPr>
          <p:nvPr/>
        </p:nvCxnSpPr>
        <p:spPr bwMode="auto">
          <a:xfrm>
            <a:off x="3013075" y="6342063"/>
            <a:ext cx="2584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" name="Oval 10">
            <a:extLst>
              <a:ext uri="{FF2B5EF4-FFF2-40B4-BE49-F238E27FC236}">
                <a16:creationId xmlns:a16="http://schemas.microsoft.com/office/drawing/2014/main" id="{274B8EF4-FB02-40BA-A031-E2F6B590E0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7525" y="304800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1'</a:t>
            </a:r>
          </a:p>
        </p:txBody>
      </p:sp>
      <p:sp>
        <p:nvSpPr>
          <p:cNvPr id="97" name="Oval 11">
            <a:extLst>
              <a:ext uri="{FF2B5EF4-FFF2-40B4-BE49-F238E27FC236}">
                <a16:creationId xmlns:a16="http://schemas.microsoft.com/office/drawing/2014/main" id="{9D77330F-ED1B-44FF-809C-96FC030EAA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7525" y="464820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3'</a:t>
            </a:r>
          </a:p>
        </p:txBody>
      </p:sp>
      <p:sp>
        <p:nvSpPr>
          <p:cNvPr id="98" name="Oval 12">
            <a:extLst>
              <a:ext uri="{FF2B5EF4-FFF2-40B4-BE49-F238E27FC236}">
                <a16:creationId xmlns:a16="http://schemas.microsoft.com/office/drawing/2014/main" id="{924928DA-C550-4D08-9F76-7C42DC6CF7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7525" y="6207125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5'</a:t>
            </a:r>
          </a:p>
        </p:txBody>
      </p:sp>
      <p:sp>
        <p:nvSpPr>
          <p:cNvPr id="99" name="Oval 13">
            <a:extLst>
              <a:ext uri="{FF2B5EF4-FFF2-40B4-BE49-F238E27FC236}">
                <a16:creationId xmlns:a16="http://schemas.microsoft.com/office/drawing/2014/main" id="{BE3F691F-1944-4538-9DAF-C9721AD0DE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3200" y="381000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00" name="Oval 14">
            <a:extLst>
              <a:ext uri="{FF2B5EF4-FFF2-40B4-BE49-F238E27FC236}">
                <a16:creationId xmlns:a16="http://schemas.microsoft.com/office/drawing/2014/main" id="{DD90E57D-AA74-4453-BDCF-E36600BC6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3200" y="541020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101" name="Oval 15">
            <a:extLst>
              <a:ext uri="{FF2B5EF4-FFF2-40B4-BE49-F238E27FC236}">
                <a16:creationId xmlns:a16="http://schemas.microsoft.com/office/drawing/2014/main" id="{4FD98779-F1D5-4AB1-AF9D-BDE328E29D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7525" y="381000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2'</a:t>
            </a:r>
          </a:p>
        </p:txBody>
      </p:sp>
      <p:sp>
        <p:nvSpPr>
          <p:cNvPr id="102" name="Oval 16">
            <a:extLst>
              <a:ext uri="{FF2B5EF4-FFF2-40B4-BE49-F238E27FC236}">
                <a16:creationId xmlns:a16="http://schemas.microsoft.com/office/drawing/2014/main" id="{0C83F5C0-46FB-4904-95F4-DAE4A51537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7525" y="541020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4'</a:t>
            </a:r>
          </a:p>
        </p:txBody>
      </p:sp>
      <p:cxnSp>
        <p:nvCxnSpPr>
          <p:cNvPr id="103" name="AutoShape 17">
            <a:extLst>
              <a:ext uri="{FF2B5EF4-FFF2-40B4-BE49-F238E27FC236}">
                <a16:creationId xmlns:a16="http://schemas.microsoft.com/office/drawing/2014/main" id="{59C70C35-DE46-4296-85F0-50447CF665FC}"/>
              </a:ext>
            </a:extLst>
          </p:cNvPr>
          <p:cNvCxnSpPr>
            <a:cxnSpLocks noChangeShapeType="1"/>
            <a:stCxn id="99" idx="6"/>
            <a:endCxn id="101" idx="2"/>
          </p:cNvCxnSpPr>
          <p:nvPr/>
        </p:nvCxnSpPr>
        <p:spPr bwMode="auto">
          <a:xfrm>
            <a:off x="3013075" y="3944938"/>
            <a:ext cx="2584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AutoShape 18">
            <a:extLst>
              <a:ext uri="{FF2B5EF4-FFF2-40B4-BE49-F238E27FC236}">
                <a16:creationId xmlns:a16="http://schemas.microsoft.com/office/drawing/2014/main" id="{FDDA582C-82B4-4374-9541-B09EAC807072}"/>
              </a:ext>
            </a:extLst>
          </p:cNvPr>
          <p:cNvCxnSpPr>
            <a:cxnSpLocks noChangeShapeType="1"/>
            <a:stCxn id="100" idx="6"/>
            <a:endCxn id="101" idx="2"/>
          </p:cNvCxnSpPr>
          <p:nvPr/>
        </p:nvCxnSpPr>
        <p:spPr bwMode="auto">
          <a:xfrm flipV="1">
            <a:off x="3013075" y="3944938"/>
            <a:ext cx="2584450" cy="1600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AutoShape 19">
            <a:extLst>
              <a:ext uri="{FF2B5EF4-FFF2-40B4-BE49-F238E27FC236}">
                <a16:creationId xmlns:a16="http://schemas.microsoft.com/office/drawing/2014/main" id="{53B2FB59-5941-4A22-88F0-F4204CF5752C}"/>
              </a:ext>
            </a:extLst>
          </p:cNvPr>
          <p:cNvCxnSpPr>
            <a:cxnSpLocks noChangeShapeType="1"/>
            <a:stCxn id="91" idx="6"/>
            <a:endCxn id="102" idx="1"/>
          </p:cNvCxnSpPr>
          <p:nvPr/>
        </p:nvCxnSpPr>
        <p:spPr bwMode="auto">
          <a:xfrm>
            <a:off x="3013075" y="4783138"/>
            <a:ext cx="2624138" cy="666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AutoShape 20">
            <a:extLst>
              <a:ext uri="{FF2B5EF4-FFF2-40B4-BE49-F238E27FC236}">
                <a16:creationId xmlns:a16="http://schemas.microsoft.com/office/drawing/2014/main" id="{3ADE9581-AD8C-4A1F-974E-B6181CD60FE3}"/>
              </a:ext>
            </a:extLst>
          </p:cNvPr>
          <p:cNvCxnSpPr>
            <a:cxnSpLocks noChangeShapeType="1"/>
            <a:stCxn id="92" idx="6"/>
            <a:endCxn id="101" idx="2"/>
          </p:cNvCxnSpPr>
          <p:nvPr/>
        </p:nvCxnSpPr>
        <p:spPr bwMode="auto">
          <a:xfrm flipV="1">
            <a:off x="3013075" y="3944938"/>
            <a:ext cx="2584450" cy="2397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AutoShape 21">
            <a:extLst>
              <a:ext uri="{FF2B5EF4-FFF2-40B4-BE49-F238E27FC236}">
                <a16:creationId xmlns:a16="http://schemas.microsoft.com/office/drawing/2014/main" id="{36F25F81-5CEB-456C-8452-2BC3655947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21013" y="3182938"/>
            <a:ext cx="2568575" cy="762000"/>
          </a:xfrm>
          <a:prstGeom prst="straightConnector1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AutoShape 22">
            <a:extLst>
              <a:ext uri="{FF2B5EF4-FFF2-40B4-BE49-F238E27FC236}">
                <a16:creationId xmlns:a16="http://schemas.microsoft.com/office/drawing/2014/main" id="{36D72260-563D-430E-A0C2-137CB5425E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21013" y="5545138"/>
            <a:ext cx="2568575" cy="796925"/>
          </a:xfrm>
          <a:prstGeom prst="straightConnector1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AutoShape 23">
            <a:extLst>
              <a:ext uri="{FF2B5EF4-FFF2-40B4-BE49-F238E27FC236}">
                <a16:creationId xmlns:a16="http://schemas.microsoft.com/office/drawing/2014/main" id="{4B7CE022-A1E5-4147-AF09-F6B27E74A7C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21013" y="3182938"/>
            <a:ext cx="2568575" cy="1600200"/>
          </a:xfrm>
          <a:prstGeom prst="straightConnector1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Box 26">
                <a:extLst>
                  <a:ext uri="{FF2B5EF4-FFF2-40B4-BE49-F238E27FC236}">
                    <a16:creationId xmlns:a16="http://schemas.microsoft.com/office/drawing/2014/main" id="{51D838F0-656A-4A42-84B7-FE6307AB3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8525" y="5063375"/>
                <a:ext cx="609600" cy="431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𝑋</m:t>
                      </m:r>
                    </m:oMath>
                  </m:oMathPara>
                </a14:m>
                <a:endPara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0" name="Text Box 26">
                <a:extLst>
                  <a:ext uri="{FF2B5EF4-FFF2-40B4-BE49-F238E27FC236}">
                    <a16:creationId xmlns:a16="http://schemas.microsoft.com/office/drawing/2014/main" id="{51D838F0-656A-4A42-84B7-FE6307AB3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8525" y="5063375"/>
                <a:ext cx="609600" cy="431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 Box 26">
                <a:extLst>
                  <a:ext uri="{FF2B5EF4-FFF2-40B4-BE49-F238E27FC236}">
                    <a16:creationId xmlns:a16="http://schemas.microsoft.com/office/drawing/2014/main" id="{13FB4B97-9FF4-470F-8BBC-D7CFBAB04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4557" y="5041772"/>
                <a:ext cx="609600" cy="431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1" name="Text Box 26">
                <a:extLst>
                  <a:ext uri="{FF2B5EF4-FFF2-40B4-BE49-F238E27FC236}">
                    <a16:creationId xmlns:a16="http://schemas.microsoft.com/office/drawing/2014/main" id="{13FB4B97-9FF4-470F-8BBC-D7CFBAB04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4557" y="5041772"/>
                <a:ext cx="609600" cy="431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17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Bipartite Matching using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lvl="1" indent="-742950"/>
                <a:r>
                  <a:rPr lang="en-US" altLang="en-US" sz="2000" dirty="0"/>
                  <a:t>Create digraph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000" dirty="0"/>
                  <a:t> as follows:</a:t>
                </a:r>
              </a:p>
              <a:p>
                <a:pPr marL="287338" lvl="1" indent="-287338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Orient all edges from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2000" dirty="0"/>
                  <a:t> and assign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infinite (or unit) </a:t>
                </a:r>
                <a:r>
                  <a:rPr lang="en-US" altLang="en-US" sz="2000" dirty="0"/>
                  <a:t>capacity.</a:t>
                </a:r>
              </a:p>
              <a:p>
                <a:pPr marL="287338" lvl="1" indent="-287338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Add source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000" dirty="0"/>
                  <a:t>, and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unit</a:t>
                </a:r>
                <a:r>
                  <a:rPr lang="en-US" altLang="en-US" sz="2000" dirty="0"/>
                  <a:t> capacity edges from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000" dirty="0"/>
                  <a:t> to each node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287338" lvl="1" indent="-287338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Add sink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/>
                  <a:t>, and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unit</a:t>
                </a:r>
                <a:r>
                  <a:rPr lang="en-US" altLang="en-US" sz="2000" dirty="0"/>
                  <a:t> capacity edges from each node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742950" indent="-742950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70" name="Oval 6">
            <a:extLst>
              <a:ext uri="{FF2B5EF4-FFF2-40B4-BE49-F238E27FC236}">
                <a16:creationId xmlns:a16="http://schemas.microsoft.com/office/drawing/2014/main" id="{4CC88881-F7E3-47AC-8530-A739784A05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2013" y="3319463"/>
            <a:ext cx="233362" cy="2317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71" name="Oval 7">
            <a:extLst>
              <a:ext uri="{FF2B5EF4-FFF2-40B4-BE49-F238E27FC236}">
                <a16:creationId xmlns:a16="http://schemas.microsoft.com/office/drawing/2014/main" id="{2017C0F8-AEE1-4D4F-8027-CE5614F5EE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2013" y="4768850"/>
            <a:ext cx="233362" cy="2317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72" name="Oval 8">
            <a:extLst>
              <a:ext uri="{FF2B5EF4-FFF2-40B4-BE49-F238E27FC236}">
                <a16:creationId xmlns:a16="http://schemas.microsoft.com/office/drawing/2014/main" id="{1809D299-55A9-49B7-96AC-986FFD5604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2013" y="6113463"/>
            <a:ext cx="233362" cy="2317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</a:t>
            </a:r>
          </a:p>
        </p:txBody>
      </p:sp>
      <p:cxnSp>
        <p:nvCxnSpPr>
          <p:cNvPr id="76" name="AutoShape 12">
            <a:extLst>
              <a:ext uri="{FF2B5EF4-FFF2-40B4-BE49-F238E27FC236}">
                <a16:creationId xmlns:a16="http://schemas.microsoft.com/office/drawing/2014/main" id="{234B2D07-9082-4BFD-8563-CCD1D7DC2727}"/>
              </a:ext>
            </a:extLst>
          </p:cNvPr>
          <p:cNvCxnSpPr>
            <a:cxnSpLocks noChangeShapeType="1"/>
            <a:stCxn id="71" idx="6"/>
            <a:endCxn id="80" idx="2"/>
          </p:cNvCxnSpPr>
          <p:nvPr/>
        </p:nvCxnSpPr>
        <p:spPr bwMode="auto">
          <a:xfrm>
            <a:off x="3641725" y="4884738"/>
            <a:ext cx="22129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13">
            <a:extLst>
              <a:ext uri="{FF2B5EF4-FFF2-40B4-BE49-F238E27FC236}">
                <a16:creationId xmlns:a16="http://schemas.microsoft.com/office/drawing/2014/main" id="{B27BE0FB-40E7-424E-890F-B6DC3ACBE5AD}"/>
              </a:ext>
            </a:extLst>
          </p:cNvPr>
          <p:cNvCxnSpPr>
            <a:cxnSpLocks noChangeShapeType="1"/>
            <a:stCxn id="70" idx="6"/>
            <a:endCxn id="79" idx="2"/>
          </p:cNvCxnSpPr>
          <p:nvPr/>
        </p:nvCxnSpPr>
        <p:spPr bwMode="auto">
          <a:xfrm>
            <a:off x="3643313" y="3436938"/>
            <a:ext cx="22113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AutoShape 14">
            <a:extLst>
              <a:ext uri="{FF2B5EF4-FFF2-40B4-BE49-F238E27FC236}">
                <a16:creationId xmlns:a16="http://schemas.microsoft.com/office/drawing/2014/main" id="{574E9969-C431-4558-B438-DC70E3F3BD0C}"/>
              </a:ext>
            </a:extLst>
          </p:cNvPr>
          <p:cNvCxnSpPr>
            <a:cxnSpLocks noChangeShapeType="1"/>
            <a:stCxn id="72" idx="6"/>
            <a:endCxn id="81" idx="2"/>
          </p:cNvCxnSpPr>
          <p:nvPr/>
        </p:nvCxnSpPr>
        <p:spPr bwMode="auto">
          <a:xfrm>
            <a:off x="3641725" y="6229350"/>
            <a:ext cx="22129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val 15">
            <a:extLst>
              <a:ext uri="{FF2B5EF4-FFF2-40B4-BE49-F238E27FC236}">
                <a16:creationId xmlns:a16="http://schemas.microsoft.com/office/drawing/2014/main" id="{911D16A7-68E4-4B33-9187-3F65BC1C24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2638" y="3319463"/>
            <a:ext cx="231775" cy="2317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1'</a:t>
            </a:r>
          </a:p>
        </p:txBody>
      </p:sp>
      <p:sp>
        <p:nvSpPr>
          <p:cNvPr id="80" name="Oval 16">
            <a:extLst>
              <a:ext uri="{FF2B5EF4-FFF2-40B4-BE49-F238E27FC236}">
                <a16:creationId xmlns:a16="http://schemas.microsoft.com/office/drawing/2014/main" id="{5F6AB6A5-C389-4B84-ACE9-16C9F87E80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2638" y="4768850"/>
            <a:ext cx="231775" cy="2317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3'</a:t>
            </a:r>
          </a:p>
        </p:txBody>
      </p:sp>
      <p:sp>
        <p:nvSpPr>
          <p:cNvPr id="81" name="Oval 17">
            <a:extLst>
              <a:ext uri="{FF2B5EF4-FFF2-40B4-BE49-F238E27FC236}">
                <a16:creationId xmlns:a16="http://schemas.microsoft.com/office/drawing/2014/main" id="{2ECEE2B5-9B2D-423A-82BA-B727F8FFA2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2638" y="6113463"/>
            <a:ext cx="231775" cy="2317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5'</a:t>
            </a:r>
          </a:p>
        </p:txBody>
      </p:sp>
      <p:cxnSp>
        <p:nvCxnSpPr>
          <p:cNvPr id="82" name="AutoShape 18">
            <a:extLst>
              <a:ext uri="{FF2B5EF4-FFF2-40B4-BE49-F238E27FC236}">
                <a16:creationId xmlns:a16="http://schemas.microsoft.com/office/drawing/2014/main" id="{4DC4CB9B-7D18-4D24-B018-00F9C6B2B9E4}"/>
              </a:ext>
            </a:extLst>
          </p:cNvPr>
          <p:cNvCxnSpPr>
            <a:cxnSpLocks noChangeShapeType="1"/>
            <a:stCxn id="70" idx="6"/>
            <a:endCxn id="89" idx="1"/>
          </p:cNvCxnSpPr>
          <p:nvPr/>
        </p:nvCxnSpPr>
        <p:spPr bwMode="auto">
          <a:xfrm>
            <a:off x="3643313" y="3436938"/>
            <a:ext cx="2254250" cy="6350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Oval 23">
            <a:extLst>
              <a:ext uri="{FF2B5EF4-FFF2-40B4-BE49-F238E27FC236}">
                <a16:creationId xmlns:a16="http://schemas.microsoft.com/office/drawing/2014/main" id="{3853219E-AD7F-4240-8758-4FCB3760ED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2013" y="4044950"/>
            <a:ext cx="233362" cy="23336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88" name="Oval 24">
            <a:extLst>
              <a:ext uri="{FF2B5EF4-FFF2-40B4-BE49-F238E27FC236}">
                <a16:creationId xmlns:a16="http://schemas.microsoft.com/office/drawing/2014/main" id="{21E2E53C-7C1E-479D-9A60-3555450081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2013" y="5426075"/>
            <a:ext cx="233362" cy="23336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89" name="Oval 25">
            <a:extLst>
              <a:ext uri="{FF2B5EF4-FFF2-40B4-BE49-F238E27FC236}">
                <a16:creationId xmlns:a16="http://schemas.microsoft.com/office/drawing/2014/main" id="{DB35584B-D979-4B53-969D-DCF026F905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2638" y="4044950"/>
            <a:ext cx="231775" cy="23336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2'</a:t>
            </a:r>
          </a:p>
        </p:txBody>
      </p:sp>
      <p:sp>
        <p:nvSpPr>
          <p:cNvPr id="112" name="Oval 26">
            <a:extLst>
              <a:ext uri="{FF2B5EF4-FFF2-40B4-BE49-F238E27FC236}">
                <a16:creationId xmlns:a16="http://schemas.microsoft.com/office/drawing/2014/main" id="{A33D8898-FE79-4A9D-B516-1CE422ED57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2638" y="5426075"/>
            <a:ext cx="231775" cy="23336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4'</a:t>
            </a:r>
          </a:p>
        </p:txBody>
      </p:sp>
      <p:cxnSp>
        <p:nvCxnSpPr>
          <p:cNvPr id="113" name="AutoShape 27">
            <a:extLst>
              <a:ext uri="{FF2B5EF4-FFF2-40B4-BE49-F238E27FC236}">
                <a16:creationId xmlns:a16="http://schemas.microsoft.com/office/drawing/2014/main" id="{4B1D9AA6-9A88-45DE-82E3-76F8E4A17C56}"/>
              </a:ext>
            </a:extLst>
          </p:cNvPr>
          <p:cNvCxnSpPr>
            <a:cxnSpLocks noChangeShapeType="1"/>
            <a:stCxn id="87" idx="6"/>
            <a:endCxn id="89" idx="2"/>
          </p:cNvCxnSpPr>
          <p:nvPr/>
        </p:nvCxnSpPr>
        <p:spPr bwMode="auto">
          <a:xfrm>
            <a:off x="3641725" y="4162425"/>
            <a:ext cx="22129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AutoShape 28">
            <a:extLst>
              <a:ext uri="{FF2B5EF4-FFF2-40B4-BE49-F238E27FC236}">
                <a16:creationId xmlns:a16="http://schemas.microsoft.com/office/drawing/2014/main" id="{4F3E97A8-3EEA-4280-8C92-87C80D32EE67}"/>
              </a:ext>
            </a:extLst>
          </p:cNvPr>
          <p:cNvCxnSpPr>
            <a:cxnSpLocks noChangeShapeType="1"/>
            <a:stCxn id="88" idx="6"/>
            <a:endCxn id="89" idx="3"/>
          </p:cNvCxnSpPr>
          <p:nvPr/>
        </p:nvCxnSpPr>
        <p:spPr bwMode="auto">
          <a:xfrm flipV="1">
            <a:off x="3641725" y="4251325"/>
            <a:ext cx="2255838" cy="12906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AutoShape 29">
            <a:extLst>
              <a:ext uri="{FF2B5EF4-FFF2-40B4-BE49-F238E27FC236}">
                <a16:creationId xmlns:a16="http://schemas.microsoft.com/office/drawing/2014/main" id="{89C47C3D-809D-4A01-AFD0-6FB41185798A}"/>
              </a:ext>
            </a:extLst>
          </p:cNvPr>
          <p:cNvCxnSpPr>
            <a:cxnSpLocks noChangeShapeType="1"/>
            <a:stCxn id="71" idx="6"/>
            <a:endCxn id="112" idx="1"/>
          </p:cNvCxnSpPr>
          <p:nvPr/>
        </p:nvCxnSpPr>
        <p:spPr bwMode="auto">
          <a:xfrm>
            <a:off x="3641725" y="4884738"/>
            <a:ext cx="2255838" cy="5683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AutoShape 30">
            <a:extLst>
              <a:ext uri="{FF2B5EF4-FFF2-40B4-BE49-F238E27FC236}">
                <a16:creationId xmlns:a16="http://schemas.microsoft.com/office/drawing/2014/main" id="{1CAA4CAD-8858-4C25-A26F-D59E8327A3F2}"/>
              </a:ext>
            </a:extLst>
          </p:cNvPr>
          <p:cNvCxnSpPr>
            <a:cxnSpLocks noChangeShapeType="1"/>
            <a:stCxn id="88" idx="6"/>
            <a:endCxn id="81" idx="1"/>
          </p:cNvCxnSpPr>
          <p:nvPr/>
        </p:nvCxnSpPr>
        <p:spPr bwMode="auto">
          <a:xfrm>
            <a:off x="3641725" y="5541963"/>
            <a:ext cx="2255838" cy="5984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AutoShape 31">
            <a:extLst>
              <a:ext uri="{FF2B5EF4-FFF2-40B4-BE49-F238E27FC236}">
                <a16:creationId xmlns:a16="http://schemas.microsoft.com/office/drawing/2014/main" id="{0051560F-27C3-43FC-9D0A-12441CDC9951}"/>
              </a:ext>
            </a:extLst>
          </p:cNvPr>
          <p:cNvCxnSpPr>
            <a:cxnSpLocks noChangeShapeType="1"/>
            <a:stCxn id="72" idx="6"/>
            <a:endCxn id="89" idx="4"/>
          </p:cNvCxnSpPr>
          <p:nvPr/>
        </p:nvCxnSpPr>
        <p:spPr bwMode="auto">
          <a:xfrm flipV="1">
            <a:off x="3641725" y="4284663"/>
            <a:ext cx="2336800" cy="19446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AutoShape 32">
            <a:extLst>
              <a:ext uri="{FF2B5EF4-FFF2-40B4-BE49-F238E27FC236}">
                <a16:creationId xmlns:a16="http://schemas.microsoft.com/office/drawing/2014/main" id="{B5332C42-D5DD-4C31-BD2E-56FC05AB96B9}"/>
              </a:ext>
            </a:extLst>
          </p:cNvPr>
          <p:cNvCxnSpPr>
            <a:cxnSpLocks noChangeShapeType="1"/>
            <a:stCxn id="71" idx="6"/>
            <a:endCxn id="79" idx="3"/>
          </p:cNvCxnSpPr>
          <p:nvPr/>
        </p:nvCxnSpPr>
        <p:spPr bwMode="auto">
          <a:xfrm flipV="1">
            <a:off x="3643313" y="3524250"/>
            <a:ext cx="2254250" cy="13604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1F7838B-94F0-4454-8890-5DD8DC12AF87}"/>
              </a:ext>
            </a:extLst>
          </p:cNvPr>
          <p:cNvGrpSpPr/>
          <p:nvPr/>
        </p:nvGrpSpPr>
        <p:grpSpPr>
          <a:xfrm>
            <a:off x="1563688" y="3524250"/>
            <a:ext cx="1873250" cy="2616200"/>
            <a:chOff x="1563688" y="3524250"/>
            <a:chExt cx="1873250" cy="2616200"/>
          </a:xfrm>
        </p:grpSpPr>
        <p:sp>
          <p:nvSpPr>
            <p:cNvPr id="69" name="Oval 5">
              <a:extLst>
                <a:ext uri="{FF2B5EF4-FFF2-40B4-BE49-F238E27FC236}">
                  <a16:creationId xmlns:a16="http://schemas.microsoft.com/office/drawing/2014/main" id="{5F195998-20C5-4803-92BF-1E1A71DE14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63688" y="4768850"/>
              <a:ext cx="231775" cy="2317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s</a:t>
              </a:r>
            </a:p>
          </p:txBody>
        </p:sp>
        <p:cxnSp>
          <p:nvCxnSpPr>
            <p:cNvPr id="73" name="AutoShape 9">
              <a:extLst>
                <a:ext uri="{FF2B5EF4-FFF2-40B4-BE49-F238E27FC236}">
                  <a16:creationId xmlns:a16="http://schemas.microsoft.com/office/drawing/2014/main" id="{493ED758-A3AF-41DB-BDF3-A4187F46109F}"/>
                </a:ext>
              </a:extLst>
            </p:cNvPr>
            <p:cNvCxnSpPr>
              <a:cxnSpLocks noChangeShapeType="1"/>
              <a:stCxn id="69" idx="6"/>
              <a:endCxn id="70" idx="3"/>
            </p:cNvCxnSpPr>
            <p:nvPr/>
          </p:nvCxnSpPr>
          <p:spPr bwMode="auto">
            <a:xfrm flipV="1">
              <a:off x="1803400" y="3524250"/>
              <a:ext cx="1633538" cy="13604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10">
              <a:extLst>
                <a:ext uri="{FF2B5EF4-FFF2-40B4-BE49-F238E27FC236}">
                  <a16:creationId xmlns:a16="http://schemas.microsoft.com/office/drawing/2014/main" id="{CA24A6C2-6B48-4E52-A66E-04E89B0FFFE8}"/>
                </a:ext>
              </a:extLst>
            </p:cNvPr>
            <p:cNvCxnSpPr>
              <a:cxnSpLocks noChangeShapeType="1"/>
              <a:stCxn id="69" idx="6"/>
              <a:endCxn id="71" idx="2"/>
            </p:cNvCxnSpPr>
            <p:nvPr/>
          </p:nvCxnSpPr>
          <p:spPr bwMode="auto">
            <a:xfrm>
              <a:off x="1803400" y="4884738"/>
              <a:ext cx="159226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1">
              <a:extLst>
                <a:ext uri="{FF2B5EF4-FFF2-40B4-BE49-F238E27FC236}">
                  <a16:creationId xmlns:a16="http://schemas.microsoft.com/office/drawing/2014/main" id="{8EA55B8B-308B-4E07-96DD-46D1B26FF205}"/>
                </a:ext>
              </a:extLst>
            </p:cNvPr>
            <p:cNvCxnSpPr>
              <a:cxnSpLocks noChangeShapeType="1"/>
              <a:stCxn id="69" idx="6"/>
              <a:endCxn id="72" idx="1"/>
            </p:cNvCxnSpPr>
            <p:nvPr/>
          </p:nvCxnSpPr>
          <p:spPr bwMode="auto">
            <a:xfrm>
              <a:off x="1803400" y="4884738"/>
              <a:ext cx="1633538" cy="12557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AutoShape 33">
              <a:extLst>
                <a:ext uri="{FF2B5EF4-FFF2-40B4-BE49-F238E27FC236}">
                  <a16:creationId xmlns:a16="http://schemas.microsoft.com/office/drawing/2014/main" id="{BD149573-3DD5-4372-A038-6D792AF9A69F}"/>
                </a:ext>
              </a:extLst>
            </p:cNvPr>
            <p:cNvCxnSpPr>
              <a:cxnSpLocks noChangeShapeType="1"/>
              <a:stCxn id="69" idx="6"/>
              <a:endCxn id="87" idx="2"/>
            </p:cNvCxnSpPr>
            <p:nvPr/>
          </p:nvCxnSpPr>
          <p:spPr bwMode="auto">
            <a:xfrm flipV="1">
              <a:off x="1803400" y="4162425"/>
              <a:ext cx="1590675" cy="72231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4">
              <a:extLst>
                <a:ext uri="{FF2B5EF4-FFF2-40B4-BE49-F238E27FC236}">
                  <a16:creationId xmlns:a16="http://schemas.microsoft.com/office/drawing/2014/main" id="{55B48EF5-AE22-4BA2-BE14-82B98920184A}"/>
                </a:ext>
              </a:extLst>
            </p:cNvPr>
            <p:cNvCxnSpPr>
              <a:cxnSpLocks noChangeShapeType="1"/>
              <a:stCxn id="69" idx="6"/>
              <a:endCxn id="88" idx="2"/>
            </p:cNvCxnSpPr>
            <p:nvPr/>
          </p:nvCxnSpPr>
          <p:spPr bwMode="auto">
            <a:xfrm>
              <a:off x="1803400" y="4884738"/>
              <a:ext cx="1590675" cy="6588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 Box 37">
                  <a:extLst>
                    <a:ext uri="{FF2B5EF4-FFF2-40B4-BE49-F238E27FC236}">
                      <a16:creationId xmlns:a16="http://schemas.microsoft.com/office/drawing/2014/main" id="{A12FF99B-CCB3-4A50-A69C-8CF5E30A9F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33650" y="4011613"/>
                  <a:ext cx="346075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en-US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oMath>
                    </m:oMathPara>
                  </a14:m>
                  <a:endParaRPr kumimoji="1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23" name="Text Box 37">
                  <a:extLst>
                    <a:ext uri="{FF2B5EF4-FFF2-40B4-BE49-F238E27FC236}">
                      <a16:creationId xmlns:a16="http://schemas.microsoft.com/office/drawing/2014/main" id="{A12FF99B-CCB3-4A50-A69C-8CF5E30A9F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3650" y="4011613"/>
                  <a:ext cx="346075" cy="246221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ABB7855-EA6A-430B-BEE5-D12EC28E82F1}"/>
              </a:ext>
            </a:extLst>
          </p:cNvPr>
          <p:cNvGrpSpPr/>
          <p:nvPr/>
        </p:nvGrpSpPr>
        <p:grpSpPr>
          <a:xfrm>
            <a:off x="6061075" y="3436938"/>
            <a:ext cx="1839913" cy="2703512"/>
            <a:chOff x="6061075" y="3436938"/>
            <a:chExt cx="1839913" cy="2703512"/>
          </a:xfrm>
        </p:grpSpPr>
        <p:sp>
          <p:nvSpPr>
            <p:cNvPr id="83" name="Oval 19">
              <a:extLst>
                <a:ext uri="{FF2B5EF4-FFF2-40B4-BE49-F238E27FC236}">
                  <a16:creationId xmlns:a16="http://schemas.microsoft.com/office/drawing/2014/main" id="{D94D53E8-78D8-44B9-87DA-60F6A78DEC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69213" y="4768850"/>
              <a:ext cx="231775" cy="2317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t</a:t>
              </a:r>
            </a:p>
          </p:txBody>
        </p:sp>
        <p:cxnSp>
          <p:nvCxnSpPr>
            <p:cNvPr id="84" name="AutoShape 20">
              <a:extLst>
                <a:ext uri="{FF2B5EF4-FFF2-40B4-BE49-F238E27FC236}">
                  <a16:creationId xmlns:a16="http://schemas.microsoft.com/office/drawing/2014/main" id="{3CF1B4D7-B8F5-45CF-B369-1E202C41402A}"/>
                </a:ext>
              </a:extLst>
            </p:cNvPr>
            <p:cNvCxnSpPr>
              <a:cxnSpLocks noChangeShapeType="1"/>
              <a:stCxn id="79" idx="6"/>
              <a:endCxn id="83" idx="0"/>
            </p:cNvCxnSpPr>
            <p:nvPr/>
          </p:nvCxnSpPr>
          <p:spPr bwMode="auto">
            <a:xfrm>
              <a:off x="6102350" y="3436938"/>
              <a:ext cx="1682750" cy="13239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21">
              <a:extLst>
                <a:ext uri="{FF2B5EF4-FFF2-40B4-BE49-F238E27FC236}">
                  <a16:creationId xmlns:a16="http://schemas.microsoft.com/office/drawing/2014/main" id="{6861EDAB-50DD-4F89-A9BF-A99DE026FD1D}"/>
                </a:ext>
              </a:extLst>
            </p:cNvPr>
            <p:cNvCxnSpPr>
              <a:cxnSpLocks noChangeShapeType="1"/>
              <a:stCxn id="80" idx="6"/>
              <a:endCxn id="83" idx="2"/>
            </p:cNvCxnSpPr>
            <p:nvPr/>
          </p:nvCxnSpPr>
          <p:spPr bwMode="auto">
            <a:xfrm>
              <a:off x="6102350" y="4884738"/>
              <a:ext cx="155892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2">
              <a:extLst>
                <a:ext uri="{FF2B5EF4-FFF2-40B4-BE49-F238E27FC236}">
                  <a16:creationId xmlns:a16="http://schemas.microsoft.com/office/drawing/2014/main" id="{B5254451-0249-415E-AA39-9BE49839F3AB}"/>
                </a:ext>
              </a:extLst>
            </p:cNvPr>
            <p:cNvCxnSpPr>
              <a:cxnSpLocks noChangeShapeType="1"/>
              <a:stCxn id="81" idx="7"/>
              <a:endCxn id="83" idx="4"/>
            </p:cNvCxnSpPr>
            <p:nvPr/>
          </p:nvCxnSpPr>
          <p:spPr bwMode="auto">
            <a:xfrm flipV="1">
              <a:off x="6061075" y="5008563"/>
              <a:ext cx="1722438" cy="113188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35">
              <a:extLst>
                <a:ext uri="{FF2B5EF4-FFF2-40B4-BE49-F238E27FC236}">
                  <a16:creationId xmlns:a16="http://schemas.microsoft.com/office/drawing/2014/main" id="{3CA2CEBE-1D02-4BC5-95EC-A74F4B2E0014}"/>
                </a:ext>
              </a:extLst>
            </p:cNvPr>
            <p:cNvCxnSpPr>
              <a:cxnSpLocks noChangeShapeType="1"/>
              <a:stCxn id="89" idx="6"/>
              <a:endCxn id="83" idx="1"/>
            </p:cNvCxnSpPr>
            <p:nvPr/>
          </p:nvCxnSpPr>
          <p:spPr bwMode="auto">
            <a:xfrm>
              <a:off x="6102350" y="4162425"/>
              <a:ext cx="1601788" cy="63341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AutoShape 36">
              <a:extLst>
                <a:ext uri="{FF2B5EF4-FFF2-40B4-BE49-F238E27FC236}">
                  <a16:creationId xmlns:a16="http://schemas.microsoft.com/office/drawing/2014/main" id="{DEB67A54-C2FE-4CED-8BFC-99C2FC47EA1B}"/>
                </a:ext>
              </a:extLst>
            </p:cNvPr>
            <p:cNvCxnSpPr>
              <a:cxnSpLocks noChangeShapeType="1"/>
              <a:stCxn id="112" idx="6"/>
              <a:endCxn id="83" idx="3"/>
            </p:cNvCxnSpPr>
            <p:nvPr/>
          </p:nvCxnSpPr>
          <p:spPr bwMode="auto">
            <a:xfrm flipV="1">
              <a:off x="6102350" y="4973638"/>
              <a:ext cx="1601788" cy="5699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 Box 38">
                  <a:extLst>
                    <a:ext uri="{FF2B5EF4-FFF2-40B4-BE49-F238E27FC236}">
                      <a16:creationId xmlns:a16="http://schemas.microsoft.com/office/drawing/2014/main" id="{F04EA1AF-9A3B-4633-8E11-E5ACC8DD1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89725" y="3943350"/>
                  <a:ext cx="346075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en-US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oMath>
                    </m:oMathPara>
                  </a14:m>
                  <a:endParaRPr kumimoji="1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24" name="Text Box 38">
                  <a:extLst>
                    <a:ext uri="{FF2B5EF4-FFF2-40B4-BE49-F238E27FC236}">
                      <a16:creationId xmlns:a16="http://schemas.microsoft.com/office/drawing/2014/main" id="{F04EA1AF-9A3B-4633-8E11-E5ACC8DD1E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89725" y="3943350"/>
                  <a:ext cx="346075" cy="246221"/>
                </a:xfrm>
                <a:prstGeom prst="rect">
                  <a:avLst/>
                </a:prstGeom>
                <a:blipFill>
                  <a:blip r:embed="rId5"/>
                  <a:stretch>
                    <a:fillRect b="-7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 Box 39">
                <a:extLst>
                  <a:ext uri="{FF2B5EF4-FFF2-40B4-BE49-F238E27FC236}">
                    <a16:creationId xmlns:a16="http://schemas.microsoft.com/office/drawing/2014/main" id="{3D5E9563-68AC-4099-A4BA-AFEEF2BF84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1688" y="3275219"/>
                <a:ext cx="346075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∞</m:t>
                      </m:r>
                    </m:oMath>
                  </m:oMathPara>
                </a14:m>
                <a:endParaRPr kumimoji="1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5" name="Text Box 39">
                <a:extLst>
                  <a:ext uri="{FF2B5EF4-FFF2-40B4-BE49-F238E27FC236}">
                    <a16:creationId xmlns:a16="http://schemas.microsoft.com/office/drawing/2014/main" id="{3D5E9563-68AC-4099-A4BA-AFEEF2BF8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1688" y="3275219"/>
                <a:ext cx="346075" cy="307777"/>
              </a:xfrm>
              <a:prstGeom prst="rect">
                <a:avLst/>
              </a:prstGeom>
              <a:blipFill>
                <a:blip r:embed="rId6"/>
                <a:stretch>
                  <a:fillRect l="-10714"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 Box 40">
                <a:extLst>
                  <a:ext uri="{FF2B5EF4-FFF2-40B4-BE49-F238E27FC236}">
                    <a16:creationId xmlns:a16="http://schemas.microsoft.com/office/drawing/2014/main" id="{A8A8218B-F2A0-4EBC-A9C4-75EDD8FFF2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1506" y="6388100"/>
                <a:ext cx="554038" cy="431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𝑌</m:t>
                      </m:r>
                    </m:oMath>
                  </m:oMathPara>
                </a14:m>
                <a:endPara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6" name="Text Box 40">
                <a:extLst>
                  <a:ext uri="{FF2B5EF4-FFF2-40B4-BE49-F238E27FC236}">
                    <a16:creationId xmlns:a16="http://schemas.microsoft.com/office/drawing/2014/main" id="{A8A8218B-F2A0-4EBC-A9C4-75EDD8FFF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1506" y="6388100"/>
                <a:ext cx="554038" cy="431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 Box 41">
                <a:extLst>
                  <a:ext uri="{FF2B5EF4-FFF2-40B4-BE49-F238E27FC236}">
                    <a16:creationId xmlns:a16="http://schemas.microsoft.com/office/drawing/2014/main" id="{9618E509-DF75-4C92-8B77-F7D44D6B1B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1675" y="6404246"/>
                <a:ext cx="554037" cy="431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𝑋</m:t>
                      </m:r>
                    </m:oMath>
                  </m:oMathPara>
                </a14:m>
                <a:endPara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7" name="Text Box 41">
                <a:extLst>
                  <a:ext uri="{FF2B5EF4-FFF2-40B4-BE49-F238E27FC236}">
                    <a16:creationId xmlns:a16="http://schemas.microsoft.com/office/drawing/2014/main" id="{9618E509-DF75-4C92-8B77-F7D44D6B1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1675" y="6404246"/>
                <a:ext cx="554037" cy="4315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 Box 42">
                <a:extLst>
                  <a:ext uri="{FF2B5EF4-FFF2-40B4-BE49-F238E27FC236}">
                    <a16:creationId xmlns:a16="http://schemas.microsoft.com/office/drawing/2014/main" id="{92299310-0FCB-4F9F-96C9-D8C1B20C26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2556" y="2821121"/>
                <a:ext cx="554038" cy="431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𝐻</m:t>
                      </m:r>
                    </m:oMath>
                  </m:oMathPara>
                </a14:m>
                <a:endPara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8" name="Text Box 42">
                <a:extLst>
                  <a:ext uri="{FF2B5EF4-FFF2-40B4-BE49-F238E27FC236}">
                    <a16:creationId xmlns:a16="http://schemas.microsoft.com/office/drawing/2014/main" id="{92299310-0FCB-4F9F-96C9-D8C1B20C2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2556" y="2821121"/>
                <a:ext cx="554038" cy="4315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Bipartite Matching: Proof of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Thm. </a:t>
                </a:r>
                <a:r>
                  <a:rPr lang="en-US" altLang="en-US" sz="2200" dirty="0"/>
                  <a:t>Max cardinality matching in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200" dirty="0"/>
                  <a:t> value of max flow in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Pf.  (matching </a:t>
                </a:r>
                <a:r>
                  <a:rPr lang="en-US" altLang="en-US" sz="2200" dirty="0" err="1">
                    <a:solidFill>
                      <a:schemeClr val="accent6"/>
                    </a:solidFill>
                    <a:sym typeface="Symbol" panose="05050102010706020507" pitchFamily="18" charset="2"/>
                  </a:rPr>
                  <a:t>val</a:t>
                </a: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 </a:t>
                </a:r>
                <a:r>
                  <a:rPr lang="en-US" altLang="en-US" sz="2200" dirty="0" err="1">
                    <a:solidFill>
                      <a:schemeClr val="accent6"/>
                    </a:solidFill>
                    <a:sym typeface="Symbol" panose="05050102010706020507" pitchFamily="18" charset="2"/>
                  </a:rPr>
                  <a:t>maxflow</a:t>
                </a: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 err="1">
                    <a:solidFill>
                      <a:schemeClr val="accent6"/>
                    </a:solidFill>
                    <a:sym typeface="Symbol" panose="05050102010706020507" pitchFamily="18" charset="2"/>
                  </a:rPr>
                  <a:t>val</a:t>
                </a: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Given max matching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200" dirty="0"/>
                  <a:t> of cardinality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Consider flow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200" dirty="0"/>
                  <a:t> that sends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200" dirty="0"/>
                  <a:t> unit along each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/>
                  <a:t> edges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200" dirty="0"/>
                  <a:t> is a flow and has cardinality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742950" indent="-742950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175" name="Oval 39">
            <a:extLst>
              <a:ext uri="{FF2B5EF4-FFF2-40B4-BE49-F238E27FC236}">
                <a16:creationId xmlns:a16="http://schemas.microsoft.com/office/drawing/2014/main" id="{CB50ADB7-DF81-4C3C-809E-39F4D190BD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655" y="3629025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76" name="Oval 40">
            <a:extLst>
              <a:ext uri="{FF2B5EF4-FFF2-40B4-BE49-F238E27FC236}">
                <a16:creationId xmlns:a16="http://schemas.microsoft.com/office/drawing/2014/main" id="{FA1DFCFD-3D29-4AB3-ADF6-5FE65F8BC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655" y="5005388"/>
            <a:ext cx="225425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177" name="Oval 41">
            <a:extLst>
              <a:ext uri="{FF2B5EF4-FFF2-40B4-BE49-F238E27FC236}">
                <a16:creationId xmlns:a16="http://schemas.microsoft.com/office/drawing/2014/main" id="{324C9503-7EFB-4961-89F2-3F5E0A4A89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655" y="6313488"/>
            <a:ext cx="225425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</a:t>
            </a:r>
          </a:p>
        </p:txBody>
      </p:sp>
      <p:cxnSp>
        <p:nvCxnSpPr>
          <p:cNvPr id="178" name="AutoShape 42">
            <a:extLst>
              <a:ext uri="{FF2B5EF4-FFF2-40B4-BE49-F238E27FC236}">
                <a16:creationId xmlns:a16="http://schemas.microsoft.com/office/drawing/2014/main" id="{E6E95CAA-622A-404F-9065-900AAE6E946A}"/>
              </a:ext>
            </a:extLst>
          </p:cNvPr>
          <p:cNvCxnSpPr>
            <a:cxnSpLocks noChangeShapeType="1"/>
            <a:stCxn id="176" idx="6"/>
            <a:endCxn id="182" idx="2"/>
          </p:cNvCxnSpPr>
          <p:nvPr/>
        </p:nvCxnSpPr>
        <p:spPr bwMode="auto">
          <a:xfrm>
            <a:off x="1036080" y="5119688"/>
            <a:ext cx="21701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AutoShape 43">
            <a:extLst>
              <a:ext uri="{FF2B5EF4-FFF2-40B4-BE49-F238E27FC236}">
                <a16:creationId xmlns:a16="http://schemas.microsoft.com/office/drawing/2014/main" id="{BC4CC7BE-B861-4A1E-9C7D-54B65AD959FD}"/>
              </a:ext>
            </a:extLst>
          </p:cNvPr>
          <p:cNvCxnSpPr>
            <a:cxnSpLocks noChangeShapeType="1"/>
            <a:stCxn id="175" idx="6"/>
            <a:endCxn id="181" idx="2"/>
          </p:cNvCxnSpPr>
          <p:nvPr/>
        </p:nvCxnSpPr>
        <p:spPr bwMode="auto">
          <a:xfrm>
            <a:off x="1036080" y="3743325"/>
            <a:ext cx="21701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AutoShape 44">
            <a:extLst>
              <a:ext uri="{FF2B5EF4-FFF2-40B4-BE49-F238E27FC236}">
                <a16:creationId xmlns:a16="http://schemas.microsoft.com/office/drawing/2014/main" id="{877A5FE7-95A5-49DD-B94F-CD6B57FBDD47}"/>
              </a:ext>
            </a:extLst>
          </p:cNvPr>
          <p:cNvCxnSpPr>
            <a:cxnSpLocks noChangeShapeType="1"/>
            <a:stCxn id="177" idx="6"/>
            <a:endCxn id="183" idx="2"/>
          </p:cNvCxnSpPr>
          <p:nvPr/>
        </p:nvCxnSpPr>
        <p:spPr bwMode="auto">
          <a:xfrm>
            <a:off x="1036080" y="6426200"/>
            <a:ext cx="21701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" name="Oval 45">
            <a:extLst>
              <a:ext uri="{FF2B5EF4-FFF2-40B4-BE49-F238E27FC236}">
                <a16:creationId xmlns:a16="http://schemas.microsoft.com/office/drawing/2014/main" id="{B8842DFE-584A-4167-88A7-768283B67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193" y="3629025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1'</a:t>
            </a:r>
          </a:p>
        </p:txBody>
      </p:sp>
      <p:sp>
        <p:nvSpPr>
          <p:cNvPr id="182" name="Oval 46">
            <a:extLst>
              <a:ext uri="{FF2B5EF4-FFF2-40B4-BE49-F238E27FC236}">
                <a16:creationId xmlns:a16="http://schemas.microsoft.com/office/drawing/2014/main" id="{319BA30F-296A-4686-BCF8-AF3529B4C0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193" y="5005388"/>
            <a:ext cx="225425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3'</a:t>
            </a:r>
          </a:p>
        </p:txBody>
      </p:sp>
      <p:sp>
        <p:nvSpPr>
          <p:cNvPr id="183" name="Oval 47">
            <a:extLst>
              <a:ext uri="{FF2B5EF4-FFF2-40B4-BE49-F238E27FC236}">
                <a16:creationId xmlns:a16="http://schemas.microsoft.com/office/drawing/2014/main" id="{45F5E9EA-E2DE-45DA-AFC1-42F97F5517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193" y="6313488"/>
            <a:ext cx="225425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5'</a:t>
            </a:r>
          </a:p>
        </p:txBody>
      </p:sp>
      <p:cxnSp>
        <p:nvCxnSpPr>
          <p:cNvPr id="184" name="AutoShape 48">
            <a:extLst>
              <a:ext uri="{FF2B5EF4-FFF2-40B4-BE49-F238E27FC236}">
                <a16:creationId xmlns:a16="http://schemas.microsoft.com/office/drawing/2014/main" id="{A7C35298-90D8-4745-8915-7DA9EC9D8F32}"/>
              </a:ext>
            </a:extLst>
          </p:cNvPr>
          <p:cNvCxnSpPr>
            <a:cxnSpLocks noChangeShapeType="1"/>
            <a:stCxn id="175" idx="6"/>
            <a:endCxn id="187" idx="2"/>
          </p:cNvCxnSpPr>
          <p:nvPr/>
        </p:nvCxnSpPr>
        <p:spPr bwMode="auto">
          <a:xfrm>
            <a:off x="1036080" y="3743325"/>
            <a:ext cx="2170113" cy="6715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Oval 49">
            <a:extLst>
              <a:ext uri="{FF2B5EF4-FFF2-40B4-BE49-F238E27FC236}">
                <a16:creationId xmlns:a16="http://schemas.microsoft.com/office/drawing/2014/main" id="{44C2D83F-2D5A-4B67-B308-D12E66CDBF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655" y="4302125"/>
            <a:ext cx="225425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86" name="Oval 50">
            <a:extLst>
              <a:ext uri="{FF2B5EF4-FFF2-40B4-BE49-F238E27FC236}">
                <a16:creationId xmlns:a16="http://schemas.microsoft.com/office/drawing/2014/main" id="{A5BDAC30-0359-4807-AD9E-026CA9DB14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655" y="5643563"/>
            <a:ext cx="225425" cy="2270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187" name="Oval 51">
            <a:extLst>
              <a:ext uri="{FF2B5EF4-FFF2-40B4-BE49-F238E27FC236}">
                <a16:creationId xmlns:a16="http://schemas.microsoft.com/office/drawing/2014/main" id="{E1193BE2-734A-4427-8AF0-7C8044C6DA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193" y="4302125"/>
            <a:ext cx="225425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2'</a:t>
            </a:r>
          </a:p>
        </p:txBody>
      </p:sp>
      <p:sp>
        <p:nvSpPr>
          <p:cNvPr id="188" name="Oval 52">
            <a:extLst>
              <a:ext uri="{FF2B5EF4-FFF2-40B4-BE49-F238E27FC236}">
                <a16:creationId xmlns:a16="http://schemas.microsoft.com/office/drawing/2014/main" id="{54FA0B4F-5EAE-46B4-B39D-35849C49D2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193" y="5643563"/>
            <a:ext cx="225425" cy="2270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4'</a:t>
            </a:r>
          </a:p>
        </p:txBody>
      </p:sp>
      <p:cxnSp>
        <p:nvCxnSpPr>
          <p:cNvPr id="189" name="AutoShape 53">
            <a:extLst>
              <a:ext uri="{FF2B5EF4-FFF2-40B4-BE49-F238E27FC236}">
                <a16:creationId xmlns:a16="http://schemas.microsoft.com/office/drawing/2014/main" id="{69D18357-8DE7-4F06-9F5D-E2C3C1D8A588}"/>
              </a:ext>
            </a:extLst>
          </p:cNvPr>
          <p:cNvCxnSpPr>
            <a:cxnSpLocks noChangeShapeType="1"/>
            <a:stCxn id="185" idx="6"/>
            <a:endCxn id="187" idx="2"/>
          </p:cNvCxnSpPr>
          <p:nvPr/>
        </p:nvCxnSpPr>
        <p:spPr bwMode="auto">
          <a:xfrm>
            <a:off x="1036080" y="4414838"/>
            <a:ext cx="21701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0" name="AutoShape 54">
            <a:extLst>
              <a:ext uri="{FF2B5EF4-FFF2-40B4-BE49-F238E27FC236}">
                <a16:creationId xmlns:a16="http://schemas.microsoft.com/office/drawing/2014/main" id="{BA7197EE-C5F8-4B2D-9F68-077784F697DD}"/>
              </a:ext>
            </a:extLst>
          </p:cNvPr>
          <p:cNvCxnSpPr>
            <a:cxnSpLocks noChangeShapeType="1"/>
            <a:stCxn id="186" idx="6"/>
            <a:endCxn id="187" idx="2"/>
          </p:cNvCxnSpPr>
          <p:nvPr/>
        </p:nvCxnSpPr>
        <p:spPr bwMode="auto">
          <a:xfrm flipV="1">
            <a:off x="1036080" y="4414838"/>
            <a:ext cx="2170113" cy="1343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" name="AutoShape 55">
            <a:extLst>
              <a:ext uri="{FF2B5EF4-FFF2-40B4-BE49-F238E27FC236}">
                <a16:creationId xmlns:a16="http://schemas.microsoft.com/office/drawing/2014/main" id="{BC900F69-C0E9-4B8D-95C5-B5141E1BB580}"/>
              </a:ext>
            </a:extLst>
          </p:cNvPr>
          <p:cNvCxnSpPr>
            <a:cxnSpLocks noChangeShapeType="1"/>
            <a:stCxn id="176" idx="6"/>
            <a:endCxn id="188" idx="1"/>
          </p:cNvCxnSpPr>
          <p:nvPr/>
        </p:nvCxnSpPr>
        <p:spPr bwMode="auto">
          <a:xfrm>
            <a:off x="1036080" y="5119688"/>
            <a:ext cx="2203450" cy="557212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" name="AutoShape 56">
            <a:extLst>
              <a:ext uri="{FF2B5EF4-FFF2-40B4-BE49-F238E27FC236}">
                <a16:creationId xmlns:a16="http://schemas.microsoft.com/office/drawing/2014/main" id="{6DAC8970-7B80-4012-9851-550946334F2D}"/>
              </a:ext>
            </a:extLst>
          </p:cNvPr>
          <p:cNvCxnSpPr>
            <a:cxnSpLocks noChangeShapeType="1"/>
            <a:stCxn id="186" idx="6"/>
            <a:endCxn id="183" idx="2"/>
          </p:cNvCxnSpPr>
          <p:nvPr/>
        </p:nvCxnSpPr>
        <p:spPr bwMode="auto">
          <a:xfrm>
            <a:off x="1036080" y="5757863"/>
            <a:ext cx="2170113" cy="668337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" name="AutoShape 57">
            <a:extLst>
              <a:ext uri="{FF2B5EF4-FFF2-40B4-BE49-F238E27FC236}">
                <a16:creationId xmlns:a16="http://schemas.microsoft.com/office/drawing/2014/main" id="{3DF2F528-FEAE-4B92-985C-7B763FB007C1}"/>
              </a:ext>
            </a:extLst>
          </p:cNvPr>
          <p:cNvCxnSpPr>
            <a:cxnSpLocks noChangeShapeType="1"/>
            <a:stCxn id="177" idx="6"/>
            <a:endCxn id="187" idx="2"/>
          </p:cNvCxnSpPr>
          <p:nvPr/>
        </p:nvCxnSpPr>
        <p:spPr bwMode="auto">
          <a:xfrm flipV="1">
            <a:off x="1036080" y="4414838"/>
            <a:ext cx="2170113" cy="2011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" name="AutoShape 58">
            <a:extLst>
              <a:ext uri="{FF2B5EF4-FFF2-40B4-BE49-F238E27FC236}">
                <a16:creationId xmlns:a16="http://schemas.microsoft.com/office/drawing/2014/main" id="{2FB81FA7-6173-4B97-A0EE-C6A543B39D79}"/>
              </a:ext>
            </a:extLst>
          </p:cNvPr>
          <p:cNvCxnSpPr>
            <a:cxnSpLocks noChangeShapeType="1"/>
            <a:stCxn id="176" idx="6"/>
            <a:endCxn id="181" idx="2"/>
          </p:cNvCxnSpPr>
          <p:nvPr/>
        </p:nvCxnSpPr>
        <p:spPr bwMode="auto">
          <a:xfrm flipV="1">
            <a:off x="1036080" y="3743325"/>
            <a:ext cx="2170113" cy="13763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 Box 60">
                <a:extLst>
                  <a:ext uri="{FF2B5EF4-FFF2-40B4-BE49-F238E27FC236}">
                    <a16:creationId xmlns:a16="http://schemas.microsoft.com/office/drawing/2014/main" id="{CB5B6371-5761-4FFB-9603-DB47BE8A75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635" y="3799445"/>
                <a:ext cx="554037" cy="431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𝐺</m:t>
                      </m:r>
                    </m:oMath>
                  </m:oMathPara>
                </a14:m>
                <a:endPara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96" name="Text Box 60">
                <a:extLst>
                  <a:ext uri="{FF2B5EF4-FFF2-40B4-BE49-F238E27FC236}">
                    <a16:creationId xmlns:a16="http://schemas.microsoft.com/office/drawing/2014/main" id="{CB5B6371-5761-4FFB-9603-DB47BE8A7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635" y="3799445"/>
                <a:ext cx="554037" cy="431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BC21C12-8FB7-41CA-BC8F-EBD41B3CA7C0}"/>
              </a:ext>
            </a:extLst>
          </p:cNvPr>
          <p:cNvGrpSpPr/>
          <p:nvPr/>
        </p:nvGrpSpPr>
        <p:grpSpPr>
          <a:xfrm>
            <a:off x="3639580" y="3524456"/>
            <a:ext cx="4882914" cy="3004932"/>
            <a:chOff x="3639580" y="3524456"/>
            <a:chExt cx="4882914" cy="3004932"/>
          </a:xfrm>
        </p:grpSpPr>
        <p:sp>
          <p:nvSpPr>
            <p:cNvPr id="159" name="Oval 23">
              <a:extLst>
                <a:ext uri="{FF2B5EF4-FFF2-40B4-BE49-F238E27FC236}">
                  <a16:creationId xmlns:a16="http://schemas.microsoft.com/office/drawing/2014/main" id="{FC8B5D62-6284-42A3-86EA-1A1C33F5DA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70471" y="5641975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161" name="Oval 25">
              <a:extLst>
                <a:ext uri="{FF2B5EF4-FFF2-40B4-BE49-F238E27FC236}">
                  <a16:creationId xmlns:a16="http://schemas.microsoft.com/office/drawing/2014/main" id="{17651E2C-D178-45C9-8699-70EAC46EB8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13588" y="5693593"/>
              <a:ext cx="223837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4'</a:t>
              </a:r>
            </a:p>
          </p:txBody>
        </p:sp>
        <p:sp>
          <p:nvSpPr>
            <p:cNvPr id="140" name="Oval 4">
              <a:extLst>
                <a:ext uri="{FF2B5EF4-FFF2-40B4-BE49-F238E27FC236}">
                  <a16:creationId xmlns:a16="http://schemas.microsoft.com/office/drawing/2014/main" id="{0F0B1CDF-80E9-45DA-B54C-FC13074FB2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9137" y="5006975"/>
              <a:ext cx="225425" cy="2238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s</a:t>
              </a:r>
            </a:p>
          </p:txBody>
        </p:sp>
        <p:sp>
          <p:nvSpPr>
            <p:cNvPr id="141" name="Oval 5">
              <a:extLst>
                <a:ext uri="{FF2B5EF4-FFF2-40B4-BE49-F238E27FC236}">
                  <a16:creationId xmlns:a16="http://schemas.microsoft.com/office/drawing/2014/main" id="{0AA5EA37-AE59-4967-B69A-2D601AF5E8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70471" y="3608388"/>
              <a:ext cx="225425" cy="22383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142" name="Oval 6">
              <a:extLst>
                <a:ext uri="{FF2B5EF4-FFF2-40B4-BE49-F238E27FC236}">
                  <a16:creationId xmlns:a16="http://schemas.microsoft.com/office/drawing/2014/main" id="{43706166-AD4A-4CE6-A410-F8322092A7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70471" y="5006975"/>
              <a:ext cx="225425" cy="2238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3</a:t>
              </a:r>
            </a:p>
          </p:txBody>
        </p:sp>
        <p:sp>
          <p:nvSpPr>
            <p:cNvPr id="143" name="Oval 7">
              <a:extLst>
                <a:ext uri="{FF2B5EF4-FFF2-40B4-BE49-F238E27FC236}">
                  <a16:creationId xmlns:a16="http://schemas.microsoft.com/office/drawing/2014/main" id="{506C5BA9-7E62-49DC-B39B-A72A8C9F8F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70471" y="6307138"/>
              <a:ext cx="225425" cy="22225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5</a:t>
              </a:r>
            </a:p>
          </p:txBody>
        </p:sp>
        <p:cxnSp>
          <p:nvCxnSpPr>
            <p:cNvPr id="144" name="AutoShape 8">
              <a:extLst>
                <a:ext uri="{FF2B5EF4-FFF2-40B4-BE49-F238E27FC236}">
                  <a16:creationId xmlns:a16="http://schemas.microsoft.com/office/drawing/2014/main" id="{0EFD034F-A2FE-4CB0-92EC-647543266903}"/>
                </a:ext>
              </a:extLst>
            </p:cNvPr>
            <p:cNvCxnSpPr>
              <a:cxnSpLocks noChangeShapeType="1"/>
              <a:stCxn id="140" idx="6"/>
              <a:endCxn id="141" idx="3"/>
            </p:cNvCxnSpPr>
            <p:nvPr/>
          </p:nvCxnSpPr>
          <p:spPr bwMode="auto">
            <a:xfrm flipV="1">
              <a:off x="4604562" y="3799445"/>
              <a:ext cx="898922" cy="1319449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AutoShape 9">
              <a:extLst>
                <a:ext uri="{FF2B5EF4-FFF2-40B4-BE49-F238E27FC236}">
                  <a16:creationId xmlns:a16="http://schemas.microsoft.com/office/drawing/2014/main" id="{6FA7F3D4-E0CF-4499-9F03-E7BA953C140D}"/>
                </a:ext>
              </a:extLst>
            </p:cNvPr>
            <p:cNvCxnSpPr>
              <a:cxnSpLocks noChangeShapeType="1"/>
              <a:stCxn id="140" idx="6"/>
              <a:endCxn id="142" idx="2"/>
            </p:cNvCxnSpPr>
            <p:nvPr/>
          </p:nvCxnSpPr>
          <p:spPr bwMode="auto">
            <a:xfrm>
              <a:off x="4604562" y="5118894"/>
              <a:ext cx="865909" cy="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10">
              <a:extLst>
                <a:ext uri="{FF2B5EF4-FFF2-40B4-BE49-F238E27FC236}">
                  <a16:creationId xmlns:a16="http://schemas.microsoft.com/office/drawing/2014/main" id="{187C6343-0AA0-4E51-98B8-73F1D01F813F}"/>
                </a:ext>
              </a:extLst>
            </p:cNvPr>
            <p:cNvCxnSpPr>
              <a:cxnSpLocks noChangeShapeType="1"/>
              <a:stCxn id="140" idx="6"/>
              <a:endCxn id="143" idx="1"/>
            </p:cNvCxnSpPr>
            <p:nvPr/>
          </p:nvCxnSpPr>
          <p:spPr bwMode="auto">
            <a:xfrm>
              <a:off x="4604562" y="5118894"/>
              <a:ext cx="898922" cy="12207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AutoShape 11">
              <a:extLst>
                <a:ext uri="{FF2B5EF4-FFF2-40B4-BE49-F238E27FC236}">
                  <a16:creationId xmlns:a16="http://schemas.microsoft.com/office/drawing/2014/main" id="{DD9B6402-A896-49C5-AC0C-79AD0EB09432}"/>
                </a:ext>
              </a:extLst>
            </p:cNvPr>
            <p:cNvCxnSpPr>
              <a:cxnSpLocks noChangeShapeType="1"/>
              <a:stCxn id="142" idx="6"/>
              <a:endCxn id="151" idx="2"/>
            </p:cNvCxnSpPr>
            <p:nvPr/>
          </p:nvCxnSpPr>
          <p:spPr bwMode="auto">
            <a:xfrm>
              <a:off x="5695896" y="5118894"/>
              <a:ext cx="141769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AutoShape 12">
              <a:extLst>
                <a:ext uri="{FF2B5EF4-FFF2-40B4-BE49-F238E27FC236}">
                  <a16:creationId xmlns:a16="http://schemas.microsoft.com/office/drawing/2014/main" id="{41467E80-0D18-46AE-9ED4-D6FE5F073EA0}"/>
                </a:ext>
              </a:extLst>
            </p:cNvPr>
            <p:cNvCxnSpPr>
              <a:cxnSpLocks noChangeShapeType="1"/>
              <a:stCxn id="141" idx="6"/>
              <a:endCxn id="150" idx="2"/>
            </p:cNvCxnSpPr>
            <p:nvPr/>
          </p:nvCxnSpPr>
          <p:spPr bwMode="auto">
            <a:xfrm>
              <a:off x="5695896" y="3720307"/>
              <a:ext cx="1417692" cy="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AutoShape 13">
              <a:extLst>
                <a:ext uri="{FF2B5EF4-FFF2-40B4-BE49-F238E27FC236}">
                  <a16:creationId xmlns:a16="http://schemas.microsoft.com/office/drawing/2014/main" id="{4ACCB364-5436-4560-9796-8A9B04EF2539}"/>
                </a:ext>
              </a:extLst>
            </p:cNvPr>
            <p:cNvCxnSpPr>
              <a:cxnSpLocks noChangeShapeType="1"/>
              <a:stCxn id="143" idx="6"/>
              <a:endCxn id="152" idx="2"/>
            </p:cNvCxnSpPr>
            <p:nvPr/>
          </p:nvCxnSpPr>
          <p:spPr bwMode="auto">
            <a:xfrm>
              <a:off x="5695896" y="6418263"/>
              <a:ext cx="141769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Oval 14">
              <a:extLst>
                <a:ext uri="{FF2B5EF4-FFF2-40B4-BE49-F238E27FC236}">
                  <a16:creationId xmlns:a16="http://schemas.microsoft.com/office/drawing/2014/main" id="{66C9998D-D829-4B63-AB2D-72D5C00B46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13588" y="3608388"/>
              <a:ext cx="223837" cy="22383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1'</a:t>
              </a:r>
            </a:p>
          </p:txBody>
        </p:sp>
        <p:sp>
          <p:nvSpPr>
            <p:cNvPr id="151" name="Oval 15">
              <a:extLst>
                <a:ext uri="{FF2B5EF4-FFF2-40B4-BE49-F238E27FC236}">
                  <a16:creationId xmlns:a16="http://schemas.microsoft.com/office/drawing/2014/main" id="{D371C8F5-9CC9-40B0-A4D9-D976210C75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13588" y="5006975"/>
              <a:ext cx="223837" cy="2238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3'</a:t>
              </a:r>
            </a:p>
          </p:txBody>
        </p:sp>
        <p:sp>
          <p:nvSpPr>
            <p:cNvPr id="152" name="Oval 16">
              <a:extLst>
                <a:ext uri="{FF2B5EF4-FFF2-40B4-BE49-F238E27FC236}">
                  <a16:creationId xmlns:a16="http://schemas.microsoft.com/office/drawing/2014/main" id="{11599CCE-D38D-463B-B488-E2E60BF075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13588" y="6307138"/>
              <a:ext cx="223837" cy="22225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5'</a:t>
              </a:r>
            </a:p>
          </p:txBody>
        </p:sp>
        <p:cxnSp>
          <p:nvCxnSpPr>
            <p:cNvPr id="153" name="AutoShape 17">
              <a:extLst>
                <a:ext uri="{FF2B5EF4-FFF2-40B4-BE49-F238E27FC236}">
                  <a16:creationId xmlns:a16="http://schemas.microsoft.com/office/drawing/2014/main" id="{8E9BC598-EE55-4C0B-BE80-7EC22E2665F2}"/>
                </a:ext>
              </a:extLst>
            </p:cNvPr>
            <p:cNvCxnSpPr>
              <a:cxnSpLocks noChangeShapeType="1"/>
              <a:stCxn id="141" idx="6"/>
              <a:endCxn id="160" idx="1"/>
            </p:cNvCxnSpPr>
            <p:nvPr/>
          </p:nvCxnSpPr>
          <p:spPr bwMode="auto">
            <a:xfrm>
              <a:off x="5695896" y="3720307"/>
              <a:ext cx="1450472" cy="6214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" name="Oval 18">
              <a:extLst>
                <a:ext uri="{FF2B5EF4-FFF2-40B4-BE49-F238E27FC236}">
                  <a16:creationId xmlns:a16="http://schemas.microsoft.com/office/drawing/2014/main" id="{71CF4699-DF24-44D4-A6ED-B10F89D02F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47656" y="5006975"/>
              <a:ext cx="223837" cy="2238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t</a:t>
              </a:r>
            </a:p>
          </p:txBody>
        </p:sp>
        <p:cxnSp>
          <p:nvCxnSpPr>
            <p:cNvPr id="155" name="AutoShape 19">
              <a:extLst>
                <a:ext uri="{FF2B5EF4-FFF2-40B4-BE49-F238E27FC236}">
                  <a16:creationId xmlns:a16="http://schemas.microsoft.com/office/drawing/2014/main" id="{31D094CC-49C5-48FC-92D2-D5A3D54A9386}"/>
                </a:ext>
              </a:extLst>
            </p:cNvPr>
            <p:cNvCxnSpPr>
              <a:cxnSpLocks noChangeShapeType="1"/>
              <a:stCxn id="150" idx="6"/>
              <a:endCxn id="154" idx="0"/>
            </p:cNvCxnSpPr>
            <p:nvPr/>
          </p:nvCxnSpPr>
          <p:spPr bwMode="auto">
            <a:xfrm>
              <a:off x="7337425" y="3720307"/>
              <a:ext cx="822150" cy="128666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20">
              <a:extLst>
                <a:ext uri="{FF2B5EF4-FFF2-40B4-BE49-F238E27FC236}">
                  <a16:creationId xmlns:a16="http://schemas.microsoft.com/office/drawing/2014/main" id="{13AB95F5-F5E3-472D-9AF1-C9A1125A7522}"/>
                </a:ext>
              </a:extLst>
            </p:cNvPr>
            <p:cNvCxnSpPr>
              <a:cxnSpLocks noChangeShapeType="1"/>
              <a:stCxn id="151" idx="6"/>
              <a:endCxn id="154" idx="2"/>
            </p:cNvCxnSpPr>
            <p:nvPr/>
          </p:nvCxnSpPr>
          <p:spPr bwMode="auto">
            <a:xfrm>
              <a:off x="7337425" y="5118894"/>
              <a:ext cx="71023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AutoShape 21">
              <a:extLst>
                <a:ext uri="{FF2B5EF4-FFF2-40B4-BE49-F238E27FC236}">
                  <a16:creationId xmlns:a16="http://schemas.microsoft.com/office/drawing/2014/main" id="{1637D5FE-24F0-41F3-9108-1CF336B71F46}"/>
                </a:ext>
              </a:extLst>
            </p:cNvPr>
            <p:cNvCxnSpPr>
              <a:cxnSpLocks noChangeShapeType="1"/>
              <a:stCxn id="152" idx="7"/>
              <a:endCxn id="154" idx="4"/>
            </p:cNvCxnSpPr>
            <p:nvPr/>
          </p:nvCxnSpPr>
          <p:spPr bwMode="auto">
            <a:xfrm flipV="1">
              <a:off x="7304645" y="5230813"/>
              <a:ext cx="854930" cy="1108873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Oval 22">
              <a:extLst>
                <a:ext uri="{FF2B5EF4-FFF2-40B4-BE49-F238E27FC236}">
                  <a16:creationId xmlns:a16="http://schemas.microsoft.com/office/drawing/2014/main" id="{9EF4737A-1C3C-4A30-9D4A-D16A3FA159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70471" y="4308475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160" name="Oval 24">
              <a:extLst>
                <a:ext uri="{FF2B5EF4-FFF2-40B4-BE49-F238E27FC236}">
                  <a16:creationId xmlns:a16="http://schemas.microsoft.com/office/drawing/2014/main" id="{9C72D47F-9D80-43C5-A5B3-0D77451C71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13588" y="4308475"/>
              <a:ext cx="223837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2'</a:t>
              </a:r>
            </a:p>
          </p:txBody>
        </p:sp>
        <p:cxnSp>
          <p:nvCxnSpPr>
            <p:cNvPr id="162" name="AutoShape 26">
              <a:extLst>
                <a:ext uri="{FF2B5EF4-FFF2-40B4-BE49-F238E27FC236}">
                  <a16:creationId xmlns:a16="http://schemas.microsoft.com/office/drawing/2014/main" id="{CD01C067-2AC9-4D9B-BC64-834B78A21DF5}"/>
                </a:ext>
              </a:extLst>
            </p:cNvPr>
            <p:cNvCxnSpPr>
              <a:cxnSpLocks noChangeShapeType="1"/>
              <a:stCxn id="158" idx="6"/>
              <a:endCxn id="160" idx="2"/>
            </p:cNvCxnSpPr>
            <p:nvPr/>
          </p:nvCxnSpPr>
          <p:spPr bwMode="auto">
            <a:xfrm>
              <a:off x="5695896" y="4421982"/>
              <a:ext cx="1417692" cy="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AutoShape 27">
              <a:extLst>
                <a:ext uri="{FF2B5EF4-FFF2-40B4-BE49-F238E27FC236}">
                  <a16:creationId xmlns:a16="http://schemas.microsoft.com/office/drawing/2014/main" id="{18E96675-9075-4676-8F7E-B93CE76B2455}"/>
                </a:ext>
              </a:extLst>
            </p:cNvPr>
            <p:cNvCxnSpPr>
              <a:cxnSpLocks noChangeShapeType="1"/>
              <a:stCxn id="159" idx="6"/>
              <a:endCxn id="160" idx="3"/>
            </p:cNvCxnSpPr>
            <p:nvPr/>
          </p:nvCxnSpPr>
          <p:spPr bwMode="auto">
            <a:xfrm flipV="1">
              <a:off x="5695896" y="4502243"/>
              <a:ext cx="1450472" cy="12524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" name="AutoShape 28">
              <a:extLst>
                <a:ext uri="{FF2B5EF4-FFF2-40B4-BE49-F238E27FC236}">
                  <a16:creationId xmlns:a16="http://schemas.microsoft.com/office/drawing/2014/main" id="{2704DDC7-500F-42C4-88E7-D2DD5F50BFBE}"/>
                </a:ext>
              </a:extLst>
            </p:cNvPr>
            <p:cNvCxnSpPr>
              <a:cxnSpLocks noChangeShapeType="1"/>
              <a:stCxn id="142" idx="6"/>
              <a:endCxn id="161" idx="1"/>
            </p:cNvCxnSpPr>
            <p:nvPr/>
          </p:nvCxnSpPr>
          <p:spPr bwMode="auto">
            <a:xfrm>
              <a:off x="5695896" y="5118894"/>
              <a:ext cx="1450472" cy="60771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" name="AutoShape 29">
              <a:extLst>
                <a:ext uri="{FF2B5EF4-FFF2-40B4-BE49-F238E27FC236}">
                  <a16:creationId xmlns:a16="http://schemas.microsoft.com/office/drawing/2014/main" id="{D40407AD-E2D2-495F-9120-C4A8672B17FC}"/>
                </a:ext>
              </a:extLst>
            </p:cNvPr>
            <p:cNvCxnSpPr>
              <a:cxnSpLocks noChangeShapeType="1"/>
              <a:stCxn id="159" idx="6"/>
              <a:endCxn id="152" idx="1"/>
            </p:cNvCxnSpPr>
            <p:nvPr/>
          </p:nvCxnSpPr>
          <p:spPr bwMode="auto">
            <a:xfrm>
              <a:off x="5695896" y="5754688"/>
              <a:ext cx="1450472" cy="58499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30">
              <a:extLst>
                <a:ext uri="{FF2B5EF4-FFF2-40B4-BE49-F238E27FC236}">
                  <a16:creationId xmlns:a16="http://schemas.microsoft.com/office/drawing/2014/main" id="{2C42B3AC-DB3E-48F9-8F51-88D11EE47E33}"/>
                </a:ext>
              </a:extLst>
            </p:cNvPr>
            <p:cNvCxnSpPr>
              <a:cxnSpLocks noChangeShapeType="1"/>
              <a:stCxn id="143" idx="6"/>
              <a:endCxn id="160" idx="4"/>
            </p:cNvCxnSpPr>
            <p:nvPr/>
          </p:nvCxnSpPr>
          <p:spPr bwMode="auto">
            <a:xfrm flipV="1">
              <a:off x="5695896" y="4535488"/>
              <a:ext cx="1529611" cy="18827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AutoShape 31">
              <a:extLst>
                <a:ext uri="{FF2B5EF4-FFF2-40B4-BE49-F238E27FC236}">
                  <a16:creationId xmlns:a16="http://schemas.microsoft.com/office/drawing/2014/main" id="{ADA424A5-BFFB-4AE2-9D7C-5827F1277843}"/>
                </a:ext>
              </a:extLst>
            </p:cNvPr>
            <p:cNvCxnSpPr>
              <a:cxnSpLocks noChangeShapeType="1"/>
              <a:stCxn id="142" idx="6"/>
              <a:endCxn id="150" idx="3"/>
            </p:cNvCxnSpPr>
            <p:nvPr/>
          </p:nvCxnSpPr>
          <p:spPr bwMode="auto">
            <a:xfrm flipV="1">
              <a:off x="5695896" y="3799445"/>
              <a:ext cx="1450472" cy="13194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AutoShape 32">
              <a:extLst>
                <a:ext uri="{FF2B5EF4-FFF2-40B4-BE49-F238E27FC236}">
                  <a16:creationId xmlns:a16="http://schemas.microsoft.com/office/drawing/2014/main" id="{7F00B6C6-F8C4-4795-AC91-D07E9116F2E5}"/>
                </a:ext>
              </a:extLst>
            </p:cNvPr>
            <p:cNvCxnSpPr>
              <a:cxnSpLocks noChangeShapeType="1"/>
              <a:stCxn id="140" idx="6"/>
              <a:endCxn id="158" idx="2"/>
            </p:cNvCxnSpPr>
            <p:nvPr/>
          </p:nvCxnSpPr>
          <p:spPr bwMode="auto">
            <a:xfrm flipV="1">
              <a:off x="4604562" y="4421982"/>
              <a:ext cx="865909" cy="69691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AutoShape 33">
              <a:extLst>
                <a:ext uri="{FF2B5EF4-FFF2-40B4-BE49-F238E27FC236}">
                  <a16:creationId xmlns:a16="http://schemas.microsoft.com/office/drawing/2014/main" id="{8E62ED3F-1400-4771-8427-355517875EC6}"/>
                </a:ext>
              </a:extLst>
            </p:cNvPr>
            <p:cNvCxnSpPr>
              <a:cxnSpLocks noChangeShapeType="1"/>
              <a:stCxn id="140" idx="6"/>
              <a:endCxn id="159" idx="2"/>
            </p:cNvCxnSpPr>
            <p:nvPr/>
          </p:nvCxnSpPr>
          <p:spPr bwMode="auto">
            <a:xfrm>
              <a:off x="4604562" y="5118894"/>
              <a:ext cx="865909" cy="635794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AutoShape 34">
              <a:extLst>
                <a:ext uri="{FF2B5EF4-FFF2-40B4-BE49-F238E27FC236}">
                  <a16:creationId xmlns:a16="http://schemas.microsoft.com/office/drawing/2014/main" id="{66BBA2B6-584F-4BBD-8908-5A75F9CB29FD}"/>
                </a:ext>
              </a:extLst>
            </p:cNvPr>
            <p:cNvCxnSpPr>
              <a:cxnSpLocks noChangeShapeType="1"/>
              <a:stCxn id="160" idx="6"/>
              <a:endCxn id="154" idx="1"/>
            </p:cNvCxnSpPr>
            <p:nvPr/>
          </p:nvCxnSpPr>
          <p:spPr bwMode="auto">
            <a:xfrm>
              <a:off x="7337425" y="4421982"/>
              <a:ext cx="743011" cy="617773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AutoShape 35">
              <a:extLst>
                <a:ext uri="{FF2B5EF4-FFF2-40B4-BE49-F238E27FC236}">
                  <a16:creationId xmlns:a16="http://schemas.microsoft.com/office/drawing/2014/main" id="{EB0B6560-EAC7-47A1-8BF0-B5A30A130E14}"/>
                </a:ext>
              </a:extLst>
            </p:cNvPr>
            <p:cNvCxnSpPr>
              <a:cxnSpLocks noChangeShapeType="1"/>
              <a:stCxn id="161" idx="6"/>
              <a:endCxn id="154" idx="3"/>
            </p:cNvCxnSpPr>
            <p:nvPr/>
          </p:nvCxnSpPr>
          <p:spPr bwMode="auto">
            <a:xfrm flipV="1">
              <a:off x="7337425" y="5198033"/>
              <a:ext cx="743011" cy="608273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2" name="Text Box 36">
              <a:extLst>
                <a:ext uri="{FF2B5EF4-FFF2-40B4-BE49-F238E27FC236}">
                  <a16:creationId xmlns:a16="http://schemas.microsoft.com/office/drawing/2014/main" id="{C78741F7-CA98-40D3-8EB2-5201E9571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883" y="4210050"/>
              <a:ext cx="334963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173" name="Text Box 37">
              <a:extLst>
                <a:ext uri="{FF2B5EF4-FFF2-40B4-BE49-F238E27FC236}">
                  <a16:creationId xmlns:a16="http://schemas.microsoft.com/office/drawing/2014/main" id="{CBA6921F-04D4-412D-8481-1B500E095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6943" y="4210050"/>
              <a:ext cx="334962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 Box 38">
                  <a:extLst>
                    <a:ext uri="{FF2B5EF4-FFF2-40B4-BE49-F238E27FC236}">
                      <a16:creationId xmlns:a16="http://schemas.microsoft.com/office/drawing/2014/main" id="{E577EE48-7F99-4B67-B753-56EF4EC4C7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27096" y="3524456"/>
                  <a:ext cx="333375" cy="33855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en-US" sz="2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∞</m:t>
                        </m:r>
                      </m:oMath>
                    </m:oMathPara>
                  </a14:m>
                  <a:endParaRPr kumimoji="1" lang="en-US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74" name="Text Box 38">
                  <a:extLst>
                    <a:ext uri="{FF2B5EF4-FFF2-40B4-BE49-F238E27FC236}">
                      <a16:creationId xmlns:a16="http://schemas.microsoft.com/office/drawing/2014/main" id="{E577EE48-7F99-4B67-B753-56EF4EC4C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7096" y="3524456"/>
                  <a:ext cx="33337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8519" b="-1786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 Box 59">
                  <a:extLst>
                    <a:ext uri="{FF2B5EF4-FFF2-40B4-BE49-F238E27FC236}">
                      <a16:creationId xmlns:a16="http://schemas.microsoft.com/office/drawing/2014/main" id="{6EE832E3-51C7-4533-AA54-9B7D0DEA0A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68456" y="3532983"/>
                  <a:ext cx="554038" cy="4315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𝐻</m:t>
                        </m:r>
                      </m:oMath>
                    </m:oMathPara>
                  </a14:m>
                  <a:endParaRPr kumimoji="1" lang="en-US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95" name="Text Box 59">
                  <a:extLst>
                    <a:ext uri="{FF2B5EF4-FFF2-40B4-BE49-F238E27FC236}">
                      <a16:creationId xmlns:a16="http://schemas.microsoft.com/office/drawing/2014/main" id="{6EE832E3-51C7-4533-AA54-9B7D0DEA0A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68456" y="3532983"/>
                  <a:ext cx="554038" cy="4315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7EC6EB1E-80FA-4622-A812-7299BBB2A910}"/>
                </a:ext>
              </a:extLst>
            </p:cNvPr>
            <p:cNvSpPr/>
            <p:nvPr/>
          </p:nvSpPr>
          <p:spPr bwMode="auto">
            <a:xfrm>
              <a:off x="3639580" y="4918587"/>
              <a:ext cx="644826" cy="368710"/>
            </a:xfrm>
            <a:prstGeom prst="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Bipartite Matching: Proof of Correctness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6868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>
                    <a:solidFill>
                      <a:schemeClr val="accent6"/>
                    </a:solidFill>
                  </a:rPr>
                  <a:t>Thm. </a:t>
                </a:r>
                <a:r>
                  <a:rPr lang="en-US" altLang="en-US" sz="2000" dirty="0"/>
                  <a:t>Max cardinality matching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dirty="0"/>
                  <a:t> value of max flow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Pf. (of matching val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</m:oMath>
                </a14:m>
                <a:r>
                  <a:rPr lang="en-US" altLang="en-US" sz="20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flow </a:t>
                </a:r>
                <a:r>
                  <a:rPr lang="en-US" altLang="en-US" sz="2000" dirty="0" err="1">
                    <a:solidFill>
                      <a:schemeClr val="accent6"/>
                    </a:solidFill>
                    <a:sym typeface="Symbol" panose="05050102010706020507" pitchFamily="18" charset="2"/>
                  </a:rPr>
                  <a:t>val</a:t>
                </a:r>
                <a:r>
                  <a:rPr lang="en-US" altLang="en-US" sz="20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dirty="0"/>
                  <a:t>Let f be a max flow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000" dirty="0"/>
                  <a:t> of value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000" dirty="0"/>
                  <a:t>Integrality theorem 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</a:t>
                </a:r>
                <a:r>
                  <a:rPr lang="en-US" altLang="en-US" sz="2000" dirty="0"/>
                  <a:t> 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 is integral and we can assume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000" dirty="0"/>
                  <a:t> is 0-1.</a:t>
                </a:r>
              </a:p>
              <a:p>
                <a:pPr marL="0" indent="0">
                  <a:buNone/>
                </a:pPr>
                <a:r>
                  <a:rPr lang="en-US" altLang="en-US" sz="2000" dirty="0"/>
                  <a:t>Consider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dirty="0"/>
                  <a:t> set of edges from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287338" lvl="2" indent="-287338"/>
                <a:r>
                  <a:rPr lang="en-US" altLang="en-US" sz="2000" dirty="0"/>
                  <a:t>each node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2000" dirty="0"/>
                  <a:t> participates in at most one edge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altLang="en-US" sz="2000" dirty="0"/>
              </a:p>
              <a:p>
                <a:pPr marL="287338" lvl="2" indent="-287338"/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| =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 because the flow from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/>
                  <a:t> equals to the flow value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.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686800" cy="4797690"/>
              </a:xfrm>
              <a:blipFill>
                <a:blip r:embed="rId3"/>
                <a:stretch>
                  <a:fillRect l="-702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140" name="Oval 4">
            <a:extLst>
              <a:ext uri="{FF2B5EF4-FFF2-40B4-BE49-F238E27FC236}">
                <a16:creationId xmlns:a16="http://schemas.microsoft.com/office/drawing/2014/main" id="{0F0B1CDF-80E9-45DA-B54C-FC13074FB2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4768" y="5036152"/>
            <a:ext cx="225425" cy="2238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141" name="Oval 5">
            <a:extLst>
              <a:ext uri="{FF2B5EF4-FFF2-40B4-BE49-F238E27FC236}">
                <a16:creationId xmlns:a16="http://schemas.microsoft.com/office/drawing/2014/main" id="{0AA5EA37-AE59-4967-B69A-2D601AF5E8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102" y="3637565"/>
            <a:ext cx="225425" cy="2238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42" name="Oval 6">
            <a:extLst>
              <a:ext uri="{FF2B5EF4-FFF2-40B4-BE49-F238E27FC236}">
                <a16:creationId xmlns:a16="http://schemas.microsoft.com/office/drawing/2014/main" id="{43706166-AD4A-4CE6-A410-F8322092A7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102" y="5036152"/>
            <a:ext cx="225425" cy="2238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143" name="Oval 7">
            <a:extLst>
              <a:ext uri="{FF2B5EF4-FFF2-40B4-BE49-F238E27FC236}">
                <a16:creationId xmlns:a16="http://schemas.microsoft.com/office/drawing/2014/main" id="{506C5BA9-7E62-49DC-B39B-A72A8C9F8F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102" y="6336315"/>
            <a:ext cx="225425" cy="2222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</a:t>
            </a:r>
          </a:p>
        </p:txBody>
      </p:sp>
      <p:cxnSp>
        <p:nvCxnSpPr>
          <p:cNvPr id="144" name="AutoShape 8">
            <a:extLst>
              <a:ext uri="{FF2B5EF4-FFF2-40B4-BE49-F238E27FC236}">
                <a16:creationId xmlns:a16="http://schemas.microsoft.com/office/drawing/2014/main" id="{0EFD034F-A2FE-4CB0-92EC-647543266903}"/>
              </a:ext>
            </a:extLst>
          </p:cNvPr>
          <p:cNvCxnSpPr>
            <a:cxnSpLocks noChangeShapeType="1"/>
            <a:stCxn id="140" idx="6"/>
            <a:endCxn id="141" idx="3"/>
          </p:cNvCxnSpPr>
          <p:nvPr/>
        </p:nvCxnSpPr>
        <p:spPr bwMode="auto">
          <a:xfrm flipV="1">
            <a:off x="610193" y="3828622"/>
            <a:ext cx="898922" cy="1319449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AutoShape 9">
            <a:extLst>
              <a:ext uri="{FF2B5EF4-FFF2-40B4-BE49-F238E27FC236}">
                <a16:creationId xmlns:a16="http://schemas.microsoft.com/office/drawing/2014/main" id="{6FA7F3D4-E0CF-4499-9F03-E7BA953C140D}"/>
              </a:ext>
            </a:extLst>
          </p:cNvPr>
          <p:cNvCxnSpPr>
            <a:cxnSpLocks noChangeShapeType="1"/>
            <a:stCxn id="140" idx="6"/>
            <a:endCxn id="142" idx="2"/>
          </p:cNvCxnSpPr>
          <p:nvPr/>
        </p:nvCxnSpPr>
        <p:spPr bwMode="auto">
          <a:xfrm>
            <a:off x="610193" y="5148071"/>
            <a:ext cx="865909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" name="AutoShape 10">
            <a:extLst>
              <a:ext uri="{FF2B5EF4-FFF2-40B4-BE49-F238E27FC236}">
                <a16:creationId xmlns:a16="http://schemas.microsoft.com/office/drawing/2014/main" id="{187C6343-0AA0-4E51-98B8-73F1D01F813F}"/>
              </a:ext>
            </a:extLst>
          </p:cNvPr>
          <p:cNvCxnSpPr>
            <a:cxnSpLocks noChangeShapeType="1"/>
            <a:stCxn id="140" idx="6"/>
            <a:endCxn id="143" idx="1"/>
          </p:cNvCxnSpPr>
          <p:nvPr/>
        </p:nvCxnSpPr>
        <p:spPr bwMode="auto">
          <a:xfrm>
            <a:off x="610193" y="5148071"/>
            <a:ext cx="898922" cy="122079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" name="AutoShape 11">
            <a:extLst>
              <a:ext uri="{FF2B5EF4-FFF2-40B4-BE49-F238E27FC236}">
                <a16:creationId xmlns:a16="http://schemas.microsoft.com/office/drawing/2014/main" id="{DD9B6402-A896-49C5-AC0C-79AD0EB09432}"/>
              </a:ext>
            </a:extLst>
          </p:cNvPr>
          <p:cNvCxnSpPr>
            <a:cxnSpLocks noChangeShapeType="1"/>
            <a:stCxn id="142" idx="6"/>
            <a:endCxn id="151" idx="2"/>
          </p:cNvCxnSpPr>
          <p:nvPr/>
        </p:nvCxnSpPr>
        <p:spPr bwMode="auto">
          <a:xfrm>
            <a:off x="1701527" y="5148071"/>
            <a:ext cx="141769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AutoShape 12">
            <a:extLst>
              <a:ext uri="{FF2B5EF4-FFF2-40B4-BE49-F238E27FC236}">
                <a16:creationId xmlns:a16="http://schemas.microsoft.com/office/drawing/2014/main" id="{41467E80-0D18-46AE-9ED4-D6FE5F073EA0}"/>
              </a:ext>
            </a:extLst>
          </p:cNvPr>
          <p:cNvCxnSpPr>
            <a:cxnSpLocks noChangeShapeType="1"/>
            <a:stCxn id="141" idx="6"/>
            <a:endCxn id="150" idx="2"/>
          </p:cNvCxnSpPr>
          <p:nvPr/>
        </p:nvCxnSpPr>
        <p:spPr bwMode="auto">
          <a:xfrm>
            <a:off x="1701527" y="3749484"/>
            <a:ext cx="1417692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" name="AutoShape 13">
            <a:extLst>
              <a:ext uri="{FF2B5EF4-FFF2-40B4-BE49-F238E27FC236}">
                <a16:creationId xmlns:a16="http://schemas.microsoft.com/office/drawing/2014/main" id="{4ACCB364-5436-4560-9796-8A9B04EF2539}"/>
              </a:ext>
            </a:extLst>
          </p:cNvPr>
          <p:cNvCxnSpPr>
            <a:cxnSpLocks noChangeShapeType="1"/>
            <a:stCxn id="143" idx="6"/>
            <a:endCxn id="152" idx="2"/>
          </p:cNvCxnSpPr>
          <p:nvPr/>
        </p:nvCxnSpPr>
        <p:spPr bwMode="auto">
          <a:xfrm>
            <a:off x="1701527" y="6447440"/>
            <a:ext cx="141769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0" name="Oval 14">
            <a:extLst>
              <a:ext uri="{FF2B5EF4-FFF2-40B4-BE49-F238E27FC236}">
                <a16:creationId xmlns:a16="http://schemas.microsoft.com/office/drawing/2014/main" id="{66C9998D-D829-4B63-AB2D-72D5C00B46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9219" y="3637565"/>
            <a:ext cx="223837" cy="2238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1'</a:t>
            </a:r>
          </a:p>
        </p:txBody>
      </p:sp>
      <p:sp>
        <p:nvSpPr>
          <p:cNvPr id="151" name="Oval 15">
            <a:extLst>
              <a:ext uri="{FF2B5EF4-FFF2-40B4-BE49-F238E27FC236}">
                <a16:creationId xmlns:a16="http://schemas.microsoft.com/office/drawing/2014/main" id="{D371C8F5-9CC9-40B0-A4D9-D976210C75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9219" y="5036152"/>
            <a:ext cx="223837" cy="2238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3'</a:t>
            </a:r>
          </a:p>
        </p:txBody>
      </p:sp>
      <p:sp>
        <p:nvSpPr>
          <p:cNvPr id="152" name="Oval 16">
            <a:extLst>
              <a:ext uri="{FF2B5EF4-FFF2-40B4-BE49-F238E27FC236}">
                <a16:creationId xmlns:a16="http://schemas.microsoft.com/office/drawing/2014/main" id="{11599CCE-D38D-463B-B488-E2E60BF07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9219" y="6336315"/>
            <a:ext cx="223837" cy="2222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5'</a:t>
            </a:r>
          </a:p>
        </p:txBody>
      </p:sp>
      <p:cxnSp>
        <p:nvCxnSpPr>
          <p:cNvPr id="153" name="AutoShape 17">
            <a:extLst>
              <a:ext uri="{FF2B5EF4-FFF2-40B4-BE49-F238E27FC236}">
                <a16:creationId xmlns:a16="http://schemas.microsoft.com/office/drawing/2014/main" id="{8E9BC598-EE55-4C0B-BE80-7EC22E2665F2}"/>
              </a:ext>
            </a:extLst>
          </p:cNvPr>
          <p:cNvCxnSpPr>
            <a:cxnSpLocks noChangeShapeType="1"/>
            <a:stCxn id="141" idx="6"/>
            <a:endCxn id="160" idx="1"/>
          </p:cNvCxnSpPr>
          <p:nvPr/>
        </p:nvCxnSpPr>
        <p:spPr bwMode="auto">
          <a:xfrm>
            <a:off x="1701527" y="3749484"/>
            <a:ext cx="1450472" cy="6214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" name="Oval 18">
            <a:extLst>
              <a:ext uri="{FF2B5EF4-FFF2-40B4-BE49-F238E27FC236}">
                <a16:creationId xmlns:a16="http://schemas.microsoft.com/office/drawing/2014/main" id="{71CF4699-DF24-44D4-A6ED-B10F89D02F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53287" y="5036152"/>
            <a:ext cx="223837" cy="2238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t</a:t>
            </a:r>
          </a:p>
        </p:txBody>
      </p:sp>
      <p:cxnSp>
        <p:nvCxnSpPr>
          <p:cNvPr id="155" name="AutoShape 19">
            <a:extLst>
              <a:ext uri="{FF2B5EF4-FFF2-40B4-BE49-F238E27FC236}">
                <a16:creationId xmlns:a16="http://schemas.microsoft.com/office/drawing/2014/main" id="{31D094CC-49C5-48FC-92D2-D5A3D54A9386}"/>
              </a:ext>
            </a:extLst>
          </p:cNvPr>
          <p:cNvCxnSpPr>
            <a:cxnSpLocks noChangeShapeType="1"/>
            <a:stCxn id="150" idx="6"/>
            <a:endCxn id="154" idx="0"/>
          </p:cNvCxnSpPr>
          <p:nvPr/>
        </p:nvCxnSpPr>
        <p:spPr bwMode="auto">
          <a:xfrm>
            <a:off x="3343056" y="3749484"/>
            <a:ext cx="822150" cy="1286668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AutoShape 20">
            <a:extLst>
              <a:ext uri="{FF2B5EF4-FFF2-40B4-BE49-F238E27FC236}">
                <a16:creationId xmlns:a16="http://schemas.microsoft.com/office/drawing/2014/main" id="{13AB95F5-F5E3-472D-9AF1-C9A1125A7522}"/>
              </a:ext>
            </a:extLst>
          </p:cNvPr>
          <p:cNvCxnSpPr>
            <a:cxnSpLocks noChangeShapeType="1"/>
            <a:stCxn id="151" idx="6"/>
            <a:endCxn id="154" idx="2"/>
          </p:cNvCxnSpPr>
          <p:nvPr/>
        </p:nvCxnSpPr>
        <p:spPr bwMode="auto">
          <a:xfrm>
            <a:off x="3343056" y="5148071"/>
            <a:ext cx="71023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" name="AutoShape 21">
            <a:extLst>
              <a:ext uri="{FF2B5EF4-FFF2-40B4-BE49-F238E27FC236}">
                <a16:creationId xmlns:a16="http://schemas.microsoft.com/office/drawing/2014/main" id="{1637D5FE-24F0-41F3-9108-1CF336B71F46}"/>
              </a:ext>
            </a:extLst>
          </p:cNvPr>
          <p:cNvCxnSpPr>
            <a:cxnSpLocks noChangeShapeType="1"/>
            <a:stCxn id="152" idx="7"/>
            <a:endCxn id="154" idx="4"/>
          </p:cNvCxnSpPr>
          <p:nvPr/>
        </p:nvCxnSpPr>
        <p:spPr bwMode="auto">
          <a:xfrm flipV="1">
            <a:off x="3310276" y="5259990"/>
            <a:ext cx="854930" cy="1108873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" name="Oval 22">
            <a:extLst>
              <a:ext uri="{FF2B5EF4-FFF2-40B4-BE49-F238E27FC236}">
                <a16:creationId xmlns:a16="http://schemas.microsoft.com/office/drawing/2014/main" id="{9EF4737A-1C3C-4A30-9D4A-D16A3FA159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102" y="4337652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59" name="Oval 23">
            <a:extLst>
              <a:ext uri="{FF2B5EF4-FFF2-40B4-BE49-F238E27FC236}">
                <a16:creationId xmlns:a16="http://schemas.microsoft.com/office/drawing/2014/main" id="{FC8B5D62-6284-42A3-86EA-1A1C33F5DA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102" y="5671152"/>
            <a:ext cx="225425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160" name="Oval 24">
            <a:extLst>
              <a:ext uri="{FF2B5EF4-FFF2-40B4-BE49-F238E27FC236}">
                <a16:creationId xmlns:a16="http://schemas.microsoft.com/office/drawing/2014/main" id="{9C72D47F-9D80-43C5-A5B3-0D77451C71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9219" y="4337652"/>
            <a:ext cx="223837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2'</a:t>
            </a:r>
          </a:p>
        </p:txBody>
      </p:sp>
      <p:sp>
        <p:nvSpPr>
          <p:cNvPr id="161" name="Oval 25">
            <a:extLst>
              <a:ext uri="{FF2B5EF4-FFF2-40B4-BE49-F238E27FC236}">
                <a16:creationId xmlns:a16="http://schemas.microsoft.com/office/drawing/2014/main" id="{17651E2C-D178-45C9-8699-70EAC46EB8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9219" y="5671152"/>
            <a:ext cx="223837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4'</a:t>
            </a:r>
          </a:p>
        </p:txBody>
      </p:sp>
      <p:cxnSp>
        <p:nvCxnSpPr>
          <p:cNvPr id="162" name="AutoShape 26">
            <a:extLst>
              <a:ext uri="{FF2B5EF4-FFF2-40B4-BE49-F238E27FC236}">
                <a16:creationId xmlns:a16="http://schemas.microsoft.com/office/drawing/2014/main" id="{CD01C067-2AC9-4D9B-BC64-834B78A21DF5}"/>
              </a:ext>
            </a:extLst>
          </p:cNvPr>
          <p:cNvCxnSpPr>
            <a:cxnSpLocks noChangeShapeType="1"/>
            <a:stCxn id="158" idx="6"/>
            <a:endCxn id="160" idx="2"/>
          </p:cNvCxnSpPr>
          <p:nvPr/>
        </p:nvCxnSpPr>
        <p:spPr bwMode="auto">
          <a:xfrm>
            <a:off x="1701527" y="4451159"/>
            <a:ext cx="1417692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AutoShape 27">
            <a:extLst>
              <a:ext uri="{FF2B5EF4-FFF2-40B4-BE49-F238E27FC236}">
                <a16:creationId xmlns:a16="http://schemas.microsoft.com/office/drawing/2014/main" id="{18E96675-9075-4676-8F7E-B93CE76B2455}"/>
              </a:ext>
            </a:extLst>
          </p:cNvPr>
          <p:cNvCxnSpPr>
            <a:cxnSpLocks noChangeShapeType="1"/>
            <a:stCxn id="159" idx="6"/>
            <a:endCxn id="160" idx="3"/>
          </p:cNvCxnSpPr>
          <p:nvPr/>
        </p:nvCxnSpPr>
        <p:spPr bwMode="auto">
          <a:xfrm flipV="1">
            <a:off x="1701527" y="4531420"/>
            <a:ext cx="1450472" cy="125244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AutoShape 28">
            <a:extLst>
              <a:ext uri="{FF2B5EF4-FFF2-40B4-BE49-F238E27FC236}">
                <a16:creationId xmlns:a16="http://schemas.microsoft.com/office/drawing/2014/main" id="{2704DDC7-500F-42C4-88E7-D2DD5F50BFBE}"/>
              </a:ext>
            </a:extLst>
          </p:cNvPr>
          <p:cNvCxnSpPr>
            <a:cxnSpLocks noChangeShapeType="1"/>
            <a:stCxn id="142" idx="6"/>
            <a:endCxn id="161" idx="1"/>
          </p:cNvCxnSpPr>
          <p:nvPr/>
        </p:nvCxnSpPr>
        <p:spPr bwMode="auto">
          <a:xfrm>
            <a:off x="1701527" y="5148071"/>
            <a:ext cx="1450472" cy="556094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AutoShape 29">
            <a:extLst>
              <a:ext uri="{FF2B5EF4-FFF2-40B4-BE49-F238E27FC236}">
                <a16:creationId xmlns:a16="http://schemas.microsoft.com/office/drawing/2014/main" id="{D40407AD-E2D2-495F-9120-C4A8672B17FC}"/>
              </a:ext>
            </a:extLst>
          </p:cNvPr>
          <p:cNvCxnSpPr>
            <a:cxnSpLocks noChangeShapeType="1"/>
            <a:stCxn id="159" idx="6"/>
            <a:endCxn id="152" idx="1"/>
          </p:cNvCxnSpPr>
          <p:nvPr/>
        </p:nvCxnSpPr>
        <p:spPr bwMode="auto">
          <a:xfrm>
            <a:off x="1701527" y="5783865"/>
            <a:ext cx="1450472" cy="584998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AutoShape 30">
            <a:extLst>
              <a:ext uri="{FF2B5EF4-FFF2-40B4-BE49-F238E27FC236}">
                <a16:creationId xmlns:a16="http://schemas.microsoft.com/office/drawing/2014/main" id="{2C42B3AC-DB3E-48F9-8F51-88D11EE47E33}"/>
              </a:ext>
            </a:extLst>
          </p:cNvPr>
          <p:cNvCxnSpPr>
            <a:cxnSpLocks noChangeShapeType="1"/>
            <a:stCxn id="143" idx="6"/>
            <a:endCxn id="160" idx="4"/>
          </p:cNvCxnSpPr>
          <p:nvPr/>
        </p:nvCxnSpPr>
        <p:spPr bwMode="auto">
          <a:xfrm flipV="1">
            <a:off x="1701527" y="4564665"/>
            <a:ext cx="1529611" cy="1882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AutoShape 31">
            <a:extLst>
              <a:ext uri="{FF2B5EF4-FFF2-40B4-BE49-F238E27FC236}">
                <a16:creationId xmlns:a16="http://schemas.microsoft.com/office/drawing/2014/main" id="{ADA424A5-BFFB-4AE2-9D7C-5827F1277843}"/>
              </a:ext>
            </a:extLst>
          </p:cNvPr>
          <p:cNvCxnSpPr>
            <a:cxnSpLocks noChangeShapeType="1"/>
            <a:stCxn id="142" idx="6"/>
            <a:endCxn id="150" idx="3"/>
          </p:cNvCxnSpPr>
          <p:nvPr/>
        </p:nvCxnSpPr>
        <p:spPr bwMode="auto">
          <a:xfrm flipV="1">
            <a:off x="1701527" y="3828622"/>
            <a:ext cx="1450472" cy="131944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32">
            <a:extLst>
              <a:ext uri="{FF2B5EF4-FFF2-40B4-BE49-F238E27FC236}">
                <a16:creationId xmlns:a16="http://schemas.microsoft.com/office/drawing/2014/main" id="{7F00B6C6-F8C4-4795-AC91-D07E9116F2E5}"/>
              </a:ext>
            </a:extLst>
          </p:cNvPr>
          <p:cNvCxnSpPr>
            <a:cxnSpLocks noChangeShapeType="1"/>
            <a:stCxn id="140" idx="6"/>
            <a:endCxn id="158" idx="2"/>
          </p:cNvCxnSpPr>
          <p:nvPr/>
        </p:nvCxnSpPr>
        <p:spPr bwMode="auto">
          <a:xfrm flipV="1">
            <a:off x="610193" y="4451159"/>
            <a:ext cx="865909" cy="696912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33">
            <a:extLst>
              <a:ext uri="{FF2B5EF4-FFF2-40B4-BE49-F238E27FC236}">
                <a16:creationId xmlns:a16="http://schemas.microsoft.com/office/drawing/2014/main" id="{8E62ED3F-1400-4771-8427-355517875EC6}"/>
              </a:ext>
            </a:extLst>
          </p:cNvPr>
          <p:cNvCxnSpPr>
            <a:cxnSpLocks noChangeShapeType="1"/>
            <a:stCxn id="140" idx="6"/>
            <a:endCxn id="159" idx="2"/>
          </p:cNvCxnSpPr>
          <p:nvPr/>
        </p:nvCxnSpPr>
        <p:spPr bwMode="auto">
          <a:xfrm>
            <a:off x="610193" y="5148071"/>
            <a:ext cx="865909" cy="635794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34">
            <a:extLst>
              <a:ext uri="{FF2B5EF4-FFF2-40B4-BE49-F238E27FC236}">
                <a16:creationId xmlns:a16="http://schemas.microsoft.com/office/drawing/2014/main" id="{66BBA2B6-584F-4BBD-8908-5A75F9CB29FD}"/>
              </a:ext>
            </a:extLst>
          </p:cNvPr>
          <p:cNvCxnSpPr>
            <a:cxnSpLocks noChangeShapeType="1"/>
            <a:stCxn id="160" idx="6"/>
            <a:endCxn id="154" idx="1"/>
          </p:cNvCxnSpPr>
          <p:nvPr/>
        </p:nvCxnSpPr>
        <p:spPr bwMode="auto">
          <a:xfrm>
            <a:off x="3343056" y="4451159"/>
            <a:ext cx="743011" cy="617773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35">
            <a:extLst>
              <a:ext uri="{FF2B5EF4-FFF2-40B4-BE49-F238E27FC236}">
                <a16:creationId xmlns:a16="http://schemas.microsoft.com/office/drawing/2014/main" id="{EB0B6560-EAC7-47A1-8BF0-B5A30A130E14}"/>
              </a:ext>
            </a:extLst>
          </p:cNvPr>
          <p:cNvCxnSpPr>
            <a:cxnSpLocks noChangeShapeType="1"/>
            <a:stCxn id="161" idx="6"/>
            <a:endCxn id="154" idx="3"/>
          </p:cNvCxnSpPr>
          <p:nvPr/>
        </p:nvCxnSpPr>
        <p:spPr bwMode="auto">
          <a:xfrm flipV="1">
            <a:off x="3343056" y="5227210"/>
            <a:ext cx="743011" cy="556655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2" name="Text Box 36">
            <a:extLst>
              <a:ext uri="{FF2B5EF4-FFF2-40B4-BE49-F238E27FC236}">
                <a16:creationId xmlns:a16="http://schemas.microsoft.com/office/drawing/2014/main" id="{C78741F7-CA98-40D3-8EB2-5201E9571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514" y="4239227"/>
            <a:ext cx="3349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73" name="Text Box 37">
            <a:extLst>
              <a:ext uri="{FF2B5EF4-FFF2-40B4-BE49-F238E27FC236}">
                <a16:creationId xmlns:a16="http://schemas.microsoft.com/office/drawing/2014/main" id="{CBA6921F-04D4-412D-8481-1B500E095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574" y="4239227"/>
            <a:ext cx="3349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 Box 38">
                <a:extLst>
                  <a:ext uri="{FF2B5EF4-FFF2-40B4-BE49-F238E27FC236}">
                    <a16:creationId xmlns:a16="http://schemas.microsoft.com/office/drawing/2014/main" id="{E577EE48-7F99-4B67-B753-56EF4EC4C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2727" y="3553633"/>
                <a:ext cx="333375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∞</m:t>
                      </m:r>
                    </m:oMath>
                  </m:oMathPara>
                </a14:m>
                <a:endPara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74" name="Text Box 38">
                <a:extLst>
                  <a:ext uri="{FF2B5EF4-FFF2-40B4-BE49-F238E27FC236}">
                    <a16:creationId xmlns:a16="http://schemas.microsoft.com/office/drawing/2014/main" id="{E577EE48-7F99-4B67-B753-56EF4EC4C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2727" y="3553633"/>
                <a:ext cx="333375" cy="338554"/>
              </a:xfrm>
              <a:prstGeom prst="rect">
                <a:avLst/>
              </a:prstGeom>
              <a:blipFill>
                <a:blip r:embed="rId4"/>
                <a:stretch>
                  <a:fillRect l="-18182" b="-1818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Text Box 59">
            <a:extLst>
              <a:ext uri="{FF2B5EF4-FFF2-40B4-BE49-F238E27FC236}">
                <a16:creationId xmlns:a16="http://schemas.microsoft.com/office/drawing/2014/main" id="{6EE832E3-51C7-4533-AA54-9B7D0DEA0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087" y="3562160"/>
            <a:ext cx="554038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92DCD5-BC84-4403-B251-3EE280BA5E4D}"/>
              </a:ext>
            </a:extLst>
          </p:cNvPr>
          <p:cNvGrpSpPr/>
          <p:nvPr/>
        </p:nvGrpSpPr>
        <p:grpSpPr>
          <a:xfrm>
            <a:off x="4481724" y="3374696"/>
            <a:ext cx="4300604" cy="3072744"/>
            <a:chOff x="4481724" y="3374696"/>
            <a:chExt cx="4300604" cy="3072744"/>
          </a:xfrm>
        </p:grpSpPr>
        <p:sp>
          <p:nvSpPr>
            <p:cNvPr id="175" name="Oval 39">
              <a:extLst>
                <a:ext uri="{FF2B5EF4-FFF2-40B4-BE49-F238E27FC236}">
                  <a16:creationId xmlns:a16="http://schemas.microsoft.com/office/drawing/2014/main" id="{CB50ADB7-DF81-4C3C-809E-39F4D190BD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63147" y="3537552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176" name="Oval 40">
              <a:extLst>
                <a:ext uri="{FF2B5EF4-FFF2-40B4-BE49-F238E27FC236}">
                  <a16:creationId xmlns:a16="http://schemas.microsoft.com/office/drawing/2014/main" id="{FA1DFCFD-3D29-4AB3-ADF6-5FE65F8BC2D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63147" y="4913915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3</a:t>
              </a:r>
            </a:p>
          </p:txBody>
        </p:sp>
        <p:sp>
          <p:nvSpPr>
            <p:cNvPr id="177" name="Oval 41">
              <a:extLst>
                <a:ext uri="{FF2B5EF4-FFF2-40B4-BE49-F238E27FC236}">
                  <a16:creationId xmlns:a16="http://schemas.microsoft.com/office/drawing/2014/main" id="{324C9503-7EFB-4961-89F2-3F5E0A4A89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63147" y="6222015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5</a:t>
              </a:r>
            </a:p>
          </p:txBody>
        </p:sp>
        <p:cxnSp>
          <p:nvCxnSpPr>
            <p:cNvPr id="178" name="AutoShape 42">
              <a:extLst>
                <a:ext uri="{FF2B5EF4-FFF2-40B4-BE49-F238E27FC236}">
                  <a16:creationId xmlns:a16="http://schemas.microsoft.com/office/drawing/2014/main" id="{E6E95CAA-622A-404F-9065-900AAE6E946A}"/>
                </a:ext>
              </a:extLst>
            </p:cNvPr>
            <p:cNvCxnSpPr>
              <a:cxnSpLocks noChangeShapeType="1"/>
              <a:stCxn id="176" idx="6"/>
              <a:endCxn id="182" idx="2"/>
            </p:cNvCxnSpPr>
            <p:nvPr/>
          </p:nvCxnSpPr>
          <p:spPr bwMode="auto">
            <a:xfrm>
              <a:off x="5688572" y="5028215"/>
              <a:ext cx="21701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AutoShape 43">
              <a:extLst>
                <a:ext uri="{FF2B5EF4-FFF2-40B4-BE49-F238E27FC236}">
                  <a16:creationId xmlns:a16="http://schemas.microsoft.com/office/drawing/2014/main" id="{BC4CC7BE-B861-4A1E-9C7D-54B65AD959FD}"/>
                </a:ext>
              </a:extLst>
            </p:cNvPr>
            <p:cNvCxnSpPr>
              <a:cxnSpLocks noChangeShapeType="1"/>
              <a:stCxn id="175" idx="6"/>
              <a:endCxn id="181" idx="2"/>
            </p:cNvCxnSpPr>
            <p:nvPr/>
          </p:nvCxnSpPr>
          <p:spPr bwMode="auto">
            <a:xfrm>
              <a:off x="5688572" y="3651852"/>
              <a:ext cx="2170113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AutoShape 44">
              <a:extLst>
                <a:ext uri="{FF2B5EF4-FFF2-40B4-BE49-F238E27FC236}">
                  <a16:creationId xmlns:a16="http://schemas.microsoft.com/office/drawing/2014/main" id="{877A5FE7-95A5-49DD-B94F-CD6B57FBDD47}"/>
                </a:ext>
              </a:extLst>
            </p:cNvPr>
            <p:cNvCxnSpPr>
              <a:cxnSpLocks noChangeShapeType="1"/>
              <a:stCxn id="177" idx="6"/>
              <a:endCxn id="183" idx="2"/>
            </p:cNvCxnSpPr>
            <p:nvPr/>
          </p:nvCxnSpPr>
          <p:spPr bwMode="auto">
            <a:xfrm>
              <a:off x="5688572" y="6334727"/>
              <a:ext cx="21701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1" name="Oval 45">
              <a:extLst>
                <a:ext uri="{FF2B5EF4-FFF2-40B4-BE49-F238E27FC236}">
                  <a16:creationId xmlns:a16="http://schemas.microsoft.com/office/drawing/2014/main" id="{B8842DFE-584A-4167-88A7-768283B67F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8685" y="3537552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1'</a:t>
              </a:r>
            </a:p>
          </p:txBody>
        </p:sp>
        <p:sp>
          <p:nvSpPr>
            <p:cNvPr id="182" name="Oval 46">
              <a:extLst>
                <a:ext uri="{FF2B5EF4-FFF2-40B4-BE49-F238E27FC236}">
                  <a16:creationId xmlns:a16="http://schemas.microsoft.com/office/drawing/2014/main" id="{319BA30F-296A-4686-BCF8-AF3529B4C0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8685" y="4913915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3'</a:t>
              </a:r>
            </a:p>
          </p:txBody>
        </p:sp>
        <p:sp>
          <p:nvSpPr>
            <p:cNvPr id="183" name="Oval 47">
              <a:extLst>
                <a:ext uri="{FF2B5EF4-FFF2-40B4-BE49-F238E27FC236}">
                  <a16:creationId xmlns:a16="http://schemas.microsoft.com/office/drawing/2014/main" id="{45F5E9EA-E2DE-45DA-AFC1-42F97F551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8685" y="6222015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5'</a:t>
              </a:r>
            </a:p>
          </p:txBody>
        </p:sp>
        <p:cxnSp>
          <p:nvCxnSpPr>
            <p:cNvPr id="184" name="AutoShape 48">
              <a:extLst>
                <a:ext uri="{FF2B5EF4-FFF2-40B4-BE49-F238E27FC236}">
                  <a16:creationId xmlns:a16="http://schemas.microsoft.com/office/drawing/2014/main" id="{A7C35298-90D8-4745-8915-7DA9EC9D8F32}"/>
                </a:ext>
              </a:extLst>
            </p:cNvPr>
            <p:cNvCxnSpPr>
              <a:cxnSpLocks noChangeShapeType="1"/>
              <a:stCxn id="175" idx="6"/>
              <a:endCxn id="187" idx="2"/>
            </p:cNvCxnSpPr>
            <p:nvPr/>
          </p:nvCxnSpPr>
          <p:spPr bwMode="auto">
            <a:xfrm>
              <a:off x="5688572" y="3651852"/>
              <a:ext cx="2170113" cy="6715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5" name="Oval 49">
              <a:extLst>
                <a:ext uri="{FF2B5EF4-FFF2-40B4-BE49-F238E27FC236}">
                  <a16:creationId xmlns:a16="http://schemas.microsoft.com/office/drawing/2014/main" id="{44C2D83F-2D5A-4B67-B308-D12E66CDBF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63147" y="4210652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186" name="Oval 50">
              <a:extLst>
                <a:ext uri="{FF2B5EF4-FFF2-40B4-BE49-F238E27FC236}">
                  <a16:creationId xmlns:a16="http://schemas.microsoft.com/office/drawing/2014/main" id="{A5BDAC30-0359-4807-AD9E-026CA9DB14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63147" y="5552090"/>
              <a:ext cx="225425" cy="2270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187" name="Oval 51">
              <a:extLst>
                <a:ext uri="{FF2B5EF4-FFF2-40B4-BE49-F238E27FC236}">
                  <a16:creationId xmlns:a16="http://schemas.microsoft.com/office/drawing/2014/main" id="{E1193BE2-734A-4427-8AF0-7C8044C6DA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8685" y="4210652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2'</a:t>
              </a:r>
            </a:p>
          </p:txBody>
        </p:sp>
        <p:sp>
          <p:nvSpPr>
            <p:cNvPr id="188" name="Oval 52">
              <a:extLst>
                <a:ext uri="{FF2B5EF4-FFF2-40B4-BE49-F238E27FC236}">
                  <a16:creationId xmlns:a16="http://schemas.microsoft.com/office/drawing/2014/main" id="{54FA0B4F-5EAE-46B4-B39D-35849C49D2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8685" y="5552090"/>
              <a:ext cx="225425" cy="2270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4'</a:t>
              </a:r>
            </a:p>
          </p:txBody>
        </p:sp>
        <p:cxnSp>
          <p:nvCxnSpPr>
            <p:cNvPr id="189" name="AutoShape 53">
              <a:extLst>
                <a:ext uri="{FF2B5EF4-FFF2-40B4-BE49-F238E27FC236}">
                  <a16:creationId xmlns:a16="http://schemas.microsoft.com/office/drawing/2014/main" id="{69D18357-8DE7-4F06-9F5D-E2C3C1D8A588}"/>
                </a:ext>
              </a:extLst>
            </p:cNvPr>
            <p:cNvCxnSpPr>
              <a:cxnSpLocks noChangeShapeType="1"/>
              <a:stCxn id="185" idx="6"/>
              <a:endCxn id="187" idx="2"/>
            </p:cNvCxnSpPr>
            <p:nvPr/>
          </p:nvCxnSpPr>
          <p:spPr bwMode="auto">
            <a:xfrm>
              <a:off x="5688572" y="4323365"/>
              <a:ext cx="2170113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AutoShape 54">
              <a:extLst>
                <a:ext uri="{FF2B5EF4-FFF2-40B4-BE49-F238E27FC236}">
                  <a16:creationId xmlns:a16="http://schemas.microsoft.com/office/drawing/2014/main" id="{BA7197EE-C5F8-4B2D-9F68-077784F697DD}"/>
                </a:ext>
              </a:extLst>
            </p:cNvPr>
            <p:cNvCxnSpPr>
              <a:cxnSpLocks noChangeShapeType="1"/>
              <a:stCxn id="186" idx="6"/>
              <a:endCxn id="187" idx="2"/>
            </p:cNvCxnSpPr>
            <p:nvPr/>
          </p:nvCxnSpPr>
          <p:spPr bwMode="auto">
            <a:xfrm flipV="1">
              <a:off x="5688572" y="4323365"/>
              <a:ext cx="2170113" cy="13430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AutoShape 55">
              <a:extLst>
                <a:ext uri="{FF2B5EF4-FFF2-40B4-BE49-F238E27FC236}">
                  <a16:creationId xmlns:a16="http://schemas.microsoft.com/office/drawing/2014/main" id="{BC900F69-C0E9-4B8D-95C5-B5141E1BB580}"/>
                </a:ext>
              </a:extLst>
            </p:cNvPr>
            <p:cNvCxnSpPr>
              <a:cxnSpLocks noChangeShapeType="1"/>
              <a:stCxn id="176" idx="6"/>
              <a:endCxn id="188" idx="1"/>
            </p:cNvCxnSpPr>
            <p:nvPr/>
          </p:nvCxnSpPr>
          <p:spPr bwMode="auto">
            <a:xfrm>
              <a:off x="5688572" y="5028215"/>
              <a:ext cx="2203450" cy="557212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2" name="AutoShape 56">
              <a:extLst>
                <a:ext uri="{FF2B5EF4-FFF2-40B4-BE49-F238E27FC236}">
                  <a16:creationId xmlns:a16="http://schemas.microsoft.com/office/drawing/2014/main" id="{6DAC8970-7B80-4012-9851-550946334F2D}"/>
                </a:ext>
              </a:extLst>
            </p:cNvPr>
            <p:cNvCxnSpPr>
              <a:cxnSpLocks noChangeShapeType="1"/>
              <a:stCxn id="186" idx="6"/>
              <a:endCxn id="183" idx="2"/>
            </p:cNvCxnSpPr>
            <p:nvPr/>
          </p:nvCxnSpPr>
          <p:spPr bwMode="auto">
            <a:xfrm>
              <a:off x="5688572" y="5666390"/>
              <a:ext cx="2170113" cy="668337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AutoShape 57">
              <a:extLst>
                <a:ext uri="{FF2B5EF4-FFF2-40B4-BE49-F238E27FC236}">
                  <a16:creationId xmlns:a16="http://schemas.microsoft.com/office/drawing/2014/main" id="{3DF2F528-FEAE-4B92-985C-7B763FB007C1}"/>
                </a:ext>
              </a:extLst>
            </p:cNvPr>
            <p:cNvCxnSpPr>
              <a:cxnSpLocks noChangeShapeType="1"/>
              <a:stCxn id="177" idx="6"/>
              <a:endCxn id="187" idx="2"/>
            </p:cNvCxnSpPr>
            <p:nvPr/>
          </p:nvCxnSpPr>
          <p:spPr bwMode="auto">
            <a:xfrm flipV="1">
              <a:off x="5688572" y="4323365"/>
              <a:ext cx="2170113" cy="20113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AutoShape 58">
              <a:extLst>
                <a:ext uri="{FF2B5EF4-FFF2-40B4-BE49-F238E27FC236}">
                  <a16:creationId xmlns:a16="http://schemas.microsoft.com/office/drawing/2014/main" id="{2FB81FA7-6173-4B97-A0EE-C6A543B39D79}"/>
                </a:ext>
              </a:extLst>
            </p:cNvPr>
            <p:cNvCxnSpPr>
              <a:cxnSpLocks noChangeShapeType="1"/>
              <a:stCxn id="176" idx="6"/>
              <a:endCxn id="181" idx="2"/>
            </p:cNvCxnSpPr>
            <p:nvPr/>
          </p:nvCxnSpPr>
          <p:spPr bwMode="auto">
            <a:xfrm flipV="1">
              <a:off x="5688572" y="3651852"/>
              <a:ext cx="2170113" cy="13763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6" name="Text Box 60">
              <a:extLst>
                <a:ext uri="{FF2B5EF4-FFF2-40B4-BE49-F238E27FC236}">
                  <a16:creationId xmlns:a16="http://schemas.microsoft.com/office/drawing/2014/main" id="{CB5B6371-5761-4FFB-9603-DB47BE8A7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8291" y="3374696"/>
              <a:ext cx="554037" cy="43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G</a:t>
              </a:r>
            </a:p>
          </p:txBody>
        </p:sp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7EC6EB1E-80FA-4622-A812-7299BBB2A910}"/>
                </a:ext>
              </a:extLst>
            </p:cNvPr>
            <p:cNvSpPr/>
            <p:nvPr/>
          </p:nvSpPr>
          <p:spPr bwMode="auto">
            <a:xfrm>
              <a:off x="4481724" y="4913915"/>
              <a:ext cx="644826" cy="368710"/>
            </a:xfrm>
            <a:prstGeom prst="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3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Applications of Max Flow:</a:t>
            </a:r>
            <a:br>
              <a:rPr kumimoji="0" lang="en-US" sz="3600" dirty="0">
                <a:cs typeface="+mj-cs"/>
              </a:rPr>
            </a:br>
            <a:r>
              <a:rPr kumimoji="0" lang="en-US" sz="3600" dirty="0">
                <a:cs typeface="+mj-cs"/>
              </a:rPr>
              <a:t>Perfect Bipartite Matching</a:t>
            </a:r>
          </a:p>
        </p:txBody>
      </p:sp>
    </p:spTree>
    <p:extLst>
      <p:ext uri="{BB962C8B-B14F-4D97-AF65-F5344CB8AC3E}">
        <p14:creationId xmlns:p14="http://schemas.microsoft.com/office/powerpoint/2010/main" val="61252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Perfect Bipartite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Def.  </a:t>
                </a:r>
                <a:r>
                  <a:rPr lang="en-US" altLang="en-US" sz="2200" dirty="0"/>
                  <a:t>A matching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/>
                  <a:t>is </a:t>
                </a:r>
                <a:r>
                  <a:rPr lang="en-US" altLang="en-US" sz="2200" dirty="0">
                    <a:solidFill>
                      <a:srgbClr val="C00000"/>
                    </a:solidFill>
                  </a:rPr>
                  <a:t>perfect</a:t>
                </a:r>
                <a:r>
                  <a:rPr lang="en-US" altLang="en-US" sz="2200" dirty="0"/>
                  <a:t> if each node appears in exactly one edge in M.</a:t>
                </a:r>
              </a:p>
              <a:p>
                <a:pPr marL="0" indent="0"/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Q.  </a:t>
                </a:r>
                <a:r>
                  <a:rPr lang="en-US" altLang="en-US" sz="2200" dirty="0"/>
                  <a:t>When does a bipartite graph have a perfect matching?</a:t>
                </a:r>
              </a:p>
              <a:p>
                <a:pPr lvl="1"/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Structure of bipartite graphs with perfect matchings:</a:t>
                </a:r>
              </a:p>
              <a:p>
                <a:r>
                  <a:rPr lang="en-US" altLang="en-US" sz="2200" dirty="0"/>
                  <a:t>Clearly we must have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|=|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r>
                  <a:rPr lang="en-US" altLang="en-US" sz="2200" dirty="0"/>
                  <a:t>What other conditions are necessary?</a:t>
                </a:r>
              </a:p>
              <a:p>
                <a:r>
                  <a:rPr lang="en-US" altLang="en-US" sz="2200" dirty="0"/>
                  <a:t>What conditions are sufficient?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79246</TotalTime>
  <Words>2371</Words>
  <Application>Microsoft Office PowerPoint</Application>
  <PresentationFormat>On-screen Show (4:3)</PresentationFormat>
  <Paragraphs>597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ＭＳ Ｐゴシック</vt:lpstr>
      <vt:lpstr>ＭＳ Ｐゴシック</vt:lpstr>
      <vt:lpstr>Arial</vt:lpstr>
      <vt:lpstr>Arial Black</vt:lpstr>
      <vt:lpstr>Cambria Math</vt:lpstr>
      <vt:lpstr>Comic Sans MS</vt:lpstr>
      <vt:lpstr>Helvetica</vt:lpstr>
      <vt:lpstr>Symbol</vt:lpstr>
      <vt:lpstr>Tahoma</vt:lpstr>
      <vt:lpstr>Times New Roman</vt:lpstr>
      <vt:lpstr>Wingdings</vt:lpstr>
      <vt:lpstr>Custom Design</vt:lpstr>
      <vt:lpstr>CSE 421</vt:lpstr>
      <vt:lpstr>Applications of Max Flow: Bipartite Matching</vt:lpstr>
      <vt:lpstr>Maximum Matching Problem</vt:lpstr>
      <vt:lpstr>Bipartite Matching Problem</vt:lpstr>
      <vt:lpstr>Bipartite Matching using Max Flow</vt:lpstr>
      <vt:lpstr>Bipartite Matching: Proof of Correctness</vt:lpstr>
      <vt:lpstr>Bipartite Matching: Proof of Correctness</vt:lpstr>
      <vt:lpstr>Applications of Max Flow: Perfect Bipartite Matching</vt:lpstr>
      <vt:lpstr>Perfect Bipartite Matching</vt:lpstr>
      <vt:lpstr>Perfect Bipartite Matching: N(S)</vt:lpstr>
      <vt:lpstr>Marriage Theorem</vt:lpstr>
      <vt:lpstr>Marriage Theorem</vt:lpstr>
      <vt:lpstr>Applications of Max Flow: Edge Disjoint Paths</vt:lpstr>
      <vt:lpstr>Edge Disjoint Paths Problem</vt:lpstr>
      <vt:lpstr>Max Flow Formulation</vt:lpstr>
      <vt:lpstr>Max Flow Formulation</vt:lpstr>
      <vt:lpstr>Applications of Max Flow: Project Selection </vt:lpstr>
      <vt:lpstr>Project Selection</vt:lpstr>
      <vt:lpstr>Extended Graph</vt:lpstr>
      <vt:lpstr>Extended Graph G′</vt:lpstr>
      <vt:lpstr>Extended Graph G′</vt:lpstr>
      <vt:lpstr>Extended Graph G′</vt:lpstr>
      <vt:lpstr>Extended Graph G′</vt:lpstr>
      <vt:lpstr>Project Selection</vt:lpstr>
      <vt:lpstr>Proof of Claim</vt:lpstr>
      <vt:lpstr>Applications of Max Flow: Image Segmentation</vt:lpstr>
      <vt:lpstr>Image Segmentation</vt:lpstr>
      <vt:lpstr>Foreground / background segmentation</vt:lpstr>
      <vt:lpstr>Min cut Formulation</vt:lpstr>
      <vt:lpstr>Min cut Formulation (cont’d)</vt:lpstr>
      <vt:lpstr>Remark</vt:lpstr>
      <vt:lpstr>Edmonds-Karp Algorithm</vt:lpstr>
      <vt:lpstr>Edmonds-Karp Algorithm</vt:lpstr>
      <vt:lpstr>Distance to s is non-decreasing.</vt:lpstr>
      <vt:lpstr>Distance for bottleneck edges</vt:lpstr>
      <vt:lpstr>Theorem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546</cp:revision>
  <cp:lastPrinted>2000-07-01T21:41:59Z</cp:lastPrinted>
  <dcterms:created xsi:type="dcterms:W3CDTF">1998-04-21T02:39:18Z</dcterms:created>
  <dcterms:modified xsi:type="dcterms:W3CDTF">2022-02-23T18:07:37Z</dcterms:modified>
</cp:coreProperties>
</file>