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4"/>
  </p:notesMasterIdLst>
  <p:handoutMasterIdLst>
    <p:handoutMasterId r:id="rId35"/>
  </p:handoutMasterIdLst>
  <p:sldIdLst>
    <p:sldId id="369" r:id="rId2"/>
    <p:sldId id="944" r:id="rId3"/>
    <p:sldId id="989" r:id="rId4"/>
    <p:sldId id="987" r:id="rId5"/>
    <p:sldId id="418" r:id="rId6"/>
    <p:sldId id="417" r:id="rId7"/>
    <p:sldId id="420" r:id="rId8"/>
    <p:sldId id="419" r:id="rId9"/>
    <p:sldId id="421" r:id="rId10"/>
    <p:sldId id="422" r:id="rId11"/>
    <p:sldId id="424" r:id="rId12"/>
    <p:sldId id="423" r:id="rId13"/>
    <p:sldId id="425" r:id="rId14"/>
    <p:sldId id="986" r:id="rId15"/>
    <p:sldId id="988" r:id="rId16"/>
    <p:sldId id="990" r:id="rId17"/>
    <p:sldId id="392" r:id="rId18"/>
    <p:sldId id="970" r:id="rId19"/>
    <p:sldId id="436" r:id="rId20"/>
    <p:sldId id="992" r:id="rId21"/>
    <p:sldId id="993" r:id="rId22"/>
    <p:sldId id="994" r:id="rId23"/>
    <p:sldId id="995" r:id="rId24"/>
    <p:sldId id="997" r:id="rId25"/>
    <p:sldId id="998" r:id="rId26"/>
    <p:sldId id="999" r:id="rId27"/>
    <p:sldId id="521" r:id="rId28"/>
    <p:sldId id="1000" r:id="rId29"/>
    <p:sldId id="1004" r:id="rId30"/>
    <p:sldId id="1003" r:id="rId31"/>
    <p:sldId id="1005" r:id="rId32"/>
    <p:sldId id="1006" r:id="rId3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33CC"/>
    <a:srgbClr val="FF3300"/>
    <a:srgbClr val="5DBAFF"/>
    <a:srgbClr val="FF00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78683" autoAdjust="0"/>
  </p:normalViewPr>
  <p:slideViewPr>
    <p:cSldViewPr snapToGrid="0">
      <p:cViewPr varScale="1">
        <p:scale>
          <a:sx n="131" d="100"/>
          <a:sy n="131" d="100"/>
        </p:scale>
        <p:origin x="426" y="10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8CC496-AF9B-43D5-90FE-B8372B55851D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46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A65438-6FF8-41A0-AB8A-A1DA204121FB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02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8F41C7-FA5A-4088-BBB2-96DEC620BED6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394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A8415E-1724-42FC-98A9-B06CF8540B79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959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Draw a picture and explain cap(S, S bar) &lt;= </a:t>
            </a:r>
            <a:r>
              <a:rPr lang="en-US" altLang="en-US" dirty="0" err="1"/>
              <a:t>val</a:t>
            </a:r>
            <a:r>
              <a:rPr lang="en-US" altLang="en-US" dirty="0"/>
              <a:t>(f) + Dm.</a:t>
            </a:r>
          </a:p>
        </p:txBody>
      </p:sp>
    </p:spTree>
    <p:extLst>
      <p:ext uri="{BB962C8B-B14F-4D97-AF65-F5344CB8AC3E}">
        <p14:creationId xmlns:p14="http://schemas.microsoft.com/office/powerpoint/2010/main" val="2337507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0375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9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90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B5C52A-E303-4213-937E-E7CCDF45F703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35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F28775-2771-4069-8D87-1DC51A16C4C3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9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853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8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78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19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203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22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834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78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04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297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3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56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143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89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06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809775-2CE8-485E-9DEF-0C1203D3819F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2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4B5CE-E045-4551-AE96-99128724BB87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19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7E1952-292E-47E7-891D-FC4F11ACA8D4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12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8C9A52-DC11-4C06-8198-8BCA5AB9EC8A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748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874FBD-0047-4E61-8910-CB1DFEF74596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06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Max Flow Algorithms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FCB340-239A-42D9-9730-A38C499284CA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5059" name="Freeform 39"/>
          <p:cNvSpPr>
            <a:spLocks/>
          </p:cNvSpPr>
          <p:nvPr/>
        </p:nvSpPr>
        <p:spPr bwMode="auto">
          <a:xfrm>
            <a:off x="2333625" y="1971675"/>
            <a:ext cx="4724400" cy="1019175"/>
          </a:xfrm>
          <a:custGeom>
            <a:avLst/>
            <a:gdLst>
              <a:gd name="T0" fmla="*/ 0 w 2976"/>
              <a:gd name="T1" fmla="*/ 1617940313 h 642"/>
              <a:gd name="T2" fmla="*/ 1723786875 w 2976"/>
              <a:gd name="T3" fmla="*/ 211693125 h 642"/>
              <a:gd name="T4" fmla="*/ 2147483647 w 2976"/>
              <a:gd name="T5" fmla="*/ 0 h 642"/>
              <a:gd name="T6" fmla="*/ 2147483647 w 2976"/>
              <a:gd name="T7" fmla="*/ 0 h 642"/>
              <a:gd name="T8" fmla="*/ 2147483647 w 2976"/>
              <a:gd name="T9" fmla="*/ 136088438 h 642"/>
              <a:gd name="T10" fmla="*/ 2147483647 w 2976"/>
              <a:gd name="T11" fmla="*/ 1360884375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76" h="642">
                <a:moveTo>
                  <a:pt x="0" y="642"/>
                </a:moveTo>
                <a:lnTo>
                  <a:pt x="684" y="84"/>
                </a:lnTo>
                <a:lnTo>
                  <a:pt x="876" y="0"/>
                </a:lnTo>
                <a:lnTo>
                  <a:pt x="1908" y="0"/>
                </a:lnTo>
                <a:lnTo>
                  <a:pt x="2130" y="54"/>
                </a:lnTo>
                <a:lnTo>
                  <a:pt x="2976" y="54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0" name="Freeform 38"/>
          <p:cNvSpPr>
            <a:spLocks/>
          </p:cNvSpPr>
          <p:nvPr/>
        </p:nvSpPr>
        <p:spPr bwMode="auto">
          <a:xfrm>
            <a:off x="2343150" y="2047875"/>
            <a:ext cx="4648200" cy="942975"/>
          </a:xfrm>
          <a:custGeom>
            <a:avLst/>
            <a:gdLst>
              <a:gd name="T0" fmla="*/ 0 w 2928"/>
              <a:gd name="T1" fmla="*/ 1451610000 h 594"/>
              <a:gd name="T2" fmla="*/ 1693545000 w 2928"/>
              <a:gd name="T3" fmla="*/ 75604688 h 594"/>
              <a:gd name="T4" fmla="*/ 2147483647 w 2928"/>
              <a:gd name="T5" fmla="*/ 0 h 594"/>
              <a:gd name="T6" fmla="*/ 2147483647 w 2928"/>
              <a:gd name="T7" fmla="*/ 1360884375 h 594"/>
              <a:gd name="T8" fmla="*/ 2147483647 w 2928"/>
              <a:gd name="T9" fmla="*/ 1481851875 h 594"/>
              <a:gd name="T10" fmla="*/ 2147483647 w 2928"/>
              <a:gd name="T11" fmla="*/ 1496972813 h 5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28" h="594">
                <a:moveTo>
                  <a:pt x="0" y="576"/>
                </a:moveTo>
                <a:lnTo>
                  <a:pt x="672" y="30"/>
                </a:lnTo>
                <a:lnTo>
                  <a:pt x="864" y="0"/>
                </a:lnTo>
                <a:lnTo>
                  <a:pt x="1908" y="540"/>
                </a:lnTo>
                <a:lnTo>
                  <a:pt x="2148" y="588"/>
                </a:lnTo>
                <a:lnTo>
                  <a:pt x="2928" y="594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5063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9"/>
          <p:cNvSpPr txBox="1">
            <a:spLocks noChangeArrowheads="1"/>
          </p:cNvSpPr>
          <p:nvPr/>
        </p:nvSpPr>
        <p:spPr bwMode="auto">
          <a:xfrm>
            <a:off x="2130425" y="206216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>
                <a:solidFill>
                  <a:schemeClr val="accent2"/>
                </a:solidFill>
              </a:rPr>
              <a:t>/10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69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70" name="Text Box 11"/>
          <p:cNvSpPr txBox="1">
            <a:spLocks noChangeArrowheads="1"/>
          </p:cNvSpPr>
          <p:nvPr/>
        </p:nvSpPr>
        <p:spPr bwMode="auto">
          <a:xfrm>
            <a:off x="2552700" y="262096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1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72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3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74" name="Text Box 15"/>
          <p:cNvSpPr txBox="1">
            <a:spLocks noChangeArrowheads="1"/>
          </p:cNvSpPr>
          <p:nvPr/>
        </p:nvSpPr>
        <p:spPr bwMode="auto">
          <a:xfrm>
            <a:off x="3611563" y="320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5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>
                <a:solidFill>
                  <a:schemeClr val="accent2"/>
                </a:solidFill>
              </a:rPr>
              <a:t>/10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6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7" name="Text Box 18"/>
          <p:cNvSpPr txBox="1">
            <a:spLocks noChangeArrowheads="1"/>
          </p:cNvSpPr>
          <p:nvPr/>
        </p:nvSpPr>
        <p:spPr bwMode="auto">
          <a:xfrm>
            <a:off x="5522913" y="2533650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8" name="Text Box 19"/>
          <p:cNvSpPr txBox="1">
            <a:spLocks noChangeArrowheads="1"/>
          </p:cNvSpPr>
          <p:nvPr/>
        </p:nvSpPr>
        <p:spPr bwMode="auto">
          <a:xfrm>
            <a:off x="5518150" y="312261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79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80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5081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5082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5083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5084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5085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5086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5087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5088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Text Box 36"/>
          <p:cNvSpPr txBox="1">
            <a:spLocks noChangeArrowheads="1"/>
          </p:cNvSpPr>
          <p:nvPr/>
        </p:nvSpPr>
        <p:spPr bwMode="auto">
          <a:xfrm>
            <a:off x="1738313" y="4859338"/>
            <a:ext cx="636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/>
              <a:t>Residual capacity across min cut is at most </a:t>
            </a:r>
            <a:r>
              <a:rPr lang="en-US" altLang="en-US" sz="2400" b="1">
                <a:solidFill>
                  <a:srgbClr val="0033CC"/>
                </a:solidFill>
              </a:rPr>
              <a:t>m</a:t>
            </a:r>
          </a:p>
        </p:txBody>
      </p:sp>
      <p:sp>
        <p:nvSpPr>
          <p:cNvPr id="45096" name="Text Box 37"/>
          <p:cNvSpPr txBox="1">
            <a:spLocks noChangeArrowheads="1"/>
          </p:cNvSpPr>
          <p:nvPr/>
        </p:nvSpPr>
        <p:spPr bwMode="auto">
          <a:xfrm>
            <a:off x="3141663" y="5456238"/>
            <a:ext cx="2744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sym typeface="Symbol" panose="05050102010706020507" pitchFamily="18" charset="2"/>
              </a:rPr>
              <a:t>  </a:t>
            </a:r>
            <a:r>
              <a:rPr lang="en-US" altLang="en-US" b="1">
                <a:solidFill>
                  <a:srgbClr val="0033CC"/>
                </a:solidFill>
                <a:sym typeface="Symbol" panose="05050102010706020507" pitchFamily="18" charset="2"/>
              </a:rPr>
              <a:t> </a:t>
            </a:r>
            <a:r>
              <a:rPr lang="en-US" altLang="en-US" b="1">
                <a:solidFill>
                  <a:srgbClr val="0033CC"/>
                </a:solidFill>
              </a:rPr>
              <a:t>m</a:t>
            </a:r>
            <a:r>
              <a:rPr lang="en-US" altLang="en-US"/>
              <a:t> augmentations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2A722843-E0BC-48ED-B59F-F35829AFF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F3872A-1648-4558-B32A-EB5162C8BB7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1989138" y="20621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>
                <a:solidFill>
                  <a:schemeClr val="accent2"/>
                </a:solidFill>
              </a:rPr>
              <a:t>/101</a:t>
            </a:r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3929063" y="1504950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4524375" y="2146300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011</a:t>
            </a:r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3878263" y="2611438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6095" name="Text Box 14"/>
          <p:cNvSpPr txBox="1">
            <a:spLocks noChangeArrowheads="1"/>
          </p:cNvSpPr>
          <p:nvPr/>
        </p:nvSpPr>
        <p:spPr bwMode="auto">
          <a:xfrm>
            <a:off x="3935413" y="32400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001</a:t>
            </a:r>
          </a:p>
        </p:txBody>
      </p:sp>
      <p:sp>
        <p:nvSpPr>
          <p:cNvPr id="46096" name="Text Box 15"/>
          <p:cNvSpPr txBox="1">
            <a:spLocks noChangeArrowheads="1"/>
          </p:cNvSpPr>
          <p:nvPr/>
        </p:nvSpPr>
        <p:spPr bwMode="auto">
          <a:xfrm>
            <a:off x="3878263" y="35734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>
                <a:solidFill>
                  <a:schemeClr val="accent2"/>
                </a:solidFill>
              </a:rPr>
              <a:t>/101</a:t>
            </a:r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6089650" y="194627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011</a:t>
            </a:r>
          </a:p>
        </p:txBody>
      </p:sp>
      <p:sp>
        <p:nvSpPr>
          <p:cNvPr id="46098" name="Text Box 17"/>
          <p:cNvSpPr txBox="1">
            <a:spLocks noChangeArrowheads="1"/>
          </p:cNvSpPr>
          <p:nvPr/>
        </p:nvSpPr>
        <p:spPr bwMode="auto">
          <a:xfrm>
            <a:off x="5543550" y="25622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111</a:t>
            </a:r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5548313" y="32559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6101" name="Oval 20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6102" name="Oval 21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6103" name="Oval 22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6104" name="Oval 23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6105" name="Oval 24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6106" name="Oval 25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6107" name="Oval 26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6108" name="Oval 27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6109" name="Line 28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29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30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Line 31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Line 32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Line 33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Line 34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Text Box 35"/>
          <p:cNvSpPr txBox="1">
            <a:spLocks noChangeArrowheads="1"/>
          </p:cNvSpPr>
          <p:nvPr/>
        </p:nvSpPr>
        <p:spPr bwMode="auto">
          <a:xfrm>
            <a:off x="1738313" y="4859338"/>
            <a:ext cx="636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Residual capacity across min cut is at most </a:t>
            </a:r>
            <a:r>
              <a:rPr lang="en-US" altLang="en-US" sz="2400" b="1">
                <a:solidFill>
                  <a:srgbClr val="0033CC"/>
                </a:solidFill>
              </a:rPr>
              <a:t>m</a:t>
            </a:r>
          </a:p>
          <a:p>
            <a:r>
              <a:rPr lang="en-US" altLang="en-US" sz="2400"/>
              <a:t>(either </a:t>
            </a:r>
            <a:r>
              <a:rPr lang="en-US" altLang="en-US" sz="2400" b="1">
                <a:solidFill>
                  <a:srgbClr val="0033CC"/>
                </a:solidFill>
              </a:rPr>
              <a:t>0</a:t>
            </a:r>
            <a:r>
              <a:rPr lang="en-US" altLang="en-US" sz="2400"/>
              <a:t> or </a:t>
            </a:r>
            <a:r>
              <a:rPr lang="en-US" altLang="en-US" sz="2400" b="1">
                <a:solidFill>
                  <a:srgbClr val="0033CC"/>
                </a:solidFill>
              </a:rPr>
              <a:t>1</a:t>
            </a:r>
            <a:r>
              <a:rPr lang="en-US" altLang="en-US" sz="2400"/>
              <a:t> times </a:t>
            </a:r>
            <a:r>
              <a:rPr lang="en-US" altLang="en-US" sz="2400" b="1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400">
                <a:solidFill>
                  <a:srgbClr val="0033CC"/>
                </a:solidFill>
                <a:sym typeface="Symbol" panose="05050102010706020507" pitchFamily="18" charset="2"/>
              </a:rPr>
              <a:t>=</a:t>
            </a:r>
            <a:r>
              <a:rPr lang="en-US" altLang="en-US" sz="2400" b="1">
                <a:solidFill>
                  <a:srgbClr val="0033CC"/>
                </a:solidFill>
              </a:rPr>
              <a:t>1</a:t>
            </a:r>
            <a:r>
              <a:rPr lang="en-US" altLang="en-US" sz="2400"/>
              <a:t>)</a:t>
            </a:r>
          </a:p>
        </p:txBody>
      </p:sp>
      <p:sp>
        <p:nvSpPr>
          <p:cNvPr id="46117" name="Text Box 36"/>
          <p:cNvSpPr txBox="1">
            <a:spLocks noChangeArrowheads="1"/>
          </p:cNvSpPr>
          <p:nvPr/>
        </p:nvSpPr>
        <p:spPr bwMode="auto">
          <a:xfrm>
            <a:off x="2552700" y="26209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111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7813BFDD-8FFD-404E-BCD7-D5495E4DD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25BF4-1129-475F-8FAD-7B8D5A8E2CDC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7107" name="Freeform 40"/>
          <p:cNvSpPr>
            <a:spLocks/>
          </p:cNvSpPr>
          <p:nvPr/>
        </p:nvSpPr>
        <p:spPr bwMode="auto">
          <a:xfrm>
            <a:off x="2362200" y="2971800"/>
            <a:ext cx="4619625" cy="962025"/>
          </a:xfrm>
          <a:custGeom>
            <a:avLst/>
            <a:gdLst>
              <a:gd name="T0" fmla="*/ 0 w 2910"/>
              <a:gd name="T1" fmla="*/ 30241875 h 606"/>
              <a:gd name="T2" fmla="*/ 1527214688 w 2910"/>
              <a:gd name="T3" fmla="*/ 0 h 606"/>
              <a:gd name="T4" fmla="*/ 2147173125 w 2910"/>
              <a:gd name="T5" fmla="*/ 0 h 606"/>
              <a:gd name="T6" fmla="*/ 2147483647 w 2910"/>
              <a:gd name="T7" fmla="*/ 1527214688 h 606"/>
              <a:gd name="T8" fmla="*/ 2147483647 w 2910"/>
              <a:gd name="T9" fmla="*/ 1466730938 h 606"/>
              <a:gd name="T10" fmla="*/ 2147483647 w 2910"/>
              <a:gd name="T11" fmla="*/ 136088438 h 6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10" h="606">
                <a:moveTo>
                  <a:pt x="0" y="12"/>
                </a:moveTo>
                <a:lnTo>
                  <a:pt x="606" y="0"/>
                </a:lnTo>
                <a:lnTo>
                  <a:pt x="852" y="0"/>
                </a:lnTo>
                <a:lnTo>
                  <a:pt x="1914" y="606"/>
                </a:lnTo>
                <a:lnTo>
                  <a:pt x="2136" y="582"/>
                </a:lnTo>
                <a:lnTo>
                  <a:pt x="2910" y="54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08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42"/>
          <p:cNvSpPr>
            <a:spLocks noChangeShapeType="1"/>
          </p:cNvSpPr>
          <p:nvPr/>
        </p:nvSpPr>
        <p:spPr bwMode="auto">
          <a:xfrm>
            <a:off x="3733800" y="3981450"/>
            <a:ext cx="169545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0" name="Line 41"/>
          <p:cNvSpPr>
            <a:spLocks noChangeShapeType="1"/>
          </p:cNvSpPr>
          <p:nvPr/>
        </p:nvSpPr>
        <p:spPr bwMode="auto">
          <a:xfrm>
            <a:off x="2371725" y="2990850"/>
            <a:ext cx="962025" cy="9334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1" name="Freeform 39"/>
          <p:cNvSpPr>
            <a:spLocks/>
          </p:cNvSpPr>
          <p:nvPr/>
        </p:nvSpPr>
        <p:spPr bwMode="auto">
          <a:xfrm>
            <a:off x="2343150" y="2057400"/>
            <a:ext cx="4638675" cy="923925"/>
          </a:xfrm>
          <a:custGeom>
            <a:avLst/>
            <a:gdLst>
              <a:gd name="T0" fmla="*/ 0 w 2922"/>
              <a:gd name="T1" fmla="*/ 1436489063 h 582"/>
              <a:gd name="T2" fmla="*/ 1678424063 w 2922"/>
              <a:gd name="T3" fmla="*/ 60483750 h 582"/>
              <a:gd name="T4" fmla="*/ 2132052188 w 2922"/>
              <a:gd name="T5" fmla="*/ 0 h 582"/>
              <a:gd name="T6" fmla="*/ 2147483647 w 2922"/>
              <a:gd name="T7" fmla="*/ 1360884375 h 582"/>
              <a:gd name="T8" fmla="*/ 2147483647 w 2922"/>
              <a:gd name="T9" fmla="*/ 1466730938 h 582"/>
              <a:gd name="T10" fmla="*/ 2147483647 w 2922"/>
              <a:gd name="T11" fmla="*/ 1451610000 h 5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22" h="582">
                <a:moveTo>
                  <a:pt x="0" y="570"/>
                </a:moveTo>
                <a:lnTo>
                  <a:pt x="666" y="24"/>
                </a:lnTo>
                <a:lnTo>
                  <a:pt x="846" y="0"/>
                </a:lnTo>
                <a:lnTo>
                  <a:pt x="1908" y="540"/>
                </a:lnTo>
                <a:lnTo>
                  <a:pt x="2154" y="582"/>
                </a:lnTo>
                <a:lnTo>
                  <a:pt x="2922" y="576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7114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Text Box 9"/>
          <p:cNvSpPr txBox="1">
            <a:spLocks noChangeArrowheads="1"/>
          </p:cNvSpPr>
          <p:nvPr/>
        </p:nvSpPr>
        <p:spPr bwMode="auto">
          <a:xfrm>
            <a:off x="1989138" y="20621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101</a:t>
            </a:r>
            <a:r>
              <a:rPr lang="en-US" altLang="en-US">
                <a:solidFill>
                  <a:schemeClr val="accent2"/>
                </a:solidFill>
              </a:rPr>
              <a:t>/101</a:t>
            </a:r>
          </a:p>
        </p:txBody>
      </p:sp>
      <p:sp>
        <p:nvSpPr>
          <p:cNvPr id="47120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7121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7122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011</a:t>
            </a:r>
          </a:p>
        </p:txBody>
      </p:sp>
      <p:sp>
        <p:nvSpPr>
          <p:cNvPr id="47123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7124" name="Text Box 15"/>
          <p:cNvSpPr txBox="1">
            <a:spLocks noChangeArrowheads="1"/>
          </p:cNvSpPr>
          <p:nvPr/>
        </p:nvSpPr>
        <p:spPr bwMode="auto">
          <a:xfrm>
            <a:off x="3935413" y="3240088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001</a:t>
            </a:r>
          </a:p>
        </p:txBody>
      </p:sp>
      <p:sp>
        <p:nvSpPr>
          <p:cNvPr id="47125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101</a:t>
            </a:r>
          </a:p>
        </p:txBody>
      </p:sp>
      <p:sp>
        <p:nvSpPr>
          <p:cNvPr id="47126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011</a:t>
            </a:r>
          </a:p>
        </p:txBody>
      </p:sp>
      <p:sp>
        <p:nvSpPr>
          <p:cNvPr id="47127" name="Text Box 18"/>
          <p:cNvSpPr txBox="1">
            <a:spLocks noChangeArrowheads="1"/>
          </p:cNvSpPr>
          <p:nvPr/>
        </p:nvSpPr>
        <p:spPr bwMode="auto">
          <a:xfrm>
            <a:off x="5543550" y="25622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111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111</a:t>
            </a:r>
          </a:p>
        </p:txBody>
      </p:sp>
      <p:sp>
        <p:nvSpPr>
          <p:cNvPr id="47128" name="Text Box 19"/>
          <p:cNvSpPr txBox="1">
            <a:spLocks noChangeArrowheads="1"/>
          </p:cNvSpPr>
          <p:nvPr/>
        </p:nvSpPr>
        <p:spPr bwMode="auto">
          <a:xfrm>
            <a:off x="5548313" y="32559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7129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7130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7131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7132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7133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7134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7135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7136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7137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7138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Text Box 11"/>
          <p:cNvSpPr txBox="1">
            <a:spLocks noChangeArrowheads="1"/>
          </p:cNvSpPr>
          <p:nvPr/>
        </p:nvSpPr>
        <p:spPr bwMode="auto">
          <a:xfrm>
            <a:off x="2552700" y="26209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111</a:t>
            </a:r>
          </a:p>
        </p:txBody>
      </p:sp>
      <p:sp>
        <p:nvSpPr>
          <p:cNvPr id="47145" name="Text Box 38"/>
          <p:cNvSpPr txBox="1">
            <a:spLocks noChangeArrowheads="1"/>
          </p:cNvSpPr>
          <p:nvPr/>
        </p:nvSpPr>
        <p:spPr bwMode="auto">
          <a:xfrm>
            <a:off x="1484313" y="4903788"/>
            <a:ext cx="295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After </a:t>
            </a: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 </a:t>
            </a:r>
            <a:r>
              <a:rPr lang="en-US" altLang="en-US" b="1">
                <a:solidFill>
                  <a:srgbClr val="0033CC"/>
                </a:solidFill>
              </a:rPr>
              <a:t>m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/>
              <a:t>augmentations</a:t>
            </a:r>
          </a:p>
        </p:txBody>
      </p:sp>
      <p:sp>
        <p:nvSpPr>
          <p:cNvPr id="47146" name="Line 43"/>
          <p:cNvSpPr>
            <a:spLocks noChangeShapeType="1"/>
          </p:cNvSpPr>
          <p:nvPr/>
        </p:nvSpPr>
        <p:spPr bwMode="auto">
          <a:xfrm flipV="1">
            <a:off x="5791200" y="3124200"/>
            <a:ext cx="1200150" cy="8286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DE5ADA53-8B77-42C0-BE6C-8CFFE6C58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09DD94-22A0-42E9-BD7C-34BE1E94541A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2554288" y="206216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5</a:t>
            </a:r>
            <a:r>
              <a:rPr lang="en-US" altLang="en-US">
                <a:solidFill>
                  <a:schemeClr val="accent2"/>
                </a:solidFill>
              </a:rPr>
              <a:t>/5</a:t>
            </a: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5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3929063" y="150495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2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4524375" y="214630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3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3878263" y="26114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4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3935413" y="324008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8144" name="Text Box 15"/>
          <p:cNvSpPr txBox="1">
            <a:spLocks noChangeArrowheads="1"/>
          </p:cNvSpPr>
          <p:nvPr/>
        </p:nvSpPr>
        <p:spPr bwMode="auto">
          <a:xfrm>
            <a:off x="3878263" y="357346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5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8145" name="Text Box 16"/>
          <p:cNvSpPr txBox="1">
            <a:spLocks noChangeArrowheads="1"/>
          </p:cNvSpPr>
          <p:nvPr/>
        </p:nvSpPr>
        <p:spPr bwMode="auto">
          <a:xfrm>
            <a:off x="6089650" y="194627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2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8146" name="Text Box 17"/>
          <p:cNvSpPr txBox="1">
            <a:spLocks noChangeArrowheads="1"/>
          </p:cNvSpPr>
          <p:nvPr/>
        </p:nvSpPr>
        <p:spPr bwMode="auto">
          <a:xfrm>
            <a:off x="6108700" y="25622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7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8147" name="Text Box 18"/>
          <p:cNvSpPr txBox="1">
            <a:spLocks noChangeArrowheads="1"/>
          </p:cNvSpPr>
          <p:nvPr/>
        </p:nvSpPr>
        <p:spPr bwMode="auto">
          <a:xfrm>
            <a:off x="5942013" y="319881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6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8148" name="Text Box 19"/>
          <p:cNvSpPr txBox="1">
            <a:spLocks noChangeArrowheads="1"/>
          </p:cNvSpPr>
          <p:nvPr/>
        </p:nvSpPr>
        <p:spPr bwMode="auto">
          <a:xfrm>
            <a:off x="5211763" y="31543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149" name="Oval 20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8150" name="Oval 21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8151" name="Oval 22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8152" name="Oval 23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8153" name="Oval 24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8154" name="Oval 25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8155" name="Oval 26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8156" name="Oval 27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8157" name="Line 28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Line 29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Line 30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Line 31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Line 32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Line 33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Line 34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Text Box 35"/>
          <p:cNvSpPr txBox="1">
            <a:spLocks noChangeArrowheads="1"/>
          </p:cNvSpPr>
          <p:nvPr/>
        </p:nvSpPr>
        <p:spPr bwMode="auto">
          <a:xfrm>
            <a:off x="2552700" y="262096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5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74B2766-0989-4190-8568-CBEA6AF26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Final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Lemma: </a:t>
                </a: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When the inner loop terminates for some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</m:oMath>
                </a14:m>
                <a:r>
                  <a:rPr kumimoji="1" lang="en-US" altLang="en-US" sz="2000" dirty="0">
                    <a:ea typeface="MS PGothic" panose="020B0600070205080204" pitchFamily="34" charset="-128"/>
                  </a:rPr>
                  <a:t>,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000" i="1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𝑣𝑎𝑙</m:t>
                      </m:r>
                      <m:d>
                        <m:dPr>
                          <m:ctrlPr>
                            <a:rPr kumimoji="1" lang="en-US" altLang="en-US" sz="2000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en-US" sz="2000" b="0" i="1" smtClean="0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en-US" sz="2000" b="0" i="1" smtClean="0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1" lang="en-US" altLang="en-US" sz="2000" b="0" i="1" smtClean="0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1" lang="en-US" altLang="en-US" sz="20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≤</m:t>
                      </m:r>
                      <m:r>
                        <a:rPr kumimoji="1" lang="en-US" altLang="en-US" sz="20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𝑣𝑎𝑙</m:t>
                      </m:r>
                      <m:d>
                        <m:dPr>
                          <m:ctrlPr>
                            <a:rPr kumimoji="1" lang="en-US" altLang="en-US" sz="2000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kumimoji="1" lang="en-US" altLang="en-US" sz="2000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𝑓</m:t>
                          </m:r>
                        </m:e>
                      </m:d>
                      <m:r>
                        <a:rPr kumimoji="1" lang="en-US" altLang="en-US" sz="20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+</m:t>
                      </m:r>
                      <m:r>
                        <a:rPr kumimoji="1" lang="en-US" altLang="en-US" sz="20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𝐷𝑚</m:t>
                      </m:r>
                    </m:oMath>
                  </m:oMathPara>
                </a14:m>
                <a:endParaRPr kumimoji="1" lang="en-US" altLang="en-US" sz="2000" dirty="0"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Proof: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When the inner loop terminates, there is no </a:t>
                </a:r>
                <a14:m>
                  <m:oMath xmlns:m="http://schemas.openxmlformats.org/officeDocument/2006/math">
                    <m:r>
                      <a:rPr kumimoji="1" lang="en-US" altLang="en-US" sz="2200" b="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200" b="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path in</a:t>
                </a:r>
                <a14:m>
                  <m:oMath xmlns:m="http://schemas.openxmlformats.org/officeDocument/2006/math">
                    <m:r>
                      <a:rPr kumimoji="1"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sSub>
                      <m:sSubPr>
                        <m:ctrlPr>
                          <a:rPr kumimoji="1"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4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𝑆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be the set of vertices reachable from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𝑐𝑎𝑝</m:t>
                    </m:r>
                    <m:d>
                      <m:d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𝑆</m:t>
                        </m:r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barPr>
                          <m:e>
                            <m: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e>
                    </m:d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𝐷𝑚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Hence, </a:t>
                </a:r>
                <a14:m>
                  <m:oMath xmlns:m="http://schemas.openxmlformats.org/officeDocument/2006/math">
                    <m:r>
                      <a:rPr kumimoji="1" lang="en-US" altLang="en-US" sz="220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</m:e>
                          <m:sup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e>
                    </m:d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𝐷𝑚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  <a:blipFill>
                <a:blip r:embed="rId3"/>
                <a:stretch>
                  <a:fillRect l="-940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Corollary: </a:t>
                </a: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Inner loop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000" dirty="0">
                    <a:ea typeface="MS PGothic" panose="020B0600070205080204" pitchFamily="34" charset="-128"/>
                  </a:rPr>
                  <a:t> steps.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Proof: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Each step,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increased by at least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But </a:t>
                </a:r>
                <a14:m>
                  <m:oMath xmlns:m="http://schemas.openxmlformats.org/officeDocument/2006/math"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en-US" sz="22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</m:e>
                          <m:sup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e>
                    </m:d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2</m:t>
                    </m:r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𝐷𝑚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at the beginning.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Hence, there are at most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2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steps.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Theorem: 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Capacity scaling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sSup>
                      <m:sSup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e>
                      <m:sup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𝑈</m:t>
                        </m:r>
                      </m:e>
                    </m:func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time.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Proof: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Outer loop has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𝑈</m:t>
                        </m:r>
                      </m:e>
                    </m:func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steps.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Inner loop has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steps.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Each step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time.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</a:t>
                </a: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  <a:blipFill>
                <a:blip r:embed="rId3"/>
                <a:stretch>
                  <a:fillRect l="-940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617C0E-55B9-4E8C-8FC9-35743E9F8027}"/>
                  </a:ext>
                </a:extLst>
              </p:cNvPr>
              <p:cNvSpPr txBox="1"/>
              <p:nvPr/>
            </p:nvSpPr>
            <p:spPr>
              <a:xfrm>
                <a:off x="4601497" y="4183122"/>
                <a:ext cx="4413454" cy="2041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l">
                  <a:lnSpc>
                    <a:spcPts val="2600"/>
                  </a:lnSpc>
                  <a:buClr>
                    <a:srgbClr val="003399"/>
                  </a:buClr>
                  <a:buSzPct val="50000"/>
                </a:pPr>
                <a:r>
                  <a:rPr kumimoji="1" lang="en-US" altLang="en-US" sz="16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Algorithm:</a:t>
                </a:r>
              </a:p>
              <a:p>
                <a:pPr algn="l">
                  <a:lnSpc>
                    <a:spcPts val="2600"/>
                  </a:lnSpc>
                  <a:buClr>
                    <a:srgbClr val="003399"/>
                  </a:buClr>
                  <a:buSzPct val="100000"/>
                </a:pPr>
                <a:r>
                  <a:rPr kumimoji="1" lang="en-US" altLang="en-US" sz="16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Set </a:t>
                </a:r>
                <a14:m>
                  <m:oMath xmlns:m="http://schemas.openxmlformats.org/officeDocument/2006/math"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=</m:t>
                    </m:r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endParaRPr kumimoji="1" lang="en-US" altLang="en-US" sz="16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algn="l">
                  <a:lnSpc>
                    <a:spcPts val="2600"/>
                  </a:lnSpc>
                  <a:buClr>
                    <a:srgbClr val="003399"/>
                  </a:buClr>
                  <a:buSzPct val="100000"/>
                </a:pPr>
                <a:r>
                  <a:rPr kumimoji="1" lang="en-US" altLang="en-US" sz="16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While </a:t>
                </a:r>
                <a14:m>
                  <m:oMath xmlns:m="http://schemas.openxmlformats.org/officeDocument/2006/math"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≥1</m:t>
                    </m:r>
                  </m:oMath>
                </a14:m>
                <a:endParaRPr kumimoji="1" lang="en-US" altLang="en-US" sz="12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 algn="l">
                  <a:lnSpc>
                    <a:spcPts val="2600"/>
                  </a:lnSpc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14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While there is </a:t>
                </a:r>
                <a14:m>
                  <m:oMath xmlns:m="http://schemas.openxmlformats.org/officeDocument/2006/math">
                    <m:r>
                      <a:rPr kumimoji="1" lang="en-US" altLang="en-US" sz="14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14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1400" i="1" dirty="0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14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path </a:t>
                </a:r>
                <a14:m>
                  <m:oMath xmlns:m="http://schemas.openxmlformats.org/officeDocument/2006/math">
                    <m:r>
                      <a:rPr kumimoji="1" lang="en-US" altLang="en-US" sz="14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14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+mj-lt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+mj-lt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+mj-lt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+mj-lt"/>
                            <a:ea typeface="MS PGothic" panose="020B0600070205080204" pitchFamily="34" charset="-128"/>
                          </a:rPr>
                          <m:t>𝐷</m:t>
                        </m:r>
                      </m:e>
                    </m:d>
                  </m:oMath>
                </a14:m>
                <a:endParaRPr kumimoji="1" lang="en-US" altLang="en-US" sz="14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2" algn="l">
                  <a:lnSpc>
                    <a:spcPts val="2600"/>
                  </a:lnSpc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11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Augment along </a:t>
                </a:r>
                <a14:m>
                  <m:oMath xmlns:m="http://schemas.openxmlformats.org/officeDocument/2006/math">
                    <m:r>
                      <a:rPr kumimoji="1" lang="en-US" altLang="en-US" sz="11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11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by lowest edge capacity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+mj-lt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+mj-lt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+mj-lt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11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1100" i="1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100" i="1" smtClean="0">
                        <a:solidFill>
                          <a:srgbClr val="000000"/>
                        </a:solidFill>
                        <a:latin typeface="+mj-lt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endParaRPr kumimoji="1" lang="en-US" altLang="en-US" sz="11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 algn="l">
                  <a:lnSpc>
                    <a:spcPts val="2600"/>
                  </a:lnSpc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kumimoji="1" lang="en-US" altLang="en-US" sz="1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←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𝐷</m:t>
                        </m:r>
                        <m: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/2</m:t>
                        </m:r>
                      </m:e>
                    </m:d>
                  </m:oMath>
                </a14:m>
                <a:endParaRPr kumimoji="1" lang="en-US" altLang="en-US" sz="11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617C0E-55B9-4E8C-8FC9-35743E9F8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97" y="4183122"/>
                <a:ext cx="4413454" cy="2041649"/>
              </a:xfrm>
              <a:prstGeom prst="rect">
                <a:avLst/>
              </a:prstGeom>
              <a:blipFill>
                <a:blip r:embed="rId4"/>
                <a:stretch>
                  <a:fillRect l="-689" b="-8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6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185624"/>
            <a:ext cx="7772400" cy="3023984"/>
          </a:xfrm>
        </p:spPr>
        <p:txBody>
          <a:bodyPr/>
          <a:lstStyle/>
          <a:p>
            <a:pPr>
              <a:defRPr/>
            </a:pPr>
            <a: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  <a:t>Strongly polynomial:</a:t>
            </a:r>
            <a:br>
              <a:rPr lang="en-US" altLang="en-US" sz="3600" dirty="0">
                <a:solidFill>
                  <a:schemeClr val="accent6"/>
                </a:solidFill>
              </a:rPr>
            </a:br>
            <a:r>
              <a:rPr lang="en-US" altLang="en-US" sz="3600" dirty="0">
                <a:solidFill>
                  <a:schemeClr val="accent6"/>
                </a:solidFill>
              </a:rPr>
              <a:t>Edmonds-Karp Algorithm</a:t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  <a:t>Question: Can we pick better paths to augment?</a:t>
            </a:r>
            <a:b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endParaRPr kumimoji="0" lang="en-US" sz="3600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FB60E-17AB-46D0-B0F5-409E325CAC1C}"/>
              </a:ext>
            </a:extLst>
          </p:cNvPr>
          <p:cNvSpPr txBox="1"/>
          <p:nvPr/>
        </p:nvSpPr>
        <p:spPr>
          <a:xfrm>
            <a:off x="1170432" y="4513478"/>
            <a:ext cx="706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  <a:t>Idea: Shortest Path!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2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Edmonds-Karp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Use a </a:t>
                </a:r>
                <a:r>
                  <a:rPr lang="en-US" altLang="en-US" sz="2400" dirty="0">
                    <a:solidFill>
                      <a:schemeClr val="accent6"/>
                    </a:solidFill>
                  </a:rPr>
                  <a:t>shortest</a:t>
                </a:r>
                <a:r>
                  <a:rPr lang="en-US" altLang="en-US" sz="2400" dirty="0"/>
                  <a:t> augmenting path </a:t>
                </a:r>
                <a:br>
                  <a:rPr lang="en-US" altLang="en-US" sz="2400" dirty="0"/>
                </a:br>
                <a:r>
                  <a:rPr lang="en-US" altLang="en-US" sz="2000" dirty="0"/>
                  <a:t>(via Breadth First Search in residual graph)</a:t>
                </a:r>
              </a:p>
              <a:p>
                <a:pPr eaLnBrk="1" hangingPunct="1"/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</a:rPr>
                  <a:t>Lemma: </a:t>
                </a: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be a flow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 shortest augmenting path.</a:t>
                </a: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Then no vertex is closer to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after augmentation along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</a:rPr>
                  <a:t>Proof: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Augmentation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only</a:t>
                </a:r>
              </a:p>
              <a:p>
                <a:pPr eaLnBrk="1" hangingPunct="1"/>
                <a:r>
                  <a:rPr lang="en-US" altLang="en-US" sz="2000" dirty="0">
                    <a:solidFill>
                      <a:schemeClr val="tx1"/>
                    </a:solidFill>
                  </a:rPr>
                  <a:t>deletes forward edges</a:t>
                </a:r>
              </a:p>
              <a:p>
                <a:pPr lvl="1" eaLnBrk="1" hangingPunct="1"/>
                <a:r>
                  <a:rPr lang="en-US" altLang="en-US" sz="1600" dirty="0">
                    <a:solidFill>
                      <a:schemeClr val="tx1"/>
                    </a:solidFill>
                  </a:rPr>
                  <a:t>no new (hence no shorter) path created</a:t>
                </a:r>
              </a:p>
              <a:p>
                <a:pPr eaLnBrk="1" hangingPunct="1"/>
                <a:r>
                  <a:rPr lang="en-US" altLang="en-US" sz="2000" dirty="0">
                    <a:solidFill>
                      <a:schemeClr val="tx1"/>
                    </a:solidFill>
                  </a:rPr>
                  <a:t>adds back edges that go to previous vertices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 eaLnBrk="1" hangingPunct="1"/>
                <a:r>
                  <a:rPr lang="en-US" altLang="en-US" sz="1600" dirty="0">
                    <a:solidFill>
                      <a:schemeClr val="tx1"/>
                    </a:solidFill>
                  </a:rPr>
                  <a:t>BFS is unchanged, since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</a:rPr>
                  <a:t> visited before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</a:rPr>
                  <a:t> examined</a:t>
                </a:r>
              </a:p>
              <a:p>
                <a:pPr marL="0" indent="0" eaLnBrk="1" hangingPunct="1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  <a:blipFill>
                <a:blip r:embed="rId3"/>
                <a:stretch>
                  <a:fillRect l="-1111" t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A6B7ED7-19F9-4A32-921E-9C1E5EED2D39}"/>
              </a:ext>
            </a:extLst>
          </p:cNvPr>
          <p:cNvGrpSpPr>
            <a:grpSpLocks/>
          </p:cNvGrpSpPr>
          <p:nvPr/>
        </p:nvGrpSpPr>
        <p:grpSpPr bwMode="auto">
          <a:xfrm>
            <a:off x="5461471" y="3520781"/>
            <a:ext cx="3419475" cy="1371600"/>
            <a:chOff x="3600" y="3120"/>
            <a:chExt cx="2154" cy="864"/>
          </a:xfrm>
        </p:grpSpPr>
        <p:sp>
          <p:nvSpPr>
            <p:cNvPr id="114" name="Line 5">
              <a:extLst>
                <a:ext uri="{FF2B5EF4-FFF2-40B4-BE49-F238E27FC236}">
                  <a16:creationId xmlns:a16="http://schemas.microsoft.com/office/drawing/2014/main" id="{588A5940-B1AC-4B41-BF10-F854CA174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558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6">
              <a:extLst>
                <a:ext uri="{FF2B5EF4-FFF2-40B4-BE49-F238E27FC236}">
                  <a16:creationId xmlns:a16="http://schemas.microsoft.com/office/drawing/2014/main" id="{91228EA4-0D22-48A3-86BA-77A44F469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924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7">
              <a:extLst>
                <a:ext uri="{FF2B5EF4-FFF2-40B4-BE49-F238E27FC236}">
                  <a16:creationId xmlns:a16="http://schemas.microsoft.com/office/drawing/2014/main" id="{EFDE17B5-2A81-4616-A021-D171C1AFF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1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D677B1E-8824-4B50-B3B2-B5EDB2406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12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4A42E91-5954-4009-90FF-9A386A047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v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5D68233-A49F-40CB-B3A9-A078F25F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4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u</a:t>
              </a:r>
            </a:p>
          </p:txBody>
        </p:sp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11C23A4C-E545-485B-9D9F-7B42524FC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3216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2">
              <a:extLst>
                <a:ext uri="{FF2B5EF4-FFF2-40B4-BE49-F238E27FC236}">
                  <a16:creationId xmlns:a16="http://schemas.microsoft.com/office/drawing/2014/main" id="{3440A836-7754-42FE-A5A0-FD4E4EB8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60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F2D68874-344F-414E-B188-56BA4EF98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52"/>
              <a:ext cx="219" cy="288"/>
            </a:xfrm>
            <a:custGeom>
              <a:avLst/>
              <a:gdLst>
                <a:gd name="T0" fmla="*/ 192 w 219"/>
                <a:gd name="T1" fmla="*/ 288 h 288"/>
                <a:gd name="T2" fmla="*/ 187 w 219"/>
                <a:gd name="T3" fmla="*/ 97 h 288"/>
                <a:gd name="T4" fmla="*/ 0 w 219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" h="288">
                  <a:moveTo>
                    <a:pt x="192" y="288"/>
                  </a:moveTo>
                  <a:cubicBezTo>
                    <a:pt x="191" y="256"/>
                    <a:pt x="219" y="145"/>
                    <a:pt x="187" y="97"/>
                  </a:cubicBezTo>
                  <a:cubicBezTo>
                    <a:pt x="155" y="49"/>
                    <a:pt x="39" y="2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3" name="Text Box 14">
              <a:extLst>
                <a:ext uri="{FF2B5EF4-FFF2-40B4-BE49-F238E27FC236}">
                  <a16:creationId xmlns:a16="http://schemas.microsoft.com/office/drawing/2014/main" id="{AB2232B9-EF64-46D8-9F85-F2AFD39D8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" y="3552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400">
                  <a:solidFill>
                    <a:schemeClr val="accent6"/>
                  </a:solidFill>
                </a:rPr>
                <a:t>a back edge</a:t>
              </a:r>
            </a:p>
          </p:txBody>
        </p:sp>
        <p:sp>
          <p:nvSpPr>
            <p:cNvPr id="124" name="Line 15">
              <a:extLst>
                <a:ext uri="{FF2B5EF4-FFF2-40B4-BE49-F238E27FC236}">
                  <a16:creationId xmlns:a16="http://schemas.microsoft.com/office/drawing/2014/main" id="{EDF9DBE8-3F68-470B-84DA-375F985C2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2" y="3648"/>
              <a:ext cx="288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5" name="Line 16">
              <a:extLst>
                <a:ext uri="{FF2B5EF4-FFF2-40B4-BE49-F238E27FC236}">
                  <a16:creationId xmlns:a16="http://schemas.microsoft.com/office/drawing/2014/main" id="{B6BD6D91-9F2B-4C66-9516-8855D65E1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375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7">
              <a:extLst>
                <a:ext uri="{FF2B5EF4-FFF2-40B4-BE49-F238E27FC236}">
                  <a16:creationId xmlns:a16="http://schemas.microsoft.com/office/drawing/2014/main" id="{CC3D4865-A802-4480-A08D-53E65D2A0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741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52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08780-1905-40EA-9E4C-194506819C53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3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5390354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Edmonds-Karp performs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flow augmentations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</a:rPr>
                  <a:t>Proof: </a:t>
                </a:r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Call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accent6"/>
                    </a:solidFill>
                  </a:rPr>
                  <a:t>critical</a:t>
                </a:r>
                <a:r>
                  <a:rPr lang="en-US" altLang="en-US" sz="2400" dirty="0"/>
                  <a:t> for augmenting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400" dirty="0"/>
                  <a:t> if it’s closest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with min residual capacity.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It will disappear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after augmenting along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400" dirty="0"/>
                  <a:t>.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to be critical again,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edge must re-appear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but that will only happen when the distance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has increased by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600" dirty="0"/>
                  <a:t>(next slide)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It won’t be critical again until farther from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so each edge critical at most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en-US" sz="2400" dirty="0"/>
                  <a:t> times.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</a:rPr>
                  <a:t>Corollary: </a:t>
                </a:r>
                <a:r>
                  <a:rPr lang="en-US" altLang="en-US" sz="2400" dirty="0"/>
                  <a:t>Total time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>
          <p:sp>
            <p:nvSpPr>
              <p:cNvPr id="553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5390354"/>
              </a:xfrm>
              <a:blipFill>
                <a:blip r:embed="rId3"/>
                <a:stretch>
                  <a:fillRect l="-1118" t="-2149" r="-1192" b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70637E-DA05-4FCD-9382-9C1776778EF5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38433" name="Freeform 97"/>
          <p:cNvSpPr>
            <a:spLocks/>
          </p:cNvSpPr>
          <p:nvPr/>
        </p:nvSpPr>
        <p:spPr bwMode="auto">
          <a:xfrm>
            <a:off x="1171575" y="4821238"/>
            <a:ext cx="6257925" cy="1001712"/>
          </a:xfrm>
          <a:custGeom>
            <a:avLst/>
            <a:gdLst>
              <a:gd name="T0" fmla="*/ 0 w 3942"/>
              <a:gd name="T1" fmla="*/ 723283689 h 631"/>
              <a:gd name="T2" fmla="*/ 740925938 w 3942"/>
              <a:gd name="T3" fmla="*/ 798888339 h 631"/>
              <a:gd name="T4" fmla="*/ 1088707500 w 3942"/>
              <a:gd name="T5" fmla="*/ 1207153447 h 631"/>
              <a:gd name="T6" fmla="*/ 1844754375 w 3942"/>
              <a:gd name="T7" fmla="*/ 1570055766 h 631"/>
              <a:gd name="T8" fmla="*/ 2147483647 w 3942"/>
              <a:gd name="T9" fmla="*/ 1328120887 h 631"/>
              <a:gd name="T10" fmla="*/ 2147483647 w 3942"/>
              <a:gd name="T11" fmla="*/ 934976708 h 631"/>
              <a:gd name="T12" fmla="*/ 2147483647 w 3942"/>
              <a:gd name="T13" fmla="*/ 587195319 h 631"/>
              <a:gd name="T14" fmla="*/ 2147483647 w 3942"/>
              <a:gd name="T15" fmla="*/ 466227880 h 631"/>
              <a:gd name="T16" fmla="*/ 2147483647 w 3942"/>
              <a:gd name="T17" fmla="*/ 647679039 h 631"/>
              <a:gd name="T18" fmla="*/ 2041326563 w 3942"/>
              <a:gd name="T19" fmla="*/ 572074389 h 631"/>
              <a:gd name="T20" fmla="*/ 2147483647 w 3942"/>
              <a:gd name="T21" fmla="*/ 42841841 h 631"/>
              <a:gd name="T22" fmla="*/ 2147483647 w 3942"/>
              <a:gd name="T23" fmla="*/ 315018580 h 631"/>
              <a:gd name="T24" fmla="*/ 2147483647 w 3942"/>
              <a:gd name="T25" fmla="*/ 783767409 h 631"/>
              <a:gd name="T26" fmla="*/ 2147483647 w 3942"/>
              <a:gd name="T27" fmla="*/ 738404619 h 631"/>
              <a:gd name="T28" fmla="*/ 2147483647 w 3942"/>
              <a:gd name="T29" fmla="*/ 1539813906 h 631"/>
              <a:gd name="T30" fmla="*/ 2147483647 w 3942"/>
              <a:gd name="T31" fmla="*/ 1010581358 h 631"/>
              <a:gd name="T32" fmla="*/ 2147483647 w 3942"/>
              <a:gd name="T33" fmla="*/ 798888339 h 6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42" h="631">
                <a:moveTo>
                  <a:pt x="0" y="287"/>
                </a:moveTo>
                <a:cubicBezTo>
                  <a:pt x="111" y="286"/>
                  <a:pt x="222" y="285"/>
                  <a:pt x="294" y="317"/>
                </a:cubicBezTo>
                <a:cubicBezTo>
                  <a:pt x="366" y="349"/>
                  <a:pt x="359" y="428"/>
                  <a:pt x="432" y="479"/>
                </a:cubicBezTo>
                <a:cubicBezTo>
                  <a:pt x="505" y="530"/>
                  <a:pt x="600" y="615"/>
                  <a:pt x="732" y="623"/>
                </a:cubicBezTo>
                <a:cubicBezTo>
                  <a:pt x="864" y="631"/>
                  <a:pt x="1134" y="569"/>
                  <a:pt x="1224" y="527"/>
                </a:cubicBezTo>
                <a:cubicBezTo>
                  <a:pt x="1314" y="485"/>
                  <a:pt x="1276" y="420"/>
                  <a:pt x="1272" y="371"/>
                </a:cubicBezTo>
                <a:cubicBezTo>
                  <a:pt x="1268" y="322"/>
                  <a:pt x="1232" y="264"/>
                  <a:pt x="1200" y="233"/>
                </a:cubicBezTo>
                <a:cubicBezTo>
                  <a:pt x="1168" y="202"/>
                  <a:pt x="1133" y="181"/>
                  <a:pt x="1080" y="185"/>
                </a:cubicBezTo>
                <a:cubicBezTo>
                  <a:pt x="1027" y="189"/>
                  <a:pt x="927" y="250"/>
                  <a:pt x="882" y="257"/>
                </a:cubicBezTo>
                <a:cubicBezTo>
                  <a:pt x="837" y="264"/>
                  <a:pt x="766" y="267"/>
                  <a:pt x="810" y="227"/>
                </a:cubicBezTo>
                <a:cubicBezTo>
                  <a:pt x="854" y="187"/>
                  <a:pt x="995" y="34"/>
                  <a:pt x="1146" y="17"/>
                </a:cubicBezTo>
                <a:cubicBezTo>
                  <a:pt x="1297" y="0"/>
                  <a:pt x="1557" y="76"/>
                  <a:pt x="1716" y="125"/>
                </a:cubicBezTo>
                <a:cubicBezTo>
                  <a:pt x="1875" y="174"/>
                  <a:pt x="1980" y="283"/>
                  <a:pt x="2100" y="311"/>
                </a:cubicBezTo>
                <a:cubicBezTo>
                  <a:pt x="2220" y="339"/>
                  <a:pt x="2293" y="243"/>
                  <a:pt x="2436" y="293"/>
                </a:cubicBezTo>
                <a:cubicBezTo>
                  <a:pt x="2579" y="343"/>
                  <a:pt x="2747" y="593"/>
                  <a:pt x="2958" y="611"/>
                </a:cubicBezTo>
                <a:cubicBezTo>
                  <a:pt x="3169" y="629"/>
                  <a:pt x="3538" y="450"/>
                  <a:pt x="3702" y="401"/>
                </a:cubicBezTo>
                <a:cubicBezTo>
                  <a:pt x="3866" y="352"/>
                  <a:pt x="3903" y="331"/>
                  <a:pt x="3942" y="317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Distance for bottleneck edges</a:t>
            </a:r>
            <a:endParaRPr lang="en-US" altLang="en-US" sz="3600" baseline="-25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5" name="Text Box 23"/>
              <p:cNvSpPr txBox="1">
                <a:spLocks noChangeArrowheads="1"/>
              </p:cNvSpPr>
              <p:nvPr/>
            </p:nvSpPr>
            <p:spPr bwMode="auto">
              <a:xfrm>
                <a:off x="2974799" y="1373188"/>
                <a:ext cx="2905475" cy="424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Shortest s-t path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en-US" b="1" baseline="-25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632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4799" y="1373188"/>
                <a:ext cx="2905475" cy="424732"/>
              </a:xfrm>
              <a:prstGeom prst="rect">
                <a:avLst/>
              </a:prstGeom>
              <a:blipFill>
                <a:blip r:embed="rId3"/>
                <a:stretch>
                  <a:fillRect l="-1887" t="-7143" b="-18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326" name="Group 43"/>
          <p:cNvGrpSpPr>
            <a:grpSpLocks/>
          </p:cNvGrpSpPr>
          <p:nvPr/>
        </p:nvGrpSpPr>
        <p:grpSpPr bwMode="auto">
          <a:xfrm>
            <a:off x="1219200" y="1773238"/>
            <a:ext cx="6715125" cy="588962"/>
            <a:chOff x="756" y="1231"/>
            <a:chExt cx="4230" cy="371"/>
          </a:xfrm>
        </p:grpSpPr>
        <p:grpSp>
          <p:nvGrpSpPr>
            <p:cNvPr id="56378" name="Group 32"/>
            <p:cNvGrpSpPr>
              <a:grpSpLocks/>
            </p:cNvGrpSpPr>
            <p:nvPr/>
          </p:nvGrpSpPr>
          <p:grpSpPr bwMode="auto">
            <a:xfrm>
              <a:off x="756" y="1404"/>
              <a:ext cx="4230" cy="198"/>
              <a:chOff x="762" y="1164"/>
              <a:chExt cx="4230" cy="198"/>
            </a:xfrm>
          </p:grpSpPr>
          <p:sp>
            <p:nvSpPr>
              <p:cNvPr id="56383" name="Oval 7"/>
              <p:cNvSpPr>
                <a:spLocks noChangeArrowheads="1"/>
              </p:cNvSpPr>
              <p:nvPr/>
            </p:nvSpPr>
            <p:spPr bwMode="auto">
              <a:xfrm>
                <a:off x="2154" y="121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84" name="Oval 8"/>
              <p:cNvSpPr>
                <a:spLocks noChangeArrowheads="1"/>
              </p:cNvSpPr>
              <p:nvPr/>
            </p:nvSpPr>
            <p:spPr bwMode="auto">
              <a:xfrm>
                <a:off x="1662" y="1212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85" name="Oval 10"/>
              <p:cNvSpPr>
                <a:spLocks noChangeArrowheads="1"/>
              </p:cNvSpPr>
              <p:nvPr/>
            </p:nvSpPr>
            <p:spPr bwMode="auto">
              <a:xfrm>
                <a:off x="762" y="119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s</a:t>
                </a:r>
              </a:p>
            </p:txBody>
          </p:sp>
          <p:sp>
            <p:nvSpPr>
              <p:cNvPr id="56386" name="Line 11"/>
              <p:cNvSpPr>
                <a:spLocks noChangeShapeType="1"/>
              </p:cNvSpPr>
              <p:nvPr/>
            </p:nvSpPr>
            <p:spPr bwMode="auto">
              <a:xfrm>
                <a:off x="906" y="1260"/>
                <a:ext cx="258" cy="24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7" name="Line 12"/>
              <p:cNvSpPr>
                <a:spLocks noChangeShapeType="1"/>
              </p:cNvSpPr>
              <p:nvPr/>
            </p:nvSpPr>
            <p:spPr bwMode="auto">
              <a:xfrm>
                <a:off x="1362" y="1290"/>
                <a:ext cx="306" cy="12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Line 13"/>
              <p:cNvSpPr>
                <a:spLocks noChangeShapeType="1"/>
              </p:cNvSpPr>
              <p:nvPr/>
            </p:nvSpPr>
            <p:spPr bwMode="auto">
              <a:xfrm flipV="1">
                <a:off x="1824" y="1284"/>
                <a:ext cx="324" cy="6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9" name="Line 14"/>
              <p:cNvSpPr>
                <a:spLocks noChangeShapeType="1"/>
              </p:cNvSpPr>
              <p:nvPr/>
            </p:nvSpPr>
            <p:spPr bwMode="auto">
              <a:xfrm flipV="1">
                <a:off x="2310" y="1290"/>
                <a:ext cx="300" cy="6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Line 19"/>
              <p:cNvSpPr>
                <a:spLocks noChangeShapeType="1"/>
              </p:cNvSpPr>
              <p:nvPr/>
            </p:nvSpPr>
            <p:spPr bwMode="auto">
              <a:xfrm>
                <a:off x="1164" y="1284"/>
                <a:ext cx="192" cy="0"/>
              </a:xfrm>
              <a:prstGeom prst="line">
                <a:avLst/>
              </a:prstGeom>
              <a:noFill/>
              <a:ln w="38100" cap="rnd">
                <a:solidFill>
                  <a:schemeClr val="accent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91" name="Group 28"/>
              <p:cNvGrpSpPr>
                <a:grpSpLocks/>
              </p:cNvGrpSpPr>
              <p:nvPr/>
            </p:nvGrpSpPr>
            <p:grpSpPr bwMode="auto">
              <a:xfrm>
                <a:off x="3306" y="1164"/>
                <a:ext cx="1686" cy="162"/>
                <a:chOff x="2598" y="1194"/>
                <a:chExt cx="1686" cy="162"/>
              </a:xfrm>
            </p:grpSpPr>
            <p:sp>
              <p:nvSpPr>
                <p:cNvPr id="56394" name="Oval 9"/>
                <p:cNvSpPr>
                  <a:spLocks noChangeArrowheads="1"/>
                </p:cNvSpPr>
                <p:nvPr/>
              </p:nvSpPr>
              <p:spPr bwMode="auto">
                <a:xfrm>
                  <a:off x="2598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9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24" y="1284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639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390" y="1260"/>
                  <a:ext cx="432" cy="18"/>
                </a:xfrm>
                <a:prstGeom prst="line">
                  <a:avLst/>
                </a:prstGeom>
                <a:noFill/>
                <a:ln w="38100" cap="rnd">
                  <a:solidFill>
                    <a:schemeClr val="accent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97" name="Group 25"/>
                <p:cNvGrpSpPr>
                  <a:grpSpLocks/>
                </p:cNvGrpSpPr>
                <p:nvPr/>
              </p:nvGrpSpPr>
              <p:grpSpPr bwMode="auto">
                <a:xfrm>
                  <a:off x="3840" y="1194"/>
                  <a:ext cx="444" cy="144"/>
                  <a:chOff x="3354" y="1206"/>
                  <a:chExt cx="444" cy="144"/>
                </a:xfrm>
              </p:grpSpPr>
              <p:sp>
                <p:nvSpPr>
                  <p:cNvPr id="5640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chemeClr val="accent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401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9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90" y="1272"/>
                  <a:ext cx="462" cy="6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99" name="Oval 27"/>
                <p:cNvSpPr>
                  <a:spLocks noChangeArrowheads="1"/>
                </p:cNvSpPr>
                <p:nvPr/>
              </p:nvSpPr>
              <p:spPr bwMode="auto">
                <a:xfrm>
                  <a:off x="3030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92" name="Line 29"/>
              <p:cNvSpPr>
                <a:spLocks noChangeShapeType="1"/>
              </p:cNvSpPr>
              <p:nvPr/>
            </p:nvSpPr>
            <p:spPr bwMode="auto">
              <a:xfrm flipV="1">
                <a:off x="3024" y="1272"/>
                <a:ext cx="300" cy="6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3" name="Line 30"/>
              <p:cNvSpPr>
                <a:spLocks noChangeShapeType="1"/>
              </p:cNvSpPr>
              <p:nvPr/>
            </p:nvSpPr>
            <p:spPr bwMode="auto">
              <a:xfrm flipV="1">
                <a:off x="2592" y="1278"/>
                <a:ext cx="414" cy="12"/>
              </a:xfrm>
              <a:prstGeom prst="line">
                <a:avLst/>
              </a:prstGeom>
              <a:noFill/>
              <a:ln w="38100" cap="rnd">
                <a:solidFill>
                  <a:schemeClr val="accent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79" name="Text Box 31"/>
            <p:cNvSpPr txBox="1">
              <a:spLocks noChangeArrowheads="1"/>
            </p:cNvSpPr>
            <p:nvPr/>
          </p:nvSpPr>
          <p:spPr bwMode="auto">
            <a:xfrm>
              <a:off x="1834" y="1243"/>
              <a:ext cx="274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</a:rPr>
                <a:t>c</a:t>
              </a:r>
              <a:r>
                <a:rPr lang="en-US" altLang="en-US" b="1" baseline="-25000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56380" name="Text Box 33"/>
            <p:cNvSpPr txBox="1">
              <a:spLocks noChangeArrowheads="1"/>
            </p:cNvSpPr>
            <p:nvPr/>
          </p:nvSpPr>
          <p:spPr bwMode="auto">
            <a:xfrm>
              <a:off x="3434" y="1231"/>
              <a:ext cx="278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accent6"/>
                  </a:solidFill>
                </a:rPr>
                <a:t>c</a:t>
              </a:r>
              <a:r>
                <a:rPr lang="en-US" altLang="en-US" b="1" baseline="-25000">
                  <a:solidFill>
                    <a:schemeClr val="accent6"/>
                  </a:solidFill>
                </a:rPr>
                <a:t>P</a:t>
              </a:r>
            </a:p>
          </p:txBody>
        </p:sp>
        <p:sp>
          <p:nvSpPr>
            <p:cNvPr id="56381" name="Text Box 34"/>
            <p:cNvSpPr txBox="1">
              <a:spLocks noChangeArrowheads="1"/>
            </p:cNvSpPr>
            <p:nvPr/>
          </p:nvSpPr>
          <p:spPr bwMode="auto">
            <a:xfrm>
              <a:off x="804" y="1237"/>
              <a:ext cx="367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  <p:sp>
          <p:nvSpPr>
            <p:cNvPr id="56382" name="Text Box 40"/>
            <p:cNvSpPr txBox="1">
              <a:spLocks noChangeArrowheads="1"/>
            </p:cNvSpPr>
            <p:nvPr/>
          </p:nvSpPr>
          <p:spPr bwMode="auto">
            <a:xfrm>
              <a:off x="1332" y="1291"/>
              <a:ext cx="367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</p:grp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2014756" y="2408238"/>
            <a:ext cx="1994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accent6"/>
                </a:solidFill>
              </a:rPr>
              <a:t>bottleneck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8378" name="Text Box 42"/>
              <p:cNvSpPr txBox="1">
                <a:spLocks noChangeArrowheads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since this is a shortest path</a:t>
                </a:r>
              </a:p>
            </p:txBody>
          </p:sp>
        </mc:Choice>
        <mc:Fallback xmlns="">
          <p:sp>
            <p:nvSpPr>
              <p:cNvPr id="10383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blipFill>
                <a:blip r:embed="rId4"/>
                <a:stretch>
                  <a:fillRect t="-5479" r="-418" b="-1506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8405" name="Text Box 69"/>
              <p:cNvSpPr txBox="1">
                <a:spLocks noChangeArrowheads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tx1"/>
                    </a:solidFill>
                  </a:rPr>
                  <a:t>After augmenting along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8405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blipFill>
                <a:blip r:embed="rId5"/>
                <a:stretch>
                  <a:fillRect l="-1383" t="-5634" b="-1971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35" name="Group 99"/>
          <p:cNvGrpSpPr>
            <a:grpSpLocks/>
          </p:cNvGrpSpPr>
          <p:nvPr/>
        </p:nvGrpSpPr>
        <p:grpSpPr bwMode="auto">
          <a:xfrm>
            <a:off x="1047750" y="3306763"/>
            <a:ext cx="6715125" cy="608012"/>
            <a:chOff x="684" y="2395"/>
            <a:chExt cx="4230" cy="383"/>
          </a:xfrm>
        </p:grpSpPr>
        <p:grpSp>
          <p:nvGrpSpPr>
            <p:cNvPr id="56354" name="Group 98"/>
            <p:cNvGrpSpPr>
              <a:grpSpLocks/>
            </p:cNvGrpSpPr>
            <p:nvPr/>
          </p:nvGrpSpPr>
          <p:grpSpPr bwMode="auto">
            <a:xfrm>
              <a:off x="760" y="2395"/>
              <a:ext cx="826" cy="304"/>
              <a:chOff x="760" y="2443"/>
              <a:chExt cx="826" cy="304"/>
            </a:xfrm>
          </p:grpSpPr>
          <p:sp>
            <p:nvSpPr>
              <p:cNvPr id="56376" name="Text Box 67"/>
              <p:cNvSpPr txBox="1">
                <a:spLocks noChangeArrowheads="1"/>
              </p:cNvSpPr>
              <p:nvPr/>
            </p:nvSpPr>
            <p:spPr bwMode="auto">
              <a:xfrm>
                <a:off x="760" y="2443"/>
                <a:ext cx="298" cy="25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>
                  <a:solidFill>
                    <a:srgbClr val="0033CC"/>
                  </a:solidFill>
                </a:endParaRPr>
              </a:p>
            </p:txBody>
          </p:sp>
          <p:sp>
            <p:nvSpPr>
              <p:cNvPr id="56377" name="Text Box 68"/>
              <p:cNvSpPr txBox="1">
                <a:spLocks noChangeArrowheads="1"/>
              </p:cNvSpPr>
              <p:nvPr/>
            </p:nvSpPr>
            <p:spPr bwMode="auto">
              <a:xfrm>
                <a:off x="1288" y="2497"/>
                <a:ext cx="298" cy="25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 dirty="0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 dirty="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56355" name="Group 75"/>
            <p:cNvGrpSpPr>
              <a:grpSpLocks/>
            </p:cNvGrpSpPr>
            <p:nvPr/>
          </p:nvGrpSpPr>
          <p:grpSpPr bwMode="auto">
            <a:xfrm>
              <a:off x="684" y="2508"/>
              <a:ext cx="4230" cy="270"/>
              <a:chOff x="690" y="2538"/>
              <a:chExt cx="4230" cy="270"/>
            </a:xfrm>
          </p:grpSpPr>
          <p:grpSp>
            <p:nvGrpSpPr>
              <p:cNvPr id="56356" name="Group 74"/>
              <p:cNvGrpSpPr>
                <a:grpSpLocks/>
              </p:cNvGrpSpPr>
              <p:nvPr/>
            </p:nvGrpSpPr>
            <p:grpSpPr bwMode="auto">
              <a:xfrm>
                <a:off x="690" y="2610"/>
                <a:ext cx="4230" cy="198"/>
                <a:chOff x="678" y="2610"/>
                <a:chExt cx="4230" cy="198"/>
              </a:xfrm>
            </p:grpSpPr>
            <p:sp>
              <p:nvSpPr>
                <p:cNvPr id="56359" name="Oval 46"/>
                <p:cNvSpPr>
                  <a:spLocks noChangeArrowheads="1"/>
                </p:cNvSpPr>
                <p:nvPr/>
              </p:nvSpPr>
              <p:spPr bwMode="auto">
                <a:xfrm>
                  <a:off x="2070" y="2664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v</a:t>
                  </a:r>
                </a:p>
              </p:txBody>
            </p:sp>
            <p:sp>
              <p:nvSpPr>
                <p:cNvPr id="56360" name="Oval 47"/>
                <p:cNvSpPr>
                  <a:spLocks noChangeArrowheads="1"/>
                </p:cNvSpPr>
                <p:nvPr/>
              </p:nvSpPr>
              <p:spPr bwMode="auto">
                <a:xfrm>
                  <a:off x="1578" y="265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u</a:t>
                  </a:r>
                </a:p>
              </p:txBody>
            </p:sp>
            <p:sp>
              <p:nvSpPr>
                <p:cNvPr id="56361" name="Oval 48"/>
                <p:cNvSpPr>
                  <a:spLocks noChangeArrowheads="1"/>
                </p:cNvSpPr>
                <p:nvPr/>
              </p:nvSpPr>
              <p:spPr bwMode="auto">
                <a:xfrm>
                  <a:off x="678" y="2640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 dirty="0"/>
                    <a:t>s</a:t>
                  </a:r>
                </a:p>
              </p:txBody>
            </p:sp>
            <p:sp>
              <p:nvSpPr>
                <p:cNvPr id="56362" name="Line 49"/>
                <p:cNvSpPr>
                  <a:spLocks noChangeShapeType="1"/>
                </p:cNvSpPr>
                <p:nvPr/>
              </p:nvSpPr>
              <p:spPr bwMode="auto">
                <a:xfrm>
                  <a:off x="822" y="2706"/>
                  <a:ext cx="258" cy="24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3" name="Line 50"/>
                <p:cNvSpPr>
                  <a:spLocks noChangeShapeType="1"/>
                </p:cNvSpPr>
                <p:nvPr/>
              </p:nvSpPr>
              <p:spPr bwMode="auto">
                <a:xfrm>
                  <a:off x="1278" y="2736"/>
                  <a:ext cx="306" cy="12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226" y="2736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5" name="Line 53"/>
                <p:cNvSpPr>
                  <a:spLocks noChangeShapeType="1"/>
                </p:cNvSpPr>
                <p:nvPr/>
              </p:nvSpPr>
              <p:spPr bwMode="auto">
                <a:xfrm>
                  <a:off x="1080" y="2730"/>
                  <a:ext cx="192" cy="0"/>
                </a:xfrm>
                <a:prstGeom prst="line">
                  <a:avLst/>
                </a:prstGeom>
                <a:noFill/>
                <a:ln w="38100" cap="rnd">
                  <a:solidFill>
                    <a:schemeClr val="accent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6366" name="Group 73"/>
                <p:cNvGrpSpPr>
                  <a:grpSpLocks/>
                </p:cNvGrpSpPr>
                <p:nvPr/>
              </p:nvGrpSpPr>
              <p:grpSpPr bwMode="auto">
                <a:xfrm>
                  <a:off x="3222" y="2610"/>
                  <a:ext cx="1686" cy="162"/>
                  <a:chOff x="3222" y="2610"/>
                  <a:chExt cx="1686" cy="162"/>
                </a:xfrm>
              </p:grpSpPr>
              <p:sp>
                <p:nvSpPr>
                  <p:cNvPr id="5636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222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chemeClr val="accent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x</a:t>
                    </a:r>
                  </a:p>
                </p:txBody>
              </p:sp>
              <p:sp>
                <p:nvSpPr>
                  <p:cNvPr id="56370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14" y="2676"/>
                    <a:ext cx="432" cy="18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accent6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637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464" y="2610"/>
                    <a:ext cx="444" cy="144"/>
                    <a:chOff x="3354" y="1206"/>
                    <a:chExt cx="444" cy="144"/>
                  </a:xfrm>
                </p:grpSpPr>
                <p:sp>
                  <p:nvSpPr>
                    <p:cNvPr id="56374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206"/>
                      <a:ext cx="144" cy="144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38100">
                      <a:solidFill>
                        <a:schemeClr val="accent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800"/>
                        <a:t>t</a:t>
                      </a:r>
                    </a:p>
                  </p:txBody>
                </p:sp>
                <p:sp>
                  <p:nvSpPr>
                    <p:cNvPr id="56375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54" y="1272"/>
                      <a:ext cx="300" cy="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6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372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688"/>
                    <a:ext cx="462" cy="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7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chemeClr val="accent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w</a:t>
                    </a:r>
                  </a:p>
                </p:txBody>
              </p:sp>
            </p:grpSp>
            <p:sp>
              <p:nvSpPr>
                <p:cNvPr id="5636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940" y="2718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508" y="2724"/>
                  <a:ext cx="414" cy="12"/>
                </a:xfrm>
                <a:prstGeom prst="line">
                  <a:avLst/>
                </a:prstGeom>
                <a:noFill/>
                <a:ln w="38100" cap="rnd">
                  <a:solidFill>
                    <a:schemeClr val="accent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6357" name="Freeform 70"/>
              <p:cNvSpPr>
                <a:spLocks/>
              </p:cNvSpPr>
              <p:nvPr/>
            </p:nvSpPr>
            <p:spPr bwMode="auto">
              <a:xfrm>
                <a:off x="1722" y="2616"/>
                <a:ext cx="354" cy="72"/>
              </a:xfrm>
              <a:custGeom>
                <a:avLst/>
                <a:gdLst>
                  <a:gd name="T0" fmla="*/ 354 w 354"/>
                  <a:gd name="T1" fmla="*/ 72 h 72"/>
                  <a:gd name="T2" fmla="*/ 192 w 354"/>
                  <a:gd name="T3" fmla="*/ 0 h 72"/>
                  <a:gd name="T4" fmla="*/ 0 w 354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58" name="Freeform 71"/>
              <p:cNvSpPr>
                <a:spLocks/>
              </p:cNvSpPr>
              <p:nvPr/>
            </p:nvSpPr>
            <p:spPr bwMode="auto">
              <a:xfrm>
                <a:off x="3330" y="2538"/>
                <a:ext cx="354" cy="114"/>
              </a:xfrm>
              <a:custGeom>
                <a:avLst/>
                <a:gdLst>
                  <a:gd name="T0" fmla="*/ 354 w 354"/>
                  <a:gd name="T1" fmla="*/ 181 h 72"/>
                  <a:gd name="T2" fmla="*/ 192 w 354"/>
                  <a:gd name="T3" fmla="*/ 0 h 72"/>
                  <a:gd name="T4" fmla="*/ 0 w 354"/>
                  <a:gd name="T5" fmla="*/ 181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8408" name="Text Box 72"/>
              <p:cNvSpPr txBox="1">
                <a:spLocks noChangeArrowheads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to be bottleneck again for some flow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8408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blipFill>
                <a:blip r:embed="rId6"/>
                <a:stretch>
                  <a:fillRect l="-533" t="-4348" b="-2318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12" name="Group 76"/>
          <p:cNvGrpSpPr>
            <a:grpSpLocks/>
          </p:cNvGrpSpPr>
          <p:nvPr/>
        </p:nvGrpSpPr>
        <p:grpSpPr bwMode="auto">
          <a:xfrm>
            <a:off x="942975" y="5029200"/>
            <a:ext cx="6715125" cy="428625"/>
            <a:chOff x="690" y="2538"/>
            <a:chExt cx="4230" cy="270"/>
          </a:xfrm>
        </p:grpSpPr>
        <p:grpSp>
          <p:nvGrpSpPr>
            <p:cNvPr id="56334" name="Group 77"/>
            <p:cNvGrpSpPr>
              <a:grpSpLocks/>
            </p:cNvGrpSpPr>
            <p:nvPr/>
          </p:nvGrpSpPr>
          <p:grpSpPr bwMode="auto">
            <a:xfrm>
              <a:off x="690" y="2610"/>
              <a:ext cx="4230" cy="198"/>
              <a:chOff x="678" y="2610"/>
              <a:chExt cx="4230" cy="198"/>
            </a:xfrm>
          </p:grpSpPr>
          <p:sp>
            <p:nvSpPr>
              <p:cNvPr id="56337" name="Oval 78"/>
              <p:cNvSpPr>
                <a:spLocks noChangeArrowheads="1"/>
              </p:cNvSpPr>
              <p:nvPr/>
            </p:nvSpPr>
            <p:spPr bwMode="auto">
              <a:xfrm>
                <a:off x="2070" y="266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38" name="Oval 79"/>
              <p:cNvSpPr>
                <a:spLocks noChangeArrowheads="1"/>
              </p:cNvSpPr>
              <p:nvPr/>
            </p:nvSpPr>
            <p:spPr bwMode="auto">
              <a:xfrm>
                <a:off x="1578" y="265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39" name="Oval 80"/>
              <p:cNvSpPr>
                <a:spLocks noChangeArrowheads="1"/>
              </p:cNvSpPr>
              <p:nvPr/>
            </p:nvSpPr>
            <p:spPr bwMode="auto">
              <a:xfrm>
                <a:off x="678" y="2640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dirty="0"/>
                  <a:t>s</a:t>
                </a:r>
              </a:p>
            </p:txBody>
          </p:sp>
          <p:sp>
            <p:nvSpPr>
              <p:cNvPr id="56340" name="Line 81"/>
              <p:cNvSpPr>
                <a:spLocks noChangeShapeType="1"/>
              </p:cNvSpPr>
              <p:nvPr/>
            </p:nvSpPr>
            <p:spPr bwMode="auto">
              <a:xfrm>
                <a:off x="822" y="2706"/>
                <a:ext cx="258" cy="24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1" name="Line 82"/>
              <p:cNvSpPr>
                <a:spLocks noChangeShapeType="1"/>
              </p:cNvSpPr>
              <p:nvPr/>
            </p:nvSpPr>
            <p:spPr bwMode="auto">
              <a:xfrm>
                <a:off x="1278" y="2736"/>
                <a:ext cx="306" cy="12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2" name="Line 83"/>
              <p:cNvSpPr>
                <a:spLocks noChangeShapeType="1"/>
              </p:cNvSpPr>
              <p:nvPr/>
            </p:nvSpPr>
            <p:spPr bwMode="auto">
              <a:xfrm flipV="1">
                <a:off x="2226" y="2736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3" name="Line 84"/>
              <p:cNvSpPr>
                <a:spLocks noChangeShapeType="1"/>
              </p:cNvSpPr>
              <p:nvPr/>
            </p:nvSpPr>
            <p:spPr bwMode="auto">
              <a:xfrm>
                <a:off x="1080" y="2730"/>
                <a:ext cx="192" cy="0"/>
              </a:xfrm>
              <a:prstGeom prst="line">
                <a:avLst/>
              </a:prstGeom>
              <a:noFill/>
              <a:ln w="28575" cap="rnd">
                <a:solidFill>
                  <a:schemeClr val="accent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44" name="Group 85"/>
              <p:cNvGrpSpPr>
                <a:grpSpLocks/>
              </p:cNvGrpSpPr>
              <p:nvPr/>
            </p:nvGrpSpPr>
            <p:grpSpPr bwMode="auto">
              <a:xfrm>
                <a:off x="3222" y="2610"/>
                <a:ext cx="1686" cy="162"/>
                <a:chOff x="3222" y="2610"/>
                <a:chExt cx="1686" cy="162"/>
              </a:xfrm>
            </p:grpSpPr>
            <p:sp>
              <p:nvSpPr>
                <p:cNvPr id="56347" name="Oval 86"/>
                <p:cNvSpPr>
                  <a:spLocks noChangeArrowheads="1"/>
                </p:cNvSpPr>
                <p:nvPr/>
              </p:nvSpPr>
              <p:spPr bwMode="auto">
                <a:xfrm>
                  <a:off x="3222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48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014" y="2676"/>
                  <a:ext cx="432" cy="18"/>
                </a:xfrm>
                <a:prstGeom prst="line">
                  <a:avLst/>
                </a:prstGeom>
                <a:noFill/>
                <a:ln w="28575" cap="rnd">
                  <a:solidFill>
                    <a:schemeClr val="accent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49" name="Group 88"/>
                <p:cNvGrpSpPr>
                  <a:grpSpLocks/>
                </p:cNvGrpSpPr>
                <p:nvPr/>
              </p:nvGrpSpPr>
              <p:grpSpPr bwMode="auto">
                <a:xfrm>
                  <a:off x="4464" y="2610"/>
                  <a:ext cx="444" cy="144"/>
                  <a:chOff x="3354" y="1206"/>
                  <a:chExt cx="444" cy="144"/>
                </a:xfrm>
              </p:grpSpPr>
              <p:sp>
                <p:nvSpPr>
                  <p:cNvPr id="56352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28575">
                    <a:solidFill>
                      <a:schemeClr val="accent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353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50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14" y="2688"/>
                  <a:ext cx="462" cy="6"/>
                </a:xfrm>
                <a:prstGeom prst="line">
                  <a:avLst/>
                </a:prstGeom>
                <a:noFill/>
                <a:ln w="28575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1" name="Oval 92"/>
                <p:cNvSpPr>
                  <a:spLocks noChangeArrowheads="1"/>
                </p:cNvSpPr>
                <p:nvPr/>
              </p:nvSpPr>
              <p:spPr bwMode="auto">
                <a:xfrm>
                  <a:off x="3654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45" name="Line 93"/>
              <p:cNvSpPr>
                <a:spLocks noChangeShapeType="1"/>
              </p:cNvSpPr>
              <p:nvPr/>
            </p:nvSpPr>
            <p:spPr bwMode="auto">
              <a:xfrm flipV="1">
                <a:off x="2940" y="2718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6" name="Line 94"/>
              <p:cNvSpPr>
                <a:spLocks noChangeShapeType="1"/>
              </p:cNvSpPr>
              <p:nvPr/>
            </p:nvSpPr>
            <p:spPr bwMode="auto">
              <a:xfrm flipV="1">
                <a:off x="2508" y="2724"/>
                <a:ext cx="414" cy="12"/>
              </a:xfrm>
              <a:prstGeom prst="line">
                <a:avLst/>
              </a:prstGeom>
              <a:noFill/>
              <a:ln w="28575" cap="rnd">
                <a:solidFill>
                  <a:schemeClr val="accent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35" name="Freeform 95"/>
            <p:cNvSpPr>
              <a:spLocks/>
            </p:cNvSpPr>
            <p:nvPr/>
          </p:nvSpPr>
          <p:spPr bwMode="auto">
            <a:xfrm>
              <a:off x="1722" y="2616"/>
              <a:ext cx="354" cy="72"/>
            </a:xfrm>
            <a:custGeom>
              <a:avLst/>
              <a:gdLst>
                <a:gd name="T0" fmla="*/ 354 w 354"/>
                <a:gd name="T1" fmla="*/ 72 h 72"/>
                <a:gd name="T2" fmla="*/ 192 w 354"/>
                <a:gd name="T3" fmla="*/ 0 h 72"/>
                <a:gd name="T4" fmla="*/ 0 w 354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6336" name="Freeform 96"/>
            <p:cNvSpPr>
              <a:spLocks/>
            </p:cNvSpPr>
            <p:nvPr/>
          </p:nvSpPr>
          <p:spPr bwMode="auto">
            <a:xfrm>
              <a:off x="3330" y="2538"/>
              <a:ext cx="354" cy="114"/>
            </a:xfrm>
            <a:custGeom>
              <a:avLst/>
              <a:gdLst>
                <a:gd name="T0" fmla="*/ 354 w 354"/>
                <a:gd name="T1" fmla="*/ 181 h 72"/>
                <a:gd name="T2" fmla="*/ 192 w 354"/>
                <a:gd name="T3" fmla="*/ 0 h 72"/>
                <a:gd name="T4" fmla="*/ 0 w 354"/>
                <a:gd name="T5" fmla="*/ 181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8436" name="Text Box 100"/>
              <p:cNvSpPr txBox="1">
                <a:spLocks noChangeArrowheads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+1≥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8436" name="Text 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/>
                  <a:t>be the distance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blipFill>
                <a:blip r:embed="rId8"/>
                <a:stretch>
                  <a:fillRect l="-806" t="-8571" r="-690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433" grpId="0" animBg="1"/>
      <p:bldP spid="1038378" grpId="0" animBg="1"/>
      <p:bldP spid="1038405" grpId="0" animBg="1"/>
      <p:bldP spid="1038408" grpId="0" animBg="1"/>
      <p:bldP spid="103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4879561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Given a directed graph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with integral capacity </a:t>
                </a:r>
                <a14:m>
                  <m:oMath xmlns:m="http://schemas.openxmlformats.org/officeDocument/2006/math">
                    <m:r>
                      <a:rPr kumimoji="1"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0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𝑐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𝑒</m:t>
                        </m:r>
                      </m:sub>
                    </m:sSub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Input size is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func>
                      <m:func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𝑈</m:t>
                        </m:r>
                      </m:e>
                    </m:func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We call a runtime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𝑚𝑈</m:t>
                            </m:r>
                          </m:e>
                        </m:d>
                      </m:e>
                      <m:sup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𝑂</m:t>
                        </m:r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pseudo polynomial.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</m:t>
                            </m:r>
                            <m:func>
                              <m:funcPr>
                                <m:ctrlPr>
                                  <a:rPr kumimoji="1" lang="en-US" altLang="en-US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en-US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𝑈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𝑂</m:t>
                        </m:r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weakly polynomial.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e>
                      <m:sup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𝑂</m:t>
                        </m:r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strongly polynomial.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Ford Fulkerson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d>
                      <m:d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𝑚𝐹</m:t>
                        </m:r>
                      </m:e>
                    </m:d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𝑚𝑛𝑈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 (Pseudo Polynomial).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Dependence on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bad because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can be much larger than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4879561"/>
              </a:xfrm>
              <a:blipFill>
                <a:blip r:embed="rId3"/>
                <a:stretch>
                  <a:fillRect l="-96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185624"/>
            <a:ext cx="7772400" cy="3023984"/>
          </a:xfrm>
        </p:spPr>
        <p:txBody>
          <a:bodyPr/>
          <a:lstStyle/>
          <a:p>
            <a:pPr>
              <a:defRPr/>
            </a:pPr>
            <a: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  <a:t>Faster Strongly polynomial:</a:t>
            </a:r>
            <a:br>
              <a:rPr lang="en-US" altLang="en-US" sz="3600" dirty="0">
                <a:solidFill>
                  <a:schemeClr val="accent6"/>
                </a:solidFill>
              </a:rPr>
            </a:br>
            <a:r>
              <a:rPr lang="en-US" altLang="en-US" sz="3600" dirty="0" err="1">
                <a:solidFill>
                  <a:schemeClr val="accent6"/>
                </a:solidFill>
              </a:rPr>
              <a:t>Dinic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  <a:t>Question: What is better than 1 shortest paths?</a:t>
            </a:r>
            <a:b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endParaRPr kumimoji="0" lang="en-US" sz="3600" dirty="0"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B08F1-8E12-4A5D-9F33-9F8AFD1A5257}"/>
              </a:ext>
            </a:extLst>
          </p:cNvPr>
          <p:cNvSpPr txBox="1"/>
          <p:nvPr/>
        </p:nvSpPr>
        <p:spPr>
          <a:xfrm>
            <a:off x="1100937" y="4663387"/>
            <a:ext cx="694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  <a:t>Idea: Multiple Shortest Paths!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00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accent6"/>
                </a:solidFill>
              </a:rPr>
              <a:t>Dinic’s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5128"/>
            <a:ext cx="8229600" cy="48510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Send as many shortest paths as possible at the same time.</a:t>
            </a:r>
          </a:p>
          <a:p>
            <a:pPr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C5E3AE-D3D7-4253-BF35-898BF37D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7" y="1814469"/>
            <a:ext cx="3376246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BA9939-9CDE-45B0-AA74-7E7536C63129}"/>
                  </a:ext>
                </a:extLst>
              </p:cNvPr>
              <p:cNvSpPr txBox="1"/>
              <p:nvPr/>
            </p:nvSpPr>
            <p:spPr>
              <a:xfrm>
                <a:off x="1854460" y="2308395"/>
                <a:ext cx="701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BA9939-9CDE-45B0-AA74-7E7536C63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60" y="2308395"/>
                <a:ext cx="70186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D1869A40-E008-45F2-869A-7FFA0E34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3" y="3508829"/>
            <a:ext cx="316523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477284-246B-4401-A1EB-EC7C6D8C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4" y="5111750"/>
            <a:ext cx="316523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9976CB-3B49-4591-A248-1A343E59692D}"/>
                  </a:ext>
                </a:extLst>
              </p:cNvPr>
              <p:cNvSpPr txBox="1"/>
              <p:nvPr/>
            </p:nvSpPr>
            <p:spPr>
              <a:xfrm>
                <a:off x="1854460" y="3994574"/>
                <a:ext cx="70186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9976CB-3B49-4591-A248-1A343E596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60" y="3994574"/>
                <a:ext cx="701863" cy="4247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A0903A8-3F19-48AD-9DD7-7CA27484BDFF}"/>
              </a:ext>
            </a:extLst>
          </p:cNvPr>
          <p:cNvSpPr txBox="1"/>
          <p:nvPr/>
        </p:nvSpPr>
        <p:spPr>
          <a:xfrm>
            <a:off x="892632" y="5443607"/>
            <a:ext cx="192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on forward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E5802F-5B38-427F-9098-EF56035BF1B6}"/>
                  </a:ext>
                </a:extLst>
              </p:cNvPr>
              <p:cNvSpPr txBox="1"/>
              <p:nvPr/>
            </p:nvSpPr>
            <p:spPr>
              <a:xfrm>
                <a:off x="5031672" y="4927995"/>
                <a:ext cx="18436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E5802F-5B38-427F-9098-EF56035B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672" y="4927995"/>
                <a:ext cx="1843628" cy="400110"/>
              </a:xfrm>
              <a:prstGeom prst="rect">
                <a:avLst/>
              </a:prstGeom>
              <a:blipFill>
                <a:blip r:embed="rId8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2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accent6"/>
                </a:solidFill>
              </a:rPr>
              <a:t>Dinic’s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be some flow.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200" dirty="0"/>
                  <a:t>The level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200" dirty="0"/>
                  <a:t> is the graph with edges given by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buNone/>
                </a:pPr>
                <a:r>
                  <a:rPr lang="en-US" altLang="en-US" sz="2200" dirty="0"/>
                  <a:t>We call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200" dirty="0"/>
                  <a:t> is a blocking flow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200" dirty="0"/>
                  <a:t> if</a:t>
                </a:r>
              </a:p>
              <a:p>
                <a:pPr marL="0" indent="0" algn="ctr" eaLnBrk="1" hangingPunct="1">
                  <a:buNone/>
                </a:pP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has no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path.</a:t>
                </a:r>
              </a:p>
              <a:p>
                <a:pPr marL="0" indent="0" eaLnBrk="1" hangingPunct="1">
                  <a:buNone/>
                </a:pPr>
                <a:endParaRPr lang="en-US" altLang="en-US" sz="2200" dirty="0"/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Algorithm: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=0</m:t>
                    </m:r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While there is </a:t>
                </a:r>
                <a14:m>
                  <m:oMath xmlns:m="http://schemas.openxmlformats.org/officeDocument/2006/math"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path </a:t>
                </a:r>
                <a14:m>
                  <m:oMath xmlns:m="http://schemas.openxmlformats.org/officeDocument/2006/math"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lvl="1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Compute the level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𝐿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lvl="1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Find a blocking flow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lvl="1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Update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←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  <a:blipFill>
                <a:blip r:embed="rId3"/>
                <a:stretch>
                  <a:fillRect l="-963" t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5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accent6"/>
                </a:solidFill>
              </a:rPr>
              <a:t>Dinic’s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5128"/>
            <a:ext cx="8229600" cy="48510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Send as many shortest paths as possible at the same time.</a:t>
            </a:r>
          </a:p>
          <a:p>
            <a:pPr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C5E3AE-D3D7-4253-BF35-898BF37D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" y="1790508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869A40-E008-45F2-869A-7FFA0E34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" y="3465043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477284-246B-4401-A1EB-EC7C6D8C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" y="5139579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7B979AE-D4A5-4E7E-B471-88632E1A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76" y="1798297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FFD4897-9FE2-41A6-9379-4EFF7A58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06" y="3478760"/>
            <a:ext cx="28183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50ED0B6-15C2-4A18-9585-C98A502D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77" y="5139579"/>
            <a:ext cx="295421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428DC82-3EFD-4895-A0BA-F07726195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53" y="1793313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F546C60-4366-4E42-9514-D7DC3803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87" y="3455455"/>
            <a:ext cx="295421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93EDEF6-4530-4EF2-B683-51CE15C01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86" y="5139579"/>
            <a:ext cx="295421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F015F4-4EFE-46D7-BB27-C9F505DC7A20}"/>
              </a:ext>
            </a:extLst>
          </p:cNvPr>
          <p:cNvCxnSpPr/>
          <p:nvPr/>
        </p:nvCxnSpPr>
        <p:spPr bwMode="auto">
          <a:xfrm>
            <a:off x="0" y="3277210"/>
            <a:ext cx="90762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C17833-512B-4789-A93D-794AA0788689}"/>
              </a:ext>
            </a:extLst>
          </p:cNvPr>
          <p:cNvCxnSpPr/>
          <p:nvPr/>
        </p:nvCxnSpPr>
        <p:spPr bwMode="auto">
          <a:xfrm>
            <a:off x="0" y="4952390"/>
            <a:ext cx="9076269" cy="512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64E4F5-072C-4E26-A6AC-30D19F25F9DF}"/>
                  </a:ext>
                </a:extLst>
              </p:cNvPr>
              <p:cNvSpPr txBox="1"/>
              <p:nvPr/>
            </p:nvSpPr>
            <p:spPr>
              <a:xfrm>
                <a:off x="-22058" y="1634413"/>
                <a:ext cx="590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64E4F5-072C-4E26-A6AC-30D19F2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58" y="1634413"/>
                <a:ext cx="59081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6E2B35-B8AF-4CB2-BB2E-42F8715B6276}"/>
                  </a:ext>
                </a:extLst>
              </p:cNvPr>
              <p:cNvSpPr txBox="1"/>
              <p:nvPr/>
            </p:nvSpPr>
            <p:spPr>
              <a:xfrm>
                <a:off x="-22059" y="3293931"/>
                <a:ext cx="590815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6E2B35-B8AF-4CB2-BB2E-42F8715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59" y="3293931"/>
                <a:ext cx="590815" cy="424732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71B14C-DB7E-4367-838F-5507D6AB6DAB}"/>
                  </a:ext>
                </a:extLst>
              </p:cNvPr>
              <p:cNvSpPr txBox="1"/>
              <p:nvPr/>
            </p:nvSpPr>
            <p:spPr>
              <a:xfrm>
                <a:off x="0" y="4987066"/>
                <a:ext cx="590815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71B14C-DB7E-4367-838F-5507D6AB6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7066"/>
                <a:ext cx="590815" cy="424732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accent6"/>
                </a:solidFill>
              </a:rPr>
              <a:t>Dinic’s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5308234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Lemma: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increase every iteration.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 (Draft):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If distance doesn’t change, a shortest path on the new graphs must be on the level graph. 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But there is no s-t path in the level graph after sending the blocking flow.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Corollary: 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There are at most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iterations.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Proof: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200" b="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distance is bounded by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and is increased by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1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every step.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We can find blocking flow in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 time picking path 1 by 1.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Hence, </a:t>
                </a:r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Dinic’s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 algorithm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sSup>
                      <m:sSup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  <m:sup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sup>
                    </m:sSup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time.</a:t>
                </a:r>
              </a:p>
            </p:txBody>
          </p:sp>
        </mc:Choice>
        <mc:Fallback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5308234"/>
              </a:xfrm>
              <a:blipFill>
                <a:blip r:embed="rId3"/>
                <a:stretch>
                  <a:fillRect l="-963" t="-804" b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4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Link Cut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7"/>
                <a:ext cx="8229600" cy="5040431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There are a data structure that supports the following.</a:t>
                </a:r>
              </a:p>
              <a:p>
                <a:pPr eaLnBrk="1" hangingPunct="1"/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make_tree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(): Return a new vertex in a singleton tree.</a:t>
                </a:r>
              </a:p>
              <a:p>
                <a:pPr eaLnBrk="1" hangingPunct="1"/>
                <a:r>
                  <a:rPr kumimoji="1" lang="en-US" altLang="en-US" sz="2200" dirty="0">
                    <a:ea typeface="MS PGothic" panose="020B0600070205080204" pitchFamily="34" charset="-128"/>
                  </a:rPr>
                  <a:t>link(</a:t>
                </a:r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v,w,x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): Make vertex v a new child of vertex w. Set the edge capacity to x.</a:t>
                </a:r>
              </a:p>
              <a:p>
                <a:pPr eaLnBrk="1" hangingPunct="1"/>
                <a:r>
                  <a:rPr kumimoji="1" lang="en-US" altLang="en-US" sz="2200" dirty="0">
                    <a:ea typeface="MS PGothic" panose="020B0600070205080204" pitchFamily="34" charset="-128"/>
                  </a:rPr>
                  <a:t>cut(v): Delete the edge between v and its parent.</a:t>
                </a:r>
              </a:p>
              <a:p>
                <a:pPr eaLnBrk="1" hangingPunct="1"/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find_root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(v) – Return the root of the tree that contains v.</a:t>
                </a:r>
              </a:p>
              <a:p>
                <a:pPr eaLnBrk="1" hangingPunct="1"/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find_min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(v) – Return the edge with minimum capacity on the v-root path.</a:t>
                </a:r>
              </a:p>
              <a:p>
                <a:pPr eaLnBrk="1" hangingPunct="1"/>
                <a:r>
                  <a:rPr kumimoji="1" lang="en-US" altLang="en-US" sz="2200" dirty="0">
                    <a:ea typeface="MS PGothic" panose="020B0600070205080204" pitchFamily="34" charset="-128"/>
                  </a:rPr>
                  <a:t>subtract(</a:t>
                </a:r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v,x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) – Subtract x from the capacity on the v-root path.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Furthermore, all steps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</m:func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time.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With this, we can send a flow in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</m:func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time in the level graph.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Hence, </a:t>
                </a:r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Dinic’s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 algorithm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</m:t>
                    </m:r>
                    <m:func>
                      <m:funcPr>
                        <m:ctrlP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</m:func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time.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7"/>
                <a:ext cx="8229600" cy="5040431"/>
              </a:xfrm>
              <a:blipFill>
                <a:blip r:embed="rId3"/>
                <a:stretch>
                  <a:fillRect l="-963" t="-726" r="-667" b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9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185624"/>
            <a:ext cx="7772400" cy="3023984"/>
          </a:xfrm>
        </p:spPr>
        <p:txBody>
          <a:bodyPr/>
          <a:lstStyle/>
          <a:p>
            <a:pPr>
              <a:defRPr/>
            </a:pPr>
            <a:b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</a:br>
            <a: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  <a:t>Can we do it even faster?</a:t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endParaRPr kumimoji="0" lang="en-US" sz="3600" dirty="0"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79A8E-C5AE-4AE9-B6A5-11FFDBD28F5F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65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7320" y="1892351"/>
                <a:ext cx="8629359" cy="1820800"/>
              </a:xfrm>
              <a:prstGeom prst="rect">
                <a:avLst/>
              </a:prstGeom>
            </p:spPr>
            <p:txBody>
              <a:bodyPr wrap="square" anchor="b" anchorCtr="0">
                <a:no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100" dirty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Dantzig</m:t>
                    </m:r>
                    <m:r>
                      <m:rPr>
                        <m:nor/>
                      </m:rPr>
                      <a:rPr lang="en-US" sz="2100" dirty="0"/>
                      <m:t> ′51]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 dirty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Ford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Fulkerson</m:t>
                    </m:r>
                    <m:r>
                      <m:rPr>
                        <m:nor/>
                      </m:rPr>
                      <a:rPr lang="en-US" sz="2100" dirty="0"/>
                      <m:t> ′56]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1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′70, </m:t>
                    </m:r>
                    <m:r>
                      <m:rPr>
                        <m:nor/>
                      </m:rPr>
                      <a:rPr lang="en-US" sz="2100" dirty="0"/>
                      <m:t>Edmonds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Karp</m:t>
                    </m:r>
                    <m:r>
                      <m:rPr>
                        <m:nor/>
                      </m:rPr>
                      <a:rPr lang="en-US" sz="2100" dirty="0"/>
                      <m:t> ′72]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′70]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Edmonds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Karp</m:t>
                    </m:r>
                    <m:r>
                      <m:rPr>
                        <m:nor/>
                      </m:rPr>
                      <a:rPr lang="en-US" sz="2100" dirty="0"/>
                      <m:t> ′72, 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′73] 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′73, </m:t>
                    </m:r>
                    <m:r>
                      <m:rPr>
                        <m:nor/>
                      </m:rPr>
                      <a:rPr lang="en-US" sz="2100" dirty="0" err="1"/>
                      <m:t>Gabow</m:t>
                    </m:r>
                    <m:r>
                      <m:rPr>
                        <m:nor/>
                      </m:rPr>
                      <a:rPr lang="en-US" sz="2100" dirty="0"/>
                      <m:t> ′85] 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Karzanov</m:t>
                    </m:r>
                    <m:r>
                      <m:rPr>
                        <m:nor/>
                      </m:rPr>
                      <a:rPr lang="en-US" sz="2100" dirty="0"/>
                      <m:t> ′74]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rad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Cherkassky</m:t>
                    </m:r>
                    <m:r>
                      <m:rPr>
                        <m:nor/>
                      </m:rPr>
                      <a:rPr lang="en-US" sz="2100" dirty="0"/>
                      <m:t> ′77]	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1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Galil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Naamad</m:t>
                    </m:r>
                    <m:r>
                      <m:rPr>
                        <m:nor/>
                      </m:rPr>
                      <a:rPr lang="en-US" sz="2100" dirty="0"/>
                      <m:t> ′80]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Sleator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′83]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1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Goldberg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′88]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Ahuja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Orlin</m:t>
                    </m:r>
                    <m:r>
                      <m:rPr>
                        <m:nor/>
                      </m:rPr>
                      <a:rPr lang="en-US" sz="2100" dirty="0"/>
                      <m:t> ′89]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1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21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100" dirty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100" dirty="0">
                                                <a:latin typeface="Cambria Math" panose="02040503050406030204" pitchFamily="18" charset="0"/>
                                              </a:rPr>
                                              <m:t>U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 + 2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Ahuja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Orlin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′89]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Alon</m:t>
                    </m:r>
                    <m:r>
                      <m:rPr>
                        <m:nor/>
                      </m:rPr>
                      <a:rPr lang="en-US" sz="2100" dirty="0"/>
                      <m:t> ′90]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CA" sz="21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Cheriyan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Hagerup</m:t>
                    </m:r>
                    <m:r>
                      <m:rPr>
                        <m:nor/>
                      </m:rPr>
                      <a:rPr lang="en-US" sz="2100" dirty="0"/>
                      <m:t> ′95]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Cheriyan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Hagerup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Mehlhorn</m:t>
                    </m:r>
                    <m:r>
                      <m:rPr>
                        <m:nor/>
                      </m:rPr>
                      <a:rPr lang="en-US" sz="2100" dirty="0"/>
                      <m:t> ′96]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  <m:r>
                      <a:rPr lang="el-GR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l-GR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King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Rao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′92]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1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unc>
                              <m:func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Phillips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Westbrook</m:t>
                    </m:r>
                    <m:r>
                      <m:rPr>
                        <m:nor/>
                      </m:rPr>
                      <a:rPr lang="en-US" sz="2100" dirty="0"/>
                      <m:t> ′93]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d>
                          <m:d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func>
                                      <m:funcPr>
                                        <m:ctrlPr>
                                          <a:rPr lang="en-US" sz="21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den>
                                </m:f>
                              </m:sub>
                            </m:sSub>
                            <m:r>
                              <a:rPr lang="en-CA" sz="21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[</m:t>
                    </m:r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King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Rao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dirty="0" err="1">
                        <a:latin typeface="Cambria Math" panose="02040503050406030204" pitchFamily="18" charset="0"/>
                      </a:rPr>
                      <m:t>Tarjan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 ′94]</m:t>
                    </m:r>
                  </m:oMath>
                </a14:m>
                <a:endParaRPr lang="en-US" sz="2100" dirty="0"/>
              </a:p>
              <a:p>
                <a:pPr marL="2143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CA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1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CA" sz="21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CA" sz="2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1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CA"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sz="21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CA" sz="21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  <m:func>
                                  <m:func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 sz="21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CA" sz="2100" dirty="0"/>
                  <a:t> </a:t>
                </a:r>
                <a14:m>
                  <m:oMath xmlns:m="http://schemas.openxmlformats.org/officeDocument/2006/math">
                    <m:r>
                      <a:rPr lang="en-CA" sz="21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CA" sz="2100" i="1">
                        <a:latin typeface="Cambria Math" panose="02040503050406030204" pitchFamily="18" charset="0"/>
                      </a:rPr>
                      <m:t>Goldberg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10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ao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 ′98]</m:t>
                    </m:r>
                  </m:oMath>
                </a14:m>
                <a:endParaRPr lang="en-US" sz="2100" dirty="0"/>
              </a:p>
              <a:p>
                <a:r>
                  <a:rPr lang="en-US" sz="2100" dirty="0"/>
                  <a:t>Previous Best: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1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sz="21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1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100" dirty="0"/>
                  <a:t> [Even-</a:t>
                </a:r>
                <a:r>
                  <a:rPr lang="en-US" sz="2100" dirty="0" err="1"/>
                  <a:t>Tarjan</a:t>
                </a:r>
                <a:r>
                  <a:rPr lang="en-US" sz="2100" dirty="0"/>
                  <a:t> 75, Goldberg-Rao 89]</a:t>
                </a:r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20" y="1892351"/>
                <a:ext cx="8629359" cy="1820800"/>
              </a:xfrm>
              <a:prstGeom prst="rect">
                <a:avLst/>
              </a:prstGeom>
              <a:blipFill>
                <a:blip r:embed="rId2"/>
                <a:stretch>
                  <a:fillRect l="-494" t="-698997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0"/>
            <a:ext cx="9322594" cy="100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Runtimes…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20EEB7-44BD-4627-9BF0-76AAB7C4645F}"/>
                  </a:ext>
                </a:extLst>
              </p:cNvPr>
              <p:cNvSpPr txBox="1"/>
              <p:nvPr/>
            </p:nvSpPr>
            <p:spPr>
              <a:xfrm>
                <a:off x="634819" y="1504965"/>
                <a:ext cx="8052955" cy="5412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Unfortunately, this slide was made in 2011 (during my undergrad).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Undirected graph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11/3</m:t>
                        </m:r>
                      </m:sup>
                    </m:sSup>
                  </m:oMath>
                </a14:m>
                <a:r>
                  <a:rPr lang="en-US" dirty="0"/>
                  <a:t> [</a:t>
                </a:r>
                <a:r>
                  <a:rPr lang="en-US" dirty="0" err="1"/>
                  <a:t>Christiano</a:t>
                </a:r>
                <a:r>
                  <a:rPr lang="en-US" dirty="0"/>
                  <a:t>-</a:t>
                </a:r>
                <a:r>
                  <a:rPr lang="en-US" dirty="0" err="1"/>
                  <a:t>Kelner</a:t>
                </a:r>
                <a:r>
                  <a:rPr lang="en-US" dirty="0"/>
                  <a:t>-</a:t>
                </a:r>
                <a:r>
                  <a:rPr lang="en-US" dirty="0" err="1"/>
                  <a:t>Madry</a:t>
                </a:r>
                <a:r>
                  <a:rPr lang="en-US" dirty="0"/>
                  <a:t>-Spielman-Teng 2011]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[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-Rao-Srivastava 2013]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[Sherman 2013, </a:t>
                </a:r>
                <a:r>
                  <a:rPr lang="en-US" dirty="0" err="1"/>
                  <a:t>Kelner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</a:t>
                </a:r>
                <a:r>
                  <a:rPr lang="en-US" dirty="0" err="1"/>
                  <a:t>Orecchia</a:t>
                </a:r>
                <a:r>
                  <a:rPr lang="en-US" dirty="0"/>
                  <a:t>-Sidford 2014]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[Sherman 2017]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[Sidford-Tian 2020]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Directed graph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10/7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1/7</m:t>
                        </m:r>
                      </m:sup>
                    </m:sSup>
                  </m:oMath>
                </a14:m>
                <a:r>
                  <a:rPr lang="en-US" dirty="0"/>
                  <a:t> [</a:t>
                </a:r>
                <a:r>
                  <a:rPr lang="en-US" dirty="0" err="1"/>
                  <a:t>Madry</a:t>
                </a:r>
                <a:r>
                  <a:rPr lang="en-US" dirty="0"/>
                  <a:t> 2013, </a:t>
                </a:r>
                <a:r>
                  <a:rPr lang="en-US" dirty="0" err="1"/>
                  <a:t>Madry</a:t>
                </a:r>
                <a:r>
                  <a:rPr lang="en-US" dirty="0"/>
                  <a:t> 2016]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[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-Sidford 2013]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[Liu-Sidford 2020]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[Liu-Sidford 2020, </a:t>
                </a:r>
                <a:r>
                  <a:rPr lang="en-US" dirty="0" err="1"/>
                  <a:t>Kathuria</a:t>
                </a:r>
                <a:r>
                  <a:rPr lang="en-US" dirty="0"/>
                  <a:t> 2020]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/>
                  <a:t> [Brand-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-Liu-</a:t>
                </a:r>
                <a:r>
                  <a:rPr lang="en-US" dirty="0" err="1"/>
                  <a:t>Saranurak</a:t>
                </a:r>
                <a:r>
                  <a:rPr lang="en-US" dirty="0"/>
                  <a:t>-Sidford-Song-Wang 2021]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3/2−1/328</m:t>
                        </m:r>
                      </m:sup>
                    </m:sSup>
                  </m:oMath>
                </a14:m>
                <a:r>
                  <a:rPr lang="en-US" dirty="0"/>
                  <a:t> [Gao-Liu-Peng 2021]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3/2−1/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[Brand-Gao-</a:t>
                </a:r>
                <a:r>
                  <a:rPr lang="en-US" dirty="0" err="1"/>
                  <a:t>Jambulapati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-Liu-Peng-Sidford 2021]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20EEB7-44BD-4627-9BF0-76AAB7C46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19" y="1504965"/>
                <a:ext cx="8052955" cy="5412315"/>
              </a:xfrm>
              <a:prstGeom prst="rect">
                <a:avLst/>
              </a:prstGeom>
              <a:blipFill>
                <a:blip r:embed="rId3"/>
                <a:stretch>
                  <a:fillRect l="-757" t="-563" b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521DF28-B8AA-40EE-AD2E-D690B5582375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Shortest Path and Maxflow?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7"/>
                <a:ext cx="8229600" cy="5040431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Given an undirected graph with unit capacity and unit length.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What is the relation between shortest path and maxflow?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be the set of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200" b="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flow with value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1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Shortest path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200" b="0" i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∈</m:t>
                            </m:r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||</m:t>
                        </m:r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|</m:t>
                            </m:r>
                          </m:e>
                          <m:sub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Maxflow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200" b="0" i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∈</m:t>
                            </m:r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||</m:t>
                        </m:r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|</m:t>
                            </m:r>
                          </m:e>
                          <m:sub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Solving maxflow via shortest path is like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ℓ</m:t>
                        </m:r>
                      </m:e>
                      <m:sub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problem to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ℓ</m:t>
                        </m:r>
                      </m:e>
                      <m:sub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problem.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7"/>
                <a:ext cx="8229600" cy="5040431"/>
              </a:xfrm>
              <a:blipFill>
                <a:blip r:embed="rId3"/>
                <a:stretch>
                  <a:fillRect l="-963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Shortest Path and Maxflow?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275127"/>
                <a:ext cx="9144000" cy="5040431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Fact: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200" b="0" i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∈</m:t>
                            </m:r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||</m:t>
                        </m:r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|</m:t>
                            </m:r>
                          </m:e>
                          <m:sub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can be solved in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e>
                    </m:func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time. 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[Spielman-Teng 2003]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b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b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b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Instead of augmenting using shortest path, 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“augment”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ℓ</m:t>
                        </m:r>
                      </m:e>
                      <m:sub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flow.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This gives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ad>
                      <m:radPr>
                        <m:degHide m:val="on"/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radPr>
                      <m:deg/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time algorithm. (2014)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</p:txBody>
          </p:sp>
        </mc:Choice>
        <mc:Fallback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275127"/>
                <a:ext cx="9144000" cy="5040431"/>
              </a:xfrm>
              <a:blipFill>
                <a:blip r:embed="rId3"/>
                <a:stretch>
                  <a:fillRect l="-867" t="-846" b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3CBDC9-6172-4D71-8697-EBA13DE9F6B8}"/>
              </a:ext>
            </a:extLst>
          </p:cNvPr>
          <p:cNvGrpSpPr/>
          <p:nvPr/>
        </p:nvGrpSpPr>
        <p:grpSpPr>
          <a:xfrm>
            <a:off x="5109017" y="1869956"/>
            <a:ext cx="3446759" cy="3118087"/>
            <a:chOff x="1668379" y="733242"/>
            <a:chExt cx="5502442" cy="49777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8FAADE-5BB8-471F-A249-4761C47B6C7A}"/>
                </a:ext>
              </a:extLst>
            </p:cNvPr>
            <p:cNvSpPr/>
            <p:nvPr/>
          </p:nvSpPr>
          <p:spPr>
            <a:xfrm>
              <a:off x="1668379" y="733242"/>
              <a:ext cx="5502442" cy="49617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A907B8-B23B-415D-962C-200E8E389871}"/>
                </a:ext>
              </a:extLst>
            </p:cNvPr>
            <p:cNvSpPr/>
            <p:nvPr/>
          </p:nvSpPr>
          <p:spPr>
            <a:xfrm>
              <a:off x="1668380" y="733242"/>
              <a:ext cx="5470358" cy="49777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808FD871-EE6F-42E8-A4FE-70A85485A59B}"/>
                </a:ext>
              </a:extLst>
            </p:cNvPr>
            <p:cNvSpPr/>
            <p:nvPr/>
          </p:nvSpPr>
          <p:spPr>
            <a:xfrm>
              <a:off x="1668379" y="733242"/>
              <a:ext cx="5502442" cy="4961705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66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047989"/>
            <a:ext cx="7772400" cy="2762021"/>
          </a:xfrm>
        </p:spPr>
        <p:txBody>
          <a:bodyPr/>
          <a:lstStyle/>
          <a:p>
            <a:pPr>
              <a:defRPr/>
            </a:pPr>
            <a: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  <a:t>Weakly polynomial:</a:t>
            </a:r>
            <a:b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</a:br>
            <a:r>
              <a:rPr lang="en-US" altLang="en-US" sz="3600" dirty="0">
                <a:solidFill>
                  <a:schemeClr val="accent6"/>
                </a:solidFill>
              </a:rPr>
              <a:t>Capacity Scaling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2400" dirty="0"/>
              <a:t>Question: How to improve 𝑈 dependence?</a:t>
            </a:r>
            <a:br>
              <a:rPr lang="en-US" altLang="en-US" sz="2400" dirty="0"/>
            </a:br>
            <a:br>
              <a:rPr lang="en-US" altLang="en-US" sz="3600" dirty="0"/>
            </a:br>
            <a:endParaRPr kumimoji="0" lang="en-US" sz="3600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07545-0978-45D6-B101-D9323314B648}"/>
              </a:ext>
            </a:extLst>
          </p:cNvPr>
          <p:cNvSpPr txBox="1"/>
          <p:nvPr/>
        </p:nvSpPr>
        <p:spPr>
          <a:xfrm>
            <a:off x="1089964" y="4209845"/>
            <a:ext cx="694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Idea: Handle edges with large capacity first.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7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29D7B33F-62F8-492A-B747-6572268FF75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27527"/>
                <a:ext cx="8229600" cy="504043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FontTx/>
                  <a:buNone/>
                </a:pPr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Every graph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 can be approximated by a sparse graph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: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 has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 edges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𝑐𝑎</m:t>
                    </m:r>
                    <m:sSub>
                      <m:sSubPr>
                        <m:ctrlP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𝑝</m:t>
                        </m:r>
                      </m:e>
                      <m:sub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𝑆</m:t>
                        </m:r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bar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=(1±</m:t>
                    </m:r>
                    <m:f>
                      <m:fPr>
                        <m:ctrlP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Pr>
                      <m:num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num>
                      <m:den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den>
                    </m:f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  <m:r>
                      <a:rPr kumimoji="1" lang="en-US" altLang="en-US" sz="2200" i="1" ker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𝑐𝑎</m:t>
                    </m:r>
                    <m:sSub>
                      <m:sSubPr>
                        <m:ctrlPr>
                          <a:rPr kumimoji="1" lang="en-US" altLang="en-US" sz="220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i="1" ker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kumimoji="1" lang="en-US" altLang="en-US" sz="2200" i="1" ker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𝐺</m:t>
                            </m:r>
                          </m:e>
                          <m:sup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kumimoji="1" lang="en-US" altLang="en-US" sz="2200" i="1" ker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i="1" ker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𝑆</m:t>
                        </m:r>
                        <m:r>
                          <a:rPr kumimoji="1" lang="en-US" altLang="en-US" sz="2200" i="1" ker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kumimoji="1" lang="en-US" altLang="en-US" sz="2200" i="1" ker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barPr>
                          <m:e>
                            <m:r>
                              <a:rPr kumimoji="1" lang="en-US" altLang="en-US" sz="2200" i="1" ker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𝑆</m:t>
                            </m:r>
                          </m:e>
                        </m:bar>
                      </m:e>
                    </m:d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 for all set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𝑆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Using this, one can “find” the augmenting path on the sparse graph.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This gives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sSup>
                      <m:sSup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  <m:sup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time algorithm. (2020)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29D7B33F-62F8-492A-B747-6572268F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7527"/>
                <a:ext cx="8229600" cy="5040431"/>
              </a:xfrm>
              <a:prstGeom prst="rect">
                <a:avLst/>
              </a:prstGeom>
              <a:blipFill>
                <a:blip r:embed="rId3"/>
                <a:stretch>
                  <a:fillRect l="-963" t="-726" b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Approximate Graphs </a:t>
            </a:r>
            <a:br>
              <a:rPr lang="en-US" altLang="en-US" sz="3600" dirty="0">
                <a:solidFill>
                  <a:schemeClr val="accent6"/>
                </a:solidFill>
              </a:rPr>
            </a:br>
            <a:r>
              <a:rPr lang="en-US" altLang="en-US" sz="3600" dirty="0">
                <a:solidFill>
                  <a:schemeClr val="accent6"/>
                </a:solidFill>
              </a:rPr>
              <a:t>with Sparse Graphs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0" name="Picture 6" descr="The CMU solver: combinatorial multigrid">
            <a:extLst>
              <a:ext uri="{FF2B5EF4-FFF2-40B4-BE49-F238E27FC236}">
                <a16:creationId xmlns:a16="http://schemas.microsoft.com/office/drawing/2014/main" id="{984966AC-0502-4F2F-A237-169A8ED68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0" y="2809853"/>
            <a:ext cx="4896719" cy="24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29D7B33F-62F8-492A-B747-6572268FF75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27527"/>
                <a:ext cx="8229600" cy="504043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Instead of looking at all vertices all the time, 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we can random sample some vertices and shortcut the graph.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This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e>
                      <m:sup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3/2−1/58</m:t>
                        </m:r>
                      </m:sup>
                    </m:sSup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time algorithm. (2022)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b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29D7B33F-62F8-492A-B747-6572268F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7527"/>
                <a:ext cx="8229600" cy="5040431"/>
              </a:xfrm>
              <a:prstGeom prst="rect">
                <a:avLst/>
              </a:prstGeom>
              <a:blipFill>
                <a:blip r:embed="rId3"/>
                <a:stretch>
                  <a:fillRect l="-963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Creating shortcut in the graph</a:t>
            </a:r>
            <a:endParaRPr lang="en-US" altLang="en-US" sz="36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60618-3C81-4E30-9088-57E039D3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2282205"/>
            <a:ext cx="82391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29D7B33F-62F8-492A-B747-6572268FF75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427527"/>
            <a:ext cx="8229600" cy="50404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kumimoji="1" lang="en-US" altLang="en-US" sz="2200" kern="0" dirty="0">
                <a:ea typeface="MS PGothic" panose="020B0600070205080204" pitchFamily="34" charset="-128"/>
              </a:rPr>
              <a:t>Many graphs in practice has structures.</a:t>
            </a:r>
          </a:p>
          <a:p>
            <a:pPr marL="0" indent="0" eaLnBrk="1" hangingPunct="1">
              <a:buNone/>
            </a:pPr>
            <a:endParaRPr kumimoji="1" lang="en-US" altLang="en-US" sz="2200" b="0" kern="0" dirty="0"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kumimoji="1" lang="en-US" altLang="en-US" sz="2200" b="0" kern="0" dirty="0">
                <a:ea typeface="MS PGothic" panose="020B0600070205080204" pitchFamily="34" charset="-128"/>
              </a:rPr>
              <a:t>One </a:t>
            </a:r>
            <a:r>
              <a:rPr kumimoji="1" lang="en-US" altLang="en-US" sz="2200" kern="0" dirty="0">
                <a:ea typeface="MS PGothic" panose="020B0600070205080204" pitchFamily="34" charset="-128"/>
              </a:rPr>
              <a:t>common class is planar graphs.</a:t>
            </a:r>
          </a:p>
          <a:p>
            <a:pPr marL="0" indent="0" eaLnBrk="1" hangingPunct="1">
              <a:buNone/>
            </a:pPr>
            <a:endParaRPr kumimoji="1" lang="en-US" altLang="en-US" sz="2200" b="0" kern="0" dirty="0"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kumimoji="1" lang="en-US" altLang="en-US" sz="2200" b="0" kern="0" dirty="0">
                <a:ea typeface="MS PGothic" panose="020B0600070205080204" pitchFamily="34" charset="-128"/>
              </a:rPr>
              <a:t>For these graphs,</a:t>
            </a:r>
          </a:p>
          <a:p>
            <a:pPr eaLnBrk="1" hangingPunct="1"/>
            <a:r>
              <a:rPr kumimoji="1" lang="en-US" altLang="en-US" sz="2200" b="0" kern="0" dirty="0">
                <a:ea typeface="MS PGothic" panose="020B0600070205080204" pitchFamily="34" charset="-128"/>
              </a:rPr>
              <a:t>we can solve maxflow in nearly linear time (2009)</a:t>
            </a:r>
          </a:p>
          <a:p>
            <a:pPr eaLnBrk="1" hangingPunct="1"/>
            <a:r>
              <a:rPr kumimoji="1" lang="en-US" altLang="en-US" sz="2200" b="0" kern="0" dirty="0">
                <a:ea typeface="MS PGothic" panose="020B0600070205080204" pitchFamily="34" charset="-128"/>
              </a:rPr>
              <a:t>we can solve </a:t>
            </a:r>
            <a:r>
              <a:rPr kumimoji="1" lang="en-US" altLang="en-US" sz="2200" b="0" kern="0" dirty="0" err="1">
                <a:ea typeface="MS PGothic" panose="020B0600070205080204" pitchFamily="34" charset="-128"/>
              </a:rPr>
              <a:t>mincost</a:t>
            </a:r>
            <a:r>
              <a:rPr kumimoji="1" lang="en-US" altLang="en-US" sz="2200" b="0" kern="0" dirty="0">
                <a:ea typeface="MS PGothic" panose="020B0600070205080204" pitchFamily="34" charset="-128"/>
              </a:rPr>
              <a:t> flow in nearly linear time (2022)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about simpler graphs?</a:t>
            </a:r>
            <a:endParaRPr lang="en-US" altLang="en-US" sz="36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Planar separator theorem - Wikiwand">
            <a:extLst>
              <a:ext uri="{FF2B5EF4-FFF2-40B4-BE49-F238E27FC236}">
                <a16:creationId xmlns:a16="http://schemas.microsoft.com/office/drawing/2014/main" id="{4C31C203-78CF-4333-8308-41E87543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64" y="1417638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23F32A-0485-4EEF-9476-671B0071D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036" y="4345607"/>
            <a:ext cx="1692599" cy="1950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5F3B7-0E3D-4DBA-B17B-A1FF6696AD10}"/>
              </a:ext>
            </a:extLst>
          </p:cNvPr>
          <p:cNvSpPr txBox="1"/>
          <p:nvPr/>
        </p:nvSpPr>
        <p:spPr>
          <a:xfrm>
            <a:off x="1969036" y="6388203"/>
            <a:ext cx="16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Sally Dong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FE580B-958A-4ADC-A511-7A373191A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377" y="4451592"/>
            <a:ext cx="1428750" cy="1428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283B58-2704-4B60-9BD4-AE89EACA84B3}"/>
              </a:ext>
            </a:extLst>
          </p:cNvPr>
          <p:cNvSpPr txBox="1"/>
          <p:nvPr/>
        </p:nvSpPr>
        <p:spPr>
          <a:xfrm>
            <a:off x="4540252" y="5920250"/>
            <a:ext cx="263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Guanghao</a:t>
            </a:r>
            <a:r>
              <a:rPr lang="en-US" dirty="0"/>
              <a:t> Ye</a:t>
            </a:r>
          </a:p>
          <a:p>
            <a:r>
              <a:rPr lang="en-US" dirty="0"/>
              <a:t>(was a 421 student)</a:t>
            </a:r>
          </a:p>
        </p:txBody>
      </p:sp>
    </p:spTree>
    <p:extLst>
      <p:ext uri="{BB962C8B-B14F-4D97-AF65-F5344CB8AC3E}">
        <p14:creationId xmlns:p14="http://schemas.microsoft.com/office/powerpoint/2010/main" val="37525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be the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with all edges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&lt;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capacity removed.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Algorithm: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Set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While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≥1</m:t>
                    </m:r>
                  </m:oMath>
                </a14:m>
                <a:endParaRPr kumimoji="1" lang="en-US" altLang="en-US" sz="18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lvl="1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While there is </a:t>
                </a:r>
                <a14:m>
                  <m:oMath xmlns:m="http://schemas.openxmlformats.org/officeDocument/2006/math"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path </a:t>
                </a:r>
                <a14:m>
                  <m:oMath xmlns:m="http://schemas.openxmlformats.org/officeDocument/2006/math"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endParaRPr kumimoji="1" lang="en-US" altLang="en-US" sz="20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lvl="2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kumimoji="1" lang="en-US" altLang="en-US" sz="16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Augment along </a:t>
                </a:r>
                <a14:m>
                  <m:oMath xmlns:m="http://schemas.openxmlformats.org/officeDocument/2006/math">
                    <m:r>
                      <a:rPr kumimoji="1"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16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by lowest edge capacity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endParaRPr kumimoji="1" lang="en-US" altLang="en-US" sz="16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8001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Set </a:t>
                </a:r>
                <a14:m>
                  <m:oMath xmlns:m="http://schemas.openxmlformats.org/officeDocument/2006/math"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←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𝐷</m:t>
                        </m:r>
                        <m: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/2</m:t>
                        </m:r>
                      </m:e>
                    </m:d>
                  </m:oMath>
                </a14:m>
                <a:endParaRPr kumimoji="1" lang="en-US" altLang="en-US" sz="20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Correctness: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When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=1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, the inner loop is simply Ford Fulkerson.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Hence, at termination, we have a maxflow.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  <a:blipFill>
                <a:blip r:embed="rId3"/>
                <a:stretch>
                  <a:fillRect l="-940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AE5BA7-B7ED-4AEE-9342-D9341C6144CD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1943100" y="1504950"/>
            <a:ext cx="5389563" cy="2657475"/>
            <a:chOff x="1392" y="1296"/>
            <a:chExt cx="2807" cy="1518"/>
          </a:xfrm>
        </p:grpSpPr>
        <p:sp>
          <p:nvSpPr>
            <p:cNvPr id="39942" name="Line 5"/>
            <p:cNvSpPr>
              <a:spLocks noChangeShapeType="1"/>
            </p:cNvSpPr>
            <p:nvPr/>
          </p:nvSpPr>
          <p:spPr bwMode="auto">
            <a:xfrm>
              <a:off x="1607" y="2142"/>
              <a:ext cx="5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Line 6"/>
            <p:cNvSpPr>
              <a:spLocks noChangeShapeType="1"/>
            </p:cNvSpPr>
            <p:nvPr/>
          </p:nvSpPr>
          <p:spPr bwMode="auto">
            <a:xfrm>
              <a:off x="1607" y="2142"/>
              <a:ext cx="505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Line 7"/>
            <p:cNvSpPr>
              <a:spLocks noChangeShapeType="1"/>
            </p:cNvSpPr>
            <p:nvPr/>
          </p:nvSpPr>
          <p:spPr bwMode="auto">
            <a:xfrm>
              <a:off x="2327" y="2142"/>
              <a:ext cx="8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Line 8"/>
            <p:cNvSpPr>
              <a:spLocks noChangeShapeType="1"/>
            </p:cNvSpPr>
            <p:nvPr/>
          </p:nvSpPr>
          <p:spPr bwMode="auto">
            <a:xfrm>
              <a:off x="2327" y="2718"/>
              <a:ext cx="8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Line 9"/>
            <p:cNvSpPr>
              <a:spLocks noChangeShapeType="1"/>
            </p:cNvSpPr>
            <p:nvPr/>
          </p:nvSpPr>
          <p:spPr bwMode="auto">
            <a:xfrm>
              <a:off x="2327" y="2142"/>
              <a:ext cx="841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Text Box 10"/>
            <p:cNvSpPr txBox="1">
              <a:spLocks noChangeArrowheads="1"/>
            </p:cNvSpPr>
            <p:nvPr/>
          </p:nvSpPr>
          <p:spPr bwMode="auto">
            <a:xfrm>
              <a:off x="1820" y="1614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39948" name="Text Box 11"/>
            <p:cNvSpPr txBox="1">
              <a:spLocks noChangeArrowheads="1"/>
            </p:cNvSpPr>
            <p:nvPr/>
          </p:nvSpPr>
          <p:spPr bwMode="auto">
            <a:xfrm>
              <a:off x="1769" y="2190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39949" name="Text Box 12"/>
            <p:cNvSpPr txBox="1">
              <a:spLocks noChangeArrowheads="1"/>
            </p:cNvSpPr>
            <p:nvPr/>
          </p:nvSpPr>
          <p:spPr bwMode="auto">
            <a:xfrm>
              <a:off x="1769" y="1928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39950" name="Text Box 13"/>
            <p:cNvSpPr txBox="1">
              <a:spLocks noChangeArrowheads="1"/>
            </p:cNvSpPr>
            <p:nvPr/>
          </p:nvSpPr>
          <p:spPr bwMode="auto">
            <a:xfrm>
              <a:off x="2426" y="1296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2736" y="1662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39952" name="Text Box 15"/>
            <p:cNvSpPr txBox="1">
              <a:spLocks noChangeArrowheads="1"/>
            </p:cNvSpPr>
            <p:nvPr/>
          </p:nvSpPr>
          <p:spPr bwMode="auto">
            <a:xfrm>
              <a:off x="2400" y="1928"/>
              <a:ext cx="1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39953" name="Text Box 16"/>
            <p:cNvSpPr txBox="1">
              <a:spLocks noChangeArrowheads="1"/>
            </p:cNvSpPr>
            <p:nvPr/>
          </p:nvSpPr>
          <p:spPr bwMode="auto">
            <a:xfrm>
              <a:off x="2400" y="2238"/>
              <a:ext cx="1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9954" name="Text Box 17"/>
            <p:cNvSpPr txBox="1">
              <a:spLocks noChangeArrowheads="1"/>
            </p:cNvSpPr>
            <p:nvPr/>
          </p:nvSpPr>
          <p:spPr bwMode="auto">
            <a:xfrm>
              <a:off x="2400" y="2478"/>
              <a:ext cx="16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39955" name="Text Box 18"/>
            <p:cNvSpPr txBox="1">
              <a:spLocks noChangeArrowheads="1"/>
            </p:cNvSpPr>
            <p:nvPr/>
          </p:nvSpPr>
          <p:spPr bwMode="auto">
            <a:xfrm>
              <a:off x="3552" y="1548"/>
              <a:ext cx="1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39956" name="Text Box 19"/>
            <p:cNvSpPr txBox="1">
              <a:spLocks noChangeArrowheads="1"/>
            </p:cNvSpPr>
            <p:nvPr/>
          </p:nvSpPr>
          <p:spPr bwMode="auto">
            <a:xfrm>
              <a:off x="3587" y="1884"/>
              <a:ext cx="17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39957" name="Text Box 20"/>
            <p:cNvSpPr txBox="1">
              <a:spLocks noChangeArrowheads="1"/>
            </p:cNvSpPr>
            <p:nvPr/>
          </p:nvSpPr>
          <p:spPr bwMode="auto">
            <a:xfrm>
              <a:off x="3585" y="2220"/>
              <a:ext cx="1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39958" name="Text Box 21"/>
            <p:cNvSpPr txBox="1">
              <a:spLocks noChangeArrowheads="1"/>
            </p:cNvSpPr>
            <p:nvPr/>
          </p:nvSpPr>
          <p:spPr bwMode="auto">
            <a:xfrm>
              <a:off x="3094" y="2238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39959" name="Oval 22"/>
            <p:cNvSpPr>
              <a:spLocks noChangeArrowheads="1"/>
            </p:cNvSpPr>
            <p:nvPr/>
          </p:nvSpPr>
          <p:spPr bwMode="auto">
            <a:xfrm>
              <a:off x="1392" y="2023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39960" name="Oval 23"/>
            <p:cNvSpPr>
              <a:spLocks noChangeArrowheads="1"/>
            </p:cNvSpPr>
            <p:nvPr/>
          </p:nvSpPr>
          <p:spPr bwMode="auto">
            <a:xfrm>
              <a:off x="2112" y="1447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39961" name="Oval 24"/>
            <p:cNvSpPr>
              <a:spLocks noChangeArrowheads="1"/>
            </p:cNvSpPr>
            <p:nvPr/>
          </p:nvSpPr>
          <p:spPr bwMode="auto">
            <a:xfrm>
              <a:off x="2112" y="2023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39962" name="Oval 25"/>
            <p:cNvSpPr>
              <a:spLocks noChangeArrowheads="1"/>
            </p:cNvSpPr>
            <p:nvPr/>
          </p:nvSpPr>
          <p:spPr bwMode="auto">
            <a:xfrm>
              <a:off x="2112" y="2599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c</a:t>
              </a:r>
            </a:p>
          </p:txBody>
        </p:sp>
        <p:sp>
          <p:nvSpPr>
            <p:cNvPr id="39963" name="Oval 26"/>
            <p:cNvSpPr>
              <a:spLocks noChangeArrowheads="1"/>
            </p:cNvSpPr>
            <p:nvPr/>
          </p:nvSpPr>
          <p:spPr bwMode="auto">
            <a:xfrm>
              <a:off x="3168" y="1447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39964" name="Oval 27"/>
            <p:cNvSpPr>
              <a:spLocks noChangeArrowheads="1"/>
            </p:cNvSpPr>
            <p:nvPr/>
          </p:nvSpPr>
          <p:spPr bwMode="auto">
            <a:xfrm>
              <a:off x="3168" y="2023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39965" name="Oval 28"/>
            <p:cNvSpPr>
              <a:spLocks noChangeArrowheads="1"/>
            </p:cNvSpPr>
            <p:nvPr/>
          </p:nvSpPr>
          <p:spPr bwMode="auto">
            <a:xfrm>
              <a:off x="3168" y="2599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z</a:t>
              </a:r>
            </a:p>
          </p:txBody>
        </p:sp>
        <p:sp>
          <p:nvSpPr>
            <p:cNvPr id="39966" name="Oval 29"/>
            <p:cNvSpPr>
              <a:spLocks noChangeArrowheads="1"/>
            </p:cNvSpPr>
            <p:nvPr/>
          </p:nvSpPr>
          <p:spPr bwMode="auto">
            <a:xfrm>
              <a:off x="3984" y="2023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39967" name="Line 30"/>
            <p:cNvSpPr>
              <a:spLocks noChangeShapeType="1"/>
            </p:cNvSpPr>
            <p:nvPr/>
          </p:nvSpPr>
          <p:spPr bwMode="auto">
            <a:xfrm flipV="1">
              <a:off x="1606" y="1632"/>
              <a:ext cx="554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Line 31"/>
            <p:cNvSpPr>
              <a:spLocks noChangeShapeType="1"/>
            </p:cNvSpPr>
            <p:nvPr/>
          </p:nvSpPr>
          <p:spPr bwMode="auto">
            <a:xfrm>
              <a:off x="2327" y="1566"/>
              <a:ext cx="8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Line 32"/>
            <p:cNvSpPr>
              <a:spLocks noChangeShapeType="1"/>
            </p:cNvSpPr>
            <p:nvPr/>
          </p:nvSpPr>
          <p:spPr bwMode="auto">
            <a:xfrm>
              <a:off x="2304" y="1614"/>
              <a:ext cx="86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Line 33"/>
            <p:cNvSpPr>
              <a:spLocks noChangeShapeType="1"/>
            </p:cNvSpPr>
            <p:nvPr/>
          </p:nvSpPr>
          <p:spPr bwMode="auto">
            <a:xfrm>
              <a:off x="3360" y="1614"/>
              <a:ext cx="67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Line 34"/>
            <p:cNvSpPr>
              <a:spLocks noChangeShapeType="1"/>
            </p:cNvSpPr>
            <p:nvPr/>
          </p:nvSpPr>
          <p:spPr bwMode="auto">
            <a:xfrm>
              <a:off x="3383" y="2142"/>
              <a:ext cx="6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Line 35"/>
            <p:cNvSpPr>
              <a:spLocks noChangeShapeType="1"/>
            </p:cNvSpPr>
            <p:nvPr/>
          </p:nvSpPr>
          <p:spPr bwMode="auto">
            <a:xfrm flipV="1">
              <a:off x="3264" y="225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Line 36"/>
            <p:cNvSpPr>
              <a:spLocks noChangeShapeType="1"/>
            </p:cNvSpPr>
            <p:nvPr/>
          </p:nvSpPr>
          <p:spPr bwMode="auto">
            <a:xfrm flipV="1">
              <a:off x="3386" y="2211"/>
              <a:ext cx="601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2">
            <a:extLst>
              <a:ext uri="{FF2B5EF4-FFF2-40B4-BE49-F238E27FC236}">
                <a16:creationId xmlns:a16="http://schemas.microsoft.com/office/drawing/2014/main" id="{970DE482-56A9-4C16-8592-F126606BE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81FD5F-0604-43A1-A3D3-CC7916F376E1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40965" name="Group 37"/>
          <p:cNvGrpSpPr>
            <a:grpSpLocks/>
          </p:cNvGrpSpPr>
          <p:nvPr/>
        </p:nvGrpSpPr>
        <p:grpSpPr bwMode="auto">
          <a:xfrm>
            <a:off x="1943100" y="1504950"/>
            <a:ext cx="5389563" cy="2657475"/>
            <a:chOff x="1224" y="948"/>
            <a:chExt cx="3395" cy="1674"/>
          </a:xfrm>
        </p:grpSpPr>
        <p:sp>
          <p:nvSpPr>
            <p:cNvPr id="40966" name="Line 5"/>
            <p:cNvSpPr>
              <a:spLocks noChangeShapeType="1"/>
            </p:cNvSpPr>
            <p:nvPr/>
          </p:nvSpPr>
          <p:spPr bwMode="auto">
            <a:xfrm>
              <a:off x="1484" y="1881"/>
              <a:ext cx="6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>
              <a:off x="1484" y="1881"/>
              <a:ext cx="611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Line 7"/>
            <p:cNvSpPr>
              <a:spLocks noChangeShapeType="1"/>
            </p:cNvSpPr>
            <p:nvPr/>
          </p:nvSpPr>
          <p:spPr bwMode="auto">
            <a:xfrm>
              <a:off x="2355" y="1881"/>
              <a:ext cx="1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8"/>
            <p:cNvSpPr>
              <a:spLocks noChangeShapeType="1"/>
            </p:cNvSpPr>
            <p:nvPr/>
          </p:nvSpPr>
          <p:spPr bwMode="auto">
            <a:xfrm>
              <a:off x="2355" y="2516"/>
              <a:ext cx="1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Line 9"/>
            <p:cNvSpPr>
              <a:spLocks noChangeShapeType="1"/>
            </p:cNvSpPr>
            <p:nvPr/>
          </p:nvSpPr>
          <p:spPr bwMode="auto">
            <a:xfrm>
              <a:off x="2355" y="1881"/>
              <a:ext cx="1017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Text Box 10"/>
            <p:cNvSpPr txBox="1">
              <a:spLocks noChangeArrowheads="1"/>
            </p:cNvSpPr>
            <p:nvPr/>
          </p:nvSpPr>
          <p:spPr bwMode="auto">
            <a:xfrm>
              <a:off x="1564" y="1299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101</a:t>
              </a:r>
            </a:p>
          </p:txBody>
        </p:sp>
        <p:sp>
          <p:nvSpPr>
            <p:cNvPr id="40972" name="Text Box 11"/>
            <p:cNvSpPr txBox="1">
              <a:spLocks noChangeArrowheads="1"/>
            </p:cNvSpPr>
            <p:nvPr/>
          </p:nvSpPr>
          <p:spPr bwMode="auto">
            <a:xfrm>
              <a:off x="1680" y="1934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110</a:t>
              </a:r>
            </a:p>
          </p:txBody>
        </p:sp>
        <p:sp>
          <p:nvSpPr>
            <p:cNvPr id="40973" name="Text Box 12"/>
            <p:cNvSpPr txBox="1">
              <a:spLocks noChangeArrowheads="1"/>
            </p:cNvSpPr>
            <p:nvPr/>
          </p:nvSpPr>
          <p:spPr bwMode="auto">
            <a:xfrm>
              <a:off x="1680" y="1645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111</a:t>
              </a:r>
            </a:p>
          </p:txBody>
        </p:sp>
        <p:sp>
          <p:nvSpPr>
            <p:cNvPr id="40974" name="Text Box 13"/>
            <p:cNvSpPr txBox="1">
              <a:spLocks noChangeArrowheads="1"/>
            </p:cNvSpPr>
            <p:nvPr/>
          </p:nvSpPr>
          <p:spPr bwMode="auto">
            <a:xfrm>
              <a:off x="2475" y="948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40975" name="Text Box 14"/>
            <p:cNvSpPr txBox="1">
              <a:spLocks noChangeArrowheads="1"/>
            </p:cNvSpPr>
            <p:nvPr/>
          </p:nvSpPr>
          <p:spPr bwMode="auto">
            <a:xfrm>
              <a:off x="2850" y="135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011</a:t>
              </a:r>
            </a:p>
          </p:txBody>
        </p:sp>
        <p:sp>
          <p:nvSpPr>
            <p:cNvPr id="40976" name="Text Box 15"/>
            <p:cNvSpPr txBox="1">
              <a:spLocks noChangeArrowheads="1"/>
            </p:cNvSpPr>
            <p:nvPr/>
          </p:nvSpPr>
          <p:spPr bwMode="auto">
            <a:xfrm>
              <a:off x="2443" y="1645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40977" name="Text Box 16"/>
            <p:cNvSpPr txBox="1">
              <a:spLocks noChangeArrowheads="1"/>
            </p:cNvSpPr>
            <p:nvPr/>
          </p:nvSpPr>
          <p:spPr bwMode="auto">
            <a:xfrm>
              <a:off x="2275" y="2017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001</a:t>
              </a:r>
            </a:p>
          </p:txBody>
        </p:sp>
        <p:sp>
          <p:nvSpPr>
            <p:cNvPr id="40978" name="Text Box 17"/>
            <p:cNvSpPr txBox="1">
              <a:spLocks noChangeArrowheads="1"/>
            </p:cNvSpPr>
            <p:nvPr/>
          </p:nvSpPr>
          <p:spPr bwMode="auto">
            <a:xfrm>
              <a:off x="2443" y="2251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101</a:t>
              </a:r>
            </a:p>
          </p:txBody>
        </p:sp>
        <p:sp>
          <p:nvSpPr>
            <p:cNvPr id="40979" name="Text Box 18"/>
            <p:cNvSpPr txBox="1">
              <a:spLocks noChangeArrowheads="1"/>
            </p:cNvSpPr>
            <p:nvPr/>
          </p:nvSpPr>
          <p:spPr bwMode="auto">
            <a:xfrm>
              <a:off x="3836" y="122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011</a:t>
              </a:r>
            </a:p>
          </p:txBody>
        </p:sp>
        <p:sp>
          <p:nvSpPr>
            <p:cNvPr id="40980" name="Text Box 19"/>
            <p:cNvSpPr txBox="1">
              <a:spLocks noChangeArrowheads="1"/>
            </p:cNvSpPr>
            <p:nvPr/>
          </p:nvSpPr>
          <p:spPr bwMode="auto">
            <a:xfrm>
              <a:off x="3701" y="159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111</a:t>
              </a:r>
            </a:p>
          </p:txBody>
        </p:sp>
        <p:sp>
          <p:nvSpPr>
            <p:cNvPr id="40981" name="Text Box 20"/>
            <p:cNvSpPr txBox="1">
              <a:spLocks noChangeArrowheads="1"/>
            </p:cNvSpPr>
            <p:nvPr/>
          </p:nvSpPr>
          <p:spPr bwMode="auto">
            <a:xfrm>
              <a:off x="3699" y="1967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110</a:t>
              </a:r>
            </a:p>
          </p:txBody>
        </p:sp>
        <p:sp>
          <p:nvSpPr>
            <p:cNvPr id="40982" name="Text Box 21"/>
            <p:cNvSpPr txBox="1">
              <a:spLocks noChangeArrowheads="1"/>
            </p:cNvSpPr>
            <p:nvPr/>
          </p:nvSpPr>
          <p:spPr bwMode="auto">
            <a:xfrm>
              <a:off x="3105" y="1987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40983" name="Oval 22"/>
            <p:cNvSpPr>
              <a:spLocks noChangeArrowheads="1"/>
            </p:cNvSpPr>
            <p:nvPr/>
          </p:nvSpPr>
          <p:spPr bwMode="auto">
            <a:xfrm>
              <a:off x="1224" y="1750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40984" name="Oval 23"/>
            <p:cNvSpPr>
              <a:spLocks noChangeArrowheads="1"/>
            </p:cNvSpPr>
            <p:nvPr/>
          </p:nvSpPr>
          <p:spPr bwMode="auto">
            <a:xfrm>
              <a:off x="2095" y="1115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40985" name="Oval 24"/>
            <p:cNvSpPr>
              <a:spLocks noChangeArrowheads="1"/>
            </p:cNvSpPr>
            <p:nvPr/>
          </p:nvSpPr>
          <p:spPr bwMode="auto">
            <a:xfrm>
              <a:off x="2095" y="1750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40986" name="Oval 25"/>
            <p:cNvSpPr>
              <a:spLocks noChangeArrowheads="1"/>
            </p:cNvSpPr>
            <p:nvPr/>
          </p:nvSpPr>
          <p:spPr bwMode="auto">
            <a:xfrm>
              <a:off x="2095" y="2385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c</a:t>
              </a:r>
            </a:p>
          </p:txBody>
        </p:sp>
        <p:sp>
          <p:nvSpPr>
            <p:cNvPr id="40987" name="Oval 26"/>
            <p:cNvSpPr>
              <a:spLocks noChangeArrowheads="1"/>
            </p:cNvSpPr>
            <p:nvPr/>
          </p:nvSpPr>
          <p:spPr bwMode="auto">
            <a:xfrm>
              <a:off x="3372" y="1115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40988" name="Oval 27"/>
            <p:cNvSpPr>
              <a:spLocks noChangeArrowheads="1"/>
            </p:cNvSpPr>
            <p:nvPr/>
          </p:nvSpPr>
          <p:spPr bwMode="auto">
            <a:xfrm>
              <a:off x="3372" y="1750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40989" name="Oval 28"/>
            <p:cNvSpPr>
              <a:spLocks noChangeArrowheads="1"/>
            </p:cNvSpPr>
            <p:nvPr/>
          </p:nvSpPr>
          <p:spPr bwMode="auto">
            <a:xfrm>
              <a:off x="3372" y="2385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z</a:t>
              </a:r>
            </a:p>
          </p:txBody>
        </p:sp>
        <p:sp>
          <p:nvSpPr>
            <p:cNvPr id="40990" name="Oval 29"/>
            <p:cNvSpPr>
              <a:spLocks noChangeArrowheads="1"/>
            </p:cNvSpPr>
            <p:nvPr/>
          </p:nvSpPr>
          <p:spPr bwMode="auto">
            <a:xfrm>
              <a:off x="4359" y="1750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40991" name="Line 30"/>
            <p:cNvSpPr>
              <a:spLocks noChangeShapeType="1"/>
            </p:cNvSpPr>
            <p:nvPr/>
          </p:nvSpPr>
          <p:spPr bwMode="auto">
            <a:xfrm flipV="1">
              <a:off x="1483" y="1319"/>
              <a:ext cx="670" cy="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Line 31"/>
            <p:cNvSpPr>
              <a:spLocks noChangeShapeType="1"/>
            </p:cNvSpPr>
            <p:nvPr/>
          </p:nvSpPr>
          <p:spPr bwMode="auto">
            <a:xfrm>
              <a:off x="2355" y="1246"/>
              <a:ext cx="1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Line 32"/>
            <p:cNvSpPr>
              <a:spLocks noChangeShapeType="1"/>
            </p:cNvSpPr>
            <p:nvPr/>
          </p:nvSpPr>
          <p:spPr bwMode="auto">
            <a:xfrm>
              <a:off x="2327" y="1299"/>
              <a:ext cx="1045" cy="5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Line 33"/>
            <p:cNvSpPr>
              <a:spLocks noChangeShapeType="1"/>
            </p:cNvSpPr>
            <p:nvPr/>
          </p:nvSpPr>
          <p:spPr bwMode="auto">
            <a:xfrm>
              <a:off x="3604" y="1299"/>
              <a:ext cx="813" cy="4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Line 34"/>
            <p:cNvSpPr>
              <a:spLocks noChangeShapeType="1"/>
            </p:cNvSpPr>
            <p:nvPr/>
          </p:nvSpPr>
          <p:spPr bwMode="auto">
            <a:xfrm>
              <a:off x="3632" y="1881"/>
              <a:ext cx="7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Line 35"/>
            <p:cNvSpPr>
              <a:spLocks noChangeShapeType="1"/>
            </p:cNvSpPr>
            <p:nvPr/>
          </p:nvSpPr>
          <p:spPr bwMode="auto">
            <a:xfrm flipV="1">
              <a:off x="3488" y="2007"/>
              <a:ext cx="0" cy="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Line 36"/>
            <p:cNvSpPr>
              <a:spLocks noChangeShapeType="1"/>
            </p:cNvSpPr>
            <p:nvPr/>
          </p:nvSpPr>
          <p:spPr bwMode="auto">
            <a:xfrm flipV="1">
              <a:off x="3636" y="1957"/>
              <a:ext cx="727" cy="4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2">
            <a:extLst>
              <a:ext uri="{FF2B5EF4-FFF2-40B4-BE49-F238E27FC236}">
                <a16:creationId xmlns:a16="http://schemas.microsoft.com/office/drawing/2014/main" id="{836CAB3B-33D8-4CA9-8CCB-909625C06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3262F3-0987-49EF-9272-6AD6E979F284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482850" y="20621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667000" y="261143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3611563" y="320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5875338" y="25336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872163" y="3122613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2006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2007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2008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2009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2010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2011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2012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2013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2014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36"/>
          <p:cNvSpPr>
            <a:spLocks noChangeArrowheads="1"/>
          </p:cNvSpPr>
          <p:nvPr/>
        </p:nvSpPr>
        <p:spPr bwMode="auto">
          <a:xfrm>
            <a:off x="2622550" y="4697413"/>
            <a:ext cx="4146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Capacity on each edge is at most </a:t>
            </a:r>
            <a:r>
              <a:rPr lang="en-US" altLang="en-US" b="1">
                <a:solidFill>
                  <a:srgbClr val="0033CC"/>
                </a:solidFill>
              </a:rPr>
              <a:t>1</a:t>
            </a:r>
          </a:p>
          <a:p>
            <a:r>
              <a:rPr lang="en-US" altLang="en-US"/>
              <a:t>(either </a:t>
            </a:r>
            <a:r>
              <a:rPr lang="en-US" altLang="en-US" b="1">
                <a:solidFill>
                  <a:srgbClr val="0033CC"/>
                </a:solidFill>
              </a:rPr>
              <a:t>0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0033CC"/>
                </a:solidFill>
              </a:rPr>
              <a:t>1</a:t>
            </a:r>
            <a:r>
              <a:rPr lang="en-US" altLang="en-US"/>
              <a:t> times </a:t>
            </a:r>
            <a:r>
              <a:rPr lang="en-US" altLang="en-US" b="1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=</a:t>
            </a:r>
            <a:r>
              <a:rPr lang="en-US" altLang="en-US" b="1">
                <a:solidFill>
                  <a:srgbClr val="0033CC"/>
                </a:solidFill>
              </a:rPr>
              <a:t>4</a:t>
            </a:r>
            <a:r>
              <a:rPr lang="en-US" altLang="en-US"/>
              <a:t>)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C0042FDE-60D6-43C0-A198-B248167C0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B3BF02-CA41-4442-B1EE-45F023E7310D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3011" name="Line 37"/>
          <p:cNvSpPr>
            <a:spLocks noChangeShapeType="1"/>
          </p:cNvSpPr>
          <p:nvPr/>
        </p:nvSpPr>
        <p:spPr bwMode="auto">
          <a:xfrm>
            <a:off x="2381250" y="2981325"/>
            <a:ext cx="4657725" cy="95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2667000" y="2611438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3014" name="Freeform 38"/>
          <p:cNvSpPr>
            <a:spLocks/>
          </p:cNvSpPr>
          <p:nvPr/>
        </p:nvSpPr>
        <p:spPr bwMode="auto">
          <a:xfrm>
            <a:off x="2352675" y="2981325"/>
            <a:ext cx="4629150" cy="1047750"/>
          </a:xfrm>
          <a:custGeom>
            <a:avLst/>
            <a:gdLst>
              <a:gd name="T0" fmla="*/ 0 w 2916"/>
              <a:gd name="T1" fmla="*/ 0 h 660"/>
              <a:gd name="T2" fmla="*/ 1799391563 w 2916"/>
              <a:gd name="T3" fmla="*/ 1663303125 h 660"/>
              <a:gd name="T4" fmla="*/ 2147483647 w 2916"/>
              <a:gd name="T5" fmla="*/ 1663303125 h 660"/>
              <a:gd name="T6" fmla="*/ 2147483647 w 2916"/>
              <a:gd name="T7" fmla="*/ 1421368125 h 660"/>
              <a:gd name="T8" fmla="*/ 2147483647 w 2916"/>
              <a:gd name="T9" fmla="*/ 151209375 h 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16" h="660">
                <a:moveTo>
                  <a:pt x="0" y="0"/>
                </a:moveTo>
                <a:lnTo>
                  <a:pt x="714" y="660"/>
                </a:lnTo>
                <a:lnTo>
                  <a:pt x="1914" y="660"/>
                </a:lnTo>
                <a:lnTo>
                  <a:pt x="2142" y="564"/>
                </a:lnTo>
                <a:lnTo>
                  <a:pt x="2916" y="6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5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3018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9"/>
          <p:cNvSpPr txBox="1">
            <a:spLocks noChangeArrowheads="1"/>
          </p:cNvSpPr>
          <p:nvPr/>
        </p:nvSpPr>
        <p:spPr bwMode="auto">
          <a:xfrm>
            <a:off x="2482850" y="20621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3022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3023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3024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3025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3026" name="Text Box 15"/>
          <p:cNvSpPr txBox="1">
            <a:spLocks noChangeArrowheads="1"/>
          </p:cNvSpPr>
          <p:nvPr/>
        </p:nvSpPr>
        <p:spPr bwMode="auto">
          <a:xfrm>
            <a:off x="3611563" y="320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3027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/1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3028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3029" name="Text Box 18"/>
          <p:cNvSpPr txBox="1">
            <a:spLocks noChangeArrowheads="1"/>
          </p:cNvSpPr>
          <p:nvPr/>
        </p:nvSpPr>
        <p:spPr bwMode="auto">
          <a:xfrm>
            <a:off x="5664200" y="253365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3030" name="Text Box 19"/>
          <p:cNvSpPr txBox="1">
            <a:spLocks noChangeArrowheads="1"/>
          </p:cNvSpPr>
          <p:nvPr/>
        </p:nvSpPr>
        <p:spPr bwMode="auto">
          <a:xfrm>
            <a:off x="5659438" y="31226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3031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3032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3033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3034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3035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3036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3037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3038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3039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3040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Text Box 36"/>
          <p:cNvSpPr txBox="1">
            <a:spLocks noChangeArrowheads="1"/>
          </p:cNvSpPr>
          <p:nvPr/>
        </p:nvSpPr>
        <p:spPr bwMode="auto">
          <a:xfrm>
            <a:off x="3903663" y="4973638"/>
            <a:ext cx="1479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O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nm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/>
              <a:t> time</a:t>
            </a: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96F426D6-A718-4897-A390-EB88235A5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B7825C-207D-4939-AC44-D58EFC446AF6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2482850" y="20621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2552700" y="262096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47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48" name="Text Box 15"/>
          <p:cNvSpPr txBox="1">
            <a:spLocks noChangeArrowheads="1"/>
          </p:cNvSpPr>
          <p:nvPr/>
        </p:nvSpPr>
        <p:spPr bwMode="auto">
          <a:xfrm>
            <a:off x="3611563" y="320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49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>
                <a:solidFill>
                  <a:schemeClr val="accent2"/>
                </a:solidFill>
              </a:rPr>
              <a:t>/10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50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51" name="Text Box 18"/>
          <p:cNvSpPr txBox="1">
            <a:spLocks noChangeArrowheads="1"/>
          </p:cNvSpPr>
          <p:nvPr/>
        </p:nvSpPr>
        <p:spPr bwMode="auto">
          <a:xfrm>
            <a:off x="5522913" y="2533650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52" name="Text Box 19"/>
          <p:cNvSpPr txBox="1">
            <a:spLocks noChangeArrowheads="1"/>
          </p:cNvSpPr>
          <p:nvPr/>
        </p:nvSpPr>
        <p:spPr bwMode="auto">
          <a:xfrm>
            <a:off x="5518150" y="312261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53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54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4055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4056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4057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4058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4059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4060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4061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4062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36"/>
          <p:cNvSpPr txBox="1">
            <a:spLocks noChangeArrowheads="1"/>
          </p:cNvSpPr>
          <p:nvPr/>
        </p:nvSpPr>
        <p:spPr bwMode="auto">
          <a:xfrm>
            <a:off x="1738313" y="4859338"/>
            <a:ext cx="636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Residual capacity across min cut is at most </a:t>
            </a:r>
            <a:r>
              <a:rPr lang="en-US" altLang="en-US" sz="2400" b="1">
                <a:solidFill>
                  <a:srgbClr val="0033CC"/>
                </a:solidFill>
              </a:rPr>
              <a:t>m</a:t>
            </a:r>
          </a:p>
          <a:p>
            <a:r>
              <a:rPr lang="en-US" altLang="en-US" sz="2400"/>
              <a:t>(either </a:t>
            </a:r>
            <a:r>
              <a:rPr lang="en-US" altLang="en-US" sz="2400" b="1">
                <a:solidFill>
                  <a:srgbClr val="0033CC"/>
                </a:solidFill>
              </a:rPr>
              <a:t>0</a:t>
            </a:r>
            <a:r>
              <a:rPr lang="en-US" altLang="en-US" sz="2400"/>
              <a:t> or </a:t>
            </a:r>
            <a:r>
              <a:rPr lang="en-US" altLang="en-US" sz="2400" b="1">
                <a:solidFill>
                  <a:srgbClr val="0033CC"/>
                </a:solidFill>
              </a:rPr>
              <a:t>1</a:t>
            </a:r>
            <a:r>
              <a:rPr lang="en-US" altLang="en-US" sz="2400"/>
              <a:t> times </a:t>
            </a:r>
            <a:r>
              <a:rPr lang="en-US" altLang="en-US" sz="2400" b="1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400">
                <a:solidFill>
                  <a:srgbClr val="0033CC"/>
                </a:solidFill>
                <a:sym typeface="Symbol" panose="05050102010706020507" pitchFamily="18" charset="2"/>
              </a:rPr>
              <a:t>=</a:t>
            </a:r>
            <a:r>
              <a:rPr lang="en-US" altLang="en-US" sz="2400" b="1">
                <a:solidFill>
                  <a:srgbClr val="0033CC"/>
                </a:solidFill>
              </a:rPr>
              <a:t>2</a:t>
            </a:r>
            <a:r>
              <a:rPr lang="en-US" altLang="en-US" sz="2400"/>
              <a:t>)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5E9DC5B7-0F20-4ECF-8F74-C30C3CE76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79620</TotalTime>
  <Words>2116</Words>
  <Application>Microsoft Office PowerPoint</Application>
  <PresentationFormat>On-screen Show (4:3)</PresentationFormat>
  <Paragraphs>567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ＭＳ Ｐゴシック</vt:lpstr>
      <vt:lpstr>ＭＳ Ｐゴシック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Notations</vt:lpstr>
      <vt:lpstr>Weakly polynomial: Capacity Scaling  Question: How to improve 𝑈 dependence?  </vt:lpstr>
      <vt:lpstr>Capacity Scaling</vt:lpstr>
      <vt:lpstr>Capacity Scaling</vt:lpstr>
      <vt:lpstr>Capacity Scaling</vt:lpstr>
      <vt:lpstr>Capacity Scaling Bit 1</vt:lpstr>
      <vt:lpstr>Capacity Scaling Bit 1</vt:lpstr>
      <vt:lpstr>Capacity Scaling Bit 2</vt:lpstr>
      <vt:lpstr>Capacity Scaling Bit 2</vt:lpstr>
      <vt:lpstr>Capacity Scaling Bit 3</vt:lpstr>
      <vt:lpstr>Capacity Scaling Bit 3</vt:lpstr>
      <vt:lpstr>Capacity Scaling Final</vt:lpstr>
      <vt:lpstr>Capacity Scaling</vt:lpstr>
      <vt:lpstr>Capacity Scaling</vt:lpstr>
      <vt:lpstr>Strongly polynomial: Edmonds-Karp Algorithm  Question: Can we pick better paths to augment?   </vt:lpstr>
      <vt:lpstr>Edmonds-Karp Algorithm</vt:lpstr>
      <vt:lpstr>Theorem</vt:lpstr>
      <vt:lpstr>Distance for bottleneck edges</vt:lpstr>
      <vt:lpstr>Faster Strongly polynomial: Dinic algorithm  Question: What is better than 1 shortest paths?  </vt:lpstr>
      <vt:lpstr>Dinic’s algorithm</vt:lpstr>
      <vt:lpstr>Dinic’s algorithm</vt:lpstr>
      <vt:lpstr>Dinic’s algorithm</vt:lpstr>
      <vt:lpstr>Dinic’s algorithm</vt:lpstr>
      <vt:lpstr>Link Cut Tree</vt:lpstr>
      <vt:lpstr> Can we do it even faster?  </vt:lpstr>
      <vt:lpstr>Runtimes…</vt:lpstr>
      <vt:lpstr>Shortest Path and Maxflow?</vt:lpstr>
      <vt:lpstr>Shortest Path and Maxflow?</vt:lpstr>
      <vt:lpstr>Approximate Graphs  with Sparse Graphs</vt:lpstr>
      <vt:lpstr>Creating shortcut in the graph</vt:lpstr>
      <vt:lpstr>How about simpler graphs?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556</cp:revision>
  <cp:lastPrinted>2000-07-01T21:41:59Z</cp:lastPrinted>
  <dcterms:created xsi:type="dcterms:W3CDTF">1998-04-21T02:39:18Z</dcterms:created>
  <dcterms:modified xsi:type="dcterms:W3CDTF">2022-02-25T18:00:24Z</dcterms:modified>
</cp:coreProperties>
</file>