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2"/>
  </p:notesMasterIdLst>
  <p:handoutMasterIdLst>
    <p:handoutMasterId r:id="rId23"/>
  </p:handoutMasterIdLst>
  <p:sldIdLst>
    <p:sldId id="1016" r:id="rId2"/>
    <p:sldId id="369" r:id="rId3"/>
    <p:sldId id="993" r:id="rId4"/>
    <p:sldId id="994" r:id="rId5"/>
    <p:sldId id="995" r:id="rId6"/>
    <p:sldId id="996" r:id="rId7"/>
    <p:sldId id="1008" r:id="rId8"/>
    <p:sldId id="997" r:id="rId9"/>
    <p:sldId id="998" r:id="rId10"/>
    <p:sldId id="999" r:id="rId11"/>
    <p:sldId id="1000" r:id="rId12"/>
    <p:sldId id="1009" r:id="rId13"/>
    <p:sldId id="1010" r:id="rId14"/>
    <p:sldId id="1011" r:id="rId15"/>
    <p:sldId id="1012" r:id="rId16"/>
    <p:sldId id="1013" r:id="rId17"/>
    <p:sldId id="544" r:id="rId18"/>
    <p:sldId id="541" r:id="rId19"/>
    <p:sldId id="547" r:id="rId20"/>
    <p:sldId id="1014" r:id="rId21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85738" autoAdjust="0"/>
  </p:normalViewPr>
  <p:slideViewPr>
    <p:cSldViewPr snapToGrid="0">
      <p:cViewPr varScale="1">
        <p:scale>
          <a:sx n="141" d="100"/>
          <a:sy n="141" d="100"/>
        </p:scale>
        <p:origin x="1596" y="7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758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09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9610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7308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8546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3023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059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96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2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74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954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975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988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25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520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636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optimization/lp/stigler_die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7DD6-E694-4674-9FCF-44676E5C6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 will start at 1:35. Please fill in the form in the meantime.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Your opinion is important.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https://uw.iasystem.org/survey/253736</a:t>
            </a:r>
          </a:p>
        </p:txBody>
      </p:sp>
    </p:spTree>
    <p:extLst>
      <p:ext uri="{BB962C8B-B14F-4D97-AF65-F5344CB8AC3E}">
        <p14:creationId xmlns:p14="http://schemas.microsoft.com/office/powerpoint/2010/main" val="424812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2: Max Flow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3D6EC2-C405-4A68-8279-B97E9D07868A}"/>
                  </a:ext>
                </a:extLst>
              </p:cNvPr>
              <p:cNvSpPr txBox="1"/>
              <p:nvPr/>
            </p:nvSpPr>
            <p:spPr>
              <a:xfrm>
                <a:off x="1453454" y="1824843"/>
                <a:ext cx="6237092" cy="2398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out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                                                ∀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3D6EC2-C405-4A68-8279-B97E9D07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54" y="1824843"/>
                <a:ext cx="6237092" cy="2398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28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3: Min Cost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Suppose we can route 100 gallons of water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But for every pipe edge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/>
                  <a:t> we have to pay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 for each gallon of water that we send through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Goal</a:t>
                </a:r>
                <a:r>
                  <a:rPr lang="en-US" sz="2200" dirty="0"/>
                  <a:t>: Send 100 gallons of water from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with minimum possible cost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B2BE62-65B3-457D-89D8-5DDE260D06F1}"/>
                  </a:ext>
                </a:extLst>
              </p:cNvPr>
              <p:cNvSpPr txBox="1"/>
              <p:nvPr/>
            </p:nvSpPr>
            <p:spPr>
              <a:xfrm>
                <a:off x="1779952" y="3523005"/>
                <a:ext cx="5637184" cy="2722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out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out</m:t>
                          </m:r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of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=100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                                                  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B2BE62-65B3-457D-89D8-5DDE260D0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952" y="3523005"/>
                <a:ext cx="5637184" cy="2722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4: Circuit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Given a circuit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200" dirty="0"/>
                  <a:t> with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chemeClr val="accent6"/>
                    </a:solidFill>
                  </a:rPr>
                  <a:t>Goal: </a:t>
                </a:r>
                <a:r>
                  <a:rPr lang="en-US" sz="2200" dirty="0"/>
                  <a:t>Output the result of the circuit.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485A1-EDC8-4481-AAAC-1B3271093305}"/>
              </a:ext>
            </a:extLst>
          </p:cNvPr>
          <p:cNvGrpSpPr/>
          <p:nvPr/>
        </p:nvGrpSpPr>
        <p:grpSpPr>
          <a:xfrm>
            <a:off x="1075261" y="2133666"/>
            <a:ext cx="1967591" cy="1979080"/>
            <a:chOff x="1075261" y="2133666"/>
            <a:chExt cx="1967591" cy="197908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BF1AC8A-B18A-4E2F-85EE-85CAAEEB6D45}"/>
                </a:ext>
              </a:extLst>
            </p:cNvPr>
            <p:cNvSpPr/>
            <p:nvPr/>
          </p:nvSpPr>
          <p:spPr bwMode="auto">
            <a:xfrm>
              <a:off x="1670486" y="2367292"/>
              <a:ext cx="1023825" cy="5626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19FEE5C-CFCE-470D-9EDC-4D25116B382C}"/>
                    </a:ext>
                  </a:extLst>
                </p:cNvPr>
                <p:cNvSpPr/>
                <p:nvPr/>
              </p:nvSpPr>
              <p:spPr bwMode="auto">
                <a:xfrm>
                  <a:off x="1075261" y="3550116"/>
                  <a:ext cx="706804" cy="56263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719FEE5C-CFCE-470D-9EDC-4D25116B38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75261" y="3550116"/>
                  <a:ext cx="706804" cy="56263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2F997EC-F031-4B2E-BD79-5955ACA02F52}"/>
                    </a:ext>
                  </a:extLst>
                </p:cNvPr>
                <p:cNvSpPr/>
                <p:nvPr/>
              </p:nvSpPr>
              <p:spPr bwMode="auto">
                <a:xfrm>
                  <a:off x="2327663" y="3550116"/>
                  <a:ext cx="715189" cy="56263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2F997EC-F031-4B2E-BD79-5955ACA02F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7663" y="3550116"/>
                  <a:ext cx="715189" cy="56263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08E9C3D-C751-4819-9779-4CDF7E61B282}"/>
                </a:ext>
              </a:extLst>
            </p:cNvPr>
            <p:cNvCxnSpPr/>
            <p:nvPr/>
          </p:nvCxnSpPr>
          <p:spPr bwMode="auto">
            <a:xfrm flipV="1">
              <a:off x="1581056" y="2896351"/>
              <a:ext cx="423417" cy="6537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ABF858-8683-492D-B797-2C3E73351BB5}"/>
                </a:ext>
              </a:extLst>
            </p:cNvPr>
            <p:cNvCxnSpPr/>
            <p:nvPr/>
          </p:nvCxnSpPr>
          <p:spPr bwMode="auto">
            <a:xfrm flipH="1" flipV="1">
              <a:off x="2360323" y="2890353"/>
              <a:ext cx="222408" cy="6597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A5902A-2ED7-4671-8420-5A678A6E4367}"/>
                </a:ext>
              </a:extLst>
            </p:cNvPr>
            <p:cNvSpPr txBox="1"/>
            <p:nvPr/>
          </p:nvSpPr>
          <p:spPr>
            <a:xfrm>
              <a:off x="1510393" y="2133666"/>
              <a:ext cx="391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CF5184-7FF1-4560-B770-DBEC6723FB93}"/>
                  </a:ext>
                </a:extLst>
              </p:cNvPr>
              <p:cNvSpPr txBox="1"/>
              <p:nvPr/>
            </p:nvSpPr>
            <p:spPr>
              <a:xfrm>
                <a:off x="1063100" y="4330308"/>
                <a:ext cx="22385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CF5184-7FF1-4560-B770-DBEC6723F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00" y="4330308"/>
                <a:ext cx="2238595" cy="1323439"/>
              </a:xfrm>
              <a:prstGeom prst="rect">
                <a:avLst/>
              </a:prstGeom>
              <a:blipFill>
                <a:blip r:embed="rId6"/>
                <a:stretch>
                  <a:fillRect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EA8FF54-F558-4B27-AB2F-50B2E2B7CF87}"/>
              </a:ext>
            </a:extLst>
          </p:cNvPr>
          <p:cNvGrpSpPr/>
          <p:nvPr/>
        </p:nvGrpSpPr>
        <p:grpSpPr>
          <a:xfrm>
            <a:off x="3891154" y="2133666"/>
            <a:ext cx="1967591" cy="1979080"/>
            <a:chOff x="1075261" y="2133666"/>
            <a:chExt cx="1967591" cy="197908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BC4749-A33B-4978-9DCD-D8555EE129F4}"/>
                </a:ext>
              </a:extLst>
            </p:cNvPr>
            <p:cNvSpPr/>
            <p:nvPr/>
          </p:nvSpPr>
          <p:spPr bwMode="auto">
            <a:xfrm>
              <a:off x="1782066" y="2367292"/>
              <a:ext cx="800666" cy="5626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70280AF-26BE-4B3B-A510-8BA6FBDCCD3F}"/>
                    </a:ext>
                  </a:extLst>
                </p:cNvPr>
                <p:cNvSpPr/>
                <p:nvPr/>
              </p:nvSpPr>
              <p:spPr bwMode="auto">
                <a:xfrm>
                  <a:off x="1075261" y="3550116"/>
                  <a:ext cx="706804" cy="56263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70280AF-26BE-4B3B-A510-8BA6FBDCCD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75261" y="3550116"/>
                  <a:ext cx="706804" cy="56263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F64869B9-0C6C-473F-8E55-21CC129BE1DD}"/>
                    </a:ext>
                  </a:extLst>
                </p:cNvPr>
                <p:cNvSpPr/>
                <p:nvPr/>
              </p:nvSpPr>
              <p:spPr bwMode="auto">
                <a:xfrm>
                  <a:off x="2327663" y="3550116"/>
                  <a:ext cx="715189" cy="56263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F64869B9-0C6C-473F-8E55-21CC129BE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7663" y="3550116"/>
                  <a:ext cx="715189" cy="56263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F844930-5101-4006-9807-0CF21EEA2FFB}"/>
                </a:ext>
              </a:extLst>
            </p:cNvPr>
            <p:cNvCxnSpPr/>
            <p:nvPr/>
          </p:nvCxnSpPr>
          <p:spPr bwMode="auto">
            <a:xfrm flipV="1">
              <a:off x="1581056" y="2896351"/>
              <a:ext cx="423417" cy="6537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8A4FDC-5E7F-43FE-A77C-F6A5613F877B}"/>
                </a:ext>
              </a:extLst>
            </p:cNvPr>
            <p:cNvCxnSpPr/>
            <p:nvPr/>
          </p:nvCxnSpPr>
          <p:spPr bwMode="auto">
            <a:xfrm flipH="1" flipV="1">
              <a:off x="2360323" y="2890353"/>
              <a:ext cx="222408" cy="6597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570717-AC7E-492C-88E3-418BC0F95164}"/>
                </a:ext>
              </a:extLst>
            </p:cNvPr>
            <p:cNvSpPr txBox="1"/>
            <p:nvPr/>
          </p:nvSpPr>
          <p:spPr>
            <a:xfrm>
              <a:off x="1510393" y="2133666"/>
              <a:ext cx="391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88128E-9881-4776-9940-F2565A2CEFC5}"/>
                  </a:ext>
                </a:extLst>
              </p:cNvPr>
              <p:cNvSpPr txBox="1"/>
              <p:nvPr/>
            </p:nvSpPr>
            <p:spPr>
              <a:xfrm>
                <a:off x="3701068" y="4330308"/>
                <a:ext cx="22385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88128E-9881-4776-9940-F2565A2CE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068" y="4330308"/>
                <a:ext cx="2238595" cy="1323439"/>
              </a:xfrm>
              <a:prstGeom prst="rect">
                <a:avLst/>
              </a:prstGeom>
              <a:blipFill>
                <a:blip r:embed="rId9"/>
                <a:stretch>
                  <a:fillRect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C15F57E-A69A-4014-9C32-49239D38B672}"/>
              </a:ext>
            </a:extLst>
          </p:cNvPr>
          <p:cNvGrpSpPr/>
          <p:nvPr/>
        </p:nvGrpSpPr>
        <p:grpSpPr>
          <a:xfrm>
            <a:off x="6665065" y="2133666"/>
            <a:ext cx="1182791" cy="1979080"/>
            <a:chOff x="1510393" y="2133666"/>
            <a:chExt cx="1182791" cy="19790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3D207F0-9DCA-4786-8C94-34FB29EB7064}"/>
                </a:ext>
              </a:extLst>
            </p:cNvPr>
            <p:cNvSpPr/>
            <p:nvPr/>
          </p:nvSpPr>
          <p:spPr bwMode="auto">
            <a:xfrm>
              <a:off x="1671614" y="2367292"/>
              <a:ext cx="1021570" cy="5626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F74B5D7-F82B-4BF3-A88A-9360BF4DA7E0}"/>
                    </a:ext>
                  </a:extLst>
                </p:cNvPr>
                <p:cNvSpPr/>
                <p:nvPr/>
              </p:nvSpPr>
              <p:spPr bwMode="auto">
                <a:xfrm>
                  <a:off x="1850174" y="3550116"/>
                  <a:ext cx="706804" cy="56263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F74B5D7-F82B-4BF3-A88A-9360BF4DA7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50174" y="3550116"/>
                  <a:ext cx="706804" cy="56263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937987B-6E6F-4E6B-B72B-66429EBB5AC9}"/>
                </a:ext>
              </a:extLst>
            </p:cNvPr>
            <p:cNvCxnSpPr>
              <a:stCxn id="27" idx="0"/>
              <a:endCxn id="26" idx="4"/>
            </p:cNvCxnSpPr>
            <p:nvPr/>
          </p:nvCxnSpPr>
          <p:spPr bwMode="auto">
            <a:xfrm flipH="1" flipV="1">
              <a:off x="2182399" y="2929922"/>
              <a:ext cx="21177" cy="6201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D2050D-7B54-470B-A66A-0408C7958DF5}"/>
                </a:ext>
              </a:extLst>
            </p:cNvPr>
            <p:cNvSpPr txBox="1"/>
            <p:nvPr/>
          </p:nvSpPr>
          <p:spPr>
            <a:xfrm>
              <a:off x="1510393" y="2133666"/>
              <a:ext cx="391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290C5E-EA76-4412-AF16-22A7AFAF7A35}"/>
                  </a:ext>
                </a:extLst>
              </p:cNvPr>
              <p:cNvSpPr txBox="1"/>
              <p:nvPr/>
            </p:nvSpPr>
            <p:spPr>
              <a:xfrm>
                <a:off x="6039847" y="4330308"/>
                <a:ext cx="22385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290C5E-EA76-4412-AF16-22A7AFAF7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47" y="4330308"/>
                <a:ext cx="2238595" cy="400110"/>
              </a:xfrm>
              <a:prstGeom prst="rect">
                <a:avLst/>
              </a:prstGeom>
              <a:blipFill>
                <a:blip r:embed="rId1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0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4: Circuit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Define the set of variables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One variable for each input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One variable for each circuit to denote its output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Put constraints on your variables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“Input = Input”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All variables between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Write down the constraints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For each gate, write down the inequalities like last slide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Write down the objective function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0</a:t>
                </a:r>
              </a:p>
              <a:p>
                <a:pPr marL="0" indent="0">
                  <a:buNone/>
                </a:pPr>
                <a:r>
                  <a:rPr lang="en-US" sz="2200" dirty="0"/>
                  <a:t>Decide if it is a minimize/maximization problem</a:t>
                </a:r>
              </a:p>
              <a:p>
                <a:r>
                  <a:rPr lang="en-US" sz="2000" dirty="0"/>
                  <a:t>max/min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821C9-8068-4EDA-B0F2-EDFF5D5CE953}"/>
              </a:ext>
            </a:extLst>
          </p:cNvPr>
          <p:cNvSpPr/>
          <p:nvPr/>
        </p:nvSpPr>
        <p:spPr bwMode="auto">
          <a:xfrm>
            <a:off x="3945095" y="5529526"/>
            <a:ext cx="4023249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In a sense, every algorithm can be expressed as linear program!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Feasibility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When there is no objective (namely, 0),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any solution satisfies all inequalities is an answer.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Note that feasibility version is not easier.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chemeClr val="accent6"/>
                    </a:solidFill>
                  </a:rPr>
                  <a:t>Reduction:</a:t>
                </a: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Suppose we want to 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200" dirty="0"/>
                  <a:t> subjects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It is same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200" dirty="0"/>
                  <a:t> subjects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can’t we solve 3SAT?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Instead of setting the input variables,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can we simply set the output variables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chemeClr val="accent6"/>
                    </a:solidFill>
                  </a:rPr>
                  <a:t>Problem: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If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sz="2200" dirty="0"/>
                  <a:t>,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However, if we only specify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A feasible point can be fractional.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e.g.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One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This shows we can solve “fractional 3SAT” using LP.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8BDA84-229B-48E9-9E0D-C1B3D32F63DF}"/>
              </a:ext>
            </a:extLst>
          </p:cNvPr>
          <p:cNvGrpSpPr/>
          <p:nvPr/>
        </p:nvGrpSpPr>
        <p:grpSpPr>
          <a:xfrm>
            <a:off x="6350575" y="2219250"/>
            <a:ext cx="1967591" cy="1979080"/>
            <a:chOff x="1075261" y="2133666"/>
            <a:chExt cx="1967591" cy="19790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3B037FB-1077-4968-A553-300B60ECB0C9}"/>
                </a:ext>
              </a:extLst>
            </p:cNvPr>
            <p:cNvSpPr/>
            <p:nvPr/>
          </p:nvSpPr>
          <p:spPr bwMode="auto">
            <a:xfrm>
              <a:off x="1782066" y="2367292"/>
              <a:ext cx="800666" cy="562630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9865B0-DE16-4EA9-A47F-24F20A40E69D}"/>
                    </a:ext>
                  </a:extLst>
                </p:cNvPr>
                <p:cNvSpPr/>
                <p:nvPr/>
              </p:nvSpPr>
              <p:spPr bwMode="auto">
                <a:xfrm>
                  <a:off x="1075261" y="3550116"/>
                  <a:ext cx="706804" cy="56263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89865B0-DE16-4EA9-A47F-24F20A40E6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75261" y="3550116"/>
                  <a:ext cx="706804" cy="56263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018E7EE-AE6C-4B02-AD42-C2A1F3506E57}"/>
                    </a:ext>
                  </a:extLst>
                </p:cNvPr>
                <p:cNvSpPr/>
                <p:nvPr/>
              </p:nvSpPr>
              <p:spPr bwMode="auto">
                <a:xfrm>
                  <a:off x="2327663" y="3550116"/>
                  <a:ext cx="715189" cy="562630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018E7EE-AE6C-4B02-AD42-C2A1F3506E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27663" y="3550116"/>
                  <a:ext cx="715189" cy="56263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0AFB19-97AF-4A07-88C2-1DD8C64F3AAA}"/>
                </a:ext>
              </a:extLst>
            </p:cNvPr>
            <p:cNvCxnSpPr/>
            <p:nvPr/>
          </p:nvCxnSpPr>
          <p:spPr bwMode="auto">
            <a:xfrm flipV="1">
              <a:off x="1581056" y="2896351"/>
              <a:ext cx="423417" cy="6537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861014-CEFE-4B67-900B-2A85CE1AEDD7}"/>
                </a:ext>
              </a:extLst>
            </p:cNvPr>
            <p:cNvCxnSpPr/>
            <p:nvPr/>
          </p:nvCxnSpPr>
          <p:spPr bwMode="auto">
            <a:xfrm flipH="1" flipV="1">
              <a:off x="2360323" y="2890353"/>
              <a:ext cx="222408" cy="6597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2C4E56-CAC8-4533-AB2F-0DD6721D05F8}"/>
                </a:ext>
              </a:extLst>
            </p:cNvPr>
            <p:cNvSpPr txBox="1"/>
            <p:nvPr/>
          </p:nvSpPr>
          <p:spPr>
            <a:xfrm>
              <a:off x="1510393" y="2133666"/>
              <a:ext cx="391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AC4AC1-1DAD-47C5-BF16-9184659EC147}"/>
                  </a:ext>
                </a:extLst>
              </p:cNvPr>
              <p:cNvSpPr txBox="1"/>
              <p:nvPr/>
            </p:nvSpPr>
            <p:spPr>
              <a:xfrm>
                <a:off x="6160489" y="4415892"/>
                <a:ext cx="22385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AC4AC1-1DAD-47C5-BF16-9184659EC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89" y="4415892"/>
                <a:ext cx="2238595" cy="1323439"/>
              </a:xfrm>
              <a:prstGeom prst="rect">
                <a:avLst/>
              </a:prstGeom>
              <a:blipFill>
                <a:blip r:embed="rId6"/>
                <a:stretch>
                  <a:fillRect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2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dirty="0"/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subjects to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 algn="r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200" dirty="0"/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are integer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endParaRPr lang="en-US" sz="2200" dirty="0">
                  <a:solidFill>
                    <a:srgbClr val="FF000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We can write 3SAT as an integer programming (IP).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So, “IP” is NP-complete.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5369-759C-448D-98AD-3B35E6BD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Universality of Linear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1E754-1581-4279-B2AF-1DBA22B8EE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100" y="1485618"/>
                <a:ext cx="8067799" cy="45593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NC = the set of decision problems decidable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time using polynomial many computers.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6"/>
                    </a:solidFill>
                  </a:rPr>
                  <a:t>Theorem: If “LP” is in NC, then P is in NC.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accent6"/>
                    </a:solidFill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2200" dirty="0"/>
                  <a:t>Given a decision problem A in P.</a:t>
                </a:r>
              </a:p>
              <a:p>
                <a:pPr marL="0" indent="0">
                  <a:buNone/>
                </a:pPr>
                <a:r>
                  <a:rPr lang="en-US" sz="2200" dirty="0"/>
                  <a:t>We can write A as a circuit of polynomial size.</a:t>
                </a:r>
              </a:p>
              <a:p>
                <a:pPr marL="0" indent="0">
                  <a:buNone/>
                </a:pPr>
                <a:r>
                  <a:rPr lang="en-US" sz="2200" dirty="0"/>
                  <a:t>Then, we can write it as a linear program.</a:t>
                </a:r>
              </a:p>
              <a:p>
                <a:pPr marL="0" indent="0">
                  <a:buNone/>
                </a:pPr>
                <a:r>
                  <a:rPr lang="en-US" sz="2200" dirty="0"/>
                  <a:t>If we can solve linear program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parallel time,</a:t>
                </a:r>
              </a:p>
              <a:p>
                <a:pPr marL="0" indent="0">
                  <a:buNone/>
                </a:pPr>
                <a:r>
                  <a:rPr lang="en-US" sz="2200" dirty="0"/>
                  <a:t>Then, we can decide A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parallel time.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B1E754-1581-4279-B2AF-1DBA22B8EE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100" y="1485618"/>
                <a:ext cx="8067799" cy="4559332"/>
              </a:xfrm>
              <a:blipFill>
                <a:blip r:embed="rId3"/>
                <a:stretch>
                  <a:fillRect l="-982" t="-401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FB552-77EF-4003-A778-7339E94D30A2}"/>
                  </a:ext>
                </a:extLst>
              </p:cNvPr>
              <p:cNvSpPr txBox="1"/>
              <p:nvPr/>
            </p:nvSpPr>
            <p:spPr>
              <a:xfrm>
                <a:off x="5558472" y="3085537"/>
                <a:ext cx="3450396" cy="1152869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In practice, we can often solve linear program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parallel time.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FB552-77EF-4003-A778-7339E94D3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72" y="3085537"/>
                <a:ext cx="3450396" cy="1152869"/>
              </a:xfrm>
              <a:prstGeom prst="roundRect">
                <a:avLst/>
              </a:prstGeom>
              <a:blipFill>
                <a:blip r:embed="rId4"/>
                <a:stretch>
                  <a:fillRect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1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Difficulty of Linear Programs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Before 1979, some </a:t>
                </a:r>
                <a:r>
                  <a:rPr lang="en-US" sz="2200" b="1" dirty="0">
                    <a:solidFill>
                      <a:schemeClr val="accent6"/>
                    </a:solidFill>
                  </a:rPr>
                  <a:t>believed</a:t>
                </a:r>
                <a:r>
                  <a:rPr lang="en-US" sz="2200" dirty="0"/>
                  <a:t> general linear programs can’t be even solved efficiently.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Now, we still cannot solve it </a:t>
                </a:r>
                <a:r>
                  <a:rPr lang="en-US" sz="2200" b="1" dirty="0">
                    <a:solidFill>
                      <a:schemeClr val="accent6"/>
                    </a:solidFill>
                  </a:rPr>
                  <a:t>exactly</a:t>
                </a:r>
                <a:r>
                  <a:rPr lang="en-US" sz="2200" dirty="0"/>
                  <a:t> and efficiently.</a:t>
                </a:r>
              </a:p>
              <a:p>
                <a:pPr marL="0" indent="0">
                  <a:buNone/>
                </a:pPr>
                <a:r>
                  <a:rPr lang="en-US" sz="2200" dirty="0"/>
                  <a:t>(one of the 18 unsolved problems in mathematics by </a:t>
                </a:r>
                <a:r>
                  <a:rPr lang="en-US" sz="2200" dirty="0" err="1"/>
                  <a:t>Smale</a:t>
                </a:r>
                <a:r>
                  <a:rPr lang="en-US" sz="2200" dirty="0"/>
                  <a:t>)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We can solve it approximately (aka, finding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/>
                  <a:t>) in 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fun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809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4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D69C034-DBEA-4DDA-9D5F-FE71D130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323"/>
            <a:ext cx="9144000" cy="4759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F29AC1-5990-472E-97D2-F776C56FB865}"/>
                  </a:ext>
                </a:extLst>
              </p:cNvPr>
              <p:cNvSpPr/>
              <p:nvPr/>
            </p:nvSpPr>
            <p:spPr>
              <a:xfrm>
                <a:off x="5277998" y="4679627"/>
                <a:ext cx="2112630" cy="48389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500" dirty="0">
                    <a:solidFill>
                      <a:schemeClr val="accent6"/>
                    </a:solidFill>
                  </a:rPr>
                  <a:t>If we can solve linear systems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5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500" dirty="0">
                    <a:solidFill>
                      <a:schemeClr val="accent6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9F29AC1-5990-472E-97D2-F776C56FB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98" y="4679627"/>
                <a:ext cx="2112630" cy="483890"/>
              </a:xfrm>
              <a:prstGeom prst="rect">
                <a:avLst/>
              </a:prstGeom>
              <a:blipFill>
                <a:blip r:embed="rId4"/>
                <a:stretch>
                  <a:fillRect t="-7229" r="-286" b="-180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95A072E-E94E-4EEB-9323-95F418BFCC42}"/>
              </a:ext>
            </a:extLst>
          </p:cNvPr>
          <p:cNvSpPr txBox="1"/>
          <p:nvPr/>
        </p:nvSpPr>
        <p:spPr>
          <a:xfrm>
            <a:off x="1959926" y="1689944"/>
            <a:ext cx="1329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C00000"/>
                </a:solidFill>
              </a:rPr>
              <a:t>Linear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71CA4-C5CC-4D7A-ADFC-F274FA71028C}"/>
              </a:ext>
            </a:extLst>
          </p:cNvPr>
          <p:cNvSpPr txBox="1"/>
          <p:nvPr/>
        </p:nvSpPr>
        <p:spPr>
          <a:xfrm>
            <a:off x="1273547" y="3316317"/>
            <a:ext cx="1225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6"/>
                </a:solidFill>
              </a:rPr>
              <a:t>Linear Systems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9EFC67-963A-4A9B-9C93-C3AD84C75956}"/>
              </a:ext>
            </a:extLst>
          </p:cNvPr>
          <p:cNvSpPr/>
          <p:nvPr/>
        </p:nvSpPr>
        <p:spPr>
          <a:xfrm>
            <a:off x="5208848" y="4059147"/>
            <a:ext cx="3755287" cy="1140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4C3213-E73B-4E3D-84A7-86EB87F5DE8B}"/>
              </a:ext>
            </a:extLst>
          </p:cNvPr>
          <p:cNvSpPr/>
          <p:nvPr/>
        </p:nvSpPr>
        <p:spPr>
          <a:xfrm>
            <a:off x="6555180" y="5234792"/>
            <a:ext cx="2516084" cy="195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5972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Linear Programs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A30C-7D05-4357-A43B-144216D5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6"/>
                </a:solidFill>
              </a:rPr>
              <a:t>Going back to basic: verification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Given some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how can we tell if it is an optimal solution?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7DD6-E694-4674-9FCF-44676E5C6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92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28474"/>
                <a:ext cx="4718394" cy="5567814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Optimize a linear function subject to linear inequalities.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dirty="0"/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subjects to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0" indent="0" algn="r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=1,2,⋯,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/>
                  <a:t>Example:</a:t>
                </a:r>
              </a:p>
              <a:p>
                <a:pPr marL="0" indent="0">
                  <a:buNone/>
                </a:pPr>
                <a:b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28474"/>
                <a:ext cx="4718394" cy="5567814"/>
              </a:xfrm>
              <a:blipFill>
                <a:blip r:embed="rId4"/>
                <a:stretch>
                  <a:fillRect l="-1680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648D18-EEA8-462A-A949-B86C1C275E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58" y="4478091"/>
            <a:ext cx="3612293" cy="2183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40F33F-3035-40D3-BCBE-28E306FFB1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45" t="20161" b="13024"/>
          <a:stretch/>
        </p:blipFill>
        <p:spPr>
          <a:xfrm>
            <a:off x="4859188" y="4510625"/>
            <a:ext cx="2990942" cy="1883477"/>
          </a:xfrm>
          <a:prstGeom prst="rect">
            <a:avLst/>
          </a:prstGeom>
        </p:spPr>
      </p:pic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13964F83-635E-49BB-ABB2-F0F5D741D7DA}"/>
              </a:ext>
            </a:extLst>
          </p:cNvPr>
          <p:cNvSpPr/>
          <p:nvPr/>
        </p:nvSpPr>
        <p:spPr bwMode="auto">
          <a:xfrm>
            <a:off x="7382767" y="6150863"/>
            <a:ext cx="310806" cy="243239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Applications of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Generalizes</a:t>
                </a:r>
                <a:r>
                  <a:rPr lang="en-US" sz="2200" dirty="0"/>
                  <a:t>: Ax=b, shortest path, max-flow, matching, minimum spanning tree, Dynamic Decision Problem, …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Why significant</a:t>
                </a:r>
                <a:r>
                  <a:rPr lang="en-US" sz="2200" dirty="0"/>
                  <a:t>?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We can solve linear programming in polynomial time.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We can model many practical problems with a linear model and solve it with linear programming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sz="2200" dirty="0">
                    <a:solidFill>
                      <a:srgbClr val="0070C0"/>
                    </a:solidFill>
                  </a:rPr>
                  <a:t>Linear Programming in Practice</a:t>
                </a:r>
                <a:r>
                  <a:rPr lang="en-US" sz="2200" dirty="0"/>
                  <a:t>: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There are very fast implementations: CPLEX, </a:t>
                </a:r>
                <a:r>
                  <a:rPr lang="en-US" sz="2200" dirty="0" err="1"/>
                  <a:t>Gorubi</a:t>
                </a:r>
                <a:r>
                  <a:rPr lang="en-US" sz="2200" dirty="0"/>
                  <a:t>, ….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200" dirty="0"/>
                  <a:t>CPLEX can solve LPs with millions of variables/constraints in seconds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216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1: 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Suppose you want to schedule a diet for yourself. There are four category of food: veggies, meat, fruits, and dairy. Each category has its own (p)rice, (c)</a:t>
                </a:r>
                <a:r>
                  <a:rPr lang="en-US" sz="2000" dirty="0" err="1"/>
                  <a:t>alories</a:t>
                </a:r>
                <a:r>
                  <a:rPr lang="en-US" sz="2000" dirty="0"/>
                  <a:t> and (h)</a:t>
                </a:r>
                <a:r>
                  <a:rPr lang="en-US" sz="2000" dirty="0" err="1"/>
                  <a:t>appiness</a:t>
                </a:r>
                <a:r>
                  <a:rPr lang="en-US" sz="2000" dirty="0"/>
                  <a:t> per pound: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Linear Modeling</a:t>
                </a:r>
                <a:r>
                  <a:rPr lang="en-US" sz="2000" dirty="0"/>
                  <a:t>: Consider a linear model: If we eat 0.5lb of meat and 0.2lb of fruits we will be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0.5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+0.2 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happy</a:t>
                </a:r>
              </a:p>
              <a:p>
                <a:r>
                  <a:rPr lang="en-US" sz="2000" dirty="0"/>
                  <a:t>You should eat at most 2000 calories to be healthy</a:t>
                </a:r>
              </a:p>
              <a:p>
                <a:r>
                  <a:rPr lang="en-US" sz="2000" dirty="0"/>
                  <a:t>You can spend 20 dollars a day on food.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Goal</a:t>
                </a:r>
                <a:r>
                  <a:rPr lang="en-US" sz="2000" dirty="0"/>
                  <a:t>: Maximize happiness?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 r="-741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B3367B3-B033-446B-96C0-57452D4821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54636" y="2661887"/>
              <a:ext cx="5751444" cy="1534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0073">
                      <a:extLst>
                        <a:ext uri="{9D8B030D-6E8A-4147-A177-3AD203B41FA5}">
                          <a16:colId xmlns:a16="http://schemas.microsoft.com/office/drawing/2014/main" val="2430473481"/>
                        </a:ext>
                      </a:extLst>
                    </a:gridCol>
                    <a:gridCol w="1209734">
                      <a:extLst>
                        <a:ext uri="{9D8B030D-6E8A-4147-A177-3AD203B41FA5}">
                          <a16:colId xmlns:a16="http://schemas.microsoft.com/office/drawing/2014/main" val="1800875382"/>
                        </a:ext>
                      </a:extLst>
                    </a:gridCol>
                    <a:gridCol w="1294926">
                      <a:extLst>
                        <a:ext uri="{9D8B030D-6E8A-4147-A177-3AD203B41FA5}">
                          <a16:colId xmlns:a16="http://schemas.microsoft.com/office/drawing/2014/main" val="2378004792"/>
                        </a:ext>
                      </a:extLst>
                    </a:gridCol>
                    <a:gridCol w="999593">
                      <a:extLst>
                        <a:ext uri="{9D8B030D-6E8A-4147-A177-3AD203B41FA5}">
                          <a16:colId xmlns:a16="http://schemas.microsoft.com/office/drawing/2014/main" val="2726034097"/>
                        </a:ext>
                      </a:extLst>
                    </a:gridCol>
                    <a:gridCol w="937118">
                      <a:extLst>
                        <a:ext uri="{9D8B030D-6E8A-4147-A177-3AD203B41FA5}">
                          <a16:colId xmlns:a16="http://schemas.microsoft.com/office/drawing/2014/main" val="185966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veggies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fruits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dairy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126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507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calorie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931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122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B3367B3-B033-446B-96C0-57452D4821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6206720"/>
                  </p:ext>
                </p:extLst>
              </p:nvPr>
            </p:nvGraphicFramePr>
            <p:xfrm>
              <a:off x="1654636" y="2661887"/>
              <a:ext cx="5751444" cy="1534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0073">
                      <a:extLst>
                        <a:ext uri="{9D8B030D-6E8A-4147-A177-3AD203B41FA5}">
                          <a16:colId xmlns:a16="http://schemas.microsoft.com/office/drawing/2014/main" val="2430473481"/>
                        </a:ext>
                      </a:extLst>
                    </a:gridCol>
                    <a:gridCol w="1209734">
                      <a:extLst>
                        <a:ext uri="{9D8B030D-6E8A-4147-A177-3AD203B41FA5}">
                          <a16:colId xmlns:a16="http://schemas.microsoft.com/office/drawing/2014/main" val="1800875382"/>
                        </a:ext>
                      </a:extLst>
                    </a:gridCol>
                    <a:gridCol w="1294926">
                      <a:extLst>
                        <a:ext uri="{9D8B030D-6E8A-4147-A177-3AD203B41FA5}">
                          <a16:colId xmlns:a16="http://schemas.microsoft.com/office/drawing/2014/main" val="2378004792"/>
                        </a:ext>
                      </a:extLst>
                    </a:gridCol>
                    <a:gridCol w="999593">
                      <a:extLst>
                        <a:ext uri="{9D8B030D-6E8A-4147-A177-3AD203B41FA5}">
                          <a16:colId xmlns:a16="http://schemas.microsoft.com/office/drawing/2014/main" val="2726034097"/>
                        </a:ext>
                      </a:extLst>
                    </a:gridCol>
                    <a:gridCol w="937118">
                      <a:extLst>
                        <a:ext uri="{9D8B030D-6E8A-4147-A177-3AD203B41FA5}">
                          <a16:colId xmlns:a16="http://schemas.microsoft.com/office/drawing/2014/main" val="185966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veggies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fruits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dairy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126537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8543" t="-103125" r="-268844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5755" t="-103125" r="-152358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317" t="-103125" r="-96951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3636" t="-103125" r="-3247" b="-2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4507599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calorie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8543" t="-203125" r="-268844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5755" t="-203125" r="-152358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317" t="-203125" r="-96951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3636" t="-203125" r="-3247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7931686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8543" t="-303125" r="-26884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5755" t="-303125" r="-15235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82317" t="-303125" r="-96951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13636" t="-303125" r="-3247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1222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97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Diet Problem by LP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r>
              <a:rPr lang="en-US" sz="2000" dirty="0"/>
              <a:t>You should eat at most 2000 calories to be healthy</a:t>
            </a:r>
          </a:p>
          <a:p>
            <a:r>
              <a:rPr lang="en-US" sz="2000" dirty="0"/>
              <a:t>You can spend 20 dollars a day on food.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Goal</a:t>
            </a:r>
            <a:r>
              <a:rPr lang="en-US" sz="2000" dirty="0"/>
              <a:t>: Maximize happiness?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B3367B3-B033-446B-96C0-57452D4821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54636" y="2661887"/>
              <a:ext cx="5751444" cy="1534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0073">
                      <a:extLst>
                        <a:ext uri="{9D8B030D-6E8A-4147-A177-3AD203B41FA5}">
                          <a16:colId xmlns:a16="http://schemas.microsoft.com/office/drawing/2014/main" val="2430473481"/>
                        </a:ext>
                      </a:extLst>
                    </a:gridCol>
                    <a:gridCol w="1209734">
                      <a:extLst>
                        <a:ext uri="{9D8B030D-6E8A-4147-A177-3AD203B41FA5}">
                          <a16:colId xmlns:a16="http://schemas.microsoft.com/office/drawing/2014/main" val="1800875382"/>
                        </a:ext>
                      </a:extLst>
                    </a:gridCol>
                    <a:gridCol w="1294926">
                      <a:extLst>
                        <a:ext uri="{9D8B030D-6E8A-4147-A177-3AD203B41FA5}">
                          <a16:colId xmlns:a16="http://schemas.microsoft.com/office/drawing/2014/main" val="2378004792"/>
                        </a:ext>
                      </a:extLst>
                    </a:gridCol>
                    <a:gridCol w="999593">
                      <a:extLst>
                        <a:ext uri="{9D8B030D-6E8A-4147-A177-3AD203B41FA5}">
                          <a16:colId xmlns:a16="http://schemas.microsoft.com/office/drawing/2014/main" val="2726034097"/>
                        </a:ext>
                      </a:extLst>
                    </a:gridCol>
                    <a:gridCol w="937118">
                      <a:extLst>
                        <a:ext uri="{9D8B030D-6E8A-4147-A177-3AD203B41FA5}">
                          <a16:colId xmlns:a16="http://schemas.microsoft.com/office/drawing/2014/main" val="185966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veggies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fruits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dairy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126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4507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calorie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931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122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B3367B3-B033-446B-96C0-57452D4821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54636" y="2661887"/>
              <a:ext cx="5751444" cy="1534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0073">
                      <a:extLst>
                        <a:ext uri="{9D8B030D-6E8A-4147-A177-3AD203B41FA5}">
                          <a16:colId xmlns:a16="http://schemas.microsoft.com/office/drawing/2014/main" val="2430473481"/>
                        </a:ext>
                      </a:extLst>
                    </a:gridCol>
                    <a:gridCol w="1209734">
                      <a:extLst>
                        <a:ext uri="{9D8B030D-6E8A-4147-A177-3AD203B41FA5}">
                          <a16:colId xmlns:a16="http://schemas.microsoft.com/office/drawing/2014/main" val="1800875382"/>
                        </a:ext>
                      </a:extLst>
                    </a:gridCol>
                    <a:gridCol w="1294926">
                      <a:extLst>
                        <a:ext uri="{9D8B030D-6E8A-4147-A177-3AD203B41FA5}">
                          <a16:colId xmlns:a16="http://schemas.microsoft.com/office/drawing/2014/main" val="2378004792"/>
                        </a:ext>
                      </a:extLst>
                    </a:gridCol>
                    <a:gridCol w="999593">
                      <a:extLst>
                        <a:ext uri="{9D8B030D-6E8A-4147-A177-3AD203B41FA5}">
                          <a16:colId xmlns:a16="http://schemas.microsoft.com/office/drawing/2014/main" val="2726034097"/>
                        </a:ext>
                      </a:extLst>
                    </a:gridCol>
                    <a:gridCol w="937118">
                      <a:extLst>
                        <a:ext uri="{9D8B030D-6E8A-4147-A177-3AD203B41FA5}">
                          <a16:colId xmlns:a16="http://schemas.microsoft.com/office/drawing/2014/main" val="185966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veggies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meat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fruits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dairy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5126537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543" t="-103125" r="-268844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5755" t="-103125" r="-152358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317" t="-103125" r="-96951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3636" t="-103125" r="-3247" b="-2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4507599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calorie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543" t="-203125" r="-268844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5755" t="-203125" r="-152358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317" t="-203125" r="-96951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3636" t="-203125" r="-3247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7931686"/>
                      </a:ext>
                    </a:extLst>
                  </a:tr>
                  <a:tr h="38779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happiness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543" t="-303125" r="-26884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5755" t="-303125" r="-15235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2317" t="-303125" r="-96951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3636" t="-303125" r="-3247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01222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8C4434-6C94-4C3F-B02D-F9799AD76D85}"/>
                  </a:ext>
                </a:extLst>
              </p:cNvPr>
              <p:cNvSpPr txBox="1"/>
              <p:nvPr/>
            </p:nvSpPr>
            <p:spPr>
              <a:xfrm>
                <a:off x="1848540" y="4482892"/>
                <a:ext cx="5432513" cy="1554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  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≤20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8C4434-6C94-4C3F-B02D-F9799AD76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540" y="4482892"/>
                <a:ext cx="5432513" cy="1554785"/>
              </a:xfrm>
              <a:prstGeom prst="rect">
                <a:avLst/>
              </a:prstGeom>
              <a:blipFill>
                <a:blip r:embed="rId4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84A3E67-5AA7-4883-A98D-BEFB77DF5C05}"/>
              </a:ext>
            </a:extLst>
          </p:cNvPr>
          <p:cNvGrpSpPr/>
          <p:nvPr/>
        </p:nvGrpSpPr>
        <p:grpSpPr>
          <a:xfrm>
            <a:off x="1106588" y="5939051"/>
            <a:ext cx="6146234" cy="644311"/>
            <a:chOff x="1106588" y="5939051"/>
            <a:chExt cx="6146234" cy="6443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E6B0B8-A05D-41F4-8A2A-E84FB3F2026A}"/>
                </a:ext>
              </a:extLst>
            </p:cNvPr>
            <p:cNvSpPr txBox="1"/>
            <p:nvPr/>
          </p:nvSpPr>
          <p:spPr>
            <a:xfrm>
              <a:off x="1106588" y="6183252"/>
              <a:ext cx="6146234" cy="400110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#pounds of veggies, meat, fruits, dairy to eat per day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A8E8ED1-DE83-4BDE-BECA-85F690F3AD0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114859" y="6037678"/>
              <a:ext cx="377429" cy="14052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81855D-470C-4883-B117-51C0956D683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569111" y="5985997"/>
              <a:ext cx="48047" cy="1922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F8BA16-35C5-4D4D-9AC2-2C8F6329F4A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28392" y="5939051"/>
              <a:ext cx="87870" cy="244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366F784-4836-48B5-A4A7-8B061C57BC4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75255" y="5939051"/>
              <a:ext cx="242857" cy="30617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691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Diet Problem by LP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141764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George Stigler (graduated from UW, a 1982 Nobel Laureate in economics) studied this.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See the precise linear program </a:t>
            </a:r>
            <a:r>
              <a:rPr lang="en-US" sz="2000" dirty="0">
                <a:hlinkClick r:id="rId3"/>
              </a:rPr>
              <a:t>here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Annual Foods (in 1944 money):</a:t>
            </a:r>
          </a:p>
          <a:p>
            <a:pPr marL="0" indent="0">
              <a:buNone/>
            </a:pPr>
            <a:r>
              <a:rPr lang="en-US" sz="2000" dirty="0"/>
              <a:t>Wheat Flour (Enriched): $10.8</a:t>
            </a:r>
          </a:p>
          <a:p>
            <a:pPr marL="0" indent="0">
              <a:buNone/>
            </a:pPr>
            <a:r>
              <a:rPr lang="en-US" sz="2000" dirty="0"/>
              <a:t>Liver (Beef): $0.69</a:t>
            </a:r>
          </a:p>
          <a:p>
            <a:pPr marL="0" indent="0">
              <a:buNone/>
            </a:pPr>
            <a:r>
              <a:rPr lang="en-US" sz="2000" dirty="0"/>
              <a:t>Cabbage: $4.09</a:t>
            </a:r>
          </a:p>
          <a:p>
            <a:pPr marL="0" indent="0">
              <a:buNone/>
            </a:pPr>
            <a:r>
              <a:rPr lang="en-US" sz="2000" dirty="0"/>
              <a:t>Spinach: $1.83</a:t>
            </a:r>
          </a:p>
          <a:p>
            <a:pPr marL="0" indent="0">
              <a:buNone/>
            </a:pPr>
            <a:r>
              <a:rPr lang="en-US" sz="2000" dirty="0"/>
              <a:t>Navy Beans, Dried: $22.3</a:t>
            </a:r>
          </a:p>
          <a:p>
            <a:pPr marL="0" indent="0">
              <a:buNone/>
            </a:pPr>
            <a:r>
              <a:rPr lang="en-US" sz="2000" dirty="0"/>
              <a:t>(In today's dollar, 1.6 dollar per day)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3AF7F-C7EC-4E21-A6DB-35751F1DD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761" y="3051267"/>
            <a:ext cx="3711203" cy="2478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9C905E-AD1F-4775-A45C-91112118F00A}"/>
              </a:ext>
            </a:extLst>
          </p:cNvPr>
          <p:cNvSpPr txBox="1"/>
          <p:nvPr/>
        </p:nvSpPr>
        <p:spPr>
          <a:xfrm>
            <a:off x="5306222" y="2657616"/>
            <a:ext cx="301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1" dirty="0">
                <a:effectLst/>
                <a:latin typeface="+mj-lt"/>
              </a:rPr>
              <a:t>Foie Linéaire à la Stigler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98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Design an LP?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r>
              <a:rPr lang="en-US" sz="2400" dirty="0"/>
              <a:t>Define the set of variables</a:t>
            </a:r>
          </a:p>
          <a:p>
            <a:endParaRPr lang="en-US" sz="800" dirty="0"/>
          </a:p>
          <a:p>
            <a:r>
              <a:rPr lang="en-US" sz="2400" dirty="0"/>
              <a:t>Put constraints on your variables,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should they be nonnegative?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Write down the constraints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If a constraint is not linear try to approximate it with a linear constraint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Write down the objective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If it is not linear approximation with a linear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Decide if it is a minimize/maximization problem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 2: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/>
                  <a:t>Define the set of variables</a:t>
                </a:r>
              </a:p>
              <a:p>
                <a:r>
                  <a:rPr lang="en-US" sz="2000" dirty="0"/>
                  <a:t>For every 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 be the flow on the edge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000" dirty="0"/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sz="2200" dirty="0"/>
                  <a:t>Put constraints on your variables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 for all edge e (The flow is nonnegative)</a:t>
                </a:r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sz="2200" dirty="0"/>
                  <a:t>Write down the constraints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 for every edge e, (Capacity constraints)</a:t>
                </a:r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(Conservation constraints)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sz="2200" dirty="0"/>
                  <a:t>Write down the objective function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9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200" dirty="0"/>
                  <a:t>Decide if it is a minimize/maximization problem</a:t>
                </a:r>
              </a:p>
              <a:p>
                <a:r>
                  <a:rPr lang="en-US" sz="2000" dirty="0"/>
                  <a:t>max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111.361"/>
  <p:tag name="LATEXADDIN" val="\documentclass{article}&#10;\usepackage{amsmath}&#10;\usepackage{amsfonts}&#10;\usepackage{xcolor}&#10;\pagestyle{empty}&#10;\begin{document}&#10;&#10;\begin{align*}&#10;\min y &amp; \text{ subjects to} \\&#10;\color{red} x+y\leq &amp; \color{red} 5 \\&#10;\color{blue} x+5y\geq &amp; \color{blue} 0\\&#10;\color{green!50!black} x-2y\geq &amp; \color{green!50!black} -2&#10;\end{align*}&#10;&#10;&#10;\end{document}"/>
  <p:tag name="IGUANATEXSIZE" val="20"/>
  <p:tag name="IGUANATEXCURSOR" val="144"/>
  <p:tag name="TRANSPARENCY" val="True"/>
  <p:tag name="LATEXENGINEID" val="0"/>
  <p:tag name="TEMPFOLDER" val="c:\temp\"/>
  <p:tag name="LATEXFORMHEIGHT" val="445.5"/>
  <p:tag name="LATEXFORMWIDTH" val="575"/>
  <p:tag name="LATEXFORMWRAP" val="True"/>
  <p:tag name="BITMAPVECTOR" val="0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80064</TotalTime>
  <Words>1351</Words>
  <Application>Microsoft Office PowerPoint</Application>
  <PresentationFormat>On-screen Show (4:3)</PresentationFormat>
  <Paragraphs>334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Cambria Math</vt:lpstr>
      <vt:lpstr>Comic Sans MS</vt:lpstr>
      <vt:lpstr>Helvetica</vt:lpstr>
      <vt:lpstr>Tahoma</vt:lpstr>
      <vt:lpstr>Times New Roman</vt:lpstr>
      <vt:lpstr>Custom Design</vt:lpstr>
      <vt:lpstr>Survey</vt:lpstr>
      <vt:lpstr>CSE 421</vt:lpstr>
      <vt:lpstr>Linear Programming</vt:lpstr>
      <vt:lpstr>Applications of Linear Programming</vt:lpstr>
      <vt:lpstr>Example 1: Diet Problem</vt:lpstr>
      <vt:lpstr>Diet Problem by LP</vt:lpstr>
      <vt:lpstr>Diet Problem by LP</vt:lpstr>
      <vt:lpstr>How to Design an LP?</vt:lpstr>
      <vt:lpstr>Example 2: Max Flow</vt:lpstr>
      <vt:lpstr>Example 2: Max Flow</vt:lpstr>
      <vt:lpstr>Example 3: Min Cost Flow</vt:lpstr>
      <vt:lpstr>Example 4: Circuit Evaluation</vt:lpstr>
      <vt:lpstr>Example 4: Circuit Evaluation</vt:lpstr>
      <vt:lpstr>Feasibility Problem</vt:lpstr>
      <vt:lpstr>Why can’t we solve 3SAT?</vt:lpstr>
      <vt:lpstr>Integer Programming</vt:lpstr>
      <vt:lpstr>Universality of Linear Programs</vt:lpstr>
      <vt:lpstr>Difficulty of Linear Programs</vt:lpstr>
      <vt:lpstr>PowerPoint Presentation</vt:lpstr>
      <vt:lpstr>Going back to basic: verification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592</cp:revision>
  <cp:lastPrinted>2000-07-01T21:41:59Z</cp:lastPrinted>
  <dcterms:created xsi:type="dcterms:W3CDTF">1998-04-21T02:39:18Z</dcterms:created>
  <dcterms:modified xsi:type="dcterms:W3CDTF">2022-03-07T18:28:16Z</dcterms:modified>
</cp:coreProperties>
</file>